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9"/>
  </p:notesMasterIdLst>
  <p:sldIdLst>
    <p:sldId id="960" r:id="rId2"/>
    <p:sldId id="956" r:id="rId3"/>
    <p:sldId id="964" r:id="rId4"/>
    <p:sldId id="1047" r:id="rId5"/>
    <p:sldId id="1048" r:id="rId6"/>
    <p:sldId id="1153" r:id="rId7"/>
    <p:sldId id="1154" r:id="rId8"/>
    <p:sldId id="1086" r:id="rId9"/>
    <p:sldId id="1049" r:id="rId10"/>
    <p:sldId id="1041" r:id="rId11"/>
    <p:sldId id="1155" r:id="rId12"/>
    <p:sldId id="1156" r:id="rId13"/>
    <p:sldId id="1157" r:id="rId14"/>
    <p:sldId id="1158" r:id="rId15"/>
    <p:sldId id="1159" r:id="rId16"/>
    <p:sldId id="1050" r:id="rId17"/>
    <p:sldId id="1051" r:id="rId18"/>
    <p:sldId id="1052" r:id="rId19"/>
    <p:sldId id="1053" r:id="rId20"/>
    <p:sldId id="1054" r:id="rId21"/>
    <p:sldId id="1055" r:id="rId22"/>
    <p:sldId id="1160" r:id="rId23"/>
    <p:sldId id="1042" r:id="rId24"/>
    <p:sldId id="1161" r:id="rId25"/>
    <p:sldId id="1162" r:id="rId26"/>
    <p:sldId id="1163" r:id="rId27"/>
    <p:sldId id="1164" r:id="rId28"/>
    <p:sldId id="1165" r:id="rId29"/>
    <p:sldId id="1166" r:id="rId30"/>
    <p:sldId id="1167" r:id="rId31"/>
    <p:sldId id="1058" r:id="rId32"/>
    <p:sldId id="1168" r:id="rId33"/>
    <p:sldId id="1169" r:id="rId34"/>
    <p:sldId id="1170" r:id="rId35"/>
    <p:sldId id="1171" r:id="rId36"/>
    <p:sldId id="1043" r:id="rId37"/>
    <p:sldId id="1061" r:id="rId38"/>
    <p:sldId id="1213" r:id="rId39"/>
    <p:sldId id="1214" r:id="rId40"/>
    <p:sldId id="1215" r:id="rId41"/>
    <p:sldId id="1062" r:id="rId42"/>
    <p:sldId id="1063" r:id="rId43"/>
    <p:sldId id="1064" r:id="rId44"/>
    <p:sldId id="1065" r:id="rId45"/>
    <p:sldId id="1067" r:id="rId46"/>
    <p:sldId id="1083" r:id="rId47"/>
    <p:sldId id="1068" r:id="rId48"/>
    <p:sldId id="1069" r:id="rId49"/>
    <p:sldId id="1070" r:id="rId50"/>
    <p:sldId id="1071" r:id="rId51"/>
    <p:sldId id="1072" r:id="rId52"/>
    <p:sldId id="1073" r:id="rId53"/>
    <p:sldId id="1074" r:id="rId54"/>
    <p:sldId id="1075" r:id="rId55"/>
    <p:sldId id="1076" r:id="rId56"/>
    <p:sldId id="1204" r:id="rId57"/>
    <p:sldId id="1103" r:id="rId58"/>
    <p:sldId id="1205" r:id="rId59"/>
    <p:sldId id="1078" r:id="rId60"/>
    <p:sldId id="1079" r:id="rId61"/>
    <p:sldId id="1080" r:id="rId62"/>
    <p:sldId id="1082" r:id="rId63"/>
    <p:sldId id="1206" r:id="rId64"/>
    <p:sldId id="1081" r:id="rId65"/>
    <p:sldId id="1207" r:id="rId66"/>
    <p:sldId id="1087" r:id="rId67"/>
    <p:sldId id="1208" r:id="rId68"/>
    <p:sldId id="1090" r:id="rId69"/>
    <p:sldId id="1097" r:id="rId70"/>
    <p:sldId id="1092" r:id="rId71"/>
    <p:sldId id="1209" r:id="rId72"/>
    <p:sldId id="1210" r:id="rId73"/>
    <p:sldId id="1211" r:id="rId74"/>
    <p:sldId id="1212" r:id="rId75"/>
    <p:sldId id="1044" r:id="rId76"/>
    <p:sldId id="1096" r:id="rId77"/>
    <p:sldId id="1203" r:id="rId78"/>
    <p:sldId id="1098" r:id="rId79"/>
    <p:sldId id="1099" r:id="rId80"/>
    <p:sldId id="1100" r:id="rId81"/>
    <p:sldId id="1101" r:id="rId82"/>
    <p:sldId id="1102" r:id="rId83"/>
    <p:sldId id="1104" r:id="rId84"/>
    <p:sldId id="1108" r:id="rId85"/>
    <p:sldId id="1106" r:id="rId86"/>
    <p:sldId id="1107" r:id="rId87"/>
    <p:sldId id="1110" r:id="rId88"/>
    <p:sldId id="1111" r:id="rId89"/>
    <p:sldId id="1112" r:id="rId90"/>
    <p:sldId id="1124" r:id="rId91"/>
    <p:sldId id="1125" r:id="rId92"/>
    <p:sldId id="1113" r:id="rId93"/>
    <p:sldId id="1199" r:id="rId94"/>
    <p:sldId id="1114" r:id="rId95"/>
    <p:sldId id="1115" r:id="rId96"/>
    <p:sldId id="1116" r:id="rId97"/>
    <p:sldId id="1200" r:id="rId98"/>
    <p:sldId id="1201" r:id="rId99"/>
    <p:sldId id="1117" r:id="rId100"/>
    <p:sldId id="1202" r:id="rId101"/>
    <p:sldId id="1119" r:id="rId102"/>
    <p:sldId id="1045" r:id="rId103"/>
    <p:sldId id="1123" r:id="rId104"/>
    <p:sldId id="1121" r:id="rId105"/>
    <p:sldId id="1195" r:id="rId106"/>
    <p:sldId id="1196" r:id="rId107"/>
    <p:sldId id="1126" r:id="rId108"/>
    <p:sldId id="1127" r:id="rId109"/>
    <p:sldId id="1128" r:id="rId110"/>
    <p:sldId id="1131" r:id="rId111"/>
    <p:sldId id="1129" r:id="rId112"/>
    <p:sldId id="1130" r:id="rId113"/>
    <p:sldId id="1197" r:id="rId114"/>
    <p:sldId id="340" r:id="rId115"/>
    <p:sldId id="1184" r:id="rId116"/>
    <p:sldId id="1046" r:id="rId117"/>
    <p:sldId id="1193" r:id="rId118"/>
    <p:sldId id="1194" r:id="rId119"/>
    <p:sldId id="1132" r:id="rId120"/>
    <p:sldId id="1133" r:id="rId121"/>
    <p:sldId id="1134" r:id="rId122"/>
    <p:sldId id="1135" r:id="rId123"/>
    <p:sldId id="1143" r:id="rId124"/>
    <p:sldId id="1144" r:id="rId125"/>
    <p:sldId id="1146" r:id="rId126"/>
    <p:sldId id="1147" r:id="rId127"/>
    <p:sldId id="1145" r:id="rId128"/>
    <p:sldId id="1148" r:id="rId129"/>
    <p:sldId id="1141" r:id="rId130"/>
    <p:sldId id="1138" r:id="rId131"/>
    <p:sldId id="1192" r:id="rId132"/>
    <p:sldId id="1140" r:id="rId133"/>
    <p:sldId id="1183" r:id="rId134"/>
    <p:sldId id="1185" r:id="rId135"/>
    <p:sldId id="1186" r:id="rId136"/>
    <p:sldId id="1187" r:id="rId137"/>
    <p:sldId id="1188" r:id="rId138"/>
    <p:sldId id="1189" r:id="rId139"/>
    <p:sldId id="1142" r:id="rId140"/>
    <p:sldId id="1038" r:id="rId141"/>
    <p:sldId id="1088" r:id="rId142"/>
    <p:sldId id="1089" r:id="rId143"/>
    <p:sldId id="1105" r:id="rId144"/>
    <p:sldId id="1118" r:id="rId145"/>
    <p:sldId id="1120" r:id="rId146"/>
    <p:sldId id="1190" r:id="rId147"/>
    <p:sldId id="1137" r:id="rId1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3"/>
    <a:srgbClr val="3C6CDF"/>
    <a:srgbClr val="ED356A"/>
    <a:srgbClr val="E40000"/>
    <a:srgbClr val="FFB3D3"/>
    <a:srgbClr val="FA376E"/>
    <a:srgbClr val="9CDFF9"/>
    <a:srgbClr val="0000A8"/>
    <a:srgbClr val="B8C2C9"/>
    <a:srgbClr val="D6DCE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1348"/>
    <p:restoredTop sz="95196" autoAdjust="0"/>
  </p:normalViewPr>
  <p:slideViewPr>
    <p:cSldViewPr snapToGrid="0" snapToObjects="1">
      <p:cViewPr>
        <p:scale>
          <a:sx n="75" d="100"/>
          <a:sy n="75" d="100"/>
        </p:scale>
        <p:origin x="226" y="278"/>
      </p:cViewPr>
      <p:guideLst/>
    </p:cSldViewPr>
  </p:slideViewPr>
  <p:outlineViewPr>
    <p:cViewPr>
      <p:scale>
        <a:sx n="33" d="100"/>
        <a:sy n="33" d="100"/>
      </p:scale>
      <p:origin x="0" y="-2574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notesMaster" Target="notesMasters/notesMaster1.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presProps" Target="presProp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viewProps" Target="view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tableStyles" Target="tableStyle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jpeg>
</file>

<file path=ppt/media/image36.png>
</file>

<file path=ppt/media/image37.png>
</file>

<file path=ppt/media/image39.png>
</file>

<file path=ppt/media/image4.png>
</file>

<file path=ppt/media/image40.png>
</file>

<file path=ppt/media/image41.png>
</file>

<file path=ppt/media/image43.png>
</file>

<file path=ppt/media/image44.png>
</file>

<file path=ppt/media/image45.png>
</file>

<file path=ppt/media/image46.png>
</file>

<file path=ppt/media/image47.png>
</file>

<file path=ppt/media/image48.jpg>
</file>

<file path=ppt/media/image49.jpeg>
</file>

<file path=ppt/media/image5.png>
</file>

<file path=ppt/media/image50.jpeg>
</file>

<file path=ppt/media/image51.jpeg>
</file>

<file path=ppt/media/image52.jpeg>
</file>

<file path=ppt/media/image53.png>
</file>

<file path=ppt/media/image54.png>
</file>

<file path=ppt/media/image6.png>
</file>

<file path=ppt/media/image60.png>
</file>

<file path=ppt/media/image61.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53024D-5FCD-D142-BBE1-7B391F60AD88}" type="datetimeFigureOut">
              <a:rPr lang="en-US" smtClean="0"/>
              <a:t>12/22/2023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91EEAC-CFEF-9647-876F-EABC6B8338D7}" type="slidenum">
              <a:rPr lang="en-US" smtClean="0"/>
              <a:t>‹#›</a:t>
            </a:fld>
            <a:endParaRPr lang="en-US"/>
          </a:p>
        </p:txBody>
      </p:sp>
    </p:spTree>
    <p:extLst>
      <p:ext uri="{BB962C8B-B14F-4D97-AF65-F5344CB8AC3E}">
        <p14:creationId xmlns:p14="http://schemas.microsoft.com/office/powerpoint/2010/main" val="1675561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History</a:t>
            </a:r>
          </a:p>
          <a:p>
            <a:endParaRPr lang="en-US" dirty="0"/>
          </a:p>
          <a:p>
            <a:r>
              <a:rPr lang="en-US" dirty="0"/>
              <a:t>8.0  (April 2020)</a:t>
            </a:r>
          </a:p>
          <a:p>
            <a:pPr marL="171450" indent="-171450">
              <a:buFont typeface="Arial" panose="020B0604020202020204" pitchFamily="34" charset="0"/>
              <a:buChar char="•"/>
            </a:pPr>
            <a:r>
              <a:rPr lang="en-US" dirty="0"/>
              <a:t>All slides reformatted for 16:9 aspect ratio</a:t>
            </a:r>
          </a:p>
          <a:p>
            <a:pPr marL="171450" indent="-171450">
              <a:buFont typeface="Arial" panose="020B0604020202020204" pitchFamily="34" charset="0"/>
              <a:buChar char="•"/>
            </a:pPr>
            <a:r>
              <a:rPr lang="en-US" dirty="0"/>
              <a:t>All slides updated to 8</a:t>
            </a:r>
            <a:r>
              <a:rPr lang="en-US" baseline="30000" dirty="0"/>
              <a:t>th</a:t>
            </a:r>
            <a:r>
              <a:rPr lang="en-US" dirty="0"/>
              <a:t> edition material</a:t>
            </a:r>
          </a:p>
          <a:p>
            <a:pPr marL="171450" indent="-171450">
              <a:buFont typeface="Arial" panose="020B0604020202020204" pitchFamily="34" charset="0"/>
              <a:buChar char="•"/>
            </a:pPr>
            <a:r>
              <a:rPr lang="en-US" dirty="0"/>
              <a:t>Use of Calibri font, rather that Gill Sans MT</a:t>
            </a:r>
          </a:p>
          <a:p>
            <a:pPr marL="171450" indent="-171450">
              <a:buFont typeface="Arial" panose="020B0604020202020204" pitchFamily="34" charset="0"/>
              <a:buChar char="•"/>
            </a:pPr>
            <a:r>
              <a:rPr lang="en-US" dirty="0"/>
              <a:t>Add LOTS more animation throughout</a:t>
            </a:r>
          </a:p>
          <a:p>
            <a:pPr marL="171450" indent="-171450">
              <a:buFont typeface="Arial" panose="020B0604020202020204" pitchFamily="34" charset="0"/>
              <a:buChar char="•"/>
            </a:pPr>
            <a:r>
              <a:rPr lang="en-US" dirty="0"/>
              <a:t>added new  8</a:t>
            </a:r>
            <a:r>
              <a:rPr lang="en-US" baseline="30000" dirty="0"/>
              <a:t>th</a:t>
            </a:r>
            <a:r>
              <a:rPr lang="en-US" dirty="0"/>
              <a:t> edition material on QUIC, CUBIC, delay-based congestion control</a:t>
            </a:r>
          </a:p>
          <a:p>
            <a:pPr marL="171450" indent="-171450">
              <a:buFont typeface="Arial" panose="020B0604020202020204" pitchFamily="34" charset="0"/>
              <a:buChar char="•"/>
            </a:pPr>
            <a:r>
              <a:rPr lang="en-US" dirty="0"/>
              <a:t>lighter header font</a:t>
            </a:r>
          </a:p>
        </p:txBody>
      </p:sp>
      <p:sp>
        <p:nvSpPr>
          <p:cNvPr id="4" name="Slide Number Placeholder 3"/>
          <p:cNvSpPr>
            <a:spLocks noGrp="1"/>
          </p:cNvSpPr>
          <p:nvPr>
            <p:ph type="sldNum" sz="quarter" idx="5"/>
          </p:nvPr>
        </p:nvSpPr>
        <p:spPr/>
        <p:txBody>
          <a:bodyPr/>
          <a:lstStyle/>
          <a:p>
            <a:fld id="{3D91EEAC-CFEF-9647-876F-EABC6B8338D7}" type="slidenum">
              <a:rPr lang="en-US" smtClean="0"/>
              <a:t>1</a:t>
            </a:fld>
            <a:endParaRPr lang="en-US"/>
          </a:p>
        </p:txBody>
      </p:sp>
    </p:spTree>
    <p:extLst>
      <p:ext uri="{BB962C8B-B14F-4D97-AF65-F5344CB8AC3E}">
        <p14:creationId xmlns:p14="http://schemas.microsoft.com/office/powerpoint/2010/main" val="2792661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a:t>
            </a:fld>
            <a:endParaRPr lang="en-US"/>
          </a:p>
        </p:txBody>
      </p:sp>
    </p:spTree>
    <p:extLst>
      <p:ext uri="{BB962C8B-B14F-4D97-AF65-F5344CB8AC3E}">
        <p14:creationId xmlns:p14="http://schemas.microsoft.com/office/powerpoint/2010/main" val="116768388"/>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usual, there’s a human protocol analogy to the three way handshake, and I still remember thinking about this clinging for my life while climbing up a rockface</a:t>
            </a:r>
          </a:p>
          <a:p>
            <a:endParaRPr lang="en-US" dirty="0"/>
          </a:p>
          <a:p>
            <a:r>
              <a:rPr lang="en-US" dirty="0"/>
              <a:t>When you want start climbing you first say ON BELOW (meaning ARE YOU READY WITH MY SAFETY ROPE)</a:t>
            </a:r>
          </a:p>
          <a:p>
            <a:r>
              <a:rPr lang="en-US" dirty="0"/>
              <a:t>THE BELYER (server) responds BELAY ON (that lets you know the belayer is ready for you)</a:t>
            </a:r>
          </a:p>
          <a:p>
            <a:r>
              <a:rPr lang="en-US" dirty="0"/>
              <a:t>And then you say CLIMING</a:t>
            </a:r>
          </a:p>
          <a:p>
            <a:endParaRPr lang="en-US" dirty="0"/>
          </a:p>
          <a:p>
            <a:r>
              <a:rPr lang="en-US" dirty="0"/>
              <a:t>It’s amazing what can pass through your head when your clinging for your life o a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75990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good things must come to an end, and that’s true for a TCP connection as well.</a:t>
            </a:r>
          </a:p>
          <a:p>
            <a:endParaRPr lang="en-US" dirty="0"/>
          </a:p>
          <a:p>
            <a:r>
              <a:rPr lang="en-US" dirty="0"/>
              <a:t>And of course there’s a protocol for one side to gracefully close of a TCP connection using a FIN message, to which the other side sends a FINACK message and waits around a bit to respond to any retransmitted FIN messages before timing out.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1858173"/>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102</a:t>
            </a:fld>
            <a:endParaRPr lang="en-US"/>
          </a:p>
        </p:txBody>
      </p:sp>
    </p:spTree>
    <p:extLst>
      <p:ext uri="{BB962C8B-B14F-4D97-AF65-F5344CB8AC3E}">
        <p14:creationId xmlns:p14="http://schemas.microsoft.com/office/powerpoint/2010/main" val="1146393787"/>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61359971"/>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07111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334575"/>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870211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4577423"/>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8792888"/>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46518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151376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4460019"/>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797112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5635376"/>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4843875"/>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C85D20-FC40-294D-80D2-53640716ABA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9035560"/>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C85D20-FC40-294D-80D2-53640716ABA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8860011"/>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116</a:t>
            </a:fld>
            <a:endParaRPr lang="en-US"/>
          </a:p>
        </p:txBody>
      </p:sp>
    </p:spTree>
    <p:extLst>
      <p:ext uri="{BB962C8B-B14F-4D97-AF65-F5344CB8AC3E}">
        <p14:creationId xmlns:p14="http://schemas.microsoft.com/office/powerpoint/2010/main" val="2138548727"/>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376961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4290596"/>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77316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5182421"/>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1848224"/>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6956098"/>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9216223"/>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7640295"/>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1098693"/>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120122"/>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6962384"/>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3469585"/>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1055237"/>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03316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3717592"/>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1203009"/>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6408673"/>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4898140"/>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133</a:t>
            </a:fld>
            <a:endParaRPr lang="en-US"/>
          </a:p>
        </p:txBody>
      </p:sp>
    </p:spTree>
    <p:extLst>
      <p:ext uri="{BB962C8B-B14F-4D97-AF65-F5344CB8AC3E}">
        <p14:creationId xmlns:p14="http://schemas.microsoft.com/office/powerpoint/2010/main" val="2196999979"/>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8751868"/>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09163842"/>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8518977"/>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73942"/>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8600395"/>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139</a:t>
            </a:fld>
            <a:endParaRPr lang="en-US"/>
          </a:p>
        </p:txBody>
      </p:sp>
    </p:spTree>
    <p:extLst>
      <p:ext uri="{BB962C8B-B14F-4D97-AF65-F5344CB8AC3E}">
        <p14:creationId xmlns:p14="http://schemas.microsoft.com/office/powerpoint/2010/main" val="33707466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9435700"/>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140</a:t>
            </a:fld>
            <a:endParaRPr lang="en-US"/>
          </a:p>
        </p:txBody>
      </p:sp>
    </p:spTree>
    <p:extLst>
      <p:ext uri="{BB962C8B-B14F-4D97-AF65-F5344CB8AC3E}">
        <p14:creationId xmlns:p14="http://schemas.microsoft.com/office/powerpoint/2010/main" val="1526398137"/>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8024778"/>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0463810"/>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6006533"/>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7440711"/>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145</a:t>
            </a:fld>
            <a:endParaRPr lang="en-US"/>
          </a:p>
        </p:txBody>
      </p:sp>
    </p:spTree>
    <p:extLst>
      <p:ext uri="{BB962C8B-B14F-4D97-AF65-F5344CB8AC3E}">
        <p14:creationId xmlns:p14="http://schemas.microsoft.com/office/powerpoint/2010/main" val="392077271"/>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9439359"/>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147</a:t>
            </a:fld>
            <a:endParaRPr lang="en-US"/>
          </a:p>
        </p:txBody>
      </p:sp>
    </p:spTree>
    <p:extLst>
      <p:ext uri="{BB962C8B-B14F-4D97-AF65-F5344CB8AC3E}">
        <p14:creationId xmlns:p14="http://schemas.microsoft.com/office/powerpoint/2010/main" val="4230624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0014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22820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3333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14622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021434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2</a:t>
            </a:fld>
            <a:endParaRPr lang="en-US"/>
          </a:p>
        </p:txBody>
      </p:sp>
    </p:spTree>
    <p:extLst>
      <p:ext uri="{BB962C8B-B14F-4D97-AF65-F5344CB8AC3E}">
        <p14:creationId xmlns:p14="http://schemas.microsoft.com/office/powerpoint/2010/main" val="26162359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51590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87942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853410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23</a:t>
            </a:fld>
            <a:endParaRPr lang="en-US"/>
          </a:p>
        </p:txBody>
      </p:sp>
    </p:spTree>
    <p:extLst>
      <p:ext uri="{BB962C8B-B14F-4D97-AF65-F5344CB8AC3E}">
        <p14:creationId xmlns:p14="http://schemas.microsoft.com/office/powerpoint/2010/main" val="33908985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3694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5253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this RFC – </a:t>
            </a:r>
            <a:r>
              <a:rPr lang="en-US"/>
              <a:t>it’s only 2.5 pages!</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78235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38696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7922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2057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3</a:t>
            </a:fld>
            <a:endParaRPr lang="en-US"/>
          </a:p>
        </p:txBody>
      </p:sp>
    </p:spTree>
    <p:extLst>
      <p:ext uri="{BB962C8B-B14F-4D97-AF65-F5344CB8AC3E}">
        <p14:creationId xmlns:p14="http://schemas.microsoft.com/office/powerpoint/2010/main" val="16249321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40690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3817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24433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80769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93389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19652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36</a:t>
            </a:fld>
            <a:endParaRPr lang="en-US"/>
          </a:p>
        </p:txBody>
      </p:sp>
    </p:spTree>
    <p:extLst>
      <p:ext uri="{BB962C8B-B14F-4D97-AF65-F5344CB8AC3E}">
        <p14:creationId xmlns:p14="http://schemas.microsoft.com/office/powerpoint/2010/main" val="15082176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arrows through reliable data transfer channel is just one way – reliably send from sender to receiver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041575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Spend some time talking about how its to the sender and receiver side protocol that IMPLEMENTS reliable data transfer</a:t>
            </a:r>
          </a:p>
          <a:p>
            <a:endParaRPr lang="en-US" dirty="0"/>
          </a:p>
          <a:p>
            <a:r>
              <a:rPr lang="en-US" dirty="0"/>
              <a:t>Communication over unreliable channel is </a:t>
            </a:r>
            <a:r>
              <a:rPr lang="en-US" dirty="0" err="1"/>
              <a:t>TWO-way</a:t>
            </a:r>
            <a:r>
              <a:rPr lang="en-US" dirty="0"/>
              <a:t>: sender and receiver will exchange messages back and forth to IMPLEMENT one-way  reliable data transfer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47671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 we have a sender side and a receiver side. How much work they’ll have to do depends on the  IMPAIRMENTS introduced by channel – if the channel is perfect – no problem!</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8117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By logical communication , we</a:t>
            </a:r>
          </a:p>
          <a:p>
            <a:r>
              <a:rPr lang="en-US" sz="1200" kern="1200" dirty="0">
                <a:solidFill>
                  <a:schemeClr val="tx1"/>
                </a:solidFill>
                <a:effectLst/>
                <a:latin typeface="+mn-lt"/>
                <a:ea typeface="+mn-ea"/>
                <a:cs typeface="+mn-cs"/>
              </a:rPr>
              <a:t>mean that from an application’s perspective, it is as if the hosts running the processes</a:t>
            </a:r>
          </a:p>
          <a:p>
            <a:r>
              <a:rPr lang="en-US" sz="1200" kern="1200" dirty="0">
                <a:solidFill>
                  <a:schemeClr val="tx1"/>
                </a:solidFill>
                <a:effectLst/>
                <a:latin typeface="+mn-lt"/>
                <a:ea typeface="+mn-ea"/>
                <a:cs typeface="+mn-cs"/>
              </a:rPr>
              <a:t>were directly connected; in reality, the hosts may be on opposite sides of the</a:t>
            </a:r>
          </a:p>
          <a:p>
            <a:r>
              <a:rPr lang="en-US" sz="1200" kern="1200" dirty="0">
                <a:solidFill>
                  <a:schemeClr val="tx1"/>
                </a:solidFill>
                <a:effectLst/>
                <a:latin typeface="+mn-lt"/>
                <a:ea typeface="+mn-ea"/>
                <a:cs typeface="+mn-cs"/>
              </a:rPr>
              <a:t>planet, connected via numerous routers and a wide range of link types. Application</a:t>
            </a:r>
          </a:p>
          <a:p>
            <a:r>
              <a:rPr lang="en-US" sz="1200" kern="1200" dirty="0">
                <a:solidFill>
                  <a:schemeClr val="tx1"/>
                </a:solidFill>
                <a:effectLst/>
                <a:latin typeface="+mn-lt"/>
                <a:ea typeface="+mn-ea"/>
                <a:cs typeface="+mn-cs"/>
              </a:rPr>
              <a:t>processes use the logical communication provided by the transport layer to send</a:t>
            </a:r>
          </a:p>
          <a:p>
            <a:r>
              <a:rPr lang="en-US" sz="1200" kern="1200" dirty="0">
                <a:solidFill>
                  <a:schemeClr val="tx1"/>
                </a:solidFill>
                <a:effectLst/>
                <a:latin typeface="+mn-lt"/>
                <a:ea typeface="+mn-ea"/>
                <a:cs typeface="+mn-cs"/>
              </a:rPr>
              <a:t>messages to each other, free from the worry of the details of the physical infrastructure</a:t>
            </a:r>
          </a:p>
          <a:p>
            <a:r>
              <a:rPr lang="en-US" sz="1200" kern="1200" dirty="0">
                <a:solidFill>
                  <a:schemeClr val="tx1"/>
                </a:solidFill>
                <a:effectLst/>
                <a:latin typeface="+mn-lt"/>
                <a:ea typeface="+mn-ea"/>
                <a:cs typeface="+mn-cs"/>
              </a:rPr>
              <a:t>used to carry these messages.</a:t>
            </a:r>
          </a:p>
          <a:p>
            <a:endParaRPr lang="en-US" dirty="0"/>
          </a:p>
          <a:p>
            <a:r>
              <a:rPr lang="en-US" dirty="0"/>
              <a:t>Let’s look at each of these three (logical communications, actions,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42145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point of view to keep in mind – it’s easy for US to look at sender and receiver together and see what is happening.  OH – that message sent was lost. </a:t>
            </a:r>
          </a:p>
          <a:p>
            <a:endParaRPr lang="en-US" dirty="0"/>
          </a:p>
          <a:p>
            <a:r>
              <a:rPr lang="en-US" dirty="0"/>
              <a:t>But think about it say from senders POV How does the sender know if its transmitted message over the unreliable channel got though??  ONLY if receiver somehow signals to the sender that it was received.</a:t>
            </a:r>
          </a:p>
          <a:p>
            <a:endParaRPr lang="en-US" dirty="0"/>
          </a:p>
          <a:p>
            <a:endParaRPr lang="en-US" dirty="0"/>
          </a:p>
          <a:p>
            <a:r>
              <a:rPr lang="en-US" dirty="0"/>
              <a:t>The key point here is that one side does NOT know what is going on at the other side – it’s as if there’s a curtain between them.  Everything they know about the other can ONLY be learned by sending/receiving messages.</a:t>
            </a:r>
          </a:p>
          <a:p>
            <a:endParaRPr lang="en-US" dirty="0"/>
          </a:p>
          <a:p>
            <a:r>
              <a:rPr lang="en-US" dirty="0"/>
              <a:t>Sender process wants to make sure a segment got through.  But it can just somehow magically look through curtain to see if receiver got it.  It will be up to the receiver to let the sender KNOW that it (the receiver) has correctly received the segment.</a:t>
            </a:r>
          </a:p>
          <a:p>
            <a:endParaRPr lang="en-US" dirty="0"/>
          </a:p>
          <a:p>
            <a:r>
              <a:rPr lang="en-US" dirty="0"/>
              <a:t>How will the sender and receiver do that – that’s the PROTOCOL.</a:t>
            </a:r>
          </a:p>
          <a:p>
            <a:endParaRPr lang="en-US" dirty="0"/>
          </a:p>
          <a:p>
            <a:r>
              <a:rPr lang="en-US" dirty="0"/>
              <a:t> Before starting to develop a protocol, let’s look more closely at the interface (the API if you will)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79849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27047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 let’s get started in developing our reliable data transfer protocol, which we’ll call </a:t>
            </a:r>
            <a:r>
              <a:rPr lang="en-US" dirty="0" err="1"/>
              <a:t>rdt</a:t>
            </a:r>
            <a:r>
              <a:rPr lang="en-US" dirty="0"/>
              <a:t> (need a good acronym for protocol – like HTTP, TCP, UDP, IP)</a:t>
            </a:r>
          </a:p>
          <a:p>
            <a:endParaRPr lang="en-US" dirty="0"/>
          </a:p>
          <a:p>
            <a:r>
              <a:rPr lang="en-US" dirty="0"/>
              <a:t>Bullet points 1 and 2</a:t>
            </a:r>
          </a:p>
          <a:p>
            <a:endParaRPr lang="en-US" dirty="0"/>
          </a:p>
          <a:p>
            <a:endParaRPr lang="en-US" dirty="0"/>
          </a:p>
          <a:p>
            <a:r>
              <a:rPr lang="en-US" dirty="0"/>
              <a:t>NOW if we are going to develop a protocol, so we’ll need some way to SPECIFY a protocol.  </a:t>
            </a:r>
            <a:r>
              <a:rPr lang="en-US" b="1" i="1" dirty="0"/>
              <a:t>How</a:t>
            </a:r>
            <a:r>
              <a:rPr lang="en-US" dirty="0"/>
              <a:t> do we do that?</a:t>
            </a:r>
          </a:p>
          <a:p>
            <a:endParaRPr lang="en-US" dirty="0"/>
          </a:p>
          <a:p>
            <a:r>
              <a:rPr lang="en-US" dirty="0"/>
              <a:t>We could write text, but as all know, that’s prone to misinterpretation, and might be incomplete.  You might write a specification, and then think “oh yeah – I forgot about that case”</a:t>
            </a:r>
          </a:p>
          <a:p>
            <a:endParaRPr lang="en-US" dirty="0"/>
          </a:p>
          <a:p>
            <a:r>
              <a:rPr lang="en-US" dirty="0"/>
              <a:t>What we need is more </a:t>
            </a:r>
            <a:r>
              <a:rPr lang="en-US" b="1" i="1" dirty="0"/>
              <a:t>formal</a:t>
            </a:r>
            <a:r>
              <a:rPr lang="en-US" dirty="0"/>
              <a:t> way to specify a protocol.  In fact, with a formal specification there may be ways to PROVE PROPERTIES about a specification.  But that’s an advanced topic we won’t get into here. We’ll start here by adopting a fairly simple protocol specification technique known as finite state machines (FSM)</a:t>
            </a:r>
          </a:p>
          <a:p>
            <a:endParaRPr lang="en-US" dirty="0"/>
          </a:p>
          <a:p>
            <a:r>
              <a:rPr lang="en-US" dirty="0"/>
              <a:t>And as the name might suggest, a central notion of finite state machines is the notion of STATE </a:t>
            </a:r>
          </a:p>
          <a:p>
            <a:r>
              <a:rPr lang="en-US" dirty="0"/>
              <a:t>&lt;talk about state&gt;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42469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We’ll start with the simplest case possible - an unreliable channel that is, in fact perfect – no segments are lost, corrupted, </a:t>
            </a:r>
            <a:r>
              <a:rPr lang="en-US" dirty="0" err="1"/>
              <a:t>dupplicated</a:t>
            </a:r>
            <a:r>
              <a:rPr lang="en-US" dirty="0"/>
              <a:t> or reordered.  The sender just sends and it pops out the other side(perhaps after some delay) perfectly.</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784518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31715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897737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226600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893330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014610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59242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53362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344695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30153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600947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991589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999892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867493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60294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the familiar four state sender from our </a:t>
            </a:r>
            <a:r>
              <a:rPr lang="en-US" dirty="0" err="1"/>
              <a:t>rdt</a:t>
            </a:r>
            <a:r>
              <a:rPr lang="en-US" dirty="0"/>
              <a:t> 2.1 and 2.2 protocols. Top two states when sending packet with zero seq # and bottom two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920531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the familiar four state sender from our </a:t>
            </a:r>
            <a:r>
              <a:rPr lang="en-US" dirty="0" err="1"/>
              <a:t>rdt</a:t>
            </a:r>
            <a:r>
              <a:rPr lang="en-US" dirty="0"/>
              <a:t> 2.1 and 2.2 protocols. Top two states when sending packet with zero seq # and bottom two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488353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91548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592879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29463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if RTT=30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msec</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1KB pkt every 30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msec</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33kB/sec </a:t>
            </a:r>
            <a:r>
              <a:rPr kumimoji="0" lang="en-US" sz="1200" b="0" i="0" u="none" strike="noStrike" kern="1200" cap="none" spc="0" normalizeH="0" baseline="0" noProof="0" dirty="0" err="1">
                <a:ln>
                  <a:noFill/>
                </a:ln>
                <a:solidFill>
                  <a:prstClr val="black"/>
                </a:solidFill>
                <a:effectLst/>
                <a:uLnTx/>
                <a:uFillTx/>
                <a:latin typeface="+mn-lt"/>
                <a:ea typeface="ＭＳ Ｐゴシック" charset="0"/>
                <a:cs typeface="+mn-cs"/>
              </a:rPr>
              <a:t>thruput</a:t>
            </a: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 over 1 Gbps link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network protocol limits use of physical resources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rPr>
              <a:t>Let’s develop a formula for utilization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mn-lt"/>
              <a:ea typeface="ＭＳ Ｐゴシック" charset="0"/>
              <a:cs typeface="+mn-cs"/>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526253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0279972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460309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878853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mn-ea"/>
                <a:cs typeface="+mn-cs"/>
              </a:rPr>
              <a:t>two generic forms of pipelined protocols: </a:t>
            </a:r>
            <a:r>
              <a:rPr kumimoji="0" lang="en-US" sz="1200" b="0" i="1" u="none" strike="noStrike" kern="1200" cap="none" spc="0" normalizeH="0" baseline="0" noProof="0" dirty="0">
                <a:ln>
                  <a:noFill/>
                </a:ln>
                <a:solidFill>
                  <a:srgbClr val="CC0000"/>
                </a:solidFill>
                <a:effectLst/>
                <a:uLnTx/>
                <a:uFillTx/>
                <a:latin typeface="+mn-lt"/>
                <a:ea typeface="+mn-ea"/>
                <a:cs typeface="+mn-cs"/>
              </a:rPr>
              <a:t>go-Back-N, selective repeat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112283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window size of 14, 8 have been sent but are not yet </a:t>
            </a:r>
            <a:r>
              <a:rPr lang="en-US" dirty="0" err="1"/>
              <a:t>ackowledgedm</a:t>
            </a:r>
            <a:r>
              <a:rPr lang="en-US" dirty="0"/>
              <a:t> 6 sequence numbers are available for us. In </a:t>
            </a:r>
            <a:r>
              <a:rPr lang="en-US" dirty="0" err="1"/>
              <a:t>woindow</a:t>
            </a:r>
            <a:r>
              <a:rPr lang="en-US" dirty="0"/>
              <a:t>, but no calls from above to use them.</a:t>
            </a:r>
          </a:p>
          <a:p>
            <a:endParaRPr lang="en-US" dirty="0"/>
          </a:p>
          <a:p>
            <a:r>
              <a:rPr lang="en-US" dirty="0"/>
              <a:t>Note – we’ll skip the Go-Back-N FSM specification you can </a:t>
            </a:r>
            <a:r>
              <a:rPr lang="en-US" dirty="0" err="1"/>
              <a:t>chack</a:t>
            </a:r>
            <a:r>
              <a:rPr lang="en-US" dirty="0"/>
              <a:t> that out in </a:t>
            </a:r>
            <a:r>
              <a:rPr lang="en-US" dirty="0" err="1"/>
              <a:t>powerpoitn</a:t>
            </a:r>
            <a:r>
              <a:rPr lang="en-US" dirty="0"/>
              <a:t> slides or book)</a:t>
            </a:r>
          </a:p>
          <a:p>
            <a:endParaRPr lang="en-US" dirty="0"/>
          </a:p>
          <a:p>
            <a:r>
              <a:rPr lang="en-US" dirty="0"/>
              <a:t>TCP uses cumulative ACK</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341406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Note – we’ll skip the Go-Back-N FSM specification (actually it’s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911757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Let’s skip FSM specification for GBN – check out the book or ppt – and let’s watch GBN sender and receivers  in action.</a:t>
            </a:r>
          </a:p>
          <a:p>
            <a:r>
              <a:rPr lang="en-US" dirty="0"/>
              <a:t>Let assume a window size of 4.  at t=0, sender sends packets 0, 1, 2 3, 4, and packet 2 will be lost</a:t>
            </a:r>
          </a:p>
          <a:p>
            <a:endParaRPr lang="en-US" dirty="0"/>
          </a:p>
          <a:p>
            <a:r>
              <a:rPr lang="en-US" dirty="0"/>
              <a:t>At the receiver:</a:t>
            </a:r>
          </a:p>
          <a:p>
            <a:r>
              <a:rPr lang="en-US" dirty="0"/>
              <a:t>Packet 0 received ACK0 generated</a:t>
            </a:r>
          </a:p>
          <a:p>
            <a:r>
              <a:rPr lang="en-US" dirty="0"/>
              <a:t>Packet 1 received ACK1 generated</a:t>
            </a:r>
          </a:p>
          <a:p>
            <a:r>
              <a:rPr lang="en-US" dirty="0"/>
              <a:t>Packet 2 is lost, and so when packet 3 is received, ACK 1 is sent – that’s the cumulative ACK, re-Acknowledging the receipt of packet 1. and in this implementation packet 3 is discarded</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0438656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An important mechanism of GBN was the use of the cumulative acknowledgements, and as we mentioned, cumulative ACKs are used in TCP</a:t>
            </a:r>
          </a:p>
          <a:p>
            <a:endParaRPr lang="en-US" dirty="0"/>
          </a:p>
          <a:p>
            <a:r>
              <a:rPr lang="en-US" dirty="0"/>
              <a:t>An alternate ACK mechanism would be for the receiver to </a:t>
            </a:r>
            <a:r>
              <a:rPr lang="en-US" dirty="0" err="1"/>
              <a:t>indiviually</a:t>
            </a:r>
            <a:r>
              <a:rPr lang="en-US" dirty="0"/>
              <a:t> acknowledge specific packets as they are received.  This mechanism is at the heart of the Selective repeat protocol.</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38948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61984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5114795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If the packet is in order, its data will be delivered, as will any buffered data that can now be </a:t>
            </a:r>
            <a:r>
              <a:rPr lang="en-US" dirty="0" err="1"/>
              <a:t>delived</a:t>
            </a:r>
            <a:r>
              <a:rPr lang="en-US" dirty="0"/>
              <a:t> in order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212471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627022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7987641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430680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75</a:t>
            </a:fld>
            <a:endParaRPr lang="en-US"/>
          </a:p>
        </p:txBody>
      </p:sp>
    </p:spTree>
    <p:extLst>
      <p:ext uri="{BB962C8B-B14F-4D97-AF65-F5344CB8AC3E}">
        <p14:creationId xmlns:p14="http://schemas.microsoft.com/office/powerpoint/2010/main" val="38826013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Typical MSS is 1460 bytes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358405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39420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988785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thing to note here is that the ACK number (43) on the B-to-A segment is one more than the sequence number (42) on the A-</a:t>
            </a:r>
            <a:r>
              <a:rPr lang="en-US" dirty="0" err="1"/>
              <a:t>toB</a:t>
            </a:r>
            <a:r>
              <a:rPr lang="en-US" dirty="0"/>
              <a:t> segment that triggered that ACK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Similarly, the ACK number (80) on the </a:t>
            </a:r>
            <a:r>
              <a:rPr lang="en-US"/>
              <a:t>last A-to-B </a:t>
            </a:r>
            <a:r>
              <a:rPr lang="en-US" dirty="0"/>
              <a:t>segment is one more than the sequence number (79) on the B-to-A segment that triggered that ACK</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41822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435447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362665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This is how TCP re-computes the estimated RTT each time a new </a:t>
            </a:r>
            <a:r>
              <a:rPr lang="en-US" dirty="0" err="1"/>
              <a:t>SampleRTT</a:t>
            </a:r>
            <a:r>
              <a:rPr lang="en-US" dirty="0"/>
              <a:t> is taken.</a:t>
            </a:r>
          </a:p>
          <a:p>
            <a:r>
              <a:rPr lang="en-US" dirty="0"/>
              <a:t>The process is knows as an </a:t>
            </a:r>
            <a:r>
              <a:rPr lang="en-US" dirty="0" err="1"/>
              <a:t>exponeitally</a:t>
            </a:r>
            <a:r>
              <a:rPr lang="en-US" dirty="0"/>
              <a:t> weighted moving average, shown by the equation here.</a:t>
            </a:r>
          </a:p>
          <a:p>
            <a:r>
              <a:rPr lang="en-US" dirty="0"/>
              <a:t>&lt;say it&gt;</a:t>
            </a:r>
          </a:p>
          <a:p>
            <a:r>
              <a:rPr lang="en-US" dirty="0"/>
              <a:t>Where alpha reflects the influence of the most recent measurements on the estimated RTT; a typical value of alpha used in </a:t>
            </a:r>
            <a:r>
              <a:rPr lang="en-US" dirty="0" err="1"/>
              <a:t>implementaitons</a:t>
            </a:r>
            <a:r>
              <a:rPr lang="en-US" dirty="0"/>
              <a:t> is .125</a:t>
            </a:r>
          </a:p>
          <a:p>
            <a:endParaRPr lang="en-US" dirty="0"/>
          </a:p>
          <a:p>
            <a:r>
              <a:rPr lang="en-US" dirty="0"/>
              <a:t>The graph at the bottom show measured RTTs </a:t>
            </a:r>
            <a:r>
              <a:rPr lang="en-US" dirty="0" err="1"/>
              <a:t>beween</a:t>
            </a:r>
            <a:r>
              <a:rPr lang="en-US" dirty="0"/>
              <a:t> a host in the Massachusetts and a host in France, as well as the estimated, “smoothed”  RTT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435636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this value of the estimated RTT, TCP computes the timeout interval to be the estimated RTT plus a “safety margin”</a:t>
            </a:r>
          </a:p>
          <a:p>
            <a:r>
              <a:rPr lang="en-US" dirty="0"/>
              <a:t> </a:t>
            </a:r>
          </a:p>
          <a:p>
            <a:r>
              <a:rPr lang="en-US" dirty="0"/>
              <a:t>And the intuition is that if we are seeing a large variation in SAMPLERTT – the RTT estimates are fluctuating a lot - then we’ll want a larger </a:t>
            </a:r>
            <a:r>
              <a:rPr lang="en-US" dirty="0" err="1"/>
              <a:t>savety</a:t>
            </a:r>
            <a:r>
              <a:rPr lang="en-US" dirty="0"/>
              <a:t> margin</a:t>
            </a:r>
          </a:p>
          <a:p>
            <a:endParaRPr lang="en-US" dirty="0"/>
          </a:p>
          <a:p>
            <a:r>
              <a:rPr lang="en-US" dirty="0"/>
              <a:t>So TCP computes the Timeout interval to be the Estimated RTT plus 4 times a measure of deviation in the RTT.</a:t>
            </a:r>
          </a:p>
          <a:p>
            <a:endParaRPr lang="en-US" dirty="0"/>
          </a:p>
          <a:p>
            <a:r>
              <a:rPr lang="en-US" dirty="0"/>
              <a:t>The deviation in the RTT is computed as the </a:t>
            </a:r>
            <a:r>
              <a:rPr lang="en-US" dirty="0" err="1"/>
              <a:t>eWMA</a:t>
            </a:r>
            <a:r>
              <a:rPr lang="en-US" dirty="0"/>
              <a:t> of the difference between the most recently measured </a:t>
            </a:r>
            <a:r>
              <a:rPr lang="en-US" dirty="0" err="1"/>
              <a:t>SampleRTT</a:t>
            </a:r>
            <a:r>
              <a:rPr lang="en-US" dirty="0"/>
              <a:t> from the Estimated RTT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00758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Given these details of TCP sequence numbers, acks, and timers, we can now describe the big picture view of how the TCP sender and receiver operate</a:t>
            </a:r>
          </a:p>
          <a:p>
            <a:endParaRPr lang="en-US" dirty="0"/>
          </a:p>
          <a:p>
            <a:r>
              <a:rPr lang="en-US" dirty="0"/>
              <a:t>You can check out FSMs in book; let’s just give an English text description here and let’s start with the sender.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893778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Rather than immediately </a:t>
            </a:r>
            <a:r>
              <a:rPr lang="en-US" dirty="0" err="1"/>
              <a:t>ACKnowledig</a:t>
            </a:r>
            <a:r>
              <a:rPr lang="en-US" dirty="0"/>
              <a:t> this segment, many TCP implementations will wait for half a second for another in-order segment to arrive, and then generate a single cumulative ACK for both segments – thus decreasing the amount of ACK traffic.  The arrival of this second in-order segment and the cumulative ACK generation that covers both segments is the second row in this table.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3571116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cement our understanding of TCP reliability, let’s look a a few retransmission scenarios</a:t>
            </a:r>
          </a:p>
          <a:p>
            <a:endParaRPr lang="en-US" dirty="0"/>
          </a:p>
          <a:p>
            <a:r>
              <a:rPr lang="en-US" dirty="0"/>
              <a:t>In the first case a TCP segments is </a:t>
            </a:r>
            <a:r>
              <a:rPr lang="en-US" dirty="0" err="1"/>
              <a:t>transmited</a:t>
            </a:r>
            <a:r>
              <a:rPr lang="en-US" dirty="0"/>
              <a:t> and the ACK is lost, and the TCP timeout mechanism results in another copy of being transmitted and then re-</a:t>
            </a:r>
            <a:r>
              <a:rPr lang="en-US" dirty="0" err="1"/>
              <a:t>ACKed</a:t>
            </a:r>
            <a:r>
              <a:rPr lang="en-US" dirty="0"/>
              <a:t> a the sender</a:t>
            </a:r>
          </a:p>
          <a:p>
            <a:endParaRPr lang="en-US" dirty="0"/>
          </a:p>
          <a:p>
            <a:r>
              <a:rPr lang="en-US" dirty="0"/>
              <a:t>In the second example two segments are sent and acknowledged, but there is a premature timeout e for the first segment, which is retransmitted.  </a:t>
            </a:r>
            <a:r>
              <a:rPr lang="en-US" dirty="0" err="1"/>
              <a:t>Notet</a:t>
            </a:r>
            <a:r>
              <a:rPr lang="en-US" dirty="0"/>
              <a:t> that when this retransmitted segment is received, the receiver has already received the first two segments, and so resends a cumulative ACK for both segments received so far, rather than an ACK for just this fist segment.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705874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in this last example, two segments are again transmitted, the first ACK is lost but the second ACK, a cumulative ACK arrives at the sender, which then can transmit a third segment, knowing that the first two have arrived, even though the ACK for the first segment was lost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434332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wrap up our study of TCP reliability by discussing an optimization to the original TCP known as TCP fast retransmit,</a:t>
            </a:r>
          </a:p>
          <a:p>
            <a:endParaRPr lang="en-US" dirty="0"/>
          </a:p>
          <a:p>
            <a:r>
              <a:rPr lang="en-US" dirty="0"/>
              <a:t>Take a look at this example on the right where 5 segments are transmitted and the second segment is lost.  In this case the TCP receiver sends an ACK 100 acknowledging the first received segment.</a:t>
            </a:r>
          </a:p>
          <a:p>
            <a:r>
              <a:rPr lang="en-US" dirty="0"/>
              <a:t>When the third segment arrives at the receiver, the TCP receiver sends another ACK 100 since the second segment has not arrived. And similarly for the 4</a:t>
            </a:r>
            <a:r>
              <a:rPr lang="en-US" baseline="30000" dirty="0"/>
              <a:t>th</a:t>
            </a:r>
            <a:r>
              <a:rPr lang="en-US" dirty="0"/>
              <a:t> and 5</a:t>
            </a:r>
            <a:r>
              <a:rPr lang="en-US" baseline="30000" dirty="0"/>
              <a:t>th</a:t>
            </a:r>
            <a:r>
              <a:rPr lang="en-US" dirty="0"/>
              <a:t> segments to arrive.</a:t>
            </a:r>
          </a:p>
          <a:p>
            <a:endParaRPr lang="en-US" dirty="0"/>
          </a:p>
          <a:p>
            <a:r>
              <a:rPr lang="en-US" dirty="0"/>
              <a:t>Now what does the sender see?  The sender receives the first ACK 100 it has been hoping for, but then three additional duplicate ACK100s arrive.  The sender knows that somethings’ wrong – it knows the first segment arrived at the receiver  but three later arriving segments at the receiver – the ones that generated the three duplicate ACKs – we received correctly but were not in order.  That is, that there was a missing segment at the receiver when each of the three duplicate ACK were generated.</a:t>
            </a:r>
          </a:p>
          <a:p>
            <a:endParaRPr lang="en-US" dirty="0"/>
          </a:p>
          <a:p>
            <a:r>
              <a:rPr lang="en-US" dirty="0"/>
              <a:t>With fast retransmit, the arrival of three duplicate ACK causes the sender to retransmit its oldest </a:t>
            </a:r>
            <a:r>
              <a:rPr lang="en-US" dirty="0" err="1"/>
              <a:t>unACKed</a:t>
            </a:r>
            <a:r>
              <a:rPr lang="en-US" dirty="0"/>
              <a:t> segment, without waiting for a timeout event.  This allows TCP to recover more quickly from what is very likely a loss event</a:t>
            </a:r>
          </a:p>
          <a:p>
            <a:endParaRPr lang="en-US" dirty="0"/>
          </a:p>
          <a:p>
            <a:r>
              <a:rPr lang="en-US" dirty="0"/>
              <a:t>specifically that the second segment has been lost, since three higher -numbered segments were received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810264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1EEAC-CFEF-9647-876F-EABC6B8338D7}" type="slidenum">
              <a:rPr lang="en-US" smtClean="0"/>
              <a:t>88</a:t>
            </a:fld>
            <a:endParaRPr lang="en-US"/>
          </a:p>
        </p:txBody>
      </p:sp>
    </p:spTree>
    <p:extLst>
      <p:ext uri="{BB962C8B-B14F-4D97-AF65-F5344CB8AC3E}">
        <p14:creationId xmlns:p14="http://schemas.microsoft.com/office/powerpoint/2010/main" val="311777889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(Presuming an intro)</a:t>
            </a:r>
          </a:p>
          <a:p>
            <a:endParaRPr lang="en-US" dirty="0"/>
          </a:p>
          <a:p>
            <a:r>
              <a:rPr lang="en-US" dirty="0"/>
              <a:t>Before diving into the details of TCP flow control, let’s first get the general context and motivate the need for flow control.</a:t>
            </a:r>
          </a:p>
          <a:p>
            <a:endParaRPr lang="en-US" dirty="0"/>
          </a:p>
          <a:p>
            <a:r>
              <a:rPr lang="en-US" dirty="0"/>
              <a:t>This diagram show a typical transport-layer implementation</a:t>
            </a:r>
          </a:p>
          <a:p>
            <a:endParaRPr lang="en-US" dirty="0"/>
          </a:p>
          <a:p>
            <a:pPr marL="171450" indent="-171450">
              <a:buFont typeface="Arial" panose="020B0604020202020204" pitchFamily="34" charset="0"/>
              <a:buChar char="•"/>
            </a:pPr>
            <a:r>
              <a:rPr lang="en-US" dirty="0"/>
              <a:t>A segment is brought up the protocol stack to the transport layer, and the segment’s payload is removed from the segment and written INTO  socket buffers.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How does data get taken OUT of socket buffers?  By applications performing socket reads, as we learned in Chapter 2.</a:t>
            </a:r>
          </a:p>
          <a:p>
            <a:endParaRPr lang="en-US" dirty="0"/>
          </a:p>
          <a:p>
            <a:r>
              <a:rPr lang="en-US" dirty="0"/>
              <a:t>And so the question is “</a:t>
            </a:r>
            <a:r>
              <a:rPr kumimoji="0" lang="en-US" sz="1200" b="0" i="0" u="none" strike="noStrike" kern="1200" cap="none" spc="0" normalizeH="0" baseline="0" noProof="0" dirty="0">
                <a:ln>
                  <a:noFill/>
                </a:ln>
                <a:solidFill>
                  <a:prstClr val="black"/>
                </a:solidFill>
                <a:effectLst/>
                <a:uLnTx/>
                <a:uFillTx/>
                <a:latin typeface="+mn-lt"/>
                <a:ea typeface="+mn-ea"/>
                <a:cs typeface="+mn-cs"/>
              </a:rPr>
              <a:t>What happens if network layer delivers data faster than an application-layer process removes data from socket buffers?”</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Let’s watch a video of what happens when things arrive  way too fast to fast to be processed.</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&lt;video&gt;.   (I love that video).   Another human analogy showing the need for flow control is the saying – to use some English slang -  “no one can drink from a firehose”</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Flow control is a mechanism to the calamity of a receiver being over-run by a sender that is sending too fast – it allows the RECEIVER to </a:t>
            </a:r>
            <a:r>
              <a:rPr kumimoji="0" lang="en-US" sz="1200" b="0" i="0" u="none" strike="noStrike" kern="1200" cap="none" spc="0" normalizeH="0" baseline="0" noProof="0" dirty="0" err="1">
                <a:ln>
                  <a:noFill/>
                </a:ln>
                <a:solidFill>
                  <a:prstClr val="black"/>
                </a:solidFill>
                <a:effectLst/>
                <a:uLnTx/>
                <a:uFillTx/>
                <a:latin typeface="+mn-lt"/>
                <a:ea typeface="+mn-ea"/>
                <a:cs typeface="+mn-cs"/>
              </a:rPr>
              <a:t>explictly</a:t>
            </a:r>
            <a:r>
              <a:rPr kumimoji="0" lang="en-US" sz="1200" b="0" i="0" u="none" strike="noStrike" kern="1200" cap="none" spc="0" normalizeH="0" baseline="0" noProof="0" dirty="0">
                <a:ln>
                  <a:noFill/>
                </a:ln>
                <a:solidFill>
                  <a:prstClr val="black"/>
                </a:solidFill>
                <a:effectLst/>
                <a:uLnTx/>
                <a:uFillTx/>
                <a:latin typeface="+mn-lt"/>
                <a:ea typeface="+mn-ea"/>
                <a:cs typeface="+mn-cs"/>
              </a:rPr>
              <a:t> control the SENDER </a:t>
            </a:r>
            <a:r>
              <a:rPr kumimoji="0" lang="en-US" altLang="en-US"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so sender won’</a:t>
            </a:r>
            <a:r>
              <a:rPr kumimoji="0" lang="en-US" altLang="ja-JP"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t overflow receiver’s buffer by transmitting too much, too fast</a:t>
            </a:r>
            <a:r>
              <a:rPr kumimoji="0" lang="en-US" sz="1200" b="0" i="0" u="none" strike="noStrike" kern="1200" cap="none" spc="0" normalizeH="0" baseline="0" noProof="0" dirty="0">
                <a:ln>
                  <a:noFill/>
                </a:ln>
                <a:solidFill>
                  <a:prstClr val="black"/>
                </a:solidFill>
                <a:effectLst/>
                <a:uLnTx/>
                <a:uFillTx/>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03774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3087759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(Presuming an intro)</a:t>
            </a:r>
          </a:p>
          <a:p>
            <a:endParaRPr lang="en-US" dirty="0"/>
          </a:p>
          <a:p>
            <a:r>
              <a:rPr lang="en-US" dirty="0"/>
              <a:t>Before diving into the details of TCP flow control, let’s first get the general context and motivate the need for flow control.</a:t>
            </a:r>
          </a:p>
          <a:p>
            <a:endParaRPr lang="en-US" dirty="0"/>
          </a:p>
          <a:p>
            <a:r>
              <a:rPr lang="en-US" dirty="0"/>
              <a:t>This diagram show a typical transport-layer implementation</a:t>
            </a:r>
          </a:p>
          <a:p>
            <a:endParaRPr lang="en-US" dirty="0"/>
          </a:p>
          <a:p>
            <a:pPr marL="171450" indent="-171450">
              <a:buFont typeface="Arial" panose="020B0604020202020204" pitchFamily="34" charset="0"/>
              <a:buChar char="•"/>
            </a:pPr>
            <a:r>
              <a:rPr lang="en-US" dirty="0"/>
              <a:t>A segment is brought up the protocol stack to the transport layer, and the segment’s payload is removed from the segment and written INTO  socket buffers.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How does data get taken OUT of socket buffers?  By applications performing socket reads, as we learned in Chapter 2.</a:t>
            </a:r>
          </a:p>
          <a:p>
            <a:endParaRPr lang="en-US" dirty="0"/>
          </a:p>
          <a:p>
            <a:r>
              <a:rPr lang="en-US" dirty="0"/>
              <a:t>And so the question is “</a:t>
            </a:r>
            <a:r>
              <a:rPr kumimoji="0" lang="en-US" sz="1200" b="0" i="0" u="none" strike="noStrike" kern="1200" cap="none" spc="0" normalizeH="0" baseline="0" noProof="0" dirty="0">
                <a:ln>
                  <a:noFill/>
                </a:ln>
                <a:solidFill>
                  <a:prstClr val="black"/>
                </a:solidFill>
                <a:effectLst/>
                <a:uLnTx/>
                <a:uFillTx/>
                <a:latin typeface="+mn-lt"/>
                <a:ea typeface="+mn-ea"/>
                <a:cs typeface="+mn-cs"/>
              </a:rPr>
              <a:t>What happens if network layer delivers data faster than an application-layer process removes data from socket buffers?”</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Let’s watch a video of what happens when things arrive  way too fast to fast to be processed.</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&lt;video&gt;.   (I love that video).   Another human analogy showing the need for flow control is the saying – to use some English slang -  “no one can drink from a firehose”</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Flow control is a mechanism to the calamity of a receiver being over-run by a sender that is sending too fast – it allows the RECEIVER to </a:t>
            </a:r>
            <a:r>
              <a:rPr kumimoji="0" lang="en-US" sz="1200" b="0" i="0" u="none" strike="noStrike" kern="1200" cap="none" spc="0" normalizeH="0" baseline="0" noProof="0" dirty="0" err="1">
                <a:ln>
                  <a:noFill/>
                </a:ln>
                <a:solidFill>
                  <a:prstClr val="black"/>
                </a:solidFill>
                <a:effectLst/>
                <a:uLnTx/>
                <a:uFillTx/>
                <a:latin typeface="+mn-lt"/>
                <a:ea typeface="+mn-ea"/>
                <a:cs typeface="+mn-cs"/>
              </a:rPr>
              <a:t>explictly</a:t>
            </a:r>
            <a:r>
              <a:rPr kumimoji="0" lang="en-US" sz="1200" b="0" i="0" u="none" strike="noStrike" kern="1200" cap="none" spc="0" normalizeH="0" baseline="0" noProof="0" dirty="0">
                <a:ln>
                  <a:noFill/>
                </a:ln>
                <a:solidFill>
                  <a:prstClr val="black"/>
                </a:solidFill>
                <a:effectLst/>
                <a:uLnTx/>
                <a:uFillTx/>
                <a:latin typeface="+mn-lt"/>
                <a:ea typeface="+mn-ea"/>
                <a:cs typeface="+mn-cs"/>
              </a:rPr>
              <a:t> control the SENDER </a:t>
            </a:r>
            <a:r>
              <a:rPr kumimoji="0" lang="en-US" altLang="en-US"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so sender won’</a:t>
            </a:r>
            <a:r>
              <a:rPr kumimoji="0" lang="en-US" altLang="ja-JP"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t overflow receiver’s buffer by transmitting too much, too fast</a:t>
            </a:r>
            <a:r>
              <a:rPr kumimoji="0" lang="en-US" sz="1200" b="0" i="0" u="none" strike="noStrike" kern="1200" cap="none" spc="0" normalizeH="0" baseline="0" noProof="0" dirty="0">
                <a:ln>
                  <a:noFill/>
                </a:ln>
                <a:solidFill>
                  <a:prstClr val="black"/>
                </a:solidFill>
                <a:effectLst/>
                <a:uLnTx/>
                <a:uFillTx/>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832807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(Presuming an intro)</a:t>
            </a:r>
          </a:p>
          <a:p>
            <a:endParaRPr lang="en-US" dirty="0"/>
          </a:p>
          <a:p>
            <a:r>
              <a:rPr lang="en-US" dirty="0"/>
              <a:t>Before diving into the details of TCP flow control, let’s first get the general context and motivate the need for flow control.</a:t>
            </a:r>
          </a:p>
          <a:p>
            <a:endParaRPr lang="en-US" dirty="0"/>
          </a:p>
          <a:p>
            <a:r>
              <a:rPr lang="en-US" dirty="0"/>
              <a:t>This diagram show a typical transport-layer implementation</a:t>
            </a:r>
          </a:p>
          <a:p>
            <a:endParaRPr lang="en-US" dirty="0"/>
          </a:p>
          <a:p>
            <a:pPr marL="171450" indent="-171450">
              <a:buFont typeface="Arial" panose="020B0604020202020204" pitchFamily="34" charset="0"/>
              <a:buChar char="•"/>
            </a:pPr>
            <a:r>
              <a:rPr lang="en-US" dirty="0"/>
              <a:t>A segment is brought up the protocol stack to the transport layer, and the segment’s payload is removed from the segment and written INTO  socket buffers.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How does data get taken OUT of socket buffers?  By applications performing socket reads, as we learned in Chapter 2.</a:t>
            </a:r>
          </a:p>
          <a:p>
            <a:endParaRPr lang="en-US" dirty="0"/>
          </a:p>
          <a:p>
            <a:r>
              <a:rPr lang="en-US" dirty="0"/>
              <a:t>And so the question is “</a:t>
            </a:r>
            <a:r>
              <a:rPr kumimoji="0" lang="en-US" sz="1200" b="0" i="0" u="none" strike="noStrike" kern="1200" cap="none" spc="0" normalizeH="0" baseline="0" noProof="0" dirty="0">
                <a:ln>
                  <a:noFill/>
                </a:ln>
                <a:solidFill>
                  <a:prstClr val="black"/>
                </a:solidFill>
                <a:effectLst/>
                <a:uLnTx/>
                <a:uFillTx/>
                <a:latin typeface="+mn-lt"/>
                <a:ea typeface="+mn-ea"/>
                <a:cs typeface="+mn-cs"/>
              </a:rPr>
              <a:t>What happens if network layer delivers data faster than an application-layer process removes data from socket buffers?”</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Let’s watch a video of what happens when things arrive  way too fast to fast to be processed.</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&lt;video&gt;.   (I love that video).   Another human analogy showing the need for flow control is the saying – to use some English slang -  “no one can drink from a firehose”</a:t>
            </a:r>
          </a:p>
          <a:p>
            <a:endParaRPr kumimoji="0" lang="en-US" sz="1200" b="0" i="0" u="none" strike="noStrike" kern="1200" cap="none" spc="0" normalizeH="0" baseline="0" noProof="0" dirty="0">
              <a:ln>
                <a:noFill/>
              </a:ln>
              <a:solidFill>
                <a:prstClr val="black"/>
              </a:solidFill>
              <a:effectLst/>
              <a:uLnTx/>
              <a:uFillTx/>
              <a:latin typeface="+mn-lt"/>
              <a:ea typeface="+mn-ea"/>
              <a:cs typeface="+mn-cs"/>
            </a:endParaRPr>
          </a:p>
          <a:p>
            <a:r>
              <a:rPr kumimoji="0" lang="en-US" sz="1200" b="0" i="0" u="none" strike="noStrike" kern="1200" cap="none" spc="0" normalizeH="0" baseline="0" noProof="0" dirty="0">
                <a:ln>
                  <a:noFill/>
                </a:ln>
                <a:solidFill>
                  <a:prstClr val="black"/>
                </a:solidFill>
                <a:effectLst/>
                <a:uLnTx/>
                <a:uFillTx/>
                <a:latin typeface="+mn-lt"/>
                <a:ea typeface="+mn-ea"/>
                <a:cs typeface="+mn-cs"/>
              </a:rPr>
              <a:t>Flow control is a mechanism to the calamity of a receiver being over-run by a sender that is sending too fast – it allows the RECEIVER to </a:t>
            </a:r>
            <a:r>
              <a:rPr kumimoji="0" lang="en-US" sz="1200" b="0" i="0" u="none" strike="noStrike" kern="1200" cap="none" spc="0" normalizeH="0" baseline="0" noProof="0" dirty="0" err="1">
                <a:ln>
                  <a:noFill/>
                </a:ln>
                <a:solidFill>
                  <a:prstClr val="black"/>
                </a:solidFill>
                <a:effectLst/>
                <a:uLnTx/>
                <a:uFillTx/>
                <a:latin typeface="+mn-lt"/>
                <a:ea typeface="+mn-ea"/>
                <a:cs typeface="+mn-cs"/>
              </a:rPr>
              <a:t>explictly</a:t>
            </a:r>
            <a:r>
              <a:rPr kumimoji="0" lang="en-US" sz="1200" b="0" i="0" u="none" strike="noStrike" kern="1200" cap="none" spc="0" normalizeH="0" baseline="0" noProof="0" dirty="0">
                <a:ln>
                  <a:noFill/>
                </a:ln>
                <a:solidFill>
                  <a:prstClr val="black"/>
                </a:solidFill>
                <a:effectLst/>
                <a:uLnTx/>
                <a:uFillTx/>
                <a:latin typeface="+mn-lt"/>
                <a:ea typeface="+mn-ea"/>
                <a:cs typeface="+mn-cs"/>
              </a:rPr>
              <a:t> control the SENDER </a:t>
            </a:r>
            <a:r>
              <a:rPr kumimoji="0" lang="en-US" altLang="en-US"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so sender won’</a:t>
            </a:r>
            <a:r>
              <a:rPr kumimoji="0" lang="en-US" altLang="ja-JP" sz="1200" b="0" i="0" u="none" strike="noStrike" kern="1200" cap="none" spc="0" normalizeH="0" baseline="0" noProof="0" dirty="0">
                <a:ln>
                  <a:noFill/>
                </a:ln>
                <a:solidFill>
                  <a:prstClr val="black"/>
                </a:solidFill>
                <a:effectLst/>
                <a:uLnTx/>
                <a:uFillTx/>
                <a:latin typeface="+mn-lt"/>
                <a:ea typeface="ＭＳ Ｐゴシック" panose="020B0600070205080204" pitchFamily="34" charset="-128"/>
                <a:cs typeface="+mn-cs"/>
              </a:rPr>
              <a:t>t overflow receiver’s buffer by transmitting too much, too fast</a:t>
            </a:r>
            <a:r>
              <a:rPr kumimoji="0" lang="en-US" sz="1200" b="0" i="0" u="none" strike="noStrike" kern="1200" cap="none" spc="0" normalizeH="0" baseline="0" noProof="0" dirty="0">
                <a:ln>
                  <a:noFill/>
                </a:ln>
                <a:solidFill>
                  <a:prstClr val="black"/>
                </a:solidFill>
                <a:effectLst/>
                <a:uLnTx/>
                <a:uFillTx/>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1052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how TCP implement flow control.  The basic idea is simple – the receiver informs the sender how much free buffer space there is, and the sender is limited to send no more than this amount of data.  That the value o RWND in the diagram to the right.</a:t>
            </a:r>
          </a:p>
          <a:p>
            <a:endParaRPr lang="en-US" dirty="0"/>
          </a:p>
          <a:p>
            <a:r>
              <a:rPr lang="en-US" dirty="0"/>
              <a:t>This information is carried from the receiver to the sender in the “receiver advertised window” (do a PIP of header) in the TCP header, and the value will change as the amount of free buffer space fluctuates over time.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356401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how TCP implement flow control.  The basic idea is simple – the receiver informs the sender how much free buffer space there is, and the sender is limited to send no more than this amount of data.  That the value o RWND in the diagram to the right.</a:t>
            </a:r>
          </a:p>
          <a:p>
            <a:endParaRPr lang="en-US" dirty="0"/>
          </a:p>
          <a:p>
            <a:r>
              <a:rPr lang="en-US" dirty="0"/>
              <a:t>This information is carried from the receiver to the sender in the “receiver advertised window” (do a PIP of header) in the TCP header, and the value will change as the amount of free buffer space fluctuates over time.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734182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other TCP topic we’ll want to consider here is that of “connection  management”</a:t>
            </a:r>
          </a:p>
          <a:p>
            <a:endParaRPr lang="en-US" dirty="0"/>
          </a:p>
          <a:p>
            <a:pPr marL="0" indent="0">
              <a:buFont typeface="Arial" panose="020B0604020202020204" pitchFamily="34" charset="0"/>
              <a:buNone/>
            </a:pPr>
            <a:r>
              <a:rPr lang="en-US" dirty="0"/>
              <a:t>The TCP sender and </a:t>
            </a:r>
            <a:r>
              <a:rPr lang="en-US" dirty="0" err="1"/>
              <a:t>reciver</a:t>
            </a:r>
            <a:r>
              <a:rPr lang="en-US" dirty="0"/>
              <a:t> have a number of pieces of shared state that they must establish before actually communication</a:t>
            </a:r>
          </a:p>
          <a:p>
            <a:pPr marL="171450" indent="-171450">
              <a:buFont typeface="Arial" panose="020B0604020202020204" pitchFamily="34" charset="0"/>
              <a:buChar char="•"/>
            </a:pPr>
            <a:r>
              <a:rPr lang="en-US" dirty="0"/>
              <a:t>FIRST </a:t>
            </a:r>
            <a:r>
              <a:rPr lang="en-US" dirty="0" err="1"/>
              <a:t>theym</a:t>
            </a:r>
            <a:r>
              <a:rPr lang="en-US" dirty="0"/>
              <a:t> </a:t>
            </a:r>
            <a:r>
              <a:rPr lang="en-US" dirty="0" err="1"/>
              <a:t>ust</a:t>
            </a:r>
            <a:r>
              <a:rPr lang="en-US" dirty="0"/>
              <a:t> both agree that they WANT to communicate with each other</a:t>
            </a:r>
          </a:p>
          <a:p>
            <a:pPr marL="171450" indent="-171450">
              <a:buFont typeface="Arial" panose="020B0604020202020204" pitchFamily="34" charset="0"/>
              <a:buChar char="•"/>
            </a:pPr>
            <a:r>
              <a:rPr lang="en-US" dirty="0"/>
              <a:t>Secondly there are connection parameters – the initial sequence number and the initial receiver-advertised </a:t>
            </a:r>
            <a:r>
              <a:rPr lang="en-US" dirty="0" err="1"/>
              <a:t>bufferspace</a:t>
            </a:r>
            <a:r>
              <a:rPr lang="en-US" dirty="0"/>
              <a:t> that they’ll want to agree on</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This is done via a so-called handshake protocol – the client reaching our to the server, and the server answering back.</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And before diving into the TCP handshake protocol, let’s first consider the problem of handshaking, of establishing shared state.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9657011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Here’s an example of a two way handshake.  Alice reaches out to Bob and say’s “let’s talk” and Bob says OK, and they start their conversation</a:t>
            </a:r>
          </a:p>
          <a:p>
            <a:endParaRPr lang="en-US" dirty="0"/>
          </a:p>
          <a:p>
            <a:r>
              <a:rPr lang="en-US" dirty="0"/>
              <a:t>For a network protocol, the equivalent protocol would be a client sending a “request connection” message saying ”let’s talk, the initial sequence number is x”</a:t>
            </a:r>
          </a:p>
          <a:p>
            <a:r>
              <a:rPr lang="en-US" dirty="0"/>
              <a:t>And the server would respond with a message ”I accept your connect x”</a:t>
            </a:r>
          </a:p>
          <a:p>
            <a:endParaRPr lang="en-US" dirty="0"/>
          </a:p>
          <a:p>
            <a:r>
              <a:rPr lang="en-US" dirty="0"/>
              <a:t>And the question we want to ask ourselves is &lt;talk through&gt;</a:t>
            </a:r>
          </a:p>
          <a:p>
            <a:endParaRPr lang="en-US" dirty="0"/>
          </a:p>
          <a:p>
            <a:r>
              <a:rPr lang="en-US" dirty="0"/>
              <a:t>Will this work?  Let’s look at a few scenarios…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44249233"/>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760182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3890667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170615"/>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TCP’s three way handshake, that operates as follows</a:t>
            </a:r>
          </a:p>
          <a:p>
            <a:r>
              <a:rPr lang="en-US" dirty="0"/>
              <a:t> </a:t>
            </a:r>
          </a:p>
          <a:p>
            <a:r>
              <a:rPr lang="en-US" dirty="0"/>
              <a:t>Let’s say the client and server both create a TCP socket as we learned about in Chapter 2 and enter the LISTEN state</a:t>
            </a:r>
          </a:p>
          <a:p>
            <a:endParaRPr lang="en-US" dirty="0"/>
          </a:p>
          <a:p>
            <a:r>
              <a:rPr lang="en-US" dirty="0"/>
              <a:t>The client then connects to the server sending a SYN message with a sequence number x (SYN Message is an TCP Segment with SYN but set in the header – you might want to go back and review the TCP segment format!)</a:t>
            </a:r>
          </a:p>
          <a:p>
            <a:endParaRPr lang="en-US" dirty="0"/>
          </a:p>
          <a:p>
            <a:r>
              <a:rPr lang="en-US" dirty="0"/>
              <a:t>The server is waiting for a connection, and receives the SYN message enters the SYN received state (NOT the established state and sends a SYN ACK message back.</a:t>
            </a:r>
          </a:p>
          <a:p>
            <a:endParaRPr lang="en-US" dirty="0"/>
          </a:p>
          <a:p>
            <a:r>
              <a:rPr lang="en-US" dirty="0"/>
              <a:t>Finally the client sends an ACK message to the server, and when the server receiver this enters the </a:t>
            </a:r>
            <a:r>
              <a:rPr lang="en-US" dirty="0" err="1"/>
              <a:t>ESTABLished</a:t>
            </a:r>
            <a:r>
              <a:rPr lang="en-US" dirty="0"/>
              <a:t> state.  This is when the application process would see the return from the wait on the  socket accept() call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91EEAC-CFEF-9647-876F-EABC6B8338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1564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EC686-8429-2E40-81FA-5EC9C4AB3C55}"/>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8CC2C238-9334-5D47-BE46-7DBB933E48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Slide Number Placeholder 5">
            <a:extLst>
              <a:ext uri="{FF2B5EF4-FFF2-40B4-BE49-F238E27FC236}">
                <a16:creationId xmlns:a16="http://schemas.microsoft.com/office/drawing/2014/main" id="{F7F1199A-45E4-9E4D-95C0-396A8A9C6FF7}"/>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33936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1878446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48D4C-6954-CC4D-A491-4B78BF548F31}"/>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3ABE2032-3F11-1945-8A1D-25EC80CF91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DCF1CB-5DBA-8B49-A839-F079E4BF43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a:extLst>
              <a:ext uri="{FF2B5EF4-FFF2-40B4-BE49-F238E27FC236}">
                <a16:creationId xmlns:a16="http://schemas.microsoft.com/office/drawing/2014/main" id="{2E873D4E-4EDA-1349-AB14-5DC995BFCD39}"/>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1273958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B102D-EC4F-B64D-BB0A-3CBBCEE21B6B}"/>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8" name="Slide Number Placeholder 5">
            <a:extLst>
              <a:ext uri="{FF2B5EF4-FFF2-40B4-BE49-F238E27FC236}">
                <a16:creationId xmlns:a16="http://schemas.microsoft.com/office/drawing/2014/main" id="{80DCD8E0-36D6-2D43-9C3A-92DC921E1D78}"/>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Transport Layer: 3-</a:t>
            </a:r>
            <a:fld id="{C4204591-24BD-A542-B9D5-F8D8A88D2FEE}" type="slidenum">
              <a:rPr lang="en-US" smtClean="0"/>
              <a:pPr/>
              <a:t>‹#›</a:t>
            </a:fld>
            <a:endParaRPr lang="en-US" dirty="0"/>
          </a:p>
        </p:txBody>
      </p:sp>
    </p:spTree>
    <p:extLst>
      <p:ext uri="{BB962C8B-B14F-4D97-AF65-F5344CB8AC3E}">
        <p14:creationId xmlns:p14="http://schemas.microsoft.com/office/powerpoint/2010/main" val="37621316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6D5FD2-E0BC-9B4A-8B69-BFD8F956C77B}"/>
              </a:ext>
            </a:extLst>
          </p:cNvPr>
          <p:cNvSpPr>
            <a:spLocks noGrp="1"/>
          </p:cNvSpPr>
          <p:nvPr>
            <p:ph type="title"/>
          </p:nvPr>
        </p:nvSpPr>
        <p:spPr>
          <a:xfrm>
            <a:off x="838200" y="451821"/>
            <a:ext cx="10515600" cy="89462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A987CFD-1EF3-634C-B854-216A26AC23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B87C6EBB-9D5E-E84A-9BCA-EA7E05FD1C0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27751653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Lst>
  <p:hf hdr="0" ftr="0" dt="0"/>
  <p:txStyles>
    <p:titleStyle>
      <a:lvl1pPr algn="l" defTabSz="914400" rtl="0" eaLnBrk="1" latinLnBrk="0" hangingPunct="1">
        <a:lnSpc>
          <a:spcPct val="90000"/>
        </a:lnSpc>
        <a:spcBef>
          <a:spcPct val="0"/>
        </a:spcBef>
        <a:buNone/>
        <a:defRPr sz="4000" b="1" kern="1200">
          <a:solidFill>
            <a:srgbClr val="0000A3"/>
          </a:solidFill>
          <a:latin typeface="+mn-lt"/>
          <a:ea typeface="+mj-ea"/>
          <a:cs typeface="+mj-cs"/>
        </a:defRPr>
      </a:lvl1pPr>
    </p:titleStyle>
    <p:body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3" Type="http://schemas.openxmlformats.org/officeDocument/2006/relationships/image" Target="../media/image48.jpg"/><Relationship Id="rId2" Type="http://schemas.openxmlformats.org/officeDocument/2006/relationships/notesSlide" Target="../notesSlides/notesSlide100.xml"/><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03.xml"/><Relationship Id="rId1" Type="http://schemas.openxmlformats.org/officeDocument/2006/relationships/slideLayout" Target="../slideLayouts/slideLayout3.xml"/><Relationship Id="rId5" Type="http://schemas.openxmlformats.org/officeDocument/2006/relationships/image" Target="../media/image51.jpeg"/><Relationship Id="rId4" Type="http://schemas.openxmlformats.org/officeDocument/2006/relationships/image" Target="../media/image50.jpeg"/></Relationships>
</file>

<file path=ppt/slides/_rels/slide10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4.xml"/><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5.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6.xml"/><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107.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10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8.xml"/><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9.xml"/><Relationship Id="rId1" Type="http://schemas.openxmlformats.org/officeDocument/2006/relationships/slideLayout" Target="../slideLayouts/slideLayout3.xml"/><Relationship Id="rId5" Type="http://schemas.openxmlformats.org/officeDocument/2006/relationships/image" Target="../media/image54.png"/><Relationship Id="rId4" Type="http://schemas.openxmlformats.org/officeDocument/2006/relationships/image" Target="../media/image53.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3" Type="http://schemas.openxmlformats.org/officeDocument/2006/relationships/image" Target="../media/image55.emf"/><Relationship Id="rId7" Type="http://schemas.openxmlformats.org/officeDocument/2006/relationships/image" Target="../media/image59.emf"/><Relationship Id="rId2" Type="http://schemas.openxmlformats.org/officeDocument/2006/relationships/notesSlide" Target="../notesSlides/notesSlide113.xml"/><Relationship Id="rId1" Type="http://schemas.openxmlformats.org/officeDocument/2006/relationships/slideLayout" Target="../slideLayouts/slideLayout3.xml"/><Relationship Id="rId6" Type="http://schemas.openxmlformats.org/officeDocument/2006/relationships/image" Target="../media/image58.emf"/><Relationship Id="rId5" Type="http://schemas.openxmlformats.org/officeDocument/2006/relationships/image" Target="../media/image57.emf"/><Relationship Id="rId4" Type="http://schemas.openxmlformats.org/officeDocument/2006/relationships/image" Target="../media/image56.emf"/></Relationships>
</file>

<file path=ppt/slides/_rels/slide1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6.xml"/><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3.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0.xml"/><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21.xml"/><Relationship Id="rId1" Type="http://schemas.openxmlformats.org/officeDocument/2006/relationships/slideLayout" Target="../slideLayouts/slideLayout3.xml"/><Relationship Id="rId4" Type="http://schemas.openxmlformats.org/officeDocument/2006/relationships/image" Target="../media/image61.png"/></Relationships>
</file>

<file path=ppt/slides/_rels/slide122.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22.xml"/><Relationship Id="rId1" Type="http://schemas.openxmlformats.org/officeDocument/2006/relationships/slideLayout" Target="../slideLayouts/slideLayout3.xml"/><Relationship Id="rId4" Type="http://schemas.openxmlformats.org/officeDocument/2006/relationships/image" Target="../media/image53.png"/></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5.xml"/><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6.xml"/><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7.xml"/><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0.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3.xml"/></Relationships>
</file>

<file path=ppt/slides/_rels/slide1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5.xml"/><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7.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notesSlide" Target="../notesSlides/notesSlide4.xml"/><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64.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65.xml"/><Relationship Id="rId1" Type="http://schemas.openxmlformats.org/officeDocument/2006/relationships/slideLayout" Target="../slideLayouts/slideLayout3.xml"/><Relationship Id="rId4" Type="http://schemas.openxmlformats.org/officeDocument/2006/relationships/image" Target="../media/image38.emf"/></Relationships>
</file>

<file path=ppt/slides/_rels/slide6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7.xml"/><Relationship Id="rId1" Type="http://schemas.openxmlformats.org/officeDocument/2006/relationships/slideLayout" Target="../slideLayouts/slideLayout3.xml"/><Relationship Id="rId4" Type="http://schemas.openxmlformats.org/officeDocument/2006/relationships/image" Target="../media/image43.png"/></Relationships>
</file>

<file path=ppt/slides/_rels/slide8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18" Type="http://schemas.openxmlformats.org/officeDocument/2006/relationships/image" Target="../media/image18.png"/><Relationship Id="rId3" Type="http://schemas.openxmlformats.org/officeDocument/2006/relationships/image" Target="../media/image3.png"/><Relationship Id="rId21" Type="http://schemas.openxmlformats.org/officeDocument/2006/relationships/image" Target="../media/image21.png"/><Relationship Id="rId7" Type="http://schemas.openxmlformats.org/officeDocument/2006/relationships/image" Target="../media/image7.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notesSlide" Target="../notesSlides/notesSlide9.xml"/><Relationship Id="rId16" Type="http://schemas.openxmlformats.org/officeDocument/2006/relationships/image" Target="../media/image16.png"/><Relationship Id="rId20" Type="http://schemas.openxmlformats.org/officeDocument/2006/relationships/image" Target="../media/image20.png"/><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10" Type="http://schemas.openxmlformats.org/officeDocument/2006/relationships/image" Target="../media/image10.png"/><Relationship Id="rId19" Type="http://schemas.openxmlformats.org/officeDocument/2006/relationships/image" Target="../media/image19.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4.png"/><Relationship Id="rId22" Type="http://schemas.openxmlformats.org/officeDocument/2006/relationships/image" Target="../media/image22.png"/></Relationships>
</file>

<file path=ppt/slides/_rels/slide9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1.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95.xml"/><Relationship Id="rId1" Type="http://schemas.openxmlformats.org/officeDocument/2006/relationships/slideLayout" Target="../slideLayouts/slideLayout3.xml"/><Relationship Id="rId5" Type="http://schemas.openxmlformats.org/officeDocument/2006/relationships/image" Target="../media/image25.png"/><Relationship Id="rId4" Type="http://schemas.openxmlformats.org/officeDocument/2006/relationships/image" Target="../media/image45.png"/></Relationships>
</file>

<file path=ppt/slides/_rels/slide9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6.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9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7.xml"/><Relationship Id="rId1" Type="http://schemas.openxmlformats.org/officeDocument/2006/relationships/slideLayout" Target="../slideLayouts/slideLayout3.xml"/><Relationship Id="rId4" Type="http://schemas.openxmlformats.org/officeDocument/2006/relationships/image" Target="../media/image47.png"/></Relationships>
</file>

<file path=ppt/slides/_rels/slide9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8.xml"/><Relationship Id="rId1" Type="http://schemas.openxmlformats.org/officeDocument/2006/relationships/slideLayout" Target="../slideLayouts/slideLayout3.xml"/><Relationship Id="rId4" Type="http://schemas.openxmlformats.org/officeDocument/2006/relationships/image" Target="../media/image47.png"/></Relationships>
</file>

<file path=ppt/slides/_rels/slide9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99C77C5-A377-3E44-9802-7A06ED6AD0D8}"/>
              </a:ext>
            </a:extLst>
          </p:cNvPr>
          <p:cNvSpPr>
            <a:spLocks noChangeArrowheads="1"/>
          </p:cNvSpPr>
          <p:nvPr/>
        </p:nvSpPr>
        <p:spPr bwMode="auto">
          <a:xfrm>
            <a:off x="7981312" y="4289908"/>
            <a:ext cx="3981504"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85000"/>
              </a:lnSpc>
            </a:pPr>
            <a:r>
              <a:rPr lang="en-US" altLang="en-US" sz="2800" i="1" dirty="0">
                <a:solidFill>
                  <a:srgbClr val="0000A3"/>
                </a:solidFill>
                <a:latin typeface="+mn-lt"/>
              </a:rPr>
              <a:t>Computer Networking: A Top-Down Approach </a:t>
            </a:r>
            <a:br>
              <a:rPr lang="en-US" altLang="en-US" sz="2800" dirty="0">
                <a:solidFill>
                  <a:srgbClr val="008000"/>
                </a:solidFill>
                <a:latin typeface="+mn-lt"/>
              </a:rPr>
            </a:br>
            <a:r>
              <a:rPr lang="en-US" altLang="en-US" sz="1800" dirty="0">
                <a:latin typeface="+mn-lt"/>
              </a:rPr>
              <a:t>8</a:t>
            </a:r>
            <a:r>
              <a:rPr lang="en-US" altLang="en-US" sz="1800" baseline="30000" dirty="0">
                <a:latin typeface="+mn-lt"/>
              </a:rPr>
              <a:t>th</a:t>
            </a:r>
            <a:r>
              <a:rPr lang="en-US" altLang="en-US" sz="1800" dirty="0">
                <a:latin typeface="+mn-lt"/>
              </a:rPr>
              <a:t> edition </a:t>
            </a:r>
            <a:br>
              <a:rPr lang="en-US" altLang="en-US" sz="1800" dirty="0">
                <a:latin typeface="+mn-lt"/>
              </a:rPr>
            </a:br>
            <a:r>
              <a:rPr lang="en-US" altLang="en-US" sz="1800" dirty="0">
                <a:latin typeface="+mn-lt"/>
              </a:rPr>
              <a:t>Jim Kurose, Keith Ross</a:t>
            </a:r>
            <a:br>
              <a:rPr lang="en-US" altLang="en-US" sz="1800" dirty="0">
                <a:latin typeface="+mn-lt"/>
              </a:rPr>
            </a:br>
            <a:r>
              <a:rPr lang="en-US" altLang="en-US" sz="1800" dirty="0">
                <a:latin typeface="+mn-lt"/>
              </a:rPr>
              <a:t>Pearson, 2020</a:t>
            </a:r>
            <a:endParaRPr lang="en-US" altLang="en-US" sz="2000" dirty="0">
              <a:latin typeface="+mn-lt"/>
            </a:endParaRPr>
          </a:p>
        </p:txBody>
      </p:sp>
      <p:sp>
        <p:nvSpPr>
          <p:cNvPr id="6" name="Rectangle 3">
            <a:extLst>
              <a:ext uri="{FF2B5EF4-FFF2-40B4-BE49-F238E27FC236}">
                <a16:creationId xmlns:a16="http://schemas.microsoft.com/office/drawing/2014/main" id="{9A9F684E-5DD1-6543-95D2-8EB5E7619BE2}"/>
              </a:ext>
            </a:extLst>
          </p:cNvPr>
          <p:cNvSpPr>
            <a:spLocks noChangeArrowheads="1"/>
          </p:cNvSpPr>
          <p:nvPr/>
        </p:nvSpPr>
        <p:spPr bwMode="auto">
          <a:xfrm>
            <a:off x="1325035" y="561975"/>
            <a:ext cx="5052616" cy="172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lnSpc>
                <a:spcPct val="85000"/>
              </a:lnSpc>
            </a:pPr>
            <a:r>
              <a:rPr lang="en-US" altLang="en-US" sz="5400" b="1" dirty="0">
                <a:solidFill>
                  <a:srgbClr val="000099"/>
                </a:solidFill>
                <a:latin typeface="+mj-lt"/>
              </a:rPr>
              <a:t>Chapter 3</a:t>
            </a:r>
            <a:br>
              <a:rPr lang="en-US" altLang="en-US" sz="6000" b="1" dirty="0">
                <a:solidFill>
                  <a:srgbClr val="000099"/>
                </a:solidFill>
                <a:latin typeface="+mj-lt"/>
              </a:rPr>
            </a:br>
            <a:r>
              <a:rPr lang="en-US" altLang="en-US" sz="5400" b="1" dirty="0">
                <a:solidFill>
                  <a:srgbClr val="000099"/>
                </a:solidFill>
                <a:latin typeface="+mj-lt"/>
              </a:rPr>
              <a:t>Transport Layer</a:t>
            </a:r>
          </a:p>
        </p:txBody>
      </p:sp>
      <p:sp>
        <p:nvSpPr>
          <p:cNvPr id="7" name="Text Box 6">
            <a:extLst>
              <a:ext uri="{FF2B5EF4-FFF2-40B4-BE49-F238E27FC236}">
                <a16:creationId xmlns:a16="http://schemas.microsoft.com/office/drawing/2014/main" id="{8A719B73-7005-5F48-AB23-FCC253DE1BCB}"/>
              </a:ext>
            </a:extLst>
          </p:cNvPr>
          <p:cNvSpPr txBox="1">
            <a:spLocks noChangeArrowheads="1"/>
          </p:cNvSpPr>
          <p:nvPr/>
        </p:nvSpPr>
        <p:spPr bwMode="auto">
          <a:xfrm>
            <a:off x="1350014" y="2647662"/>
            <a:ext cx="5378450" cy="1629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800" dirty="0">
                <a:latin typeface="+mn-lt"/>
              </a:rPr>
              <a:t>A note on the use of these PowerPoint slides:</a:t>
            </a:r>
          </a:p>
          <a:p>
            <a:r>
              <a:rPr lang="en-US" altLang="en-US" sz="1400" dirty="0">
                <a:latin typeface="+mn-lt"/>
              </a:rPr>
              <a:t>We’</a:t>
            </a:r>
            <a:r>
              <a:rPr lang="en-US" altLang="ja-JP" sz="1400" dirty="0">
                <a:latin typeface="+mn-lt"/>
              </a:rPr>
              <a:t>re making these slides freely available to all (faculty, students, readers). They’re in PowerPoint form so you see the animations; and can add, modify, and delete slides  (including this one) and slide content to suit your needs. They obviously represent a </a:t>
            </a:r>
            <a:r>
              <a:rPr lang="en-US" altLang="ja-JP" sz="1400" i="1" dirty="0">
                <a:latin typeface="+mn-lt"/>
              </a:rPr>
              <a:t>lot</a:t>
            </a:r>
            <a:r>
              <a:rPr lang="en-US" altLang="ja-JP" sz="1400" dirty="0">
                <a:latin typeface="+mn-lt"/>
              </a:rPr>
              <a:t> of work on our part. In return for use, we only ask the following:</a:t>
            </a:r>
          </a:p>
          <a:p>
            <a:pPr>
              <a:lnSpc>
                <a:spcPct val="85000"/>
              </a:lnSpc>
            </a:pPr>
            <a:endParaRPr lang="en-US" altLang="en-US" sz="1400" dirty="0"/>
          </a:p>
        </p:txBody>
      </p:sp>
      <p:sp>
        <p:nvSpPr>
          <p:cNvPr id="8" name="Text Box 7">
            <a:extLst>
              <a:ext uri="{FF2B5EF4-FFF2-40B4-BE49-F238E27FC236}">
                <a16:creationId xmlns:a16="http://schemas.microsoft.com/office/drawing/2014/main" id="{BD221538-7929-D34F-8387-EA57F966E19A}"/>
              </a:ext>
            </a:extLst>
          </p:cNvPr>
          <p:cNvSpPr txBox="1">
            <a:spLocks noChangeArrowheads="1"/>
          </p:cNvSpPr>
          <p:nvPr/>
        </p:nvSpPr>
        <p:spPr bwMode="auto">
          <a:xfrm>
            <a:off x="1325035" y="3894603"/>
            <a:ext cx="5378450" cy="2636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3038" indent="-173038">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nSpc>
                <a:spcPct val="85000"/>
              </a:lnSpc>
            </a:pPr>
            <a:endParaRPr lang="en-US" altLang="en-US" sz="1400" dirty="0">
              <a:latin typeface="Gill Sans MT" panose="020B0502020104020203" pitchFamily="34" charset="77"/>
            </a:endParaRPr>
          </a:p>
          <a:p>
            <a:pPr marL="290513" indent="-168275">
              <a:buClr>
                <a:srgbClr val="0000A8"/>
              </a:buClr>
              <a:buSzPct val="75000"/>
              <a:buFont typeface="Wingdings" pitchFamily="2" charset="2"/>
              <a:buChar char="§"/>
            </a:pPr>
            <a:r>
              <a:rPr lang="en-US" altLang="en-US" sz="1400" dirty="0">
                <a:latin typeface="+mn-lt"/>
                <a:cs typeface="Calibri" panose="020F0502020204030204" pitchFamily="34" charset="0"/>
              </a:rPr>
              <a:t>If you use these slides (e.g., in a class) that you mention their source (after all, we’</a:t>
            </a:r>
            <a:r>
              <a:rPr lang="en-US" altLang="ja-JP" sz="1400" dirty="0">
                <a:latin typeface="+mn-lt"/>
                <a:cs typeface="Calibri" panose="020F0502020204030204" pitchFamily="34" charset="0"/>
              </a:rPr>
              <a:t>d like people to use our book!)</a:t>
            </a:r>
          </a:p>
          <a:p>
            <a:pPr marL="290513" indent="-168275">
              <a:buClr>
                <a:srgbClr val="0000A8"/>
              </a:buClr>
              <a:buSzPct val="75000"/>
              <a:buFont typeface="Wingdings" pitchFamily="2" charset="2"/>
              <a:buChar char="§"/>
            </a:pPr>
            <a:r>
              <a:rPr lang="en-US" altLang="en-US" sz="1400" dirty="0">
                <a:latin typeface="+mn-lt"/>
                <a:cs typeface="Calibri" panose="020F0502020204030204" pitchFamily="34" charset="0"/>
              </a:rPr>
              <a:t>If you post any slides on a www site, that you note that they are adapted from (or perhaps identical to) our slides, and note our copyright of this material.</a:t>
            </a:r>
          </a:p>
          <a:p>
            <a:pPr>
              <a:lnSpc>
                <a:spcPct val="85000"/>
              </a:lnSpc>
              <a:buClr>
                <a:schemeClr val="accent2"/>
              </a:buClr>
              <a:buFont typeface="Wingdings" pitchFamily="2" charset="2"/>
              <a:buNone/>
            </a:pPr>
            <a:endParaRPr lang="en-US" altLang="en-US" sz="1400" dirty="0">
              <a:latin typeface="+mn-lt"/>
            </a:endParaRPr>
          </a:p>
          <a:p>
            <a:pPr marL="15875" indent="0">
              <a:lnSpc>
                <a:spcPct val="85000"/>
              </a:lnSpc>
              <a:buClr>
                <a:schemeClr val="accent2"/>
              </a:buClr>
              <a:buFont typeface="Wingdings" pitchFamily="2" charset="2"/>
              <a:buNone/>
            </a:pPr>
            <a:r>
              <a:rPr lang="en-US" altLang="en-US" sz="1400" dirty="0">
                <a:latin typeface="+mn-lt"/>
              </a:rPr>
              <a:t>For a revision history, see the slide note for this page. </a:t>
            </a:r>
          </a:p>
          <a:p>
            <a:pPr marL="15875" indent="0">
              <a:lnSpc>
                <a:spcPct val="85000"/>
              </a:lnSpc>
              <a:buClr>
                <a:schemeClr val="accent2"/>
              </a:buClr>
              <a:buFont typeface="Wingdings" pitchFamily="2" charset="2"/>
              <a:buNone/>
            </a:pPr>
            <a:endParaRPr lang="en-US" altLang="en-US" sz="1400" dirty="0">
              <a:latin typeface="+mn-lt"/>
            </a:endParaRPr>
          </a:p>
          <a:p>
            <a:pPr marL="15875" indent="0">
              <a:lnSpc>
                <a:spcPct val="85000"/>
              </a:lnSpc>
              <a:buClr>
                <a:schemeClr val="accent2"/>
              </a:buClr>
              <a:buFont typeface="Wingdings" pitchFamily="2" charset="2"/>
              <a:buNone/>
            </a:pPr>
            <a:r>
              <a:rPr lang="en-US" altLang="en-US" sz="1400" dirty="0">
                <a:latin typeface="+mn-lt"/>
              </a:rPr>
              <a:t>Thanks and enjoy!  JFK/KWR</a:t>
            </a:r>
          </a:p>
          <a:p>
            <a:pPr>
              <a:lnSpc>
                <a:spcPct val="85000"/>
              </a:lnSpc>
            </a:pPr>
            <a:endParaRPr lang="en-US" altLang="en-US" sz="1400" dirty="0">
              <a:latin typeface="+mn-lt"/>
            </a:endParaRPr>
          </a:p>
          <a:p>
            <a:pPr>
              <a:lnSpc>
                <a:spcPct val="85000"/>
              </a:lnSpc>
            </a:pPr>
            <a:r>
              <a:rPr lang="en-US" altLang="en-US" sz="1400" dirty="0">
                <a:latin typeface="+mn-lt"/>
              </a:rPr>
              <a:t>     All material copyright 1996-2020</a:t>
            </a:r>
          </a:p>
          <a:p>
            <a:pPr>
              <a:lnSpc>
                <a:spcPct val="85000"/>
              </a:lnSpc>
            </a:pPr>
            <a:r>
              <a:rPr lang="en-US" altLang="en-US" sz="1400" dirty="0">
                <a:latin typeface="+mn-lt"/>
              </a:rPr>
              <a:t>     J.F Kurose and K.W. Ross, All Rights Reserved</a:t>
            </a:r>
            <a:endParaRPr lang="en-US" altLang="en-US" sz="1200" dirty="0">
              <a:latin typeface="+mn-lt"/>
            </a:endParaRPr>
          </a:p>
        </p:txBody>
      </p:sp>
      <p:sp>
        <p:nvSpPr>
          <p:cNvPr id="2" name="Slide Number Placeholder 1">
            <a:extLst>
              <a:ext uri="{FF2B5EF4-FFF2-40B4-BE49-F238E27FC236}">
                <a16:creationId xmlns:a16="http://schemas.microsoft.com/office/drawing/2014/main" id="{B46B45F3-5B52-354C-801C-007B1F52150F}"/>
              </a:ext>
            </a:extLst>
          </p:cNvPr>
          <p:cNvSpPr>
            <a:spLocks noGrp="1"/>
          </p:cNvSpPr>
          <p:nvPr>
            <p:ph type="sldNum" sz="quarter" idx="4"/>
          </p:nvPr>
        </p:nvSpPr>
        <p:spPr/>
        <p:txBody>
          <a:bodyPr/>
          <a:lstStyle/>
          <a:p>
            <a:r>
              <a:rPr lang="en-US"/>
              <a:t>Transport Layer: 3-</a:t>
            </a:r>
            <a:fld id="{C4204591-24BD-A542-B9D5-F8D8A88D2FEE}" type="slidenum">
              <a:rPr lang="en-US" smtClean="0"/>
              <a:pPr/>
              <a:t>1</a:t>
            </a:fld>
            <a:endParaRPr lang="en-US" dirty="0"/>
          </a:p>
        </p:txBody>
      </p:sp>
      <p:pic>
        <p:nvPicPr>
          <p:cNvPr id="9" name="Picture 8" descr="A picture containing outdoor, water, bridge, building&#10;&#10;Description automatically generated">
            <a:extLst>
              <a:ext uri="{FF2B5EF4-FFF2-40B4-BE49-F238E27FC236}">
                <a16:creationId xmlns:a16="http://schemas.microsoft.com/office/drawing/2014/main" id="{F92E998D-891C-8C4D-A1FD-4079E0691FBD}"/>
              </a:ext>
            </a:extLst>
          </p:cNvPr>
          <p:cNvPicPr>
            <a:picLocks noChangeAspect="1"/>
          </p:cNvPicPr>
          <p:nvPr/>
        </p:nvPicPr>
        <p:blipFill>
          <a:blip r:embed="rId3"/>
          <a:stretch>
            <a:fillRect/>
          </a:stretch>
        </p:blipFill>
        <p:spPr>
          <a:xfrm>
            <a:off x="8135257" y="887185"/>
            <a:ext cx="3040743" cy="3800929"/>
          </a:xfrm>
          <a:prstGeom prst="rect">
            <a:avLst/>
          </a:prstGeom>
        </p:spPr>
      </p:pic>
    </p:spTree>
    <p:extLst>
      <p:ext uri="{BB962C8B-B14F-4D97-AF65-F5344CB8AC3E}">
        <p14:creationId xmlns:p14="http://schemas.microsoft.com/office/powerpoint/2010/main" val="2314825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rgbClr val="010086"/>
              </a:buClr>
            </a:pPr>
            <a:r>
              <a:rPr lang="en-US" altLang="en-US" sz="3200" dirty="0">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marL="403225" indent="-285750">
              <a:spcBef>
                <a:spcPts val="800"/>
              </a:spcBef>
              <a:buClr>
                <a:schemeClr val="bg1">
                  <a:lumMod val="75000"/>
                </a:schemeClr>
              </a:buClr>
            </a:pPr>
            <a:endParaRPr lang="en-US" sz="3200" dirty="0">
              <a:solidFill>
                <a:schemeClr val="bg1">
                  <a:lumMod val="75000"/>
                </a:schemeClr>
              </a:solidFill>
            </a:endParaRP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F220B21A-FE22-1F4F-81B8-C7DE0CD9911F}"/>
              </a:ext>
            </a:extLst>
          </p:cNvPr>
          <p:cNvSpPr>
            <a:spLocks noGrp="1"/>
          </p:cNvSpPr>
          <p:nvPr>
            <p:ph type="sldNum" sz="quarter" idx="4"/>
          </p:nvPr>
        </p:nvSpPr>
        <p:spPr/>
        <p:txBody>
          <a:bodyPr/>
          <a:lstStyle/>
          <a:p>
            <a:r>
              <a:rPr lang="en-US"/>
              <a:t>Transport Layer: 3-</a:t>
            </a:r>
            <a:fld id="{C4204591-24BD-A542-B9D5-F8D8A88D2FEE}" type="slidenum">
              <a:rPr lang="en-US" smtClean="0"/>
              <a:pPr/>
              <a:t>10</a:t>
            </a:fld>
            <a:endParaRPr lang="en-US" dirty="0"/>
          </a:p>
        </p:txBody>
      </p:sp>
      <p:pic>
        <p:nvPicPr>
          <p:cNvPr id="6" name="Picture 5">
            <a:extLst>
              <a:ext uri="{FF2B5EF4-FFF2-40B4-BE49-F238E27FC236}">
                <a16:creationId xmlns:a16="http://schemas.microsoft.com/office/drawing/2014/main" id="{E9956B19-18BF-2345-8627-5E54E4C0AD20}"/>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114817550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A human 3-way handshake protocol</a:t>
            </a:r>
            <a:endParaRPr lang="en-US" sz="4400" b="0" dirty="0"/>
          </a:p>
        </p:txBody>
      </p:sp>
      <p:pic>
        <p:nvPicPr>
          <p:cNvPr id="4" name="Picture 3" descr="A pile of snow&#10;&#10;Description automatically generated">
            <a:extLst>
              <a:ext uri="{FF2B5EF4-FFF2-40B4-BE49-F238E27FC236}">
                <a16:creationId xmlns:a16="http://schemas.microsoft.com/office/drawing/2014/main" id="{E63D2048-06F6-874E-A18A-05CFDA61C6A2}"/>
              </a:ext>
            </a:extLst>
          </p:cNvPr>
          <p:cNvPicPr>
            <a:picLocks noChangeAspect="1"/>
          </p:cNvPicPr>
          <p:nvPr/>
        </p:nvPicPr>
        <p:blipFill>
          <a:blip r:embed="rId3"/>
          <a:stretch>
            <a:fillRect/>
          </a:stretch>
        </p:blipFill>
        <p:spPr>
          <a:xfrm>
            <a:off x="1750251" y="1530219"/>
            <a:ext cx="8358252" cy="5472528"/>
          </a:xfrm>
          <a:prstGeom prst="rect">
            <a:avLst/>
          </a:prstGeom>
        </p:spPr>
      </p:pic>
      <p:grpSp>
        <p:nvGrpSpPr>
          <p:cNvPr id="9" name="Group 8">
            <a:extLst>
              <a:ext uri="{FF2B5EF4-FFF2-40B4-BE49-F238E27FC236}">
                <a16:creationId xmlns:a16="http://schemas.microsoft.com/office/drawing/2014/main" id="{3F1282CE-CF66-EE4E-B4A8-587BD1E81F39}"/>
              </a:ext>
            </a:extLst>
          </p:cNvPr>
          <p:cNvGrpSpPr/>
          <p:nvPr/>
        </p:nvGrpSpPr>
        <p:grpSpPr>
          <a:xfrm>
            <a:off x="6538586" y="2065751"/>
            <a:ext cx="1730667" cy="612648"/>
            <a:chOff x="6538586" y="2065751"/>
            <a:chExt cx="1730667" cy="612648"/>
          </a:xfrm>
        </p:grpSpPr>
        <p:sp>
          <p:nvSpPr>
            <p:cNvPr id="5" name="Rounded Rectangular Callout 4">
              <a:extLst>
                <a:ext uri="{FF2B5EF4-FFF2-40B4-BE49-F238E27FC236}">
                  <a16:creationId xmlns:a16="http://schemas.microsoft.com/office/drawing/2014/main" id="{3CAF74F1-7DAE-DA49-A56B-F6F58EAC0B3D}"/>
                </a:ext>
              </a:extLst>
            </p:cNvPr>
            <p:cNvSpPr/>
            <p:nvPr/>
          </p:nvSpPr>
          <p:spPr>
            <a:xfrm>
              <a:off x="6551111" y="2065751"/>
              <a:ext cx="1672748" cy="612648"/>
            </a:xfrm>
            <a:prstGeom prst="wedgeRoundRectCallout">
              <a:avLst>
                <a:gd name="adj1" fmla="val 54830"/>
                <a:gd name="adj2" fmla="val 429311"/>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 name="TextBox 5">
              <a:extLst>
                <a:ext uri="{FF2B5EF4-FFF2-40B4-BE49-F238E27FC236}">
                  <a16:creationId xmlns:a16="http://schemas.microsoft.com/office/drawing/2014/main" id="{1EBBA823-6C58-6A44-A2FF-F652E9B2671F}"/>
                </a:ext>
              </a:extLst>
            </p:cNvPr>
            <p:cNvSpPr txBox="1"/>
            <p:nvPr/>
          </p:nvSpPr>
          <p:spPr>
            <a:xfrm>
              <a:off x="6538586" y="2153433"/>
              <a:ext cx="173066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1. On belay?</a:t>
              </a:r>
            </a:p>
          </p:txBody>
        </p:sp>
      </p:grpSp>
      <p:sp>
        <p:nvSpPr>
          <p:cNvPr id="7" name="Rectangle 6">
            <a:extLst>
              <a:ext uri="{FF2B5EF4-FFF2-40B4-BE49-F238E27FC236}">
                <a16:creationId xmlns:a16="http://schemas.microsoft.com/office/drawing/2014/main" id="{CB827F8F-A1CF-B74C-ACC4-ECEAAE61D0B0}"/>
              </a:ext>
            </a:extLst>
          </p:cNvPr>
          <p:cNvSpPr/>
          <p:nvPr/>
        </p:nvSpPr>
        <p:spPr>
          <a:xfrm>
            <a:off x="1640908" y="5812076"/>
            <a:ext cx="10459233" cy="12776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10" name="Group 9">
            <a:extLst>
              <a:ext uri="{FF2B5EF4-FFF2-40B4-BE49-F238E27FC236}">
                <a16:creationId xmlns:a16="http://schemas.microsoft.com/office/drawing/2014/main" id="{305210F9-A841-2C44-B9F0-E355CF305198}"/>
              </a:ext>
            </a:extLst>
          </p:cNvPr>
          <p:cNvGrpSpPr/>
          <p:nvPr/>
        </p:nvGrpSpPr>
        <p:grpSpPr>
          <a:xfrm>
            <a:off x="5814165" y="3280776"/>
            <a:ext cx="1672748" cy="612648"/>
            <a:chOff x="5814165" y="3280776"/>
            <a:chExt cx="1672748" cy="612648"/>
          </a:xfrm>
        </p:grpSpPr>
        <p:sp>
          <p:nvSpPr>
            <p:cNvPr id="78" name="Rounded Rectangular Callout 77">
              <a:extLst>
                <a:ext uri="{FF2B5EF4-FFF2-40B4-BE49-F238E27FC236}">
                  <a16:creationId xmlns:a16="http://schemas.microsoft.com/office/drawing/2014/main" id="{C4B444F3-2C14-474E-8B61-1E282DE03385}"/>
                </a:ext>
              </a:extLst>
            </p:cNvPr>
            <p:cNvSpPr/>
            <p:nvPr/>
          </p:nvSpPr>
          <p:spPr>
            <a:xfrm>
              <a:off x="5814165" y="3280776"/>
              <a:ext cx="1672748" cy="612648"/>
            </a:xfrm>
            <a:prstGeom prst="wedgeRoundRectCallout">
              <a:avLst>
                <a:gd name="adj1" fmla="val -120395"/>
                <a:gd name="adj2" fmla="val -120679"/>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9" name="TextBox 78">
              <a:extLst>
                <a:ext uri="{FF2B5EF4-FFF2-40B4-BE49-F238E27FC236}">
                  <a16:creationId xmlns:a16="http://schemas.microsoft.com/office/drawing/2014/main" id="{7B59616D-98BC-2340-969B-E8EFA3D4DA5A}"/>
                </a:ext>
              </a:extLst>
            </p:cNvPr>
            <p:cNvSpPr txBox="1"/>
            <p:nvPr/>
          </p:nvSpPr>
          <p:spPr>
            <a:xfrm>
              <a:off x="5826690" y="3332968"/>
              <a:ext cx="162807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2. Belay on.</a:t>
              </a:r>
            </a:p>
          </p:txBody>
        </p:sp>
      </p:grpSp>
      <p:grpSp>
        <p:nvGrpSpPr>
          <p:cNvPr id="11" name="Group 10">
            <a:extLst>
              <a:ext uri="{FF2B5EF4-FFF2-40B4-BE49-F238E27FC236}">
                <a16:creationId xmlns:a16="http://schemas.microsoft.com/office/drawing/2014/main" id="{E943AF12-B0EB-4F44-91E7-681492934EEA}"/>
              </a:ext>
            </a:extLst>
          </p:cNvPr>
          <p:cNvGrpSpPr/>
          <p:nvPr/>
        </p:nvGrpSpPr>
        <p:grpSpPr>
          <a:xfrm>
            <a:off x="8321457" y="3646119"/>
            <a:ext cx="1695712" cy="612648"/>
            <a:chOff x="8321457" y="3646119"/>
            <a:chExt cx="1695712" cy="612648"/>
          </a:xfrm>
        </p:grpSpPr>
        <p:sp>
          <p:nvSpPr>
            <p:cNvPr id="80" name="Rounded Rectangular Callout 79">
              <a:extLst>
                <a:ext uri="{FF2B5EF4-FFF2-40B4-BE49-F238E27FC236}">
                  <a16:creationId xmlns:a16="http://schemas.microsoft.com/office/drawing/2014/main" id="{8B23EB90-C1E0-D44A-8B27-62175510872C}"/>
                </a:ext>
              </a:extLst>
            </p:cNvPr>
            <p:cNvSpPr/>
            <p:nvPr/>
          </p:nvSpPr>
          <p:spPr>
            <a:xfrm>
              <a:off x="8344421" y="3646119"/>
              <a:ext cx="1672748" cy="612648"/>
            </a:xfrm>
            <a:prstGeom prst="wedgeRoundRectCallout">
              <a:avLst>
                <a:gd name="adj1" fmla="val -44764"/>
                <a:gd name="adj2" fmla="val 169650"/>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1" name="TextBox 80">
              <a:extLst>
                <a:ext uri="{FF2B5EF4-FFF2-40B4-BE49-F238E27FC236}">
                  <a16:creationId xmlns:a16="http://schemas.microsoft.com/office/drawing/2014/main" id="{35F183B7-733D-694A-B964-309D0B0097B1}"/>
                </a:ext>
              </a:extLst>
            </p:cNvPr>
            <p:cNvSpPr txBox="1"/>
            <p:nvPr/>
          </p:nvSpPr>
          <p:spPr>
            <a:xfrm>
              <a:off x="8321457" y="3710836"/>
              <a:ext cx="165141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3. Climbing.</a:t>
              </a:r>
            </a:p>
          </p:txBody>
        </p:sp>
      </p:grpSp>
      <p:sp>
        <p:nvSpPr>
          <p:cNvPr id="14" name="Slide Number Placeholder 2">
            <a:extLst>
              <a:ext uri="{FF2B5EF4-FFF2-40B4-BE49-F238E27FC236}">
                <a16:creationId xmlns:a16="http://schemas.microsoft.com/office/drawing/2014/main" id="{41298F7A-0643-9F47-8207-6B139EFB88B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100</a:t>
            </a:fld>
            <a:endParaRPr lang="en-US" dirty="0"/>
          </a:p>
        </p:txBody>
      </p:sp>
    </p:spTree>
    <p:extLst>
      <p:ext uri="{BB962C8B-B14F-4D97-AF65-F5344CB8AC3E}">
        <p14:creationId xmlns:p14="http://schemas.microsoft.com/office/powerpoint/2010/main" val="51864185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ssolv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Closing a TCP connection</a:t>
            </a:r>
            <a:endParaRPr lang="en-US" sz="4400" b="0" dirty="0"/>
          </a:p>
        </p:txBody>
      </p:sp>
      <p:sp>
        <p:nvSpPr>
          <p:cNvPr id="47" name="Rectangle 47">
            <a:extLst>
              <a:ext uri="{FF2B5EF4-FFF2-40B4-BE49-F238E27FC236}">
                <a16:creationId xmlns:a16="http://schemas.microsoft.com/office/drawing/2014/main" id="{B20BADCC-1032-9A48-BC43-B4E1275E4EDF}"/>
              </a:ext>
            </a:extLst>
          </p:cNvPr>
          <p:cNvSpPr txBox="1">
            <a:spLocks noChangeArrowheads="1"/>
          </p:cNvSpPr>
          <p:nvPr/>
        </p:nvSpPr>
        <p:spPr>
          <a:xfrm>
            <a:off x="798690" y="1441263"/>
            <a:ext cx="9698318" cy="41862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client, server each close their side of connection</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 TCP segment with FIN bit = 1</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respond to received FIN with ACK</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on receiving FIN, ACK can be combined with own FIN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simultaneous FIN exchanges can be handled</a:t>
            </a:r>
          </a:p>
        </p:txBody>
      </p:sp>
      <p:sp>
        <p:nvSpPr>
          <p:cNvPr id="4" name="Slide Number Placeholder 2">
            <a:extLst>
              <a:ext uri="{FF2B5EF4-FFF2-40B4-BE49-F238E27FC236}">
                <a16:creationId xmlns:a16="http://schemas.microsoft.com/office/drawing/2014/main" id="{E5549B3B-271C-C14B-9302-4D2CE7B4105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101</a:t>
            </a:fld>
            <a:endParaRPr lang="en-US" dirty="0"/>
          </a:p>
        </p:txBody>
      </p:sp>
    </p:spTree>
    <p:extLst>
      <p:ext uri="{BB962C8B-B14F-4D97-AF65-F5344CB8AC3E}">
        <p14:creationId xmlns:p14="http://schemas.microsoft.com/office/powerpoint/2010/main" val="2657671931"/>
      </p:ext>
    </p:extLst>
  </p:cSld>
  <p:clrMapOvr>
    <a:masterClrMapping/>
  </p:clrMapOvr>
  <p:transition spd="med">
    <p:fade/>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pPr>
            <a:r>
              <a:rPr lang="en-US" sz="3200" dirty="0"/>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2DB81C94-6123-D143-8C6E-7FF67BFA422F}"/>
              </a:ext>
            </a:extLst>
          </p:cNvPr>
          <p:cNvSpPr>
            <a:spLocks noGrp="1"/>
          </p:cNvSpPr>
          <p:nvPr>
            <p:ph type="sldNum" sz="quarter" idx="4"/>
          </p:nvPr>
        </p:nvSpPr>
        <p:spPr/>
        <p:txBody>
          <a:bodyPr/>
          <a:lstStyle/>
          <a:p>
            <a:r>
              <a:rPr lang="en-US" dirty="0"/>
              <a:t>Transport Layer: 3-</a:t>
            </a:r>
            <a:fld id="{C4204591-24BD-A542-B9D5-F8D8A88D2FEE}" type="slidenum">
              <a:rPr lang="en-US" smtClean="0"/>
              <a:pPr/>
              <a:t>102</a:t>
            </a:fld>
            <a:endParaRPr lang="en-US" dirty="0"/>
          </a:p>
        </p:txBody>
      </p:sp>
      <p:pic>
        <p:nvPicPr>
          <p:cNvPr id="6" name="Picture 5">
            <a:extLst>
              <a:ext uri="{FF2B5EF4-FFF2-40B4-BE49-F238E27FC236}">
                <a16:creationId xmlns:a16="http://schemas.microsoft.com/office/drawing/2014/main" id="{FC6EDA9F-A4F6-9E48-A741-C2AF8BE224BB}"/>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268142295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61C397FE-1DDC-5444-B79A-714CFC84F37C}"/>
              </a:ext>
            </a:extLst>
          </p:cNvPr>
          <p:cNvSpPr txBox="1">
            <a:spLocks noChangeArrowheads="1"/>
          </p:cNvSpPr>
          <p:nvPr/>
        </p:nvSpPr>
        <p:spPr>
          <a:xfrm>
            <a:off x="721660" y="1411941"/>
            <a:ext cx="10977282"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Congestion:</a:t>
            </a:r>
            <a:endPar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informally: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too many sources sending too much data too fast for </a:t>
            </a:r>
            <a:r>
              <a:rPr kumimoji="0" lang="en-US" altLang="ja-JP"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network</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handle”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manifestations: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long delays (queueing in router buffers)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acket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loss (buffer overflow at routers)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6" name="Rectangle 3">
            <a:extLst>
              <a:ext uri="{FF2B5EF4-FFF2-40B4-BE49-F238E27FC236}">
                <a16:creationId xmlns:a16="http://schemas.microsoft.com/office/drawing/2014/main" id="{ACFC6554-1CEB-8346-AF21-152FD0AE2BDD}"/>
              </a:ext>
            </a:extLst>
          </p:cNvPr>
          <p:cNvSpPr txBox="1">
            <a:spLocks noChangeArrowheads="1"/>
          </p:cNvSpPr>
          <p:nvPr/>
        </p:nvSpPr>
        <p:spPr>
          <a:xfrm>
            <a:off x="722672" y="3776599"/>
            <a:ext cx="10977282" cy="101662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different from flow control!</a:t>
            </a: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73290" y="289325"/>
            <a:ext cx="11393310" cy="894622"/>
          </a:xfrm>
        </p:spPr>
        <p:txBody>
          <a:bodyPr>
            <a:normAutofit/>
          </a:bodyPr>
          <a:lstStyle/>
          <a:p>
            <a:r>
              <a:rPr lang="en-US" sz="4800" dirty="0"/>
              <a:t>Principles of congestion control</a:t>
            </a:r>
            <a:endParaRPr lang="en-US" sz="4400" b="0" dirty="0"/>
          </a:p>
        </p:txBody>
      </p:sp>
      <p:grpSp>
        <p:nvGrpSpPr>
          <p:cNvPr id="10" name="Group 9">
            <a:extLst>
              <a:ext uri="{FF2B5EF4-FFF2-40B4-BE49-F238E27FC236}">
                <a16:creationId xmlns:a16="http://schemas.microsoft.com/office/drawing/2014/main" id="{F801E622-8D2F-5C40-BD60-438B29523DDB}"/>
              </a:ext>
            </a:extLst>
          </p:cNvPr>
          <p:cNvGrpSpPr/>
          <p:nvPr/>
        </p:nvGrpSpPr>
        <p:grpSpPr>
          <a:xfrm>
            <a:off x="8686805" y="2737463"/>
            <a:ext cx="2772697" cy="2732213"/>
            <a:chOff x="8878529" y="2737463"/>
            <a:chExt cx="2772697" cy="2732213"/>
          </a:xfrm>
        </p:grpSpPr>
        <p:pic>
          <p:nvPicPr>
            <p:cNvPr id="1028" name="Picture 4" descr="Why traffic apps make congestion worse | Berkeley News">
              <a:extLst>
                <a:ext uri="{FF2B5EF4-FFF2-40B4-BE49-F238E27FC236}">
                  <a16:creationId xmlns:a16="http://schemas.microsoft.com/office/drawing/2014/main" id="{5A685C73-1A7D-7448-83D5-182E1DF289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8529" y="2737463"/>
              <a:ext cx="2595716" cy="173047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CEBCDC3-59AA-0043-9771-3FAB71AFCDB3}"/>
                </a:ext>
              </a:extLst>
            </p:cNvPr>
            <p:cNvSpPr txBox="1"/>
            <p:nvPr/>
          </p:nvSpPr>
          <p:spPr>
            <a:xfrm>
              <a:off x="9085007" y="4454013"/>
              <a:ext cx="2566219" cy="1015663"/>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a:ea typeface="+mn-ea"/>
                  <a:cs typeface="+mn-cs"/>
                </a:rPr>
                <a:t>congestion control: </a:t>
              </a:r>
              <a:r>
                <a:rPr kumimoji="0" lang="en-US" sz="1800" b="0" i="0" u="none" strike="noStrike" kern="1200" cap="none" spc="0" normalizeH="0" baseline="0" noProof="0" dirty="0">
                  <a:ln>
                    <a:noFill/>
                  </a:ln>
                  <a:solidFill>
                    <a:prstClr val="black"/>
                  </a:solidFill>
                  <a:effectLst/>
                  <a:uLnTx/>
                  <a:uFillTx/>
                  <a:latin typeface="Calibri"/>
                  <a:ea typeface="+mn-ea"/>
                  <a:cs typeface="+mn-cs"/>
                </a:rPr>
                <a:t>too many senders, sending too fast</a:t>
              </a:r>
            </a:p>
          </p:txBody>
        </p:sp>
      </p:grpSp>
      <p:grpSp>
        <p:nvGrpSpPr>
          <p:cNvPr id="13" name="Group 12">
            <a:extLst>
              <a:ext uri="{FF2B5EF4-FFF2-40B4-BE49-F238E27FC236}">
                <a16:creationId xmlns:a16="http://schemas.microsoft.com/office/drawing/2014/main" id="{440B5036-A83C-3D40-89CC-21D122E3DAA4}"/>
              </a:ext>
            </a:extLst>
          </p:cNvPr>
          <p:cNvGrpSpPr/>
          <p:nvPr/>
        </p:nvGrpSpPr>
        <p:grpSpPr>
          <a:xfrm>
            <a:off x="5737126" y="4424520"/>
            <a:ext cx="5860024" cy="1952948"/>
            <a:chOff x="5869858" y="4586748"/>
            <a:chExt cx="5860024" cy="1952948"/>
          </a:xfrm>
        </p:grpSpPr>
        <p:grpSp>
          <p:nvGrpSpPr>
            <p:cNvPr id="3" name="Group 2">
              <a:extLst>
                <a:ext uri="{FF2B5EF4-FFF2-40B4-BE49-F238E27FC236}">
                  <a16:creationId xmlns:a16="http://schemas.microsoft.com/office/drawing/2014/main" id="{460EE1F0-777A-5549-B373-8500229D882B}"/>
                </a:ext>
              </a:extLst>
            </p:cNvPr>
            <p:cNvGrpSpPr/>
            <p:nvPr/>
          </p:nvGrpSpPr>
          <p:grpSpPr>
            <a:xfrm>
              <a:off x="5869858" y="4586748"/>
              <a:ext cx="2882176" cy="1915023"/>
              <a:chOff x="6998772" y="3064248"/>
              <a:chExt cx="4393223" cy="2995072"/>
            </a:xfrm>
          </p:grpSpPr>
          <p:pic>
            <p:nvPicPr>
              <p:cNvPr id="7" name="Picture 2" descr="Drinking from the Firehose: How VividCortex Compresses its Metrics">
                <a:extLst>
                  <a:ext uri="{FF2B5EF4-FFF2-40B4-BE49-F238E27FC236}">
                    <a16:creationId xmlns:a16="http://schemas.microsoft.com/office/drawing/2014/main" id="{93C006A2-5EEC-1743-AF87-E45D3E90A0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73303" y="4248105"/>
                <a:ext cx="3018692" cy="181121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Drinking From the Information Firehose">
                <a:extLst>
                  <a:ext uri="{FF2B5EF4-FFF2-40B4-BE49-F238E27FC236}">
                    <a16:creationId xmlns:a16="http://schemas.microsoft.com/office/drawing/2014/main" id="{540A1142-4C15-BA4C-BA82-A4861EB7D46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98772" y="3064248"/>
                <a:ext cx="2699594" cy="1781732"/>
              </a:xfrm>
              <a:prstGeom prst="rect">
                <a:avLst/>
              </a:prstGeom>
              <a:noFill/>
              <a:extLst>
                <a:ext uri="{909E8E84-426E-40DD-AFC4-6F175D3DCCD1}">
                  <a14:hiddenFill xmlns:a14="http://schemas.microsoft.com/office/drawing/2010/main">
                    <a:solidFill>
                      <a:srgbClr val="FFFFFF"/>
                    </a:solidFill>
                  </a14:hiddenFill>
                </a:ext>
              </a:extLst>
            </p:spPr>
          </p:pic>
        </p:grpSp>
        <p:sp>
          <p:nvSpPr>
            <p:cNvPr id="11" name="TextBox 10">
              <a:extLst>
                <a:ext uri="{FF2B5EF4-FFF2-40B4-BE49-F238E27FC236}">
                  <a16:creationId xmlns:a16="http://schemas.microsoft.com/office/drawing/2014/main" id="{DB5BA06D-3B74-5348-8D35-1DEBB37E8FA0}"/>
                </a:ext>
              </a:extLst>
            </p:cNvPr>
            <p:cNvSpPr txBox="1"/>
            <p:nvPr/>
          </p:nvSpPr>
          <p:spPr>
            <a:xfrm>
              <a:off x="8794953" y="5801032"/>
              <a:ext cx="2934929"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a:ea typeface="+mn-ea"/>
                  <a:cs typeface="+mn-cs"/>
                </a:rPr>
                <a:t>flow control: </a:t>
              </a:r>
              <a:r>
                <a:rPr kumimoji="0" lang="en-US" sz="1800" b="0" i="0" u="none" strike="noStrike" kern="1200" cap="none" spc="0" normalizeH="0" baseline="0" noProof="0" dirty="0">
                  <a:ln>
                    <a:noFill/>
                  </a:ln>
                  <a:solidFill>
                    <a:prstClr val="black"/>
                  </a:solidFill>
                  <a:effectLst/>
                  <a:uLnTx/>
                  <a:uFillTx/>
                  <a:latin typeface="Calibri"/>
                  <a:ea typeface="+mn-ea"/>
                  <a:cs typeface="+mn-cs"/>
                </a:rPr>
                <a:t>one sender too fast for one receiver</a:t>
              </a:r>
            </a:p>
          </p:txBody>
        </p:sp>
      </p:grpSp>
      <p:sp>
        <p:nvSpPr>
          <p:cNvPr id="12" name="Rectangle 3">
            <a:extLst>
              <a:ext uri="{FF2B5EF4-FFF2-40B4-BE49-F238E27FC236}">
                <a16:creationId xmlns:a16="http://schemas.microsoft.com/office/drawing/2014/main" id="{EAFB275C-622F-0342-A28A-15D9EA67D3AB}"/>
              </a:ext>
            </a:extLst>
          </p:cNvPr>
          <p:cNvSpPr txBox="1">
            <a:spLocks noChangeArrowheads="1"/>
          </p:cNvSpPr>
          <p:nvPr/>
        </p:nvSpPr>
        <p:spPr>
          <a:xfrm>
            <a:off x="727588" y="4852219"/>
            <a:ext cx="4758812" cy="58010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13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a top-10 problem!</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4" name="Slide Number Placeholder 2">
            <a:extLst>
              <a:ext uri="{FF2B5EF4-FFF2-40B4-BE49-F238E27FC236}">
                <a16:creationId xmlns:a16="http://schemas.microsoft.com/office/drawing/2014/main" id="{C3383268-A75C-1640-B637-852081D5385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103</a:t>
            </a:fld>
            <a:endParaRPr lang="en-US" dirty="0"/>
          </a:p>
        </p:txBody>
      </p:sp>
    </p:spTree>
    <p:extLst>
      <p:ext uri="{BB962C8B-B14F-4D97-AF65-F5344CB8AC3E}">
        <p14:creationId xmlns:p14="http://schemas.microsoft.com/office/powerpoint/2010/main" val="216513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dissolve">
                                      <p:cBhvr>
                                        <p:cTn id="10" dur="500"/>
                                        <p:tgtEl>
                                          <p:spTgt spid="1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dissolv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Freeform 3">
            <a:extLst>
              <a:ext uri="{FF2B5EF4-FFF2-40B4-BE49-F238E27FC236}">
                <a16:creationId xmlns:a16="http://schemas.microsoft.com/office/drawing/2014/main" id="{28E26305-1B9C-8A47-B034-2E9BCCD87DED}"/>
              </a:ext>
            </a:extLst>
          </p:cNvPr>
          <p:cNvSpPr>
            <a:spLocks/>
          </p:cNvSpPr>
          <p:nvPr/>
        </p:nvSpPr>
        <p:spPr bwMode="auto">
          <a:xfrm>
            <a:off x="10005476" y="2888415"/>
            <a:ext cx="250825" cy="9302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03" name="Group 402">
            <a:extLst>
              <a:ext uri="{FF2B5EF4-FFF2-40B4-BE49-F238E27FC236}">
                <a16:creationId xmlns:a16="http://schemas.microsoft.com/office/drawing/2014/main" id="{3138E679-7A6F-3F4C-9CD4-1BC53C242F2F}"/>
              </a:ext>
            </a:extLst>
          </p:cNvPr>
          <p:cNvGrpSpPr/>
          <p:nvPr/>
        </p:nvGrpSpPr>
        <p:grpSpPr>
          <a:xfrm>
            <a:off x="9424984" y="2862877"/>
            <a:ext cx="586768" cy="904023"/>
            <a:chOff x="10910965" y="2513124"/>
            <a:chExt cx="586768" cy="904023"/>
          </a:xfrm>
        </p:grpSpPr>
        <p:sp>
          <p:nvSpPr>
            <p:cNvPr id="404" name="Rectangle 403">
              <a:extLst>
                <a:ext uri="{FF2B5EF4-FFF2-40B4-BE49-F238E27FC236}">
                  <a16:creationId xmlns:a16="http://schemas.microsoft.com/office/drawing/2014/main" id="{59524EB8-FD55-1D48-99F1-D1FB7A8F9D0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05" name="Straight Connector 404">
              <a:extLst>
                <a:ext uri="{FF2B5EF4-FFF2-40B4-BE49-F238E27FC236}">
                  <a16:creationId xmlns:a16="http://schemas.microsoft.com/office/drawing/2014/main" id="{F1173737-3613-AA43-B1AC-4838A3EDB684}"/>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id="{5C427322-6070-F549-83A0-B70739AD3320}"/>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9463F3C4-F379-1D41-902B-28BB5B0172CF}"/>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34B78D94-0CBB-174E-B3E9-C26DCE4669A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9" name="Freeform 9">
            <a:extLst>
              <a:ext uri="{FF2B5EF4-FFF2-40B4-BE49-F238E27FC236}">
                <a16:creationId xmlns:a16="http://schemas.microsoft.com/office/drawing/2014/main" id="{5547101E-4A79-584C-9989-5E85D28B6DAA}"/>
              </a:ext>
            </a:extLst>
          </p:cNvPr>
          <p:cNvSpPr>
            <a:spLocks/>
          </p:cNvSpPr>
          <p:nvPr/>
        </p:nvSpPr>
        <p:spPr bwMode="auto">
          <a:xfrm flipH="1">
            <a:off x="5851590" y="1746530"/>
            <a:ext cx="430143" cy="90046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2" name="Group 351">
            <a:extLst>
              <a:ext uri="{FF2B5EF4-FFF2-40B4-BE49-F238E27FC236}">
                <a16:creationId xmlns:a16="http://schemas.microsoft.com/office/drawing/2014/main" id="{B6427DD3-BCDC-1D47-B9EA-F052CBEE3779}"/>
              </a:ext>
            </a:extLst>
          </p:cNvPr>
          <p:cNvGrpSpPr/>
          <p:nvPr/>
        </p:nvGrpSpPr>
        <p:grpSpPr>
          <a:xfrm>
            <a:off x="5390758" y="2639189"/>
            <a:ext cx="586768" cy="904023"/>
            <a:chOff x="10910965" y="2513124"/>
            <a:chExt cx="586768" cy="904023"/>
          </a:xfrm>
        </p:grpSpPr>
        <p:sp>
          <p:nvSpPr>
            <p:cNvPr id="353" name="Rectangle 352">
              <a:extLst>
                <a:ext uri="{FF2B5EF4-FFF2-40B4-BE49-F238E27FC236}">
                  <a16:creationId xmlns:a16="http://schemas.microsoft.com/office/drawing/2014/main" id="{334B80B7-DAB2-0C45-A85B-02F9853489C8}"/>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54" name="Straight Connector 353">
              <a:extLst>
                <a:ext uri="{FF2B5EF4-FFF2-40B4-BE49-F238E27FC236}">
                  <a16:creationId xmlns:a16="http://schemas.microsoft.com/office/drawing/2014/main" id="{9B105EEA-CD5C-4D41-AA8D-44A16BCD200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300FADAA-FF42-DC4F-B232-CEDC63569590}"/>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96243C39-7124-B447-92F8-07DFDCABC20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D2849888-7EC3-EB4C-8BC1-51F7CF36C2D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96" name="Group 195">
            <a:extLst>
              <a:ext uri="{FF2B5EF4-FFF2-40B4-BE49-F238E27FC236}">
                <a16:creationId xmlns:a16="http://schemas.microsoft.com/office/drawing/2014/main" id="{F01A9AD5-3D29-E044-89AB-2A8A2872A48C}"/>
              </a:ext>
            </a:extLst>
          </p:cNvPr>
          <p:cNvGrpSpPr/>
          <p:nvPr/>
        </p:nvGrpSpPr>
        <p:grpSpPr>
          <a:xfrm>
            <a:off x="6267058" y="1750697"/>
            <a:ext cx="586768" cy="904023"/>
            <a:chOff x="10910965" y="2513124"/>
            <a:chExt cx="586768" cy="904023"/>
          </a:xfrm>
        </p:grpSpPr>
        <p:sp>
          <p:nvSpPr>
            <p:cNvPr id="197" name="Rectangle 196">
              <a:extLst>
                <a:ext uri="{FF2B5EF4-FFF2-40B4-BE49-F238E27FC236}">
                  <a16:creationId xmlns:a16="http://schemas.microsoft.com/office/drawing/2014/main" id="{4FE038A7-CF8F-144F-89E6-58D5113323E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98" name="Straight Connector 197">
              <a:extLst>
                <a:ext uri="{FF2B5EF4-FFF2-40B4-BE49-F238E27FC236}">
                  <a16:creationId xmlns:a16="http://schemas.microsoft.com/office/drawing/2014/main" id="{022D2CD4-E115-9446-9F3B-70153BE86FD0}"/>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8DA93D54-B8CD-E944-A9A0-CD19B3D9BEB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8C307284-45EC-EF40-B8C6-ACFAE3B84F26}"/>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A5E51FF6-6B9B-CB46-932F-6752F8BC41C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4" name="Freeform 6">
            <a:extLst>
              <a:ext uri="{FF2B5EF4-FFF2-40B4-BE49-F238E27FC236}">
                <a16:creationId xmlns:a16="http://schemas.microsoft.com/office/drawing/2014/main" id="{48AC5632-6C88-9B4F-8AC4-BA566F7E218B}"/>
              </a:ext>
            </a:extLst>
          </p:cNvPr>
          <p:cNvSpPr>
            <a:spLocks/>
          </p:cNvSpPr>
          <p:nvPr/>
        </p:nvSpPr>
        <p:spPr bwMode="auto">
          <a:xfrm>
            <a:off x="10381714" y="1887018"/>
            <a:ext cx="250825" cy="9302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 name="Group 8">
            <a:extLst>
              <a:ext uri="{FF2B5EF4-FFF2-40B4-BE49-F238E27FC236}">
                <a16:creationId xmlns:a16="http://schemas.microsoft.com/office/drawing/2014/main" id="{7395260E-0495-5549-B67B-D0932B2922A1}"/>
              </a:ext>
            </a:extLst>
          </p:cNvPr>
          <p:cNvGrpSpPr/>
          <p:nvPr/>
        </p:nvGrpSpPr>
        <p:grpSpPr>
          <a:xfrm>
            <a:off x="9803525" y="1862884"/>
            <a:ext cx="586768" cy="904023"/>
            <a:chOff x="10910965" y="2513124"/>
            <a:chExt cx="586768" cy="904023"/>
          </a:xfrm>
        </p:grpSpPr>
        <p:sp>
          <p:nvSpPr>
            <p:cNvPr id="191" name="Rectangle 190">
              <a:extLst>
                <a:ext uri="{FF2B5EF4-FFF2-40B4-BE49-F238E27FC236}">
                  <a16:creationId xmlns:a16="http://schemas.microsoft.com/office/drawing/2014/main" id="{F9C766A0-70B1-1B4B-AE37-4A6E9AF88F33}"/>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92" name="Straight Connector 191">
              <a:extLst>
                <a:ext uri="{FF2B5EF4-FFF2-40B4-BE49-F238E27FC236}">
                  <a16:creationId xmlns:a16="http://schemas.microsoft.com/office/drawing/2014/main" id="{AC485D2E-710B-7446-BEF0-A9782257832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67BF4BF4-4371-1D47-B858-D6B04135BAE0}"/>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02AEE228-C85E-AC45-B2C5-C8182C643EF4}"/>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0353931E-8944-EF4A-9720-7519EA6C48F0}"/>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55" name="Group 354">
            <a:extLst>
              <a:ext uri="{FF2B5EF4-FFF2-40B4-BE49-F238E27FC236}">
                <a16:creationId xmlns:a16="http://schemas.microsoft.com/office/drawing/2014/main" id="{88E9FDF2-59AD-0849-94F0-90E7C39F4845}"/>
              </a:ext>
            </a:extLst>
          </p:cNvPr>
          <p:cNvGrpSpPr/>
          <p:nvPr/>
        </p:nvGrpSpPr>
        <p:grpSpPr>
          <a:xfrm>
            <a:off x="7419579" y="2906627"/>
            <a:ext cx="1047677" cy="561649"/>
            <a:chOff x="7493876" y="2774731"/>
            <a:chExt cx="1481958" cy="894622"/>
          </a:xfrm>
        </p:grpSpPr>
        <p:sp>
          <p:nvSpPr>
            <p:cNvPr id="364" name="Freeform 363">
              <a:extLst>
                <a:ext uri="{FF2B5EF4-FFF2-40B4-BE49-F238E27FC236}">
                  <a16:creationId xmlns:a16="http://schemas.microsoft.com/office/drawing/2014/main" id="{43B8EDE0-230C-5542-B921-8F0ABAF1CBD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65" name="Oval 364">
              <a:extLst>
                <a:ext uri="{FF2B5EF4-FFF2-40B4-BE49-F238E27FC236}">
                  <a16:creationId xmlns:a16="http://schemas.microsoft.com/office/drawing/2014/main" id="{A0803D89-4B4C-1B4A-BA1C-522F051281CC}"/>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66" name="Group 365">
              <a:extLst>
                <a:ext uri="{FF2B5EF4-FFF2-40B4-BE49-F238E27FC236}">
                  <a16:creationId xmlns:a16="http://schemas.microsoft.com/office/drawing/2014/main" id="{1101A5E5-CF40-804C-82BD-E8B63F1BC2AC}"/>
                </a:ext>
              </a:extLst>
            </p:cNvPr>
            <p:cNvGrpSpPr/>
            <p:nvPr/>
          </p:nvGrpSpPr>
          <p:grpSpPr>
            <a:xfrm>
              <a:off x="7713663" y="2848339"/>
              <a:ext cx="1042107" cy="425543"/>
              <a:chOff x="7786941" y="2884917"/>
              <a:chExt cx="897649" cy="353919"/>
            </a:xfrm>
          </p:grpSpPr>
          <p:sp>
            <p:nvSpPr>
              <p:cNvPr id="367" name="Freeform 366">
                <a:extLst>
                  <a:ext uri="{FF2B5EF4-FFF2-40B4-BE49-F238E27FC236}">
                    <a16:creationId xmlns:a16="http://schemas.microsoft.com/office/drawing/2014/main" id="{A40BF2E1-9425-BF47-9B1B-8AE2332218C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8" name="Freeform 367">
                <a:extLst>
                  <a:ext uri="{FF2B5EF4-FFF2-40B4-BE49-F238E27FC236}">
                    <a16:creationId xmlns:a16="http://schemas.microsoft.com/office/drawing/2014/main" id="{024B7FE2-D299-5444-BD23-74A1953D9C1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9" name="Freeform 368">
                <a:extLst>
                  <a:ext uri="{FF2B5EF4-FFF2-40B4-BE49-F238E27FC236}">
                    <a16:creationId xmlns:a16="http://schemas.microsoft.com/office/drawing/2014/main" id="{51583098-B4D9-DC4A-AED4-1FAEFC9C7D2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0" name="Freeform 369">
                <a:extLst>
                  <a:ext uri="{FF2B5EF4-FFF2-40B4-BE49-F238E27FC236}">
                    <a16:creationId xmlns:a16="http://schemas.microsoft.com/office/drawing/2014/main" id="{4DE1CA49-F338-444B-BB9A-F2991CA7D73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1 </a:t>
            </a:r>
            <a:endParaRPr lang="en-US" sz="4400" b="0" dirty="0"/>
          </a:p>
        </p:txBody>
      </p:sp>
      <p:grpSp>
        <p:nvGrpSpPr>
          <p:cNvPr id="180" name="Group 124">
            <a:extLst>
              <a:ext uri="{FF2B5EF4-FFF2-40B4-BE49-F238E27FC236}">
                <a16:creationId xmlns:a16="http://schemas.microsoft.com/office/drawing/2014/main" id="{09EDE4D1-769E-664A-B492-F153D45C56DF}"/>
              </a:ext>
            </a:extLst>
          </p:cNvPr>
          <p:cNvGrpSpPr>
            <a:grpSpLocks/>
          </p:cNvGrpSpPr>
          <p:nvPr/>
        </p:nvGrpSpPr>
        <p:grpSpPr bwMode="auto">
          <a:xfrm>
            <a:off x="5422300" y="2022783"/>
            <a:ext cx="525463" cy="434975"/>
            <a:chOff x="-44" y="1473"/>
            <a:chExt cx="981" cy="1105"/>
          </a:xfrm>
        </p:grpSpPr>
        <p:pic>
          <p:nvPicPr>
            <p:cNvPr id="181" name="Picture 125" descr="desktop_computer_stylized_medium">
              <a:extLst>
                <a:ext uri="{FF2B5EF4-FFF2-40B4-BE49-F238E27FC236}">
                  <a16:creationId xmlns:a16="http://schemas.microsoft.com/office/drawing/2014/main" id="{BCF21B40-E1CC-014D-891D-609787EB16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2" name="Freeform 126">
              <a:extLst>
                <a:ext uri="{FF2B5EF4-FFF2-40B4-BE49-F238E27FC236}">
                  <a16:creationId xmlns:a16="http://schemas.microsoft.com/office/drawing/2014/main" id="{083D804D-E191-C349-B559-AC9913D588A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85" name="Freeform 12">
            <a:extLst>
              <a:ext uri="{FF2B5EF4-FFF2-40B4-BE49-F238E27FC236}">
                <a16:creationId xmlns:a16="http://schemas.microsoft.com/office/drawing/2014/main" id="{AC913105-44C9-2F4B-B4CF-997DA724B11C}"/>
              </a:ext>
            </a:extLst>
          </p:cNvPr>
          <p:cNvSpPr>
            <a:spLocks/>
          </p:cNvSpPr>
          <p:nvPr/>
        </p:nvSpPr>
        <p:spPr bwMode="auto">
          <a:xfrm flipH="1">
            <a:off x="5146139" y="2637590"/>
            <a:ext cx="250825" cy="9302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6" name="Rectangle 15">
            <a:extLst>
              <a:ext uri="{FF2B5EF4-FFF2-40B4-BE49-F238E27FC236}">
                <a16:creationId xmlns:a16="http://schemas.microsoft.com/office/drawing/2014/main" id="{49269DA6-C1BF-794F-9EEA-0EFF8A8D2CA0}"/>
              </a:ext>
            </a:extLst>
          </p:cNvPr>
          <p:cNvSpPr txBox="1">
            <a:spLocks noChangeArrowheads="1"/>
          </p:cNvSpPr>
          <p:nvPr/>
        </p:nvSpPr>
        <p:spPr bwMode="auto">
          <a:xfrm>
            <a:off x="774261" y="1490147"/>
            <a:ext cx="3792183" cy="368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sz="28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Simplest scenario:</a:t>
            </a:r>
          </a:p>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sp>
        <p:nvSpPr>
          <p:cNvPr id="187" name="Rectangle 16">
            <a:extLst>
              <a:ext uri="{FF2B5EF4-FFF2-40B4-BE49-F238E27FC236}">
                <a16:creationId xmlns:a16="http://schemas.microsoft.com/office/drawing/2014/main" id="{F84F47E9-C6B6-224C-845B-E201FB286037}"/>
              </a:ext>
            </a:extLst>
          </p:cNvPr>
          <p:cNvSpPr txBox="1">
            <a:spLocks noChangeArrowheads="1"/>
          </p:cNvSpPr>
          <p:nvPr/>
        </p:nvSpPr>
        <p:spPr bwMode="auto">
          <a:xfrm>
            <a:off x="4868327" y="5950805"/>
            <a:ext cx="3297237" cy="784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maximum per-connection throughput: R/2</a:t>
            </a:r>
          </a:p>
        </p:txBody>
      </p:sp>
      <p:sp>
        <p:nvSpPr>
          <p:cNvPr id="203" name="Line 33">
            <a:extLst>
              <a:ext uri="{FF2B5EF4-FFF2-40B4-BE49-F238E27FC236}">
                <a16:creationId xmlns:a16="http://schemas.microsoft.com/office/drawing/2014/main" id="{A9B30674-B59F-1643-8F90-1D2641E2102B}"/>
              </a:ext>
            </a:extLst>
          </p:cNvPr>
          <p:cNvSpPr>
            <a:spLocks noChangeShapeType="1"/>
          </p:cNvSpPr>
          <p:nvPr/>
        </p:nvSpPr>
        <p:spPr bwMode="auto">
          <a:xfrm flipH="1">
            <a:off x="6308189" y="2770940"/>
            <a:ext cx="923925" cy="8667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2" name="Text Box 42">
            <a:extLst>
              <a:ext uri="{FF2B5EF4-FFF2-40B4-BE49-F238E27FC236}">
                <a16:creationId xmlns:a16="http://schemas.microsoft.com/office/drawing/2014/main" id="{45FD0EC2-A145-DC4A-9A60-DC5E453EC52B}"/>
              </a:ext>
            </a:extLst>
          </p:cNvPr>
          <p:cNvSpPr txBox="1">
            <a:spLocks noChangeArrowheads="1"/>
          </p:cNvSpPr>
          <p:nvPr/>
        </p:nvSpPr>
        <p:spPr bwMode="auto">
          <a:xfrm>
            <a:off x="5236024" y="1757366"/>
            <a:ext cx="913861" cy="24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221" name="Text Box 52">
            <a:extLst>
              <a:ext uri="{FF2B5EF4-FFF2-40B4-BE49-F238E27FC236}">
                <a16:creationId xmlns:a16="http://schemas.microsoft.com/office/drawing/2014/main" id="{4BAC9BCC-8A73-B14B-8D28-0C77BB126162}"/>
              </a:ext>
            </a:extLst>
          </p:cNvPr>
          <p:cNvSpPr txBox="1">
            <a:spLocks noChangeArrowheads="1"/>
          </p:cNvSpPr>
          <p:nvPr/>
        </p:nvSpPr>
        <p:spPr bwMode="auto">
          <a:xfrm>
            <a:off x="5231806" y="3686015"/>
            <a:ext cx="799129" cy="24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222" name="Line 53">
            <a:extLst>
              <a:ext uri="{FF2B5EF4-FFF2-40B4-BE49-F238E27FC236}">
                <a16:creationId xmlns:a16="http://schemas.microsoft.com/office/drawing/2014/main" id="{8E626A5E-7769-D34B-B652-6F3C2A3740FB}"/>
              </a:ext>
            </a:extLst>
          </p:cNvPr>
          <p:cNvSpPr>
            <a:spLocks noChangeShapeType="1"/>
          </p:cNvSpPr>
          <p:nvPr/>
        </p:nvSpPr>
        <p:spPr bwMode="auto">
          <a:xfrm flipH="1">
            <a:off x="6793964" y="3170990"/>
            <a:ext cx="6096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3" name="Line 54">
            <a:extLst>
              <a:ext uri="{FF2B5EF4-FFF2-40B4-BE49-F238E27FC236}">
                <a16:creationId xmlns:a16="http://schemas.microsoft.com/office/drawing/2014/main" id="{DFB6E6E2-8DA8-C549-8AC1-828F8F828431}"/>
              </a:ext>
            </a:extLst>
          </p:cNvPr>
          <p:cNvSpPr>
            <a:spLocks noChangeShapeType="1"/>
          </p:cNvSpPr>
          <p:nvPr/>
        </p:nvSpPr>
        <p:spPr bwMode="auto">
          <a:xfrm flipH="1">
            <a:off x="8413214" y="3170990"/>
            <a:ext cx="6096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Line 55">
            <a:extLst>
              <a:ext uri="{FF2B5EF4-FFF2-40B4-BE49-F238E27FC236}">
                <a16:creationId xmlns:a16="http://schemas.microsoft.com/office/drawing/2014/main" id="{66F3E5E4-6136-594F-B2C6-BF81A4932B2E}"/>
              </a:ext>
            </a:extLst>
          </p:cNvPr>
          <p:cNvSpPr>
            <a:spLocks noChangeShapeType="1"/>
          </p:cNvSpPr>
          <p:nvPr/>
        </p:nvSpPr>
        <p:spPr bwMode="auto">
          <a:xfrm flipH="1">
            <a:off x="8537039" y="2770940"/>
            <a:ext cx="923925" cy="8667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5" name="Line 57">
            <a:extLst>
              <a:ext uri="{FF2B5EF4-FFF2-40B4-BE49-F238E27FC236}">
                <a16:creationId xmlns:a16="http://schemas.microsoft.com/office/drawing/2014/main" id="{3D95A033-C14C-3448-9016-0C9E6C4CF3A2}"/>
              </a:ext>
            </a:extLst>
          </p:cNvPr>
          <p:cNvSpPr>
            <a:spLocks noChangeShapeType="1"/>
          </p:cNvSpPr>
          <p:nvPr/>
        </p:nvSpPr>
        <p:spPr bwMode="auto">
          <a:xfrm flipH="1">
            <a:off x="9458935" y="2771087"/>
            <a:ext cx="439738"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 name="Group 15">
            <a:extLst>
              <a:ext uri="{FF2B5EF4-FFF2-40B4-BE49-F238E27FC236}">
                <a16:creationId xmlns:a16="http://schemas.microsoft.com/office/drawing/2014/main" id="{CB231E2E-E647-0B43-8C18-43AC77EF0F75}"/>
              </a:ext>
            </a:extLst>
          </p:cNvPr>
          <p:cNvGrpSpPr/>
          <p:nvPr/>
        </p:nvGrpSpPr>
        <p:grpSpPr>
          <a:xfrm>
            <a:off x="8616414" y="1265990"/>
            <a:ext cx="1790700" cy="707189"/>
            <a:chOff x="8616414" y="1265990"/>
            <a:chExt cx="1790700" cy="707189"/>
          </a:xfrm>
        </p:grpSpPr>
        <p:sp>
          <p:nvSpPr>
            <p:cNvPr id="243" name="Text Box 75">
              <a:extLst>
                <a:ext uri="{FF2B5EF4-FFF2-40B4-BE49-F238E27FC236}">
                  <a16:creationId xmlns:a16="http://schemas.microsoft.com/office/drawing/2014/main" id="{CE7D4727-1265-8046-9D9E-99C60BC228BB}"/>
                </a:ext>
              </a:extLst>
            </p:cNvPr>
            <p:cNvSpPr txBox="1">
              <a:spLocks noChangeArrowheads="1"/>
            </p:cNvSpPr>
            <p:nvPr/>
          </p:nvSpPr>
          <p:spPr bwMode="auto">
            <a:xfrm>
              <a:off x="8616414" y="1265990"/>
              <a:ext cx="17907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throughput:</a:t>
              </a:r>
              <a:r>
                <a:rPr kumimoji="0" lang="en-US" altLang="en-US" sz="2400" b="0" i="0" u="none" strike="noStrike" kern="1200" cap="none" spc="0" normalizeH="0" baseline="0" noProof="0" dirty="0">
                  <a:ln>
                    <a:noFill/>
                  </a:ln>
                  <a:solidFill>
                    <a:srgbClr val="FF0000"/>
                  </a:solidFill>
                  <a:effectLst/>
                  <a:uLnTx/>
                  <a:uFillTx/>
                  <a:latin typeface="Symbol" pitchFamily="2" charset="2"/>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400" b="0" i="0" u="none" strike="noStrike" kern="1200" cap="none" spc="0" normalizeH="0" baseline="0" noProof="0" dirty="0">
                <a:ln>
                  <a:noFill/>
                </a:ln>
                <a:solidFill>
                  <a:srgbClr val="CC0000"/>
                </a:solidFill>
                <a:effectLst/>
                <a:uLnTx/>
                <a:uFillTx/>
                <a:latin typeface="Comic Sans MS" panose="030F0902030302020204" pitchFamily="66" charset="0"/>
                <a:ea typeface="ＭＳ Ｐゴシック" panose="020B0600070205080204" pitchFamily="34" charset="-128"/>
                <a:cs typeface="+mn-cs"/>
              </a:endParaRPr>
            </a:p>
          </p:txBody>
        </p:sp>
        <p:sp>
          <p:nvSpPr>
            <p:cNvPr id="244" name="Line 76">
              <a:extLst>
                <a:ext uri="{FF2B5EF4-FFF2-40B4-BE49-F238E27FC236}">
                  <a16:creationId xmlns:a16="http://schemas.microsoft.com/office/drawing/2014/main" id="{C5D66868-B812-9443-B51A-0CEF4AACBD68}"/>
                </a:ext>
              </a:extLst>
            </p:cNvPr>
            <p:cNvSpPr>
              <a:spLocks noChangeShapeType="1"/>
            </p:cNvSpPr>
            <p:nvPr/>
          </p:nvSpPr>
          <p:spPr bwMode="auto">
            <a:xfrm>
              <a:off x="9460964" y="1675565"/>
              <a:ext cx="549310" cy="297614"/>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81" name="Rectangle 121">
            <a:extLst>
              <a:ext uri="{FF2B5EF4-FFF2-40B4-BE49-F238E27FC236}">
                <a16:creationId xmlns:a16="http://schemas.microsoft.com/office/drawing/2014/main" id="{EBE3971E-D5ED-054F-AE0D-069A6E86637C}"/>
              </a:ext>
            </a:extLst>
          </p:cNvPr>
          <p:cNvSpPr>
            <a:spLocks noChangeArrowheads="1"/>
          </p:cNvSpPr>
          <p:nvPr/>
        </p:nvSpPr>
        <p:spPr bwMode="auto">
          <a:xfrm>
            <a:off x="8102651" y="5953953"/>
            <a:ext cx="2605247" cy="784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0" fontAlgn="base" latinLnBrk="0" hangingPunct="0">
              <a:lnSpc>
                <a:spcPct val="85000"/>
              </a:lnSpc>
              <a:spcBef>
                <a:spcPct val="20000"/>
              </a:spcBef>
              <a:spcAft>
                <a:spcPct val="0"/>
              </a:spcAft>
              <a:buClr>
                <a:srgbClr val="000099"/>
              </a:buClr>
              <a:buSzPct val="65000"/>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large delays as arrival rate </a:t>
            </a:r>
            <a:r>
              <a:rPr kumimoji="0" lang="en-US" sz="1800" b="0" i="0" u="none" strike="noStrike" kern="1200" cap="none" spc="0" normalizeH="0" baseline="0" noProof="0" dirty="0" err="1">
                <a:ln>
                  <a:noFill/>
                </a:ln>
                <a:solidFill>
                  <a:srgbClr val="000000"/>
                </a:solidFill>
                <a:effectLst/>
                <a:uLnTx/>
                <a:uFillTx/>
                <a:latin typeface="Symbol" charset="0"/>
                <a:ea typeface="ＭＳ Ｐゴシック" charset="0"/>
                <a:cs typeface="+mn-cs"/>
              </a:rPr>
              <a:t>l</a:t>
            </a:r>
            <a:r>
              <a:rPr kumimoji="0" lang="en-US" sz="1800" b="0" i="0" u="none" strike="noStrike" kern="1200" cap="none" spc="0" normalizeH="0" baseline="-25000" noProof="0" dirty="0" err="1">
                <a:ln>
                  <a:noFill/>
                </a:ln>
                <a:solidFill>
                  <a:srgbClr val="000000"/>
                </a:solidFill>
                <a:effectLst/>
                <a:uLnTx/>
                <a:uFillTx/>
                <a:latin typeface="Gill Sans MT" charset="0"/>
                <a:ea typeface="ＭＳ Ｐゴシック" charset="0"/>
                <a:cs typeface="+mn-cs"/>
              </a:rPr>
              <a:t>in</a:t>
            </a:r>
            <a:r>
              <a:rPr kumimoji="0" lang="en-US" sz="1800" b="0" i="0" u="none" strike="noStrike" kern="1200" cap="none" spc="0" normalizeH="0" baseline="0" noProof="0" dirty="0">
                <a:ln>
                  <a:noFill/>
                </a:ln>
                <a:solidFill>
                  <a:srgbClr val="000000"/>
                </a:solidFill>
                <a:effectLst/>
                <a:uLnTx/>
                <a:uFillTx/>
                <a:latin typeface="Gill Sans MT" charset="0"/>
                <a:ea typeface="ＭＳ Ｐゴシック" charset="0"/>
                <a:cs typeface="+mn-cs"/>
              </a:rPr>
              <a:t> </a:t>
            </a: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approaches capacity</a:t>
            </a:r>
          </a:p>
        </p:txBody>
      </p:sp>
      <p:grpSp>
        <p:nvGrpSpPr>
          <p:cNvPr id="282" name="Group 127">
            <a:extLst>
              <a:ext uri="{FF2B5EF4-FFF2-40B4-BE49-F238E27FC236}">
                <a16:creationId xmlns:a16="http://schemas.microsoft.com/office/drawing/2014/main" id="{879C5F16-9AAB-6840-B838-D482AFD339D0}"/>
              </a:ext>
            </a:extLst>
          </p:cNvPr>
          <p:cNvGrpSpPr>
            <a:grpSpLocks/>
          </p:cNvGrpSpPr>
          <p:nvPr/>
        </p:nvGrpSpPr>
        <p:grpSpPr bwMode="auto">
          <a:xfrm>
            <a:off x="10481726" y="2478840"/>
            <a:ext cx="231775" cy="441325"/>
            <a:chOff x="4140" y="429"/>
            <a:chExt cx="1425" cy="2396"/>
          </a:xfrm>
        </p:grpSpPr>
        <p:sp>
          <p:nvSpPr>
            <p:cNvPr id="283" name="Freeform 128">
              <a:extLst>
                <a:ext uri="{FF2B5EF4-FFF2-40B4-BE49-F238E27FC236}">
                  <a16:creationId xmlns:a16="http://schemas.microsoft.com/office/drawing/2014/main" id="{EEE9D070-85E1-B647-B7C8-1DB5376AB2DB}"/>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4" name="Rectangle 129">
              <a:extLst>
                <a:ext uri="{FF2B5EF4-FFF2-40B4-BE49-F238E27FC236}">
                  <a16:creationId xmlns:a16="http://schemas.microsoft.com/office/drawing/2014/main" id="{E73B241F-DFB6-C64D-BF7F-84EE703171DB}"/>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5" name="Freeform 130">
              <a:extLst>
                <a:ext uri="{FF2B5EF4-FFF2-40B4-BE49-F238E27FC236}">
                  <a16:creationId xmlns:a16="http://schemas.microsoft.com/office/drawing/2014/main" id="{64CD10E5-9AA0-9F41-9104-ED6E9D5A2A7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6" name="Freeform 131">
              <a:extLst>
                <a:ext uri="{FF2B5EF4-FFF2-40B4-BE49-F238E27FC236}">
                  <a16:creationId xmlns:a16="http://schemas.microsoft.com/office/drawing/2014/main" id="{8E369838-B1C5-9B4A-8873-925C9867C0A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7" name="Rectangle 132">
              <a:extLst>
                <a:ext uri="{FF2B5EF4-FFF2-40B4-BE49-F238E27FC236}">
                  <a16:creationId xmlns:a16="http://schemas.microsoft.com/office/drawing/2014/main" id="{44FFFEBD-8F73-6E40-B407-310565525D04}"/>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88" name="Group 133">
              <a:extLst>
                <a:ext uri="{FF2B5EF4-FFF2-40B4-BE49-F238E27FC236}">
                  <a16:creationId xmlns:a16="http://schemas.microsoft.com/office/drawing/2014/main" id="{6C449BB4-7723-4842-B85A-6CD8ADE6EEF7}"/>
                </a:ext>
              </a:extLst>
            </p:cNvPr>
            <p:cNvGrpSpPr>
              <a:grpSpLocks/>
            </p:cNvGrpSpPr>
            <p:nvPr/>
          </p:nvGrpSpPr>
          <p:grpSpPr bwMode="auto">
            <a:xfrm>
              <a:off x="4749" y="668"/>
              <a:ext cx="581" cy="145"/>
              <a:chOff x="614" y="2568"/>
              <a:chExt cx="725" cy="139"/>
            </a:xfrm>
          </p:grpSpPr>
          <p:sp>
            <p:nvSpPr>
              <p:cNvPr id="313" name="AutoShape 134">
                <a:extLst>
                  <a:ext uri="{FF2B5EF4-FFF2-40B4-BE49-F238E27FC236}">
                    <a16:creationId xmlns:a16="http://schemas.microsoft.com/office/drawing/2014/main" id="{580CA213-4512-FA45-88F9-266D67459446}"/>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AutoShape 135">
                <a:extLst>
                  <a:ext uri="{FF2B5EF4-FFF2-40B4-BE49-F238E27FC236}">
                    <a16:creationId xmlns:a16="http://schemas.microsoft.com/office/drawing/2014/main" id="{7BFC849C-499A-0845-9AF3-BC589CDB087E}"/>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89" name="Rectangle 136">
              <a:extLst>
                <a:ext uri="{FF2B5EF4-FFF2-40B4-BE49-F238E27FC236}">
                  <a16:creationId xmlns:a16="http://schemas.microsoft.com/office/drawing/2014/main" id="{B0208157-D9CE-EF44-A82A-B9CE3EFD6F21}"/>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90" name="Group 137">
              <a:extLst>
                <a:ext uri="{FF2B5EF4-FFF2-40B4-BE49-F238E27FC236}">
                  <a16:creationId xmlns:a16="http://schemas.microsoft.com/office/drawing/2014/main" id="{6411A460-4D2F-6042-B3FA-7877FC08542A}"/>
                </a:ext>
              </a:extLst>
            </p:cNvPr>
            <p:cNvGrpSpPr>
              <a:grpSpLocks/>
            </p:cNvGrpSpPr>
            <p:nvPr/>
          </p:nvGrpSpPr>
          <p:grpSpPr bwMode="auto">
            <a:xfrm>
              <a:off x="4747" y="994"/>
              <a:ext cx="581" cy="134"/>
              <a:chOff x="614" y="2568"/>
              <a:chExt cx="725" cy="139"/>
            </a:xfrm>
          </p:grpSpPr>
          <p:sp>
            <p:nvSpPr>
              <p:cNvPr id="311" name="AutoShape 138">
                <a:extLst>
                  <a:ext uri="{FF2B5EF4-FFF2-40B4-BE49-F238E27FC236}">
                    <a16:creationId xmlns:a16="http://schemas.microsoft.com/office/drawing/2014/main" id="{2528368F-0A05-EE46-8F4D-04BE346F7E39}"/>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2" name="AutoShape 139">
                <a:extLst>
                  <a:ext uri="{FF2B5EF4-FFF2-40B4-BE49-F238E27FC236}">
                    <a16:creationId xmlns:a16="http://schemas.microsoft.com/office/drawing/2014/main" id="{3B97611D-398F-1A45-996D-38BD9822FA1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91" name="Rectangle 140">
              <a:extLst>
                <a:ext uri="{FF2B5EF4-FFF2-40B4-BE49-F238E27FC236}">
                  <a16:creationId xmlns:a16="http://schemas.microsoft.com/office/drawing/2014/main" id="{4932601C-B73A-F24F-A7F0-F545FC9D85F6}"/>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2" name="Rectangle 141">
              <a:extLst>
                <a:ext uri="{FF2B5EF4-FFF2-40B4-BE49-F238E27FC236}">
                  <a16:creationId xmlns:a16="http://schemas.microsoft.com/office/drawing/2014/main" id="{2E798033-84E0-4046-8123-A3E022BD0D0D}"/>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93" name="Group 142">
              <a:extLst>
                <a:ext uri="{FF2B5EF4-FFF2-40B4-BE49-F238E27FC236}">
                  <a16:creationId xmlns:a16="http://schemas.microsoft.com/office/drawing/2014/main" id="{CD337402-4020-0C40-A87E-04755B4A7EFA}"/>
                </a:ext>
              </a:extLst>
            </p:cNvPr>
            <p:cNvGrpSpPr>
              <a:grpSpLocks/>
            </p:cNvGrpSpPr>
            <p:nvPr/>
          </p:nvGrpSpPr>
          <p:grpSpPr bwMode="auto">
            <a:xfrm>
              <a:off x="4735" y="1627"/>
              <a:ext cx="582" cy="151"/>
              <a:chOff x="614" y="2568"/>
              <a:chExt cx="725" cy="139"/>
            </a:xfrm>
          </p:grpSpPr>
          <p:sp>
            <p:nvSpPr>
              <p:cNvPr id="309" name="AutoShape 143">
                <a:extLst>
                  <a:ext uri="{FF2B5EF4-FFF2-40B4-BE49-F238E27FC236}">
                    <a16:creationId xmlns:a16="http://schemas.microsoft.com/office/drawing/2014/main" id="{9BAD2454-875B-1040-9ABC-295C5238C730}"/>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0" name="AutoShape 144">
                <a:extLst>
                  <a:ext uri="{FF2B5EF4-FFF2-40B4-BE49-F238E27FC236}">
                    <a16:creationId xmlns:a16="http://schemas.microsoft.com/office/drawing/2014/main" id="{811AD1F7-D00A-2044-8EE8-E002D9859C32}"/>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94" name="Freeform 145">
              <a:extLst>
                <a:ext uri="{FF2B5EF4-FFF2-40B4-BE49-F238E27FC236}">
                  <a16:creationId xmlns:a16="http://schemas.microsoft.com/office/drawing/2014/main" id="{A082C83D-EAED-5146-8038-BE6D0CD214E0}"/>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5" name="Group 146">
              <a:extLst>
                <a:ext uri="{FF2B5EF4-FFF2-40B4-BE49-F238E27FC236}">
                  <a16:creationId xmlns:a16="http://schemas.microsoft.com/office/drawing/2014/main" id="{F3E31BE7-8EE9-F941-912B-D2464A54CE69}"/>
                </a:ext>
              </a:extLst>
            </p:cNvPr>
            <p:cNvGrpSpPr>
              <a:grpSpLocks/>
            </p:cNvGrpSpPr>
            <p:nvPr/>
          </p:nvGrpSpPr>
          <p:grpSpPr bwMode="auto">
            <a:xfrm>
              <a:off x="4739" y="1327"/>
              <a:ext cx="582" cy="139"/>
              <a:chOff x="614" y="2568"/>
              <a:chExt cx="725" cy="139"/>
            </a:xfrm>
          </p:grpSpPr>
          <p:sp>
            <p:nvSpPr>
              <p:cNvPr id="307" name="AutoShape 147">
                <a:extLst>
                  <a:ext uri="{FF2B5EF4-FFF2-40B4-BE49-F238E27FC236}">
                    <a16:creationId xmlns:a16="http://schemas.microsoft.com/office/drawing/2014/main" id="{732FE339-8FD2-B042-A014-EB19D7B67501}"/>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8" name="AutoShape 148">
                <a:extLst>
                  <a:ext uri="{FF2B5EF4-FFF2-40B4-BE49-F238E27FC236}">
                    <a16:creationId xmlns:a16="http://schemas.microsoft.com/office/drawing/2014/main" id="{DB2D76FA-CDCC-F543-9A55-827409AD12DE}"/>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96" name="Rectangle 149">
              <a:extLst>
                <a:ext uri="{FF2B5EF4-FFF2-40B4-BE49-F238E27FC236}">
                  <a16:creationId xmlns:a16="http://schemas.microsoft.com/office/drawing/2014/main" id="{4AFD3D79-1011-034D-82FF-36956F3D9F31}"/>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7" name="Freeform 150">
              <a:extLst>
                <a:ext uri="{FF2B5EF4-FFF2-40B4-BE49-F238E27FC236}">
                  <a16:creationId xmlns:a16="http://schemas.microsoft.com/office/drawing/2014/main" id="{52F521AF-DEC9-9748-8982-D368DDC2B6BB}"/>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8" name="Freeform 151">
              <a:extLst>
                <a:ext uri="{FF2B5EF4-FFF2-40B4-BE49-F238E27FC236}">
                  <a16:creationId xmlns:a16="http://schemas.microsoft.com/office/drawing/2014/main" id="{79F218C2-4B51-FB41-BB3E-2CB4FAE1682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9" name="Oval 152">
              <a:extLst>
                <a:ext uri="{FF2B5EF4-FFF2-40B4-BE49-F238E27FC236}">
                  <a16:creationId xmlns:a16="http://schemas.microsoft.com/office/drawing/2014/main" id="{D16EE320-03FD-2743-B02B-D5E39593FF78}"/>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0" name="Freeform 153">
              <a:extLst>
                <a:ext uri="{FF2B5EF4-FFF2-40B4-BE49-F238E27FC236}">
                  <a16:creationId xmlns:a16="http://schemas.microsoft.com/office/drawing/2014/main" id="{325E7068-4B41-AE4C-965D-DA302E309038}"/>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1" name="AutoShape 154">
              <a:extLst>
                <a:ext uri="{FF2B5EF4-FFF2-40B4-BE49-F238E27FC236}">
                  <a16:creationId xmlns:a16="http://schemas.microsoft.com/office/drawing/2014/main" id="{1527CD1D-4826-F249-8CC0-8D803950A593}"/>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2" name="AutoShape 155">
              <a:extLst>
                <a:ext uri="{FF2B5EF4-FFF2-40B4-BE49-F238E27FC236}">
                  <a16:creationId xmlns:a16="http://schemas.microsoft.com/office/drawing/2014/main" id="{4137A0DF-EEBF-3340-81E2-30FAAE1292FF}"/>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3" name="Oval 156">
              <a:extLst>
                <a:ext uri="{FF2B5EF4-FFF2-40B4-BE49-F238E27FC236}">
                  <a16:creationId xmlns:a16="http://schemas.microsoft.com/office/drawing/2014/main" id="{E1E6F14E-95D9-CC4D-BAB1-1C12B1C1A4A9}"/>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4" name="Oval 157">
              <a:extLst>
                <a:ext uri="{FF2B5EF4-FFF2-40B4-BE49-F238E27FC236}">
                  <a16:creationId xmlns:a16="http://schemas.microsoft.com/office/drawing/2014/main" id="{6F01C793-1A32-CA48-99E6-4C06A214A404}"/>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05" name="Oval 158">
              <a:extLst>
                <a:ext uri="{FF2B5EF4-FFF2-40B4-BE49-F238E27FC236}">
                  <a16:creationId xmlns:a16="http://schemas.microsoft.com/office/drawing/2014/main" id="{3B94657D-9B77-1941-9CBF-A2C7591AF42A}"/>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6" name="Rectangle 159">
              <a:extLst>
                <a:ext uri="{FF2B5EF4-FFF2-40B4-BE49-F238E27FC236}">
                  <a16:creationId xmlns:a16="http://schemas.microsoft.com/office/drawing/2014/main" id="{4C98791A-5A95-B940-9F34-EFDEF8150F81}"/>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5" name="Group 160">
            <a:extLst>
              <a:ext uri="{FF2B5EF4-FFF2-40B4-BE49-F238E27FC236}">
                <a16:creationId xmlns:a16="http://schemas.microsoft.com/office/drawing/2014/main" id="{AD8E3A61-2C5A-CC41-9933-891EC27B5015}"/>
              </a:ext>
            </a:extLst>
          </p:cNvPr>
          <p:cNvGrpSpPr>
            <a:grpSpLocks/>
          </p:cNvGrpSpPr>
          <p:nvPr/>
        </p:nvGrpSpPr>
        <p:grpSpPr bwMode="auto">
          <a:xfrm>
            <a:off x="4826257" y="3381692"/>
            <a:ext cx="525463" cy="434975"/>
            <a:chOff x="-44" y="1473"/>
            <a:chExt cx="981" cy="1105"/>
          </a:xfrm>
        </p:grpSpPr>
        <p:pic>
          <p:nvPicPr>
            <p:cNvPr id="316" name="Picture 161" descr="desktop_computer_stylized_medium">
              <a:extLst>
                <a:ext uri="{FF2B5EF4-FFF2-40B4-BE49-F238E27FC236}">
                  <a16:creationId xmlns:a16="http://schemas.microsoft.com/office/drawing/2014/main" id="{01E7AFB7-5DE3-CA4A-A50A-BEADA26B11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 name="Freeform 162">
              <a:extLst>
                <a:ext uri="{FF2B5EF4-FFF2-40B4-BE49-F238E27FC236}">
                  <a16:creationId xmlns:a16="http://schemas.microsoft.com/office/drawing/2014/main" id="{4E443E40-A128-4E43-A736-B0C7F3C2A94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18" name="Group 163">
            <a:extLst>
              <a:ext uri="{FF2B5EF4-FFF2-40B4-BE49-F238E27FC236}">
                <a16:creationId xmlns:a16="http://schemas.microsoft.com/office/drawing/2014/main" id="{C476CE94-C91A-0846-B6B7-05E77113879F}"/>
              </a:ext>
            </a:extLst>
          </p:cNvPr>
          <p:cNvGrpSpPr>
            <a:grpSpLocks/>
          </p:cNvGrpSpPr>
          <p:nvPr/>
        </p:nvGrpSpPr>
        <p:grpSpPr bwMode="auto">
          <a:xfrm>
            <a:off x="10164226" y="3444040"/>
            <a:ext cx="231775" cy="441325"/>
            <a:chOff x="4140" y="429"/>
            <a:chExt cx="1425" cy="2396"/>
          </a:xfrm>
        </p:grpSpPr>
        <p:sp>
          <p:nvSpPr>
            <p:cNvPr id="319" name="Freeform 164">
              <a:extLst>
                <a:ext uri="{FF2B5EF4-FFF2-40B4-BE49-F238E27FC236}">
                  <a16:creationId xmlns:a16="http://schemas.microsoft.com/office/drawing/2014/main" id="{7E23E3E7-6D0C-A747-B7EB-BCB232D5625B}"/>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0" name="Rectangle 165">
              <a:extLst>
                <a:ext uri="{FF2B5EF4-FFF2-40B4-BE49-F238E27FC236}">
                  <a16:creationId xmlns:a16="http://schemas.microsoft.com/office/drawing/2014/main" id="{814A29A9-35F7-F44A-86DF-9F21E4CCB44D}"/>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1" name="Freeform 166">
              <a:extLst>
                <a:ext uri="{FF2B5EF4-FFF2-40B4-BE49-F238E27FC236}">
                  <a16:creationId xmlns:a16="http://schemas.microsoft.com/office/drawing/2014/main" id="{B8E9398E-F70E-104C-BC4B-6FFD09F2BA4D}"/>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Freeform 167">
              <a:extLst>
                <a:ext uri="{FF2B5EF4-FFF2-40B4-BE49-F238E27FC236}">
                  <a16:creationId xmlns:a16="http://schemas.microsoft.com/office/drawing/2014/main" id="{5AC97C88-7A57-AC44-A1DE-BDAB3D1F0E3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3" name="Rectangle 168">
              <a:extLst>
                <a:ext uri="{FF2B5EF4-FFF2-40B4-BE49-F238E27FC236}">
                  <a16:creationId xmlns:a16="http://schemas.microsoft.com/office/drawing/2014/main" id="{229AF22C-8CDF-2B47-88DF-3B0B587AB207}"/>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4" name="Group 169">
              <a:extLst>
                <a:ext uri="{FF2B5EF4-FFF2-40B4-BE49-F238E27FC236}">
                  <a16:creationId xmlns:a16="http://schemas.microsoft.com/office/drawing/2014/main" id="{0515312F-DE85-5641-B779-E8991ECBE8F8}"/>
                </a:ext>
              </a:extLst>
            </p:cNvPr>
            <p:cNvGrpSpPr>
              <a:grpSpLocks/>
            </p:cNvGrpSpPr>
            <p:nvPr/>
          </p:nvGrpSpPr>
          <p:grpSpPr bwMode="auto">
            <a:xfrm>
              <a:off x="4749" y="668"/>
              <a:ext cx="581" cy="145"/>
              <a:chOff x="614" y="2568"/>
              <a:chExt cx="725" cy="139"/>
            </a:xfrm>
          </p:grpSpPr>
          <p:sp>
            <p:nvSpPr>
              <p:cNvPr id="349" name="AutoShape 170">
                <a:extLst>
                  <a:ext uri="{FF2B5EF4-FFF2-40B4-BE49-F238E27FC236}">
                    <a16:creationId xmlns:a16="http://schemas.microsoft.com/office/drawing/2014/main" id="{1534A008-335A-184E-AD46-396A2FE37196}"/>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0" name="AutoShape 171">
                <a:extLst>
                  <a:ext uri="{FF2B5EF4-FFF2-40B4-BE49-F238E27FC236}">
                    <a16:creationId xmlns:a16="http://schemas.microsoft.com/office/drawing/2014/main" id="{7B78E6A8-DEDF-8144-B322-E4206C6E43D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5" name="Rectangle 172">
              <a:extLst>
                <a:ext uri="{FF2B5EF4-FFF2-40B4-BE49-F238E27FC236}">
                  <a16:creationId xmlns:a16="http://schemas.microsoft.com/office/drawing/2014/main" id="{41B3D22D-F506-A448-A3D5-682181A47A70}"/>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6" name="Group 173">
              <a:extLst>
                <a:ext uri="{FF2B5EF4-FFF2-40B4-BE49-F238E27FC236}">
                  <a16:creationId xmlns:a16="http://schemas.microsoft.com/office/drawing/2014/main" id="{BAB53084-6436-7444-ACD5-5E7D01263E2B}"/>
                </a:ext>
              </a:extLst>
            </p:cNvPr>
            <p:cNvGrpSpPr>
              <a:grpSpLocks/>
            </p:cNvGrpSpPr>
            <p:nvPr/>
          </p:nvGrpSpPr>
          <p:grpSpPr bwMode="auto">
            <a:xfrm>
              <a:off x="4747" y="994"/>
              <a:ext cx="581" cy="134"/>
              <a:chOff x="614" y="2568"/>
              <a:chExt cx="725" cy="139"/>
            </a:xfrm>
          </p:grpSpPr>
          <p:sp>
            <p:nvSpPr>
              <p:cNvPr id="347" name="AutoShape 174">
                <a:extLst>
                  <a:ext uri="{FF2B5EF4-FFF2-40B4-BE49-F238E27FC236}">
                    <a16:creationId xmlns:a16="http://schemas.microsoft.com/office/drawing/2014/main" id="{0369A39A-40F1-844B-BF97-43EE1A3A2ACD}"/>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8" name="AutoShape 175">
                <a:extLst>
                  <a:ext uri="{FF2B5EF4-FFF2-40B4-BE49-F238E27FC236}">
                    <a16:creationId xmlns:a16="http://schemas.microsoft.com/office/drawing/2014/main" id="{D7484B32-60C3-FA43-A0AA-A0D628003D7E}"/>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7" name="Rectangle 176">
              <a:extLst>
                <a:ext uri="{FF2B5EF4-FFF2-40B4-BE49-F238E27FC236}">
                  <a16:creationId xmlns:a16="http://schemas.microsoft.com/office/drawing/2014/main" id="{47F75A27-CD31-C143-9419-3EFB2593973E}"/>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8" name="Rectangle 177">
              <a:extLst>
                <a:ext uri="{FF2B5EF4-FFF2-40B4-BE49-F238E27FC236}">
                  <a16:creationId xmlns:a16="http://schemas.microsoft.com/office/drawing/2014/main" id="{EBB2CB62-D2FD-C047-94B4-C2C954564AFA}"/>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9" name="Group 178">
              <a:extLst>
                <a:ext uri="{FF2B5EF4-FFF2-40B4-BE49-F238E27FC236}">
                  <a16:creationId xmlns:a16="http://schemas.microsoft.com/office/drawing/2014/main" id="{E30BEF1D-E99C-EF4F-A2DE-968E737192AA}"/>
                </a:ext>
              </a:extLst>
            </p:cNvPr>
            <p:cNvGrpSpPr>
              <a:grpSpLocks/>
            </p:cNvGrpSpPr>
            <p:nvPr/>
          </p:nvGrpSpPr>
          <p:grpSpPr bwMode="auto">
            <a:xfrm>
              <a:off x="4735" y="1627"/>
              <a:ext cx="582" cy="151"/>
              <a:chOff x="614" y="2568"/>
              <a:chExt cx="725" cy="139"/>
            </a:xfrm>
          </p:grpSpPr>
          <p:sp>
            <p:nvSpPr>
              <p:cNvPr id="345" name="AutoShape 179">
                <a:extLst>
                  <a:ext uri="{FF2B5EF4-FFF2-40B4-BE49-F238E27FC236}">
                    <a16:creationId xmlns:a16="http://schemas.microsoft.com/office/drawing/2014/main" id="{F4DDADBC-B242-A44B-A408-F26BF5F85024}"/>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6" name="AutoShape 180">
                <a:extLst>
                  <a:ext uri="{FF2B5EF4-FFF2-40B4-BE49-F238E27FC236}">
                    <a16:creationId xmlns:a16="http://schemas.microsoft.com/office/drawing/2014/main" id="{44C7D4E7-B87F-0F46-9357-55FA60430CB1}"/>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0" name="Freeform 181">
              <a:extLst>
                <a:ext uri="{FF2B5EF4-FFF2-40B4-BE49-F238E27FC236}">
                  <a16:creationId xmlns:a16="http://schemas.microsoft.com/office/drawing/2014/main" id="{06EF0D71-8E6B-284F-8EA0-661C363088B6}"/>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1" name="Group 182">
              <a:extLst>
                <a:ext uri="{FF2B5EF4-FFF2-40B4-BE49-F238E27FC236}">
                  <a16:creationId xmlns:a16="http://schemas.microsoft.com/office/drawing/2014/main" id="{6A155784-A945-0F47-A39B-31F367A22CCA}"/>
                </a:ext>
              </a:extLst>
            </p:cNvPr>
            <p:cNvGrpSpPr>
              <a:grpSpLocks/>
            </p:cNvGrpSpPr>
            <p:nvPr/>
          </p:nvGrpSpPr>
          <p:grpSpPr bwMode="auto">
            <a:xfrm>
              <a:off x="4739" y="1327"/>
              <a:ext cx="582" cy="139"/>
              <a:chOff x="614" y="2568"/>
              <a:chExt cx="725" cy="139"/>
            </a:xfrm>
          </p:grpSpPr>
          <p:sp>
            <p:nvSpPr>
              <p:cNvPr id="343" name="AutoShape 183">
                <a:extLst>
                  <a:ext uri="{FF2B5EF4-FFF2-40B4-BE49-F238E27FC236}">
                    <a16:creationId xmlns:a16="http://schemas.microsoft.com/office/drawing/2014/main" id="{22B4B462-8B3B-7C4D-A454-5B71818EBC57}"/>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AutoShape 184">
                <a:extLst>
                  <a:ext uri="{FF2B5EF4-FFF2-40B4-BE49-F238E27FC236}">
                    <a16:creationId xmlns:a16="http://schemas.microsoft.com/office/drawing/2014/main" id="{409F6314-B504-4546-8602-B7F2622A98DF}"/>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2" name="Rectangle 185">
              <a:extLst>
                <a:ext uri="{FF2B5EF4-FFF2-40B4-BE49-F238E27FC236}">
                  <a16:creationId xmlns:a16="http://schemas.microsoft.com/office/drawing/2014/main" id="{AF2779F2-42B0-3548-98BC-AAAD42547200}"/>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3" name="Freeform 186">
              <a:extLst>
                <a:ext uri="{FF2B5EF4-FFF2-40B4-BE49-F238E27FC236}">
                  <a16:creationId xmlns:a16="http://schemas.microsoft.com/office/drawing/2014/main" id="{7820BB4F-C7CB-BA4F-BE2B-ACCFBB678F2B}"/>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4" name="Freeform 187">
              <a:extLst>
                <a:ext uri="{FF2B5EF4-FFF2-40B4-BE49-F238E27FC236}">
                  <a16:creationId xmlns:a16="http://schemas.microsoft.com/office/drawing/2014/main" id="{A1A403FF-DEAA-3D46-A5ED-A9AF23D9C5AD}"/>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5" name="Oval 188">
              <a:extLst>
                <a:ext uri="{FF2B5EF4-FFF2-40B4-BE49-F238E27FC236}">
                  <a16:creationId xmlns:a16="http://schemas.microsoft.com/office/drawing/2014/main" id="{F39A85A5-F2E7-8645-BCBC-3F68037F8275}"/>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6" name="Freeform 189">
              <a:extLst>
                <a:ext uri="{FF2B5EF4-FFF2-40B4-BE49-F238E27FC236}">
                  <a16:creationId xmlns:a16="http://schemas.microsoft.com/office/drawing/2014/main" id="{0CB2E7B8-94AB-4F40-879D-C205945B4196}"/>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7" name="AutoShape 190">
              <a:extLst>
                <a:ext uri="{FF2B5EF4-FFF2-40B4-BE49-F238E27FC236}">
                  <a16:creationId xmlns:a16="http://schemas.microsoft.com/office/drawing/2014/main" id="{B6C28932-399E-9147-AD60-584710E9C015}"/>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8" name="AutoShape 191">
              <a:extLst>
                <a:ext uri="{FF2B5EF4-FFF2-40B4-BE49-F238E27FC236}">
                  <a16:creationId xmlns:a16="http://schemas.microsoft.com/office/drawing/2014/main" id="{F9F7B82B-B598-F440-A518-BFE64EF662D5}"/>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9" name="Oval 192">
              <a:extLst>
                <a:ext uri="{FF2B5EF4-FFF2-40B4-BE49-F238E27FC236}">
                  <a16:creationId xmlns:a16="http://schemas.microsoft.com/office/drawing/2014/main" id="{512A4325-4F66-844C-85B1-4C936DB52511}"/>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0" name="Oval 193">
              <a:extLst>
                <a:ext uri="{FF2B5EF4-FFF2-40B4-BE49-F238E27FC236}">
                  <a16:creationId xmlns:a16="http://schemas.microsoft.com/office/drawing/2014/main" id="{42DC5D9A-8390-1D4A-A8C1-3C193D975CBF}"/>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41" name="Oval 194">
              <a:extLst>
                <a:ext uri="{FF2B5EF4-FFF2-40B4-BE49-F238E27FC236}">
                  <a16:creationId xmlns:a16="http://schemas.microsoft.com/office/drawing/2014/main" id="{2D7703BC-D6FE-9D4A-BE5F-ACBE696F02D9}"/>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2" name="Rectangle 195">
              <a:extLst>
                <a:ext uri="{FF2B5EF4-FFF2-40B4-BE49-F238E27FC236}">
                  <a16:creationId xmlns:a16="http://schemas.microsoft.com/office/drawing/2014/main" id="{88471DD5-00EF-B34A-BAA1-AA8AE7CFB119}"/>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 name="TextBox 3">
            <a:extLst>
              <a:ext uri="{FF2B5EF4-FFF2-40B4-BE49-F238E27FC236}">
                <a16:creationId xmlns:a16="http://schemas.microsoft.com/office/drawing/2014/main" id="{86280C64-E9DA-2647-B08F-F808595E646B}"/>
              </a:ext>
            </a:extLst>
          </p:cNvPr>
          <p:cNvSpPr txBox="1"/>
          <p:nvPr/>
        </p:nvSpPr>
        <p:spPr>
          <a:xfrm>
            <a:off x="774261" y="4402394"/>
            <a:ext cx="3172735" cy="1255728"/>
          </a:xfrm>
          <a:prstGeom prst="rect">
            <a:avLst/>
          </a:prstGeom>
          <a:noFill/>
        </p:spPr>
        <p:txBody>
          <a:bodyPr wrap="square" rtlCol="0">
            <a:spAutoFit/>
          </a:bodyPr>
          <a:lstStyle/>
          <a:p>
            <a:pPr marL="400050" marR="0" lvl="0" indent="-40005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What happens as </a:t>
            </a: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arrival rate </a:t>
            </a:r>
            <a:r>
              <a:rPr kumimoji="0" lang="en-US" sz="2800" b="0" i="1" u="none" strike="noStrike" kern="1200" cap="none" spc="0" normalizeH="0" baseline="0" noProof="0" dirty="0" err="1">
                <a:ln>
                  <a:noFill/>
                </a:ln>
                <a:solidFill>
                  <a:srgbClr val="C00000"/>
                </a:solidFill>
                <a:effectLst/>
                <a:uLnTx/>
                <a:uFillTx/>
                <a:latin typeface="Symbol" charset="0"/>
                <a:ea typeface="ＭＳ Ｐゴシック" charset="0"/>
                <a:cs typeface="+mn-cs"/>
              </a:rPr>
              <a:t>l</a:t>
            </a:r>
            <a:r>
              <a:rPr kumimoji="0" lang="en-US" sz="2800" b="0" i="0" u="none" strike="noStrike" kern="1200" cap="none" spc="0" normalizeH="0" baseline="-25000" noProof="0" dirty="0" err="1">
                <a:ln>
                  <a:noFill/>
                </a:ln>
                <a:solidFill>
                  <a:srgbClr val="C00000"/>
                </a:solidFill>
                <a:effectLst/>
                <a:uLnTx/>
                <a:uFillTx/>
                <a:latin typeface="Calibri"/>
                <a:ea typeface="ＭＳ Ｐゴシック" charset="0"/>
                <a:cs typeface="+mn-cs"/>
              </a:rPr>
              <a:t>in</a:t>
            </a:r>
            <a:r>
              <a:rPr kumimoji="0" lang="en-US" sz="2800" b="0" i="1" u="none" strike="noStrike" kern="1200" cap="none" spc="0" normalizeH="0" baseline="0" noProof="0" dirty="0">
                <a:ln>
                  <a:noFill/>
                </a:ln>
                <a:solidFill>
                  <a:srgbClr val="C00000"/>
                </a:solidFill>
                <a:effectLst/>
                <a:uLnTx/>
                <a:uFillTx/>
                <a:latin typeface="Gill Sans MT" charset="0"/>
                <a:ea typeface="ＭＳ Ｐゴシック" charset="0"/>
                <a:cs typeface="+mn-cs"/>
              </a:rPr>
              <a:t> </a:t>
            </a: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approaches R/2?</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5" name="Group 4">
            <a:extLst>
              <a:ext uri="{FF2B5EF4-FFF2-40B4-BE49-F238E27FC236}">
                <a16:creationId xmlns:a16="http://schemas.microsoft.com/office/drawing/2014/main" id="{A13DE16E-F5B0-8243-9843-F4026E4132BD}"/>
              </a:ext>
            </a:extLst>
          </p:cNvPr>
          <p:cNvGrpSpPr/>
          <p:nvPr/>
        </p:nvGrpSpPr>
        <p:grpSpPr>
          <a:xfrm>
            <a:off x="4818031" y="1175178"/>
            <a:ext cx="2132013" cy="724224"/>
            <a:chOff x="4818031" y="1175178"/>
            <a:chExt cx="2132013" cy="724224"/>
          </a:xfrm>
        </p:grpSpPr>
        <p:sp>
          <p:nvSpPr>
            <p:cNvPr id="240" name="Oval 72">
              <a:extLst>
                <a:ext uri="{FF2B5EF4-FFF2-40B4-BE49-F238E27FC236}">
                  <a16:creationId xmlns:a16="http://schemas.microsoft.com/office/drawing/2014/main" id="{4B444E41-EF68-F94F-951A-91633B83D5F3}"/>
                </a:ext>
              </a:extLst>
            </p:cNvPr>
            <p:cNvSpPr>
              <a:spLocks noChangeArrowheads="1"/>
            </p:cNvSpPr>
            <p:nvPr/>
          </p:nvSpPr>
          <p:spPr bwMode="auto">
            <a:xfrm>
              <a:off x="6584414" y="1808915"/>
              <a:ext cx="92075" cy="904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2" name="Line 74">
              <a:extLst>
                <a:ext uri="{FF2B5EF4-FFF2-40B4-BE49-F238E27FC236}">
                  <a16:creationId xmlns:a16="http://schemas.microsoft.com/office/drawing/2014/main" id="{5D48EDA9-2F95-5143-AF32-3BAD44F9D608}"/>
                </a:ext>
              </a:extLst>
            </p:cNvPr>
            <p:cNvSpPr>
              <a:spLocks noChangeShapeType="1"/>
            </p:cNvSpPr>
            <p:nvPr/>
          </p:nvSpPr>
          <p:spPr bwMode="auto">
            <a:xfrm>
              <a:off x="6158964" y="1588252"/>
              <a:ext cx="369887" cy="2524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1" name="Text Box 43">
              <a:extLst>
                <a:ext uri="{FF2B5EF4-FFF2-40B4-BE49-F238E27FC236}">
                  <a16:creationId xmlns:a16="http://schemas.microsoft.com/office/drawing/2014/main" id="{1C99CDFE-9298-BC49-916B-D28FBB57638B}"/>
                </a:ext>
              </a:extLst>
            </p:cNvPr>
            <p:cNvSpPr txBox="1">
              <a:spLocks noChangeArrowheads="1"/>
            </p:cNvSpPr>
            <p:nvPr/>
          </p:nvSpPr>
          <p:spPr bwMode="auto">
            <a:xfrm>
              <a:off x="4818031" y="1175178"/>
              <a:ext cx="2132013"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endParaRPr>
            </a:p>
          </p:txBody>
        </p:sp>
      </p:grpSp>
      <p:sp>
        <p:nvSpPr>
          <p:cNvPr id="174" name="Line 57">
            <a:extLst>
              <a:ext uri="{FF2B5EF4-FFF2-40B4-BE49-F238E27FC236}">
                <a16:creationId xmlns:a16="http://schemas.microsoft.com/office/drawing/2014/main" id="{198CECD8-AC19-4441-B07E-D812C1E4B022}"/>
              </a:ext>
            </a:extLst>
          </p:cNvPr>
          <p:cNvSpPr>
            <a:spLocks noChangeShapeType="1"/>
          </p:cNvSpPr>
          <p:nvPr/>
        </p:nvSpPr>
        <p:spPr bwMode="auto">
          <a:xfrm flipH="1">
            <a:off x="8546879" y="3636250"/>
            <a:ext cx="82220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57">
            <a:extLst>
              <a:ext uri="{FF2B5EF4-FFF2-40B4-BE49-F238E27FC236}">
                <a16:creationId xmlns:a16="http://schemas.microsoft.com/office/drawing/2014/main" id="{E3F52AFD-CA05-E145-A13D-BB73559D50E0}"/>
              </a:ext>
            </a:extLst>
          </p:cNvPr>
          <p:cNvSpPr>
            <a:spLocks noChangeShapeType="1"/>
          </p:cNvSpPr>
          <p:nvPr/>
        </p:nvSpPr>
        <p:spPr bwMode="auto">
          <a:xfrm flipH="1">
            <a:off x="6793108" y="2768743"/>
            <a:ext cx="439738"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57">
            <a:extLst>
              <a:ext uri="{FF2B5EF4-FFF2-40B4-BE49-F238E27FC236}">
                <a16:creationId xmlns:a16="http://schemas.microsoft.com/office/drawing/2014/main" id="{1C06B2BF-A77D-004B-A9F1-4A7417598B7E}"/>
              </a:ext>
            </a:extLst>
          </p:cNvPr>
          <p:cNvSpPr>
            <a:spLocks noChangeShapeType="1"/>
          </p:cNvSpPr>
          <p:nvPr/>
        </p:nvSpPr>
        <p:spPr bwMode="auto">
          <a:xfrm flipH="1">
            <a:off x="5871674" y="3638595"/>
            <a:ext cx="439738"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 name="TextBox 7">
            <a:extLst>
              <a:ext uri="{FF2B5EF4-FFF2-40B4-BE49-F238E27FC236}">
                <a16:creationId xmlns:a16="http://schemas.microsoft.com/office/drawing/2014/main" id="{348CA410-A84F-B34C-BD63-41722EE5FAA8}"/>
              </a:ext>
            </a:extLst>
          </p:cNvPr>
          <p:cNvSpPr txBox="1"/>
          <p:nvPr/>
        </p:nvSpPr>
        <p:spPr>
          <a:xfrm>
            <a:off x="8597524" y="2808849"/>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188" name="Rectangle 15">
            <a:extLst>
              <a:ext uri="{FF2B5EF4-FFF2-40B4-BE49-F238E27FC236}">
                <a16:creationId xmlns:a16="http://schemas.microsoft.com/office/drawing/2014/main" id="{623041CF-890D-E145-9016-1967AAC98E0D}"/>
              </a:ext>
            </a:extLst>
          </p:cNvPr>
          <p:cNvSpPr txBox="1">
            <a:spLocks noChangeArrowheads="1"/>
          </p:cNvSpPr>
          <p:nvPr/>
        </p:nvSpPr>
        <p:spPr bwMode="auto">
          <a:xfrm>
            <a:off x="779177" y="2686311"/>
            <a:ext cx="3792183" cy="4108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two flows</a:t>
            </a:r>
          </a:p>
        </p:txBody>
      </p:sp>
      <p:sp>
        <p:nvSpPr>
          <p:cNvPr id="189" name="Rectangle 15">
            <a:extLst>
              <a:ext uri="{FF2B5EF4-FFF2-40B4-BE49-F238E27FC236}">
                <a16:creationId xmlns:a16="http://schemas.microsoft.com/office/drawing/2014/main" id="{FF1255B8-CBCE-BA42-8BB2-AD361E914F8B}"/>
              </a:ext>
            </a:extLst>
          </p:cNvPr>
          <p:cNvSpPr txBox="1">
            <a:spLocks noChangeArrowheads="1"/>
          </p:cNvSpPr>
          <p:nvPr/>
        </p:nvSpPr>
        <p:spPr bwMode="auto">
          <a:xfrm>
            <a:off x="773366" y="1908019"/>
            <a:ext cx="4138268" cy="80568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one router, infinite buffers </a:t>
            </a:r>
          </a:p>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i</a:t>
            </a:r>
            <a:r>
              <a:rPr kumimoji="0" lang="en-US" sz="2400" b="0" i="0" u="none" strike="noStrike" kern="0" cap="none" spc="0" normalizeH="0" baseline="0" noProof="0" dirty="0" err="1">
                <a:ln>
                  <a:noFill/>
                </a:ln>
                <a:solidFill>
                  <a:srgbClr val="000000"/>
                </a:solidFill>
                <a:effectLst/>
                <a:uLnTx/>
                <a:uFillTx/>
                <a:latin typeface="Calibri" panose="020F0502020204030204" pitchFamily="34" charset="0"/>
                <a:ea typeface="ＭＳ Ｐゴシック" charset="0"/>
                <a:cs typeface="Calibri" panose="020F0502020204030204" pitchFamily="34" charset="0"/>
              </a:rPr>
              <a:t>nput</a:t>
            </a: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 output link capacity: R</a:t>
            </a:r>
          </a:p>
          <a:p>
            <a:pPr marL="0" marR="0" lvl="0" indent="0"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grpSp>
        <p:nvGrpSpPr>
          <p:cNvPr id="13" name="Group 12">
            <a:extLst>
              <a:ext uri="{FF2B5EF4-FFF2-40B4-BE49-F238E27FC236}">
                <a16:creationId xmlns:a16="http://schemas.microsoft.com/office/drawing/2014/main" id="{9F0A3C67-BB73-4845-B5BC-A5FA51964D18}"/>
              </a:ext>
            </a:extLst>
          </p:cNvPr>
          <p:cNvGrpSpPr/>
          <p:nvPr/>
        </p:nvGrpSpPr>
        <p:grpSpPr>
          <a:xfrm>
            <a:off x="7530790" y="2226427"/>
            <a:ext cx="1563461" cy="1084649"/>
            <a:chOff x="7530790" y="2226427"/>
            <a:chExt cx="1563461" cy="1084649"/>
          </a:xfrm>
        </p:grpSpPr>
        <p:sp>
          <p:nvSpPr>
            <p:cNvPr id="202" name="Text Box 32">
              <a:extLst>
                <a:ext uri="{FF2B5EF4-FFF2-40B4-BE49-F238E27FC236}">
                  <a16:creationId xmlns:a16="http://schemas.microsoft.com/office/drawing/2014/main" id="{67E5732D-E6EC-D241-A9B3-13D2E2E58D95}"/>
                </a:ext>
              </a:extLst>
            </p:cNvPr>
            <p:cNvSpPr txBox="1">
              <a:spLocks noChangeArrowheads="1"/>
            </p:cNvSpPr>
            <p:nvPr/>
          </p:nvSpPr>
          <p:spPr bwMode="auto">
            <a:xfrm>
              <a:off x="7670264" y="2226427"/>
              <a:ext cx="1423987" cy="395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400" b="1" i="1"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infinite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245" name="Line 77">
              <a:extLst>
                <a:ext uri="{FF2B5EF4-FFF2-40B4-BE49-F238E27FC236}">
                  <a16:creationId xmlns:a16="http://schemas.microsoft.com/office/drawing/2014/main" id="{CCE11A70-D909-BE48-AB8A-1428CFD4C558}"/>
                </a:ext>
              </a:extLst>
            </p:cNvPr>
            <p:cNvSpPr>
              <a:spLocks noChangeShapeType="1"/>
            </p:cNvSpPr>
            <p:nvPr/>
          </p:nvSpPr>
          <p:spPr bwMode="auto">
            <a:xfrm flipH="1">
              <a:off x="8308075" y="2647114"/>
              <a:ext cx="238488" cy="375865"/>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 name="Group 11">
              <a:extLst>
                <a:ext uri="{FF2B5EF4-FFF2-40B4-BE49-F238E27FC236}">
                  <a16:creationId xmlns:a16="http://schemas.microsoft.com/office/drawing/2014/main" id="{887BD2B8-6069-9D4C-8D8B-41A687B641F2}"/>
                </a:ext>
              </a:extLst>
            </p:cNvPr>
            <p:cNvGrpSpPr/>
            <p:nvPr/>
          </p:nvGrpSpPr>
          <p:grpSpPr>
            <a:xfrm>
              <a:off x="7530790" y="3050726"/>
              <a:ext cx="899401" cy="260350"/>
              <a:chOff x="10436222" y="4555062"/>
              <a:chExt cx="899401" cy="260350"/>
            </a:xfrm>
          </p:grpSpPr>
          <p:sp>
            <p:nvSpPr>
              <p:cNvPr id="384" name="Rectangle 383">
                <a:extLst>
                  <a:ext uri="{FF2B5EF4-FFF2-40B4-BE49-F238E27FC236}">
                    <a16:creationId xmlns:a16="http://schemas.microsoft.com/office/drawing/2014/main" id="{F30537BA-9247-BC42-BBD7-831810DD3EB0}"/>
                  </a:ext>
                </a:extLst>
              </p:cNvPr>
              <p:cNvSpPr/>
              <p:nvPr/>
            </p:nvSpPr>
            <p:spPr>
              <a:xfrm>
                <a:off x="10442522" y="4559486"/>
                <a:ext cx="891015" cy="254197"/>
              </a:xfrm>
              <a:prstGeom prst="rect">
                <a:avLst/>
              </a:prstGeom>
              <a:gradFill>
                <a:gsLst>
                  <a:gs pos="0">
                    <a:schemeClr val="bg2">
                      <a:lumMod val="50000"/>
                    </a:schemeClr>
                  </a:gs>
                  <a:gs pos="100000">
                    <a:schemeClr val="bg1">
                      <a:lumMod val="8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385" name="Group 384">
                <a:extLst>
                  <a:ext uri="{FF2B5EF4-FFF2-40B4-BE49-F238E27FC236}">
                    <a16:creationId xmlns:a16="http://schemas.microsoft.com/office/drawing/2014/main" id="{2CC59C21-286F-834A-ABEB-23215F83C500}"/>
                  </a:ext>
                </a:extLst>
              </p:cNvPr>
              <p:cNvGrpSpPr/>
              <p:nvPr/>
            </p:nvGrpSpPr>
            <p:grpSpPr>
              <a:xfrm>
                <a:off x="10436222" y="4555062"/>
                <a:ext cx="899401" cy="260350"/>
                <a:chOff x="7488023" y="3444875"/>
                <a:chExt cx="947952" cy="260350"/>
              </a:xfrm>
            </p:grpSpPr>
            <p:grpSp>
              <p:nvGrpSpPr>
                <p:cNvPr id="386" name="Group 385">
                  <a:extLst>
                    <a:ext uri="{FF2B5EF4-FFF2-40B4-BE49-F238E27FC236}">
                      <a16:creationId xmlns:a16="http://schemas.microsoft.com/office/drawing/2014/main" id="{36049D02-069F-6C48-8DC5-99C6838DD8A5}"/>
                    </a:ext>
                  </a:extLst>
                </p:cNvPr>
                <p:cNvGrpSpPr/>
                <p:nvPr/>
              </p:nvGrpSpPr>
              <p:grpSpPr>
                <a:xfrm>
                  <a:off x="8025557" y="3487646"/>
                  <a:ext cx="327298" cy="173730"/>
                  <a:chOff x="8094529" y="3437940"/>
                  <a:chExt cx="307888" cy="155752"/>
                </a:xfrm>
              </p:grpSpPr>
              <p:cxnSp>
                <p:nvCxnSpPr>
                  <p:cNvPr id="395" name="Straight Connector 394">
                    <a:extLst>
                      <a:ext uri="{FF2B5EF4-FFF2-40B4-BE49-F238E27FC236}">
                        <a16:creationId xmlns:a16="http://schemas.microsoft.com/office/drawing/2014/main" id="{FF172DB4-2A00-6A46-8A16-C30786F979FB}"/>
                      </a:ext>
                    </a:extLst>
                  </p:cNvPr>
                  <p:cNvCxnSpPr/>
                  <p:nvPr/>
                </p:nvCxnSpPr>
                <p:spPr>
                  <a:xfrm flipV="1">
                    <a:off x="8402417"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a:extLst>
                      <a:ext uri="{FF2B5EF4-FFF2-40B4-BE49-F238E27FC236}">
                        <a16:creationId xmlns:a16="http://schemas.microsoft.com/office/drawing/2014/main" id="{99BF623C-66BC-3245-B197-115199D1F5B3}"/>
                      </a:ext>
                    </a:extLst>
                  </p:cNvPr>
                  <p:cNvCxnSpPr/>
                  <p:nvPr/>
                </p:nvCxnSpPr>
                <p:spPr>
                  <a:xfrm flipV="1">
                    <a:off x="8351102"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a:extLst>
                      <a:ext uri="{FF2B5EF4-FFF2-40B4-BE49-F238E27FC236}">
                        <a16:creationId xmlns:a16="http://schemas.microsoft.com/office/drawing/2014/main" id="{B4CE1C9F-BB23-484E-BA7E-95900D23BB44}"/>
                      </a:ext>
                    </a:extLst>
                  </p:cNvPr>
                  <p:cNvCxnSpPr/>
                  <p:nvPr/>
                </p:nvCxnSpPr>
                <p:spPr>
                  <a:xfrm flipV="1">
                    <a:off x="8299787"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a:extLst>
                      <a:ext uri="{FF2B5EF4-FFF2-40B4-BE49-F238E27FC236}">
                        <a16:creationId xmlns:a16="http://schemas.microsoft.com/office/drawing/2014/main" id="{1B65F295-34D5-B848-A55B-C87742C69F9B}"/>
                      </a:ext>
                    </a:extLst>
                  </p:cNvPr>
                  <p:cNvCxnSpPr/>
                  <p:nvPr/>
                </p:nvCxnSpPr>
                <p:spPr>
                  <a:xfrm flipV="1">
                    <a:off x="8248473"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a:extLst>
                      <a:ext uri="{FF2B5EF4-FFF2-40B4-BE49-F238E27FC236}">
                        <a16:creationId xmlns:a16="http://schemas.microsoft.com/office/drawing/2014/main" id="{E821A5FD-1839-F841-8915-6982EB740723}"/>
                      </a:ext>
                    </a:extLst>
                  </p:cNvPr>
                  <p:cNvCxnSpPr/>
                  <p:nvPr/>
                </p:nvCxnSpPr>
                <p:spPr>
                  <a:xfrm flipV="1">
                    <a:off x="8197158"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a:extLst>
                      <a:ext uri="{FF2B5EF4-FFF2-40B4-BE49-F238E27FC236}">
                        <a16:creationId xmlns:a16="http://schemas.microsoft.com/office/drawing/2014/main" id="{133501AC-7C40-F74E-8B51-CD3FBFBAA6D2}"/>
                      </a:ext>
                    </a:extLst>
                  </p:cNvPr>
                  <p:cNvCxnSpPr/>
                  <p:nvPr/>
                </p:nvCxnSpPr>
                <p:spPr>
                  <a:xfrm flipV="1">
                    <a:off x="8145843"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a:extLst>
                      <a:ext uri="{FF2B5EF4-FFF2-40B4-BE49-F238E27FC236}">
                        <a16:creationId xmlns:a16="http://schemas.microsoft.com/office/drawing/2014/main" id="{37CD78F7-3453-B544-9B8F-FEE9954DB3B9}"/>
                      </a:ext>
                    </a:extLst>
                  </p:cNvPr>
                  <p:cNvCxnSpPr/>
                  <p:nvPr/>
                </p:nvCxnSpPr>
                <p:spPr>
                  <a:xfrm flipV="1">
                    <a:off x="8094529" y="3437940"/>
                    <a:ext cx="0" cy="15575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87" name="Group 386">
                  <a:extLst>
                    <a:ext uri="{FF2B5EF4-FFF2-40B4-BE49-F238E27FC236}">
                      <a16:creationId xmlns:a16="http://schemas.microsoft.com/office/drawing/2014/main" id="{7B8129D5-9ED3-CA4A-A4D7-8B3E8421EE81}"/>
                    </a:ext>
                  </a:extLst>
                </p:cNvPr>
                <p:cNvGrpSpPr/>
                <p:nvPr/>
              </p:nvGrpSpPr>
              <p:grpSpPr>
                <a:xfrm>
                  <a:off x="7488023" y="3444875"/>
                  <a:ext cx="947952" cy="260350"/>
                  <a:chOff x="8103973" y="3803650"/>
                  <a:chExt cx="947952" cy="260350"/>
                </a:xfrm>
              </p:grpSpPr>
              <p:cxnSp>
                <p:nvCxnSpPr>
                  <p:cNvPr id="392" name="Straight Connector 391">
                    <a:extLst>
                      <a:ext uri="{FF2B5EF4-FFF2-40B4-BE49-F238E27FC236}">
                        <a16:creationId xmlns:a16="http://schemas.microsoft.com/office/drawing/2014/main" id="{872F3490-7E4D-8444-A669-531B26BEEF04}"/>
                      </a:ext>
                    </a:extLst>
                  </p:cNvPr>
                  <p:cNvCxnSpPr>
                    <a:cxnSpLocks/>
                  </p:cNvCxnSpPr>
                  <p:nvPr/>
                </p:nvCxnSpPr>
                <p:spPr>
                  <a:xfrm>
                    <a:off x="8110664" y="3810000"/>
                    <a:ext cx="94126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id="{9174BCA4-2936-E040-BF15-8E2726830EA9}"/>
                      </a:ext>
                    </a:extLst>
                  </p:cNvPr>
                  <p:cNvCxnSpPr>
                    <a:cxnSpLocks/>
                  </p:cNvCxnSpPr>
                  <p:nvPr/>
                </p:nvCxnSpPr>
                <p:spPr>
                  <a:xfrm>
                    <a:off x="8103973" y="4060825"/>
                    <a:ext cx="94795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4" name="Straight Connector 393">
                    <a:extLst>
                      <a:ext uri="{FF2B5EF4-FFF2-40B4-BE49-F238E27FC236}">
                        <a16:creationId xmlns:a16="http://schemas.microsoft.com/office/drawing/2014/main" id="{F9385773-39F4-2545-BD87-40FD8C9F9C6F}"/>
                      </a:ext>
                    </a:extLst>
                  </p:cNvPr>
                  <p:cNvCxnSpPr/>
                  <p:nvPr/>
                </p:nvCxnSpPr>
                <p:spPr>
                  <a:xfrm>
                    <a:off x="9048750" y="3803650"/>
                    <a:ext cx="0" cy="26035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88" name="Oval 387">
                  <a:extLst>
                    <a:ext uri="{FF2B5EF4-FFF2-40B4-BE49-F238E27FC236}">
                      <a16:creationId xmlns:a16="http://schemas.microsoft.com/office/drawing/2014/main" id="{688F0B57-026F-5344-8D43-0487FF117BFF}"/>
                    </a:ext>
                  </a:extLst>
                </p:cNvPr>
                <p:cNvSpPr/>
                <p:nvPr/>
              </p:nvSpPr>
              <p:spPr>
                <a:xfrm>
                  <a:off x="7924800" y="3546475"/>
                  <a:ext cx="57150" cy="5715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89" name="Oval 388">
                  <a:extLst>
                    <a:ext uri="{FF2B5EF4-FFF2-40B4-BE49-F238E27FC236}">
                      <a16:creationId xmlns:a16="http://schemas.microsoft.com/office/drawing/2014/main" id="{8E4A8AF8-2EE5-E84B-833D-8A787630D598}"/>
                    </a:ext>
                  </a:extLst>
                </p:cNvPr>
                <p:cNvSpPr/>
                <p:nvPr/>
              </p:nvSpPr>
              <p:spPr>
                <a:xfrm>
                  <a:off x="7842250" y="3546475"/>
                  <a:ext cx="57150" cy="5715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90" name="Oval 389">
                  <a:extLst>
                    <a:ext uri="{FF2B5EF4-FFF2-40B4-BE49-F238E27FC236}">
                      <a16:creationId xmlns:a16="http://schemas.microsoft.com/office/drawing/2014/main" id="{402477F2-C87F-B441-AD74-F56E96984F63}"/>
                    </a:ext>
                  </a:extLst>
                </p:cNvPr>
                <p:cNvSpPr/>
                <p:nvPr/>
              </p:nvSpPr>
              <p:spPr>
                <a:xfrm>
                  <a:off x="7759700" y="3546475"/>
                  <a:ext cx="57150" cy="5715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91" name="Oval 390">
                  <a:extLst>
                    <a:ext uri="{FF2B5EF4-FFF2-40B4-BE49-F238E27FC236}">
                      <a16:creationId xmlns:a16="http://schemas.microsoft.com/office/drawing/2014/main" id="{F86B5FF7-41EE-5F45-8AAE-5330D16205CB}"/>
                    </a:ext>
                  </a:extLst>
                </p:cNvPr>
                <p:cNvSpPr/>
                <p:nvPr/>
              </p:nvSpPr>
              <p:spPr>
                <a:xfrm>
                  <a:off x="7677150" y="3546475"/>
                  <a:ext cx="57150" cy="5715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sp>
        <p:nvSpPr>
          <p:cNvPr id="259" name="Freeform 91">
            <a:extLst>
              <a:ext uri="{FF2B5EF4-FFF2-40B4-BE49-F238E27FC236}">
                <a16:creationId xmlns:a16="http://schemas.microsoft.com/office/drawing/2014/main" id="{DCEE1836-E089-0E43-AA83-3C4D23A24812}"/>
              </a:ext>
            </a:extLst>
          </p:cNvPr>
          <p:cNvSpPr>
            <a:spLocks/>
          </p:cNvSpPr>
          <p:nvPr/>
        </p:nvSpPr>
        <p:spPr bwMode="auto">
          <a:xfrm>
            <a:off x="6632039" y="1856540"/>
            <a:ext cx="3429000" cy="1276350"/>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07632497-C7A3-5D43-A16B-0B4F26B7ADF5}"/>
              </a:ext>
            </a:extLst>
          </p:cNvPr>
          <p:cNvGrpSpPr/>
          <p:nvPr/>
        </p:nvGrpSpPr>
        <p:grpSpPr>
          <a:xfrm>
            <a:off x="5641439" y="2685215"/>
            <a:ext cx="4000500" cy="1028700"/>
            <a:chOff x="5641439" y="2685215"/>
            <a:chExt cx="4000500" cy="1028700"/>
          </a:xfrm>
        </p:grpSpPr>
        <p:sp>
          <p:nvSpPr>
            <p:cNvPr id="241" name="Oval 73">
              <a:extLst>
                <a:ext uri="{FF2B5EF4-FFF2-40B4-BE49-F238E27FC236}">
                  <a16:creationId xmlns:a16="http://schemas.microsoft.com/office/drawing/2014/main" id="{ED516131-17AE-C440-B198-2569A5BF2255}"/>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Freeform 90">
              <a:extLst>
                <a:ext uri="{FF2B5EF4-FFF2-40B4-BE49-F238E27FC236}">
                  <a16:creationId xmlns:a16="http://schemas.microsoft.com/office/drawing/2014/main" id="{3B8EFAC6-AD78-9046-A67E-7BBA82E667EB}"/>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02" name="TextBox 401">
            <a:extLst>
              <a:ext uri="{FF2B5EF4-FFF2-40B4-BE49-F238E27FC236}">
                <a16:creationId xmlns:a16="http://schemas.microsoft.com/office/drawing/2014/main" id="{4CED69A2-36DA-634D-8A3B-DB1A142EB7BC}"/>
              </a:ext>
            </a:extLst>
          </p:cNvPr>
          <p:cNvSpPr txBox="1"/>
          <p:nvPr/>
        </p:nvSpPr>
        <p:spPr>
          <a:xfrm>
            <a:off x="7077879" y="2843683"/>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09" name="Rectangle 15">
            <a:extLst>
              <a:ext uri="{FF2B5EF4-FFF2-40B4-BE49-F238E27FC236}">
                <a16:creationId xmlns:a16="http://schemas.microsoft.com/office/drawing/2014/main" id="{6315C129-DEF5-A84E-932D-A6743A5F4252}"/>
              </a:ext>
            </a:extLst>
          </p:cNvPr>
          <p:cNvSpPr txBox="1">
            <a:spLocks noChangeArrowheads="1"/>
          </p:cNvSpPr>
          <p:nvPr/>
        </p:nvSpPr>
        <p:spPr bwMode="auto">
          <a:xfrm>
            <a:off x="769346" y="3074685"/>
            <a:ext cx="3792183" cy="4206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23838" marR="0" lvl="0" indent="-2238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ＭＳ Ｐゴシック" charset="0"/>
                <a:cs typeface="Calibri" panose="020F0502020204030204" pitchFamily="34" charset="0"/>
              </a:rPr>
              <a:t>no retransmissions needed</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grpSp>
        <p:nvGrpSpPr>
          <p:cNvPr id="10" name="Group 9">
            <a:extLst>
              <a:ext uri="{FF2B5EF4-FFF2-40B4-BE49-F238E27FC236}">
                <a16:creationId xmlns:a16="http://schemas.microsoft.com/office/drawing/2014/main" id="{57176CA8-B553-A348-A420-DCCEB21C31F8}"/>
              </a:ext>
            </a:extLst>
          </p:cNvPr>
          <p:cNvGrpSpPr/>
          <p:nvPr/>
        </p:nvGrpSpPr>
        <p:grpSpPr>
          <a:xfrm>
            <a:off x="7949627" y="4325522"/>
            <a:ext cx="1778901" cy="1635125"/>
            <a:chOff x="7949627" y="4325522"/>
            <a:chExt cx="1778901" cy="1635125"/>
          </a:xfrm>
        </p:grpSpPr>
        <p:sp>
          <p:nvSpPr>
            <p:cNvPr id="273" name="Line 109">
              <a:extLst>
                <a:ext uri="{FF2B5EF4-FFF2-40B4-BE49-F238E27FC236}">
                  <a16:creationId xmlns:a16="http://schemas.microsoft.com/office/drawing/2014/main" id="{9583C00B-D534-084D-8157-1CCEC25D6E7C}"/>
                </a:ext>
              </a:extLst>
            </p:cNvPr>
            <p:cNvSpPr>
              <a:spLocks noChangeShapeType="1"/>
            </p:cNvSpPr>
            <p:nvPr/>
          </p:nvSpPr>
          <p:spPr bwMode="auto">
            <a:xfrm>
              <a:off x="8321896" y="4325522"/>
              <a:ext cx="0" cy="127635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5" name="Line 111">
              <a:extLst>
                <a:ext uri="{FF2B5EF4-FFF2-40B4-BE49-F238E27FC236}">
                  <a16:creationId xmlns:a16="http://schemas.microsoft.com/office/drawing/2014/main" id="{09BE50B8-B938-304E-AA75-9BE0DD3D3F24}"/>
                </a:ext>
              </a:extLst>
            </p:cNvPr>
            <p:cNvSpPr>
              <a:spLocks noChangeShapeType="1"/>
            </p:cNvSpPr>
            <p:nvPr/>
          </p:nvSpPr>
          <p:spPr bwMode="auto">
            <a:xfrm>
              <a:off x="9455371" y="4465222"/>
              <a:ext cx="0" cy="1104900"/>
            </a:xfrm>
            <a:prstGeom prst="line">
              <a:avLst/>
            </a:prstGeom>
            <a:noFill/>
            <a:ln w="1270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Freeform 112">
              <a:extLst>
                <a:ext uri="{FF2B5EF4-FFF2-40B4-BE49-F238E27FC236}">
                  <a16:creationId xmlns:a16="http://schemas.microsoft.com/office/drawing/2014/main" id="{B4F837A8-9013-9E4D-BE0A-50904AB16A4C}"/>
                </a:ext>
              </a:extLst>
            </p:cNvPr>
            <p:cNvSpPr>
              <a:spLocks/>
            </p:cNvSpPr>
            <p:nvPr/>
          </p:nvSpPr>
          <p:spPr bwMode="auto">
            <a:xfrm>
              <a:off x="8315546" y="4439822"/>
              <a:ext cx="1106488" cy="1152525"/>
            </a:xfrm>
            <a:custGeom>
              <a:avLst/>
              <a:gdLst>
                <a:gd name="T0" fmla="*/ 0 w 723"/>
                <a:gd name="T1" fmla="*/ 905 h 905"/>
                <a:gd name="T2" fmla="*/ 573 w 723"/>
                <a:gd name="T3" fmla="*/ 732 h 905"/>
                <a:gd name="T4" fmla="*/ 680 w 723"/>
                <a:gd name="T5" fmla="*/ 0 h 905"/>
                <a:gd name="T6" fmla="*/ 0 60000 65536"/>
                <a:gd name="T7" fmla="*/ 0 60000 65536"/>
                <a:gd name="T8" fmla="*/ 0 60000 65536"/>
                <a:gd name="connsiteX0" fmla="*/ 0 w 9642"/>
                <a:gd name="connsiteY0" fmla="*/ 8023 h 8023"/>
                <a:gd name="connsiteX1" fmla="*/ 7925 w 9642"/>
                <a:gd name="connsiteY1" fmla="*/ 6111 h 8023"/>
                <a:gd name="connsiteX2" fmla="*/ 9642 w 9642"/>
                <a:gd name="connsiteY2" fmla="*/ 0 h 8023"/>
                <a:gd name="connsiteX0" fmla="*/ 0 w 10000"/>
                <a:gd name="connsiteY0" fmla="*/ 10000 h 10000"/>
                <a:gd name="connsiteX1" fmla="*/ 8219 w 10000"/>
                <a:gd name="connsiteY1" fmla="*/ 7617 h 10000"/>
                <a:gd name="connsiteX2" fmla="*/ 10000 w 10000"/>
                <a:gd name="connsiteY2" fmla="*/ 0 h 10000"/>
                <a:gd name="connsiteX0" fmla="*/ 0 w 10000"/>
                <a:gd name="connsiteY0" fmla="*/ 10000 h 10000"/>
                <a:gd name="connsiteX1" fmla="*/ 8219 w 10000"/>
                <a:gd name="connsiteY1" fmla="*/ 7617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363" y="9601"/>
                    <a:pt x="6598" y="9697"/>
                    <a:pt x="8219" y="7617"/>
                  </a:cubicBezTo>
                  <a:cubicBezTo>
                    <a:pt x="9562" y="6715"/>
                    <a:pt x="9861" y="4761"/>
                    <a:pt x="10000" y="0"/>
                  </a:cubicBez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Line 114">
              <a:extLst>
                <a:ext uri="{FF2B5EF4-FFF2-40B4-BE49-F238E27FC236}">
                  <a16:creationId xmlns:a16="http://schemas.microsoft.com/office/drawing/2014/main" id="{9E0B5DA0-C463-1949-8C79-0C8EA78D1124}"/>
                </a:ext>
              </a:extLst>
            </p:cNvPr>
            <p:cNvSpPr>
              <a:spLocks noChangeShapeType="1"/>
            </p:cNvSpPr>
            <p:nvPr/>
          </p:nvSpPr>
          <p:spPr bwMode="auto">
            <a:xfrm>
              <a:off x="9452196" y="5601872"/>
              <a:ext cx="0" cy="920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Text Box 116">
              <a:extLst>
                <a:ext uri="{FF2B5EF4-FFF2-40B4-BE49-F238E27FC236}">
                  <a16:creationId xmlns:a16="http://schemas.microsoft.com/office/drawing/2014/main" id="{D507FAE5-0060-B54B-B86B-D3BB4178E53C}"/>
                </a:ext>
              </a:extLst>
            </p:cNvPr>
            <p:cNvSpPr txBox="1">
              <a:spLocks noChangeArrowheads="1"/>
            </p:cNvSpPr>
            <p:nvPr/>
          </p:nvSpPr>
          <p:spPr bwMode="auto">
            <a:xfrm>
              <a:off x="9242646" y="5636797"/>
              <a:ext cx="4603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R/2</a:t>
              </a:r>
            </a:p>
          </p:txBody>
        </p:sp>
        <p:sp>
          <p:nvSpPr>
            <p:cNvPr id="279" name="Text Box 117">
              <a:extLst>
                <a:ext uri="{FF2B5EF4-FFF2-40B4-BE49-F238E27FC236}">
                  <a16:creationId xmlns:a16="http://schemas.microsoft.com/office/drawing/2014/main" id="{B15ADD83-E850-F247-A96D-15A9484CF635}"/>
                </a:ext>
              </a:extLst>
            </p:cNvPr>
            <p:cNvSpPr txBox="1">
              <a:spLocks noChangeArrowheads="1"/>
            </p:cNvSpPr>
            <p:nvPr/>
          </p:nvSpPr>
          <p:spPr bwMode="auto">
            <a:xfrm rot="16200000">
              <a:off x="7790083" y="4868447"/>
              <a:ext cx="688975" cy="3698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delay</a:t>
              </a:r>
              <a:endParaRPr kumimoji="0" lang="en-US" sz="1800" b="0" i="0" u="none" strike="noStrike" kern="0" cap="none" spc="0" normalizeH="0" baseline="-25000" noProof="0" dirty="0">
                <a:ln>
                  <a:noFill/>
                </a:ln>
                <a:solidFill>
                  <a:srgbClr val="000000"/>
                </a:solidFill>
                <a:effectLst/>
                <a:uLnTx/>
                <a:uFillTx/>
                <a:latin typeface="Calibri" panose="020F0502020204030204"/>
                <a:ea typeface="ＭＳ Ｐゴシック" charset="0"/>
                <a:cs typeface="+mn-cs"/>
              </a:endParaRPr>
            </a:p>
          </p:txBody>
        </p:sp>
        <p:sp>
          <p:nvSpPr>
            <p:cNvPr id="280" name="Text Box 118">
              <a:extLst>
                <a:ext uri="{FF2B5EF4-FFF2-40B4-BE49-F238E27FC236}">
                  <a16:creationId xmlns:a16="http://schemas.microsoft.com/office/drawing/2014/main" id="{C47E14E2-29C5-9544-AE24-B08ECA631259}"/>
                </a:ext>
              </a:extLst>
            </p:cNvPr>
            <p:cNvSpPr txBox="1">
              <a:spLocks noChangeArrowheads="1"/>
            </p:cNvSpPr>
            <p:nvPr/>
          </p:nvSpPr>
          <p:spPr bwMode="auto">
            <a:xfrm>
              <a:off x="8720358" y="5563772"/>
              <a:ext cx="4524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ymbol" charset="0"/>
                  <a:ea typeface="ＭＳ Ｐゴシック" charset="0"/>
                  <a:cs typeface="+mn-cs"/>
                </a:rPr>
                <a:t>l</a:t>
              </a:r>
              <a:r>
                <a:rPr kumimoji="0" lang="en-US" sz="2000" b="0" i="0" u="none" strike="noStrike" kern="0" cap="none" spc="0" normalizeH="0" baseline="-25000" noProof="0">
                  <a:ln>
                    <a:noFill/>
                  </a:ln>
                  <a:solidFill>
                    <a:srgbClr val="000000"/>
                  </a:solidFill>
                  <a:effectLst/>
                  <a:uLnTx/>
                  <a:uFillTx/>
                  <a:latin typeface="Arial" charset="0"/>
                  <a:ea typeface="ＭＳ Ｐゴシック" charset="0"/>
                  <a:cs typeface="+mn-cs"/>
                </a:rPr>
                <a:t>in</a:t>
              </a:r>
            </a:p>
          </p:txBody>
        </p:sp>
        <p:cxnSp>
          <p:nvCxnSpPr>
            <p:cNvPr id="190" name="Straight Connector 189">
              <a:extLst>
                <a:ext uri="{FF2B5EF4-FFF2-40B4-BE49-F238E27FC236}">
                  <a16:creationId xmlns:a16="http://schemas.microsoft.com/office/drawing/2014/main" id="{737FA933-6276-0141-AB98-5F328D89E5E6}"/>
                </a:ext>
              </a:extLst>
            </p:cNvPr>
            <p:cNvCxnSpPr/>
            <p:nvPr/>
          </p:nvCxnSpPr>
          <p:spPr>
            <a:xfrm>
              <a:off x="8312683" y="5594801"/>
              <a:ext cx="14158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0351EA60-E695-1A49-877E-C777EE27A7EF}"/>
              </a:ext>
            </a:extLst>
          </p:cNvPr>
          <p:cNvSpPr/>
          <p:nvPr/>
        </p:nvSpPr>
        <p:spPr>
          <a:xfrm>
            <a:off x="4764506" y="1106906"/>
            <a:ext cx="1925052" cy="693019"/>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4" name="Oval 203">
            <a:extLst>
              <a:ext uri="{FF2B5EF4-FFF2-40B4-BE49-F238E27FC236}">
                <a16:creationId xmlns:a16="http://schemas.microsoft.com/office/drawing/2014/main" id="{22D67963-A1D8-D745-B58E-B552013D436E}"/>
              </a:ext>
            </a:extLst>
          </p:cNvPr>
          <p:cNvSpPr/>
          <p:nvPr/>
        </p:nvSpPr>
        <p:spPr>
          <a:xfrm>
            <a:off x="8507129" y="1182304"/>
            <a:ext cx="1925052" cy="693019"/>
          </a:xfrm>
          <a:prstGeom prst="ellipse">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6" name="Text Box 285">
            <a:extLst>
              <a:ext uri="{FF2B5EF4-FFF2-40B4-BE49-F238E27FC236}">
                <a16:creationId xmlns:a16="http://schemas.microsoft.com/office/drawing/2014/main" id="{874908D2-0B9B-5942-9966-8D55C3BC8046}"/>
              </a:ext>
            </a:extLst>
          </p:cNvPr>
          <p:cNvSpPr txBox="1">
            <a:spLocks noChangeArrowheads="1"/>
          </p:cNvSpPr>
          <p:nvPr/>
        </p:nvSpPr>
        <p:spPr bwMode="auto">
          <a:xfrm>
            <a:off x="12534826" y="6135036"/>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209" name="Line 280">
            <a:extLst>
              <a:ext uri="{FF2B5EF4-FFF2-40B4-BE49-F238E27FC236}">
                <a16:creationId xmlns:a16="http://schemas.microsoft.com/office/drawing/2014/main" id="{BDD1A869-FA53-344E-87A5-92F0D59AB461}"/>
              </a:ext>
            </a:extLst>
          </p:cNvPr>
          <p:cNvSpPr>
            <a:spLocks noChangeShapeType="1"/>
          </p:cNvSpPr>
          <p:nvPr/>
        </p:nvSpPr>
        <p:spPr bwMode="auto">
          <a:xfrm>
            <a:off x="12776717" y="4095473"/>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13" name="Line 283">
            <a:extLst>
              <a:ext uri="{FF2B5EF4-FFF2-40B4-BE49-F238E27FC236}">
                <a16:creationId xmlns:a16="http://schemas.microsoft.com/office/drawing/2014/main" id="{09E784F2-EB2F-724D-A761-5ED5A1E01845}"/>
              </a:ext>
            </a:extLst>
          </p:cNvPr>
          <p:cNvSpPr>
            <a:spLocks noChangeShapeType="1"/>
          </p:cNvSpPr>
          <p:nvPr/>
        </p:nvSpPr>
        <p:spPr bwMode="auto">
          <a:xfrm>
            <a:off x="12771096" y="6018207"/>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 name="Group 14">
            <a:extLst>
              <a:ext uri="{FF2B5EF4-FFF2-40B4-BE49-F238E27FC236}">
                <a16:creationId xmlns:a16="http://schemas.microsoft.com/office/drawing/2014/main" id="{A52504F3-DA24-6D4D-AC29-260B2D78E924}"/>
              </a:ext>
            </a:extLst>
          </p:cNvPr>
          <p:cNvGrpSpPr/>
          <p:nvPr/>
        </p:nvGrpSpPr>
        <p:grpSpPr>
          <a:xfrm>
            <a:off x="4643558" y="4257261"/>
            <a:ext cx="2333625" cy="1701800"/>
            <a:chOff x="4643558" y="4257261"/>
            <a:chExt cx="2333625" cy="1701800"/>
          </a:xfrm>
        </p:grpSpPr>
        <p:grpSp>
          <p:nvGrpSpPr>
            <p:cNvPr id="11" name="Group 10">
              <a:extLst>
                <a:ext uri="{FF2B5EF4-FFF2-40B4-BE49-F238E27FC236}">
                  <a16:creationId xmlns:a16="http://schemas.microsoft.com/office/drawing/2014/main" id="{BB9E55DD-22D3-2C4D-96EC-2DA426511E2A}"/>
                </a:ext>
              </a:extLst>
            </p:cNvPr>
            <p:cNvGrpSpPr/>
            <p:nvPr/>
          </p:nvGrpSpPr>
          <p:grpSpPr>
            <a:xfrm>
              <a:off x="4643558" y="4257261"/>
              <a:ext cx="2333625" cy="1701800"/>
              <a:chOff x="4643558" y="4257261"/>
              <a:chExt cx="2333625" cy="1701800"/>
            </a:xfrm>
          </p:grpSpPr>
          <p:sp>
            <p:nvSpPr>
              <p:cNvPr id="261" name="Line 94">
                <a:extLst>
                  <a:ext uri="{FF2B5EF4-FFF2-40B4-BE49-F238E27FC236}">
                    <a16:creationId xmlns:a16="http://schemas.microsoft.com/office/drawing/2014/main" id="{7A0C5916-D5E3-FB42-83B7-2D47DCB343CA}"/>
                  </a:ext>
                </a:extLst>
              </p:cNvPr>
              <p:cNvSpPr>
                <a:spLocks noChangeShapeType="1"/>
              </p:cNvSpPr>
              <p:nvPr/>
            </p:nvSpPr>
            <p:spPr bwMode="auto">
              <a:xfrm>
                <a:off x="5126158" y="4323936"/>
                <a:ext cx="0" cy="127635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3" name="Line 96">
                <a:extLst>
                  <a:ext uri="{FF2B5EF4-FFF2-40B4-BE49-F238E27FC236}">
                    <a16:creationId xmlns:a16="http://schemas.microsoft.com/office/drawing/2014/main" id="{5174839E-5D4A-B04A-89C3-586EBCDEFCE8}"/>
                  </a:ext>
                </a:extLst>
              </p:cNvPr>
              <p:cNvSpPr>
                <a:spLocks noChangeShapeType="1"/>
              </p:cNvSpPr>
              <p:nvPr/>
            </p:nvSpPr>
            <p:spPr bwMode="auto">
              <a:xfrm>
                <a:off x="6259633" y="4463636"/>
                <a:ext cx="0" cy="1104900"/>
              </a:xfrm>
              <a:prstGeom prst="line">
                <a:avLst/>
              </a:prstGeom>
              <a:noFill/>
              <a:ln w="1270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4" name="Freeform 97">
                <a:extLst>
                  <a:ext uri="{FF2B5EF4-FFF2-40B4-BE49-F238E27FC236}">
                    <a16:creationId xmlns:a16="http://schemas.microsoft.com/office/drawing/2014/main" id="{EC237386-8658-A949-B8C2-D9BA07511FB4}"/>
                  </a:ext>
                </a:extLst>
              </p:cNvPr>
              <p:cNvSpPr>
                <a:spLocks/>
              </p:cNvSpPr>
              <p:nvPr/>
            </p:nvSpPr>
            <p:spPr bwMode="auto">
              <a:xfrm>
                <a:off x="5119808" y="4428711"/>
                <a:ext cx="1857375" cy="1162050"/>
              </a:xfrm>
              <a:custGeom>
                <a:avLst/>
                <a:gdLst>
                  <a:gd name="T0" fmla="*/ 0 w 1170"/>
                  <a:gd name="T1" fmla="*/ 732 h 732"/>
                  <a:gd name="T2" fmla="*/ 720 w 1170"/>
                  <a:gd name="T3" fmla="*/ 0 h 732"/>
                  <a:gd name="T4" fmla="*/ 1170 w 1170"/>
                  <a:gd name="T5" fmla="*/ 0 h 732"/>
                  <a:gd name="T6" fmla="*/ 0 60000 65536"/>
                  <a:gd name="T7" fmla="*/ 0 60000 65536"/>
                  <a:gd name="T8" fmla="*/ 0 60000 65536"/>
                </a:gdLst>
                <a:ahLst/>
                <a:cxnLst>
                  <a:cxn ang="T6">
                    <a:pos x="T0" y="T1"/>
                  </a:cxn>
                  <a:cxn ang="T7">
                    <a:pos x="T2" y="T3"/>
                  </a:cxn>
                  <a:cxn ang="T8">
                    <a:pos x="T4" y="T5"/>
                  </a:cxn>
                </a:cxnLst>
                <a:rect l="0" t="0" r="r" b="b"/>
                <a:pathLst>
                  <a:path w="1170" h="732">
                    <a:moveTo>
                      <a:pt x="0" y="732"/>
                    </a:moveTo>
                    <a:lnTo>
                      <a:pt x="720" y="0"/>
                    </a:lnTo>
                    <a:lnTo>
                      <a:pt x="1170"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5" name="Line 98">
                <a:extLst>
                  <a:ext uri="{FF2B5EF4-FFF2-40B4-BE49-F238E27FC236}">
                    <a16:creationId xmlns:a16="http://schemas.microsoft.com/office/drawing/2014/main" id="{72E41F27-B7FB-9D47-A225-27B5355D50CA}"/>
                  </a:ext>
                </a:extLst>
              </p:cNvPr>
              <p:cNvSpPr>
                <a:spLocks noChangeShapeType="1"/>
              </p:cNvSpPr>
              <p:nvPr/>
            </p:nvSpPr>
            <p:spPr bwMode="auto">
              <a:xfrm>
                <a:off x="5043608" y="4428711"/>
                <a:ext cx="7937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Line 99">
                <a:extLst>
                  <a:ext uri="{FF2B5EF4-FFF2-40B4-BE49-F238E27FC236}">
                    <a16:creationId xmlns:a16="http://schemas.microsoft.com/office/drawing/2014/main" id="{AC723AF5-64D6-5040-9235-C2B65B36A5B2}"/>
                  </a:ext>
                </a:extLst>
              </p:cNvPr>
              <p:cNvSpPr>
                <a:spLocks noChangeShapeType="1"/>
              </p:cNvSpPr>
              <p:nvPr/>
            </p:nvSpPr>
            <p:spPr bwMode="auto">
              <a:xfrm>
                <a:off x="6256458" y="5600286"/>
                <a:ext cx="0" cy="920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7" name="Text Box 100">
                <a:extLst>
                  <a:ext uri="{FF2B5EF4-FFF2-40B4-BE49-F238E27FC236}">
                    <a16:creationId xmlns:a16="http://schemas.microsoft.com/office/drawing/2014/main" id="{B31E33C5-D8FD-9C45-A060-B1987EF562A1}"/>
                  </a:ext>
                </a:extLst>
              </p:cNvPr>
              <p:cNvSpPr txBox="1">
                <a:spLocks noChangeArrowheads="1"/>
              </p:cNvSpPr>
              <p:nvPr/>
            </p:nvSpPr>
            <p:spPr bwMode="auto">
              <a:xfrm>
                <a:off x="4643558" y="4257261"/>
                <a:ext cx="4603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R/2</a:t>
                </a:r>
              </a:p>
            </p:txBody>
          </p:sp>
          <p:sp>
            <p:nvSpPr>
              <p:cNvPr id="268" name="Text Box 101">
                <a:extLst>
                  <a:ext uri="{FF2B5EF4-FFF2-40B4-BE49-F238E27FC236}">
                    <a16:creationId xmlns:a16="http://schemas.microsoft.com/office/drawing/2014/main" id="{F97C34ED-44A3-FE4E-8E35-B3DEC9ACCFFB}"/>
                  </a:ext>
                </a:extLst>
              </p:cNvPr>
              <p:cNvSpPr txBox="1">
                <a:spLocks noChangeArrowheads="1"/>
              </p:cNvSpPr>
              <p:nvPr/>
            </p:nvSpPr>
            <p:spPr bwMode="auto">
              <a:xfrm>
                <a:off x="6046908" y="5635211"/>
                <a:ext cx="4603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R/2</a:t>
                </a:r>
              </a:p>
            </p:txBody>
          </p:sp>
          <p:sp>
            <p:nvSpPr>
              <p:cNvPr id="269" name="Text Box 102">
                <a:extLst>
                  <a:ext uri="{FF2B5EF4-FFF2-40B4-BE49-F238E27FC236}">
                    <a16:creationId xmlns:a16="http://schemas.microsoft.com/office/drawing/2014/main" id="{E1DFCD88-D6E7-3549-94E6-D1A194DCF2F8}"/>
                  </a:ext>
                </a:extLst>
              </p:cNvPr>
              <p:cNvSpPr txBox="1">
                <a:spLocks noChangeArrowheads="1"/>
              </p:cNvSpPr>
              <p:nvPr/>
            </p:nvSpPr>
            <p:spPr bwMode="auto">
              <a:xfrm rot="16200000">
                <a:off x="4638796" y="4563816"/>
                <a:ext cx="5540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Symbol" charset="0"/>
                    <a:ea typeface="ＭＳ Ｐゴシック" charset="0"/>
                    <a:cs typeface="+mn-cs"/>
                  </a:rPr>
                  <a:t>l</a:t>
                </a:r>
                <a:r>
                  <a:rPr kumimoji="0" lang="en-US" sz="2000" b="0" i="0" u="none" strike="noStrike" kern="0" cap="none" spc="0" normalizeH="0" baseline="-25000" noProof="0" dirty="0">
                    <a:ln>
                      <a:noFill/>
                    </a:ln>
                    <a:solidFill>
                      <a:srgbClr val="000000"/>
                    </a:solidFill>
                    <a:effectLst/>
                    <a:uLnTx/>
                    <a:uFillTx/>
                    <a:latin typeface="Arial" charset="0"/>
                    <a:ea typeface="ＭＳ Ｐゴシック" charset="0"/>
                    <a:cs typeface="+mn-cs"/>
                  </a:rPr>
                  <a:t>out</a:t>
                </a:r>
              </a:p>
            </p:txBody>
          </p:sp>
          <p:sp>
            <p:nvSpPr>
              <p:cNvPr id="270" name="Text Box 103">
                <a:extLst>
                  <a:ext uri="{FF2B5EF4-FFF2-40B4-BE49-F238E27FC236}">
                    <a16:creationId xmlns:a16="http://schemas.microsoft.com/office/drawing/2014/main" id="{18220D2D-CB70-5348-8CDA-AC8B2AE8FE8C}"/>
                  </a:ext>
                </a:extLst>
              </p:cNvPr>
              <p:cNvSpPr txBox="1">
                <a:spLocks noChangeArrowheads="1"/>
              </p:cNvSpPr>
              <p:nvPr/>
            </p:nvSpPr>
            <p:spPr bwMode="auto">
              <a:xfrm>
                <a:off x="5524621" y="5562186"/>
                <a:ext cx="4524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ymbol" charset="0"/>
                    <a:ea typeface="ＭＳ Ｐゴシック" charset="0"/>
                    <a:cs typeface="+mn-cs"/>
                  </a:rPr>
                  <a:t>l</a:t>
                </a:r>
                <a:r>
                  <a:rPr kumimoji="0" lang="en-US" sz="2000" b="0" i="0" u="none" strike="noStrike" kern="0" cap="none" spc="0" normalizeH="0" baseline="-25000" noProof="0">
                    <a:ln>
                      <a:noFill/>
                    </a:ln>
                    <a:solidFill>
                      <a:srgbClr val="000000"/>
                    </a:solidFill>
                    <a:effectLst/>
                    <a:uLnTx/>
                    <a:uFillTx/>
                    <a:latin typeface="Arial" charset="0"/>
                    <a:ea typeface="ＭＳ Ｐゴシック" charset="0"/>
                    <a:cs typeface="+mn-cs"/>
                  </a:rPr>
                  <a:t>in</a:t>
                </a:r>
              </a:p>
            </p:txBody>
          </p:sp>
          <p:sp>
            <p:nvSpPr>
              <p:cNvPr id="271" name="Line 106">
                <a:extLst>
                  <a:ext uri="{FF2B5EF4-FFF2-40B4-BE49-F238E27FC236}">
                    <a16:creationId xmlns:a16="http://schemas.microsoft.com/office/drawing/2014/main" id="{319712D7-1AB2-9D4A-B08D-45AD00991EEA}"/>
                  </a:ext>
                </a:extLst>
              </p:cNvPr>
              <p:cNvSpPr>
                <a:spLocks noChangeShapeType="1"/>
              </p:cNvSpPr>
              <p:nvPr/>
            </p:nvSpPr>
            <p:spPr bwMode="auto">
              <a:xfrm>
                <a:off x="5145208" y="4430299"/>
                <a:ext cx="1039813" cy="0"/>
              </a:xfrm>
              <a:prstGeom prst="line">
                <a:avLst/>
              </a:prstGeom>
              <a:noFill/>
              <a:ln w="1270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cxnSp>
            <p:nvCxnSpPr>
              <p:cNvPr id="7" name="Straight Connector 6">
                <a:extLst>
                  <a:ext uri="{FF2B5EF4-FFF2-40B4-BE49-F238E27FC236}">
                    <a16:creationId xmlns:a16="http://schemas.microsoft.com/office/drawing/2014/main" id="{0272A867-5F31-FC46-A882-A3E999CBA0F0}"/>
                  </a:ext>
                </a:extLst>
              </p:cNvPr>
              <p:cNvCxnSpPr/>
              <p:nvPr/>
            </p:nvCxnSpPr>
            <p:spPr>
              <a:xfrm>
                <a:off x="5119903" y="5598611"/>
                <a:ext cx="14158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8" name="TextBox 217">
              <a:extLst>
                <a:ext uri="{FF2B5EF4-FFF2-40B4-BE49-F238E27FC236}">
                  <a16:creationId xmlns:a16="http://schemas.microsoft.com/office/drawing/2014/main" id="{265B06FE-7752-8942-9D69-AFB2C165CC35}"/>
                </a:ext>
              </a:extLst>
            </p:cNvPr>
            <p:cNvSpPr txBox="1"/>
            <p:nvPr/>
          </p:nvSpPr>
          <p:spPr>
            <a:xfrm rot="16200000">
              <a:off x="4435687" y="5176433"/>
              <a:ext cx="969240"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throughput: </a:t>
              </a:r>
            </a:p>
          </p:txBody>
        </p:sp>
      </p:grpSp>
      <p:sp>
        <p:nvSpPr>
          <p:cNvPr id="219" name="Oval 218">
            <a:extLst>
              <a:ext uri="{FF2B5EF4-FFF2-40B4-BE49-F238E27FC236}">
                <a16:creationId xmlns:a16="http://schemas.microsoft.com/office/drawing/2014/main" id="{5CB9F7FD-8167-EF4B-AA1F-EA31EB355CB0}"/>
              </a:ext>
            </a:extLst>
          </p:cNvPr>
          <p:cNvSpPr/>
          <p:nvPr/>
        </p:nvSpPr>
        <p:spPr>
          <a:xfrm>
            <a:off x="12697995" y="3995821"/>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5" name="Slide Number Placeholder 2">
            <a:extLst>
              <a:ext uri="{FF2B5EF4-FFF2-40B4-BE49-F238E27FC236}">
                <a16:creationId xmlns:a16="http://schemas.microsoft.com/office/drawing/2014/main" id="{5938E394-4CEC-1949-BD3E-8B96E096418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104</a:t>
            </a:fld>
            <a:endParaRPr lang="en-US" dirty="0"/>
          </a:p>
        </p:txBody>
      </p:sp>
    </p:spTree>
    <p:extLst>
      <p:ext uri="{BB962C8B-B14F-4D97-AF65-F5344CB8AC3E}">
        <p14:creationId xmlns:p14="http://schemas.microsoft.com/office/powerpoint/2010/main" val="1841747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02"/>
                                        </p:tgtEl>
                                        <p:attrNameLst>
                                          <p:attrName>style.visibility</p:attrName>
                                        </p:attrNameLst>
                                      </p:cBhvr>
                                      <p:to>
                                        <p:strVal val="visible"/>
                                      </p:to>
                                    </p:set>
                                    <p:animEffect transition="in" filter="dissolve">
                                      <p:cBhvr>
                                        <p:cTn id="13" dur="500"/>
                                        <p:tgtEl>
                                          <p:spTgt spid="402"/>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89"/>
                                        </p:tgtEl>
                                        <p:attrNameLst>
                                          <p:attrName>style.visibility</p:attrName>
                                        </p:attrNameLst>
                                      </p:cBhvr>
                                      <p:to>
                                        <p:strVal val="visible"/>
                                      </p:to>
                                    </p:set>
                                    <p:animEffect transition="in" filter="dissolve">
                                      <p:cBhvr>
                                        <p:cTn id="16" dur="500"/>
                                        <p:tgtEl>
                                          <p:spTgt spid="189"/>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88"/>
                                        </p:tgtEl>
                                        <p:attrNameLst>
                                          <p:attrName>style.visibility</p:attrName>
                                        </p:attrNameLst>
                                      </p:cBhvr>
                                      <p:to>
                                        <p:strVal val="visible"/>
                                      </p:to>
                                    </p:set>
                                    <p:animEffect transition="in" filter="dissolve">
                                      <p:cBhvr>
                                        <p:cTn id="21" dur="500"/>
                                        <p:tgtEl>
                                          <p:spTgt spid="188"/>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259"/>
                                        </p:tgtEl>
                                        <p:attrNameLst>
                                          <p:attrName>style.visibility</p:attrName>
                                        </p:attrNameLst>
                                      </p:cBhvr>
                                      <p:to>
                                        <p:strVal val="visible"/>
                                      </p:to>
                                    </p:set>
                                    <p:animEffect transition="in" filter="wipe(left)">
                                      <p:cBhvr>
                                        <p:cTn id="26" dur="500"/>
                                        <p:tgtEl>
                                          <p:spTgt spid="259"/>
                                        </p:tgtEl>
                                      </p:cBhvr>
                                    </p:animEffect>
                                  </p:childTnLst>
                                </p:cTn>
                              </p:par>
                              <p:par>
                                <p:cTn id="27" presetID="9"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dissolve">
                                      <p:cBhvr>
                                        <p:cTn id="29" dur="500"/>
                                        <p:tgtEl>
                                          <p:spTgt spid="5"/>
                                        </p:tgtEl>
                                      </p:cBhvr>
                                    </p:animEffect>
                                  </p:childTnLst>
                                </p:cTn>
                              </p:par>
                            </p:childTnLst>
                          </p:cTn>
                        </p:par>
                        <p:par>
                          <p:cTn id="30" fill="hold">
                            <p:stCondLst>
                              <p:cond delay="500"/>
                            </p:stCondLst>
                            <p:childTnLst>
                              <p:par>
                                <p:cTn id="31" presetID="9" presetClass="entr" presetSubtype="0" fill="hold" nodeType="after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dissolve">
                                      <p:cBhvr>
                                        <p:cTn id="33" dur="500"/>
                                        <p:tgtEl>
                                          <p:spTgt spid="1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wipe(left)">
                                      <p:cBhvr>
                                        <p:cTn id="38" dur="500"/>
                                        <p:tgtEl>
                                          <p:spTgt spid="6"/>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dissolve">
                                      <p:cBhvr>
                                        <p:cTn id="43" dur="500"/>
                                        <p:tgtEl>
                                          <p:spTgt spid="14"/>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xit" presetSubtype="0" fill="hold" grpId="1" nodeType="clickEffect">
                                  <p:stCondLst>
                                    <p:cond delay="0"/>
                                  </p:stCondLst>
                                  <p:childTnLst>
                                    <p:animEffect transition="out" filter="dissolve">
                                      <p:cBhvr>
                                        <p:cTn id="47" dur="500"/>
                                        <p:tgtEl>
                                          <p:spTgt spid="14"/>
                                        </p:tgtEl>
                                      </p:cBhvr>
                                    </p:animEffect>
                                    <p:set>
                                      <p:cBhvr>
                                        <p:cTn id="48" dur="1" fill="hold">
                                          <p:stCondLst>
                                            <p:cond delay="499"/>
                                          </p:stCondLst>
                                        </p:cTn>
                                        <p:tgtEl>
                                          <p:spTgt spid="14"/>
                                        </p:tgtEl>
                                        <p:attrNameLst>
                                          <p:attrName>style.visibility</p:attrName>
                                        </p:attrNameLst>
                                      </p:cBhvr>
                                      <p:to>
                                        <p:strVal val="hidden"/>
                                      </p:to>
                                    </p:set>
                                  </p:childTnLst>
                                </p:cTn>
                              </p:par>
                              <p:par>
                                <p:cTn id="49" presetID="9" presetClass="entr" presetSubtype="0" fill="hold" grpId="0" nodeType="withEffect">
                                  <p:stCondLst>
                                    <p:cond delay="0"/>
                                  </p:stCondLst>
                                  <p:childTnLst>
                                    <p:set>
                                      <p:cBhvr>
                                        <p:cTn id="50" dur="1" fill="hold">
                                          <p:stCondLst>
                                            <p:cond delay="0"/>
                                          </p:stCondLst>
                                        </p:cTn>
                                        <p:tgtEl>
                                          <p:spTgt spid="204"/>
                                        </p:tgtEl>
                                        <p:attrNameLst>
                                          <p:attrName>style.visibility</p:attrName>
                                        </p:attrNameLst>
                                      </p:cBhvr>
                                      <p:to>
                                        <p:strVal val="visible"/>
                                      </p:to>
                                    </p:set>
                                    <p:animEffect transition="in" filter="dissolve">
                                      <p:cBhvr>
                                        <p:cTn id="51" dur="500"/>
                                        <p:tgtEl>
                                          <p:spTgt spid="204"/>
                                        </p:tgtEl>
                                      </p:cBhvr>
                                    </p:animEffect>
                                  </p:childTnLst>
                                </p:cTn>
                              </p:par>
                            </p:childTnLst>
                          </p:cTn>
                        </p:par>
                      </p:childTnLst>
                    </p:cTn>
                  </p:par>
                  <p:par>
                    <p:cTn id="52" fill="hold">
                      <p:stCondLst>
                        <p:cond delay="indefinite"/>
                      </p:stCondLst>
                      <p:childTnLst>
                        <p:par>
                          <p:cTn id="53" fill="hold">
                            <p:stCondLst>
                              <p:cond delay="0"/>
                            </p:stCondLst>
                            <p:childTnLst>
                              <p:par>
                                <p:cTn id="54" presetID="9" presetClass="exit" presetSubtype="0" fill="hold" grpId="1" nodeType="clickEffect">
                                  <p:stCondLst>
                                    <p:cond delay="0"/>
                                  </p:stCondLst>
                                  <p:childTnLst>
                                    <p:animEffect transition="out" filter="dissolve">
                                      <p:cBhvr>
                                        <p:cTn id="55" dur="500"/>
                                        <p:tgtEl>
                                          <p:spTgt spid="204"/>
                                        </p:tgtEl>
                                      </p:cBhvr>
                                    </p:animEffect>
                                    <p:set>
                                      <p:cBhvr>
                                        <p:cTn id="56" dur="1" fill="hold">
                                          <p:stCondLst>
                                            <p:cond delay="499"/>
                                          </p:stCondLst>
                                        </p:cTn>
                                        <p:tgtEl>
                                          <p:spTgt spid="204"/>
                                        </p:tgtEl>
                                        <p:attrNameLst>
                                          <p:attrName>style.visibility</p:attrName>
                                        </p:attrNameLst>
                                      </p:cBhvr>
                                      <p:to>
                                        <p:strVal val="hidden"/>
                                      </p:to>
                                    </p:set>
                                  </p:childTnLst>
                                </p:cTn>
                              </p:par>
                              <p:par>
                                <p:cTn id="57" presetID="9" presetClass="entr" presetSubtype="0" fill="hold" grpId="0" nodeType="withEffect">
                                  <p:stCondLst>
                                    <p:cond delay="0"/>
                                  </p:stCondLst>
                                  <p:childTnLst>
                                    <p:set>
                                      <p:cBhvr>
                                        <p:cTn id="58" dur="1" fill="hold">
                                          <p:stCondLst>
                                            <p:cond delay="0"/>
                                          </p:stCondLst>
                                        </p:cTn>
                                        <p:tgtEl>
                                          <p:spTgt spid="409"/>
                                        </p:tgtEl>
                                        <p:attrNameLst>
                                          <p:attrName>style.visibility</p:attrName>
                                        </p:attrNameLst>
                                      </p:cBhvr>
                                      <p:to>
                                        <p:strVal val="visible"/>
                                      </p:to>
                                    </p:set>
                                    <p:animEffect transition="in" filter="dissolve">
                                      <p:cBhvr>
                                        <p:cTn id="59" dur="500"/>
                                        <p:tgtEl>
                                          <p:spTgt spid="409"/>
                                        </p:tgtEl>
                                      </p:cBhvr>
                                    </p:animEffect>
                                  </p:childTnLst>
                                </p:cTn>
                              </p:par>
                            </p:childTnLst>
                          </p:cTn>
                        </p:par>
                      </p:childTnLst>
                    </p:cTn>
                  </p:par>
                  <p:par>
                    <p:cTn id="60" fill="hold">
                      <p:stCondLst>
                        <p:cond delay="indefinite"/>
                      </p:stCondLst>
                      <p:childTnLst>
                        <p:par>
                          <p:cTn id="61" fill="hold">
                            <p:stCondLst>
                              <p:cond delay="0"/>
                            </p:stCondLst>
                            <p:childTnLst>
                              <p:par>
                                <p:cTn id="62" presetID="9" presetClass="entr" presetSubtype="0" fill="hold" grpId="0" nodeType="click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dissolve">
                                      <p:cBhvr>
                                        <p:cTn id="64" dur="500"/>
                                        <p:tgtEl>
                                          <p:spTgt spid="4"/>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15"/>
                                        </p:tgtEl>
                                        <p:attrNameLst>
                                          <p:attrName>style.visibility</p:attrName>
                                        </p:attrNameLst>
                                      </p:cBhvr>
                                      <p:to>
                                        <p:strVal val="visible"/>
                                      </p:to>
                                    </p:set>
                                    <p:animEffect transition="in" filter="dissolve">
                                      <p:cBhvr>
                                        <p:cTn id="69" dur="500"/>
                                        <p:tgtEl>
                                          <p:spTgt spid="15"/>
                                        </p:tgtEl>
                                      </p:cBhvr>
                                    </p:animEffect>
                                  </p:childTnLst>
                                </p:cTn>
                              </p:par>
                              <p:par>
                                <p:cTn id="70" presetID="9" presetClass="entr" presetSubtype="0" fill="hold" grpId="0" nodeType="withEffect">
                                  <p:stCondLst>
                                    <p:cond delay="0"/>
                                  </p:stCondLst>
                                  <p:childTnLst>
                                    <p:set>
                                      <p:cBhvr>
                                        <p:cTn id="71" dur="1" fill="hold">
                                          <p:stCondLst>
                                            <p:cond delay="0"/>
                                          </p:stCondLst>
                                        </p:cTn>
                                        <p:tgtEl>
                                          <p:spTgt spid="187"/>
                                        </p:tgtEl>
                                        <p:attrNameLst>
                                          <p:attrName>style.visibility</p:attrName>
                                        </p:attrNameLst>
                                      </p:cBhvr>
                                      <p:to>
                                        <p:strVal val="visible"/>
                                      </p:to>
                                    </p:set>
                                    <p:animEffect transition="in" filter="dissolve">
                                      <p:cBhvr>
                                        <p:cTn id="72" dur="500"/>
                                        <p:tgtEl>
                                          <p:spTgt spid="187"/>
                                        </p:tgtEl>
                                      </p:cBhvr>
                                    </p:animEffect>
                                  </p:childTnLst>
                                </p:cTn>
                              </p:par>
                            </p:childTnLst>
                          </p:cTn>
                        </p:par>
                      </p:childTnLst>
                    </p:cTn>
                  </p:par>
                  <p:par>
                    <p:cTn id="73" fill="hold">
                      <p:stCondLst>
                        <p:cond delay="indefinite"/>
                      </p:stCondLst>
                      <p:childTnLst>
                        <p:par>
                          <p:cTn id="74" fill="hold">
                            <p:stCondLst>
                              <p:cond delay="0"/>
                            </p:stCondLst>
                            <p:childTnLst>
                              <p:par>
                                <p:cTn id="75" presetID="9" presetClass="entr" presetSubtype="0" fill="hold" nodeType="clickEffect">
                                  <p:stCondLst>
                                    <p:cond delay="0"/>
                                  </p:stCondLst>
                                  <p:childTnLst>
                                    <p:set>
                                      <p:cBhvr>
                                        <p:cTn id="76" dur="1" fill="hold">
                                          <p:stCondLst>
                                            <p:cond delay="0"/>
                                          </p:stCondLst>
                                        </p:cTn>
                                        <p:tgtEl>
                                          <p:spTgt spid="10"/>
                                        </p:tgtEl>
                                        <p:attrNameLst>
                                          <p:attrName>style.visibility</p:attrName>
                                        </p:attrNameLst>
                                      </p:cBhvr>
                                      <p:to>
                                        <p:strVal val="visible"/>
                                      </p:to>
                                    </p:set>
                                    <p:animEffect transition="in" filter="dissolve">
                                      <p:cBhvr>
                                        <p:cTn id="77" dur="500"/>
                                        <p:tgtEl>
                                          <p:spTgt spid="10"/>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281"/>
                                        </p:tgtEl>
                                        <p:attrNameLst>
                                          <p:attrName>style.visibility</p:attrName>
                                        </p:attrNameLst>
                                      </p:cBhvr>
                                      <p:to>
                                        <p:strVal val="visible"/>
                                      </p:to>
                                    </p:set>
                                    <p:animEffect transition="in" filter="dissolve">
                                      <p:cBhvr>
                                        <p:cTn id="80" dur="500"/>
                                        <p:tgtEl>
                                          <p:spTgt spid="2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281" grpId="0"/>
      <p:bldP spid="4" grpId="0"/>
      <p:bldP spid="8" grpId="0"/>
      <p:bldP spid="188" grpId="0"/>
      <p:bldP spid="189" grpId="0"/>
      <p:bldP spid="259" grpId="0" animBg="1"/>
      <p:bldP spid="402" grpId="0"/>
      <p:bldP spid="409" grpId="0"/>
      <p:bldP spid="14" grpId="0" animBg="1"/>
      <p:bldP spid="14" grpId="1" animBg="1"/>
      <p:bldP spid="204" grpId="0" animBg="1"/>
      <p:bldP spid="204" grpId="1" animBg="1"/>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Freeform 3">
            <a:extLst>
              <a:ext uri="{FF2B5EF4-FFF2-40B4-BE49-F238E27FC236}">
                <a16:creationId xmlns:a16="http://schemas.microsoft.com/office/drawing/2014/main" id="{80D23465-6886-5547-A6E1-507D7810B0F6}"/>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64" name="Group 463">
            <a:extLst>
              <a:ext uri="{FF2B5EF4-FFF2-40B4-BE49-F238E27FC236}">
                <a16:creationId xmlns:a16="http://schemas.microsoft.com/office/drawing/2014/main" id="{ED623061-0BAD-094E-BE78-B8341568F372}"/>
              </a:ext>
            </a:extLst>
          </p:cNvPr>
          <p:cNvGrpSpPr/>
          <p:nvPr/>
        </p:nvGrpSpPr>
        <p:grpSpPr>
          <a:xfrm>
            <a:off x="6240513" y="5016599"/>
            <a:ext cx="720732" cy="1182930"/>
            <a:chOff x="10910965" y="2513124"/>
            <a:chExt cx="586768" cy="904023"/>
          </a:xfrm>
        </p:grpSpPr>
        <p:sp>
          <p:nvSpPr>
            <p:cNvPr id="465" name="Rectangle 464">
              <a:extLst>
                <a:ext uri="{FF2B5EF4-FFF2-40B4-BE49-F238E27FC236}">
                  <a16:creationId xmlns:a16="http://schemas.microsoft.com/office/drawing/2014/main" id="{FF2C2633-7018-BA41-AB83-B819BB9A45E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6" name="Straight Connector 465">
              <a:extLst>
                <a:ext uri="{FF2B5EF4-FFF2-40B4-BE49-F238E27FC236}">
                  <a16:creationId xmlns:a16="http://schemas.microsoft.com/office/drawing/2014/main" id="{302760D7-48DE-8A4B-ACF3-A7CD0B9C6468}"/>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7" name="Straight Connector 466">
              <a:extLst>
                <a:ext uri="{FF2B5EF4-FFF2-40B4-BE49-F238E27FC236}">
                  <a16:creationId xmlns:a16="http://schemas.microsoft.com/office/drawing/2014/main" id="{CB159F5A-C0DA-EB4C-A34A-F001D131F1EA}"/>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AD2F7871-F8B6-2849-8DE5-284CB68B59A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8AE2A84E-B822-F046-878E-584B56EF1E30}"/>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909" name="Rectangle 2">
            <a:extLst>
              <a:ext uri="{FF2B5EF4-FFF2-40B4-BE49-F238E27FC236}">
                <a16:creationId xmlns:a16="http://schemas.microsoft.com/office/drawing/2014/main" id="{D810901F-4456-034F-A011-28193A3B4968}"/>
              </a:ext>
            </a:extLst>
          </p:cNvPr>
          <p:cNvSpPr txBox="1">
            <a:spLocks noChangeArrowheads="1"/>
          </p:cNvSpPr>
          <p:nvPr/>
        </p:nvSpPr>
        <p:spPr>
          <a:xfrm>
            <a:off x="634964" y="1182473"/>
            <a:ext cx="9710831" cy="50263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one router, </a:t>
            </a:r>
            <a:r>
              <a:rPr kumimoji="0" lang="en-US" sz="2800" b="0" i="1" u="none" strike="noStrike" kern="1200" cap="none" spc="0" normalizeH="0" baseline="0" noProof="0" dirty="0">
                <a:ln>
                  <a:noFill/>
                </a:ln>
                <a:solidFill>
                  <a:srgbClr val="000099"/>
                </a:solidFill>
                <a:effectLst/>
                <a:uLnTx/>
                <a:uFillTx/>
                <a:latin typeface="Calibri" panose="020F0502020204030204"/>
                <a:ea typeface="+mn-ea"/>
                <a:cs typeface="+mn-cs"/>
              </a:rPr>
              <a:t>finite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buffers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2" name="Freeform 9">
            <a:extLst>
              <a:ext uri="{FF2B5EF4-FFF2-40B4-BE49-F238E27FC236}">
                <a16:creationId xmlns:a16="http://schemas.microsoft.com/office/drawing/2014/main" id="{31041B91-E0FC-7E47-86EF-C839592CEEF9}"/>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3" name="Group 152">
            <a:extLst>
              <a:ext uri="{FF2B5EF4-FFF2-40B4-BE49-F238E27FC236}">
                <a16:creationId xmlns:a16="http://schemas.microsoft.com/office/drawing/2014/main" id="{C664E13D-A71D-7A41-9ED2-950A4602199F}"/>
              </a:ext>
            </a:extLst>
          </p:cNvPr>
          <p:cNvGrpSpPr/>
          <p:nvPr/>
        </p:nvGrpSpPr>
        <p:grpSpPr>
          <a:xfrm>
            <a:off x="1278678" y="4683698"/>
            <a:ext cx="720732" cy="1182930"/>
            <a:chOff x="10910965" y="2513124"/>
            <a:chExt cx="586768" cy="904023"/>
          </a:xfrm>
        </p:grpSpPr>
        <p:sp>
          <p:nvSpPr>
            <p:cNvPr id="292" name="Rectangle 291">
              <a:extLst>
                <a:ext uri="{FF2B5EF4-FFF2-40B4-BE49-F238E27FC236}">
                  <a16:creationId xmlns:a16="http://schemas.microsoft.com/office/drawing/2014/main" id="{E609789D-FAF9-5746-8CD2-A008EE6CECB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93" name="Straight Connector 292">
              <a:extLst>
                <a:ext uri="{FF2B5EF4-FFF2-40B4-BE49-F238E27FC236}">
                  <a16:creationId xmlns:a16="http://schemas.microsoft.com/office/drawing/2014/main" id="{6D5231DA-8104-CB44-92A0-570084A4B42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76E0EC21-BE7F-C342-9CAD-4288FEF4BFA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DF9FAFCD-7CC5-104B-8E70-9A9A226394DD}"/>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a:extLst>
                <a:ext uri="{FF2B5EF4-FFF2-40B4-BE49-F238E27FC236}">
                  <a16:creationId xmlns:a16="http://schemas.microsoft.com/office/drawing/2014/main" id="{C0759462-583F-5148-89B2-CAC38E98E11A}"/>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4" name="Group 153">
            <a:extLst>
              <a:ext uri="{FF2B5EF4-FFF2-40B4-BE49-F238E27FC236}">
                <a16:creationId xmlns:a16="http://schemas.microsoft.com/office/drawing/2014/main" id="{818064D3-1463-5B40-A9E3-050E65014C75}"/>
              </a:ext>
            </a:extLst>
          </p:cNvPr>
          <p:cNvGrpSpPr/>
          <p:nvPr/>
        </p:nvGrpSpPr>
        <p:grpSpPr>
          <a:xfrm>
            <a:off x="2355044" y="3521091"/>
            <a:ext cx="720732" cy="1182930"/>
            <a:chOff x="10910965" y="2513124"/>
            <a:chExt cx="586768" cy="904023"/>
          </a:xfrm>
        </p:grpSpPr>
        <p:sp>
          <p:nvSpPr>
            <p:cNvPr id="287" name="Rectangle 286">
              <a:extLst>
                <a:ext uri="{FF2B5EF4-FFF2-40B4-BE49-F238E27FC236}">
                  <a16:creationId xmlns:a16="http://schemas.microsoft.com/office/drawing/2014/main" id="{8D19C0FC-E2FD-B34E-B3FB-BDFF7FD70A3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88" name="Straight Connector 287">
              <a:extLst>
                <a:ext uri="{FF2B5EF4-FFF2-40B4-BE49-F238E27FC236}">
                  <a16:creationId xmlns:a16="http://schemas.microsoft.com/office/drawing/2014/main" id="{FB7598A7-2ED2-704C-A197-75E68BC404D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a:extLst>
                <a:ext uri="{FF2B5EF4-FFF2-40B4-BE49-F238E27FC236}">
                  <a16:creationId xmlns:a16="http://schemas.microsoft.com/office/drawing/2014/main" id="{8240FCF7-9EBB-7C41-8D3A-965DA0A9761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0F40B610-359C-5A46-86F3-309280845EC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49FA9EB9-49D7-3F4E-9667-CD5C42ECC862}"/>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5" name="Freeform 6">
            <a:extLst>
              <a:ext uri="{FF2B5EF4-FFF2-40B4-BE49-F238E27FC236}">
                <a16:creationId xmlns:a16="http://schemas.microsoft.com/office/drawing/2014/main" id="{4DB18098-9AC8-F84F-9EFC-E14F468703DC}"/>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9E49415B-7EB6-4743-B880-41FB066DB4B9}"/>
              </a:ext>
            </a:extLst>
          </p:cNvPr>
          <p:cNvGrpSpPr/>
          <p:nvPr/>
        </p:nvGrpSpPr>
        <p:grpSpPr>
          <a:xfrm>
            <a:off x="6698918" y="3667889"/>
            <a:ext cx="720732" cy="1182930"/>
            <a:chOff x="10910965" y="2513124"/>
            <a:chExt cx="586768" cy="904023"/>
          </a:xfrm>
        </p:grpSpPr>
        <p:sp>
          <p:nvSpPr>
            <p:cNvPr id="282" name="Rectangle 281">
              <a:extLst>
                <a:ext uri="{FF2B5EF4-FFF2-40B4-BE49-F238E27FC236}">
                  <a16:creationId xmlns:a16="http://schemas.microsoft.com/office/drawing/2014/main" id="{0448B2D2-1A62-5C43-9150-A99468BAB68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83" name="Straight Connector 282">
              <a:extLst>
                <a:ext uri="{FF2B5EF4-FFF2-40B4-BE49-F238E27FC236}">
                  <a16:creationId xmlns:a16="http://schemas.microsoft.com/office/drawing/2014/main" id="{940DD19D-B2AD-964D-83A9-82488AF7E0ED}"/>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1E98CF7C-ADBA-454F-9236-1C970C41D5B9}"/>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5343C97A-736C-CB4E-A0C3-58EA9178C035}"/>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a:extLst>
                <a:ext uri="{FF2B5EF4-FFF2-40B4-BE49-F238E27FC236}">
                  <a16:creationId xmlns:a16="http://schemas.microsoft.com/office/drawing/2014/main" id="{95638F38-76DF-9646-AF7C-7B73311BC37D}"/>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7" name="Group 156">
            <a:extLst>
              <a:ext uri="{FF2B5EF4-FFF2-40B4-BE49-F238E27FC236}">
                <a16:creationId xmlns:a16="http://schemas.microsoft.com/office/drawing/2014/main" id="{E455C231-4F77-2943-A4A7-79D8A6F887B7}"/>
              </a:ext>
            </a:extLst>
          </p:cNvPr>
          <p:cNvGrpSpPr/>
          <p:nvPr/>
        </p:nvGrpSpPr>
        <p:grpSpPr>
          <a:xfrm>
            <a:off x="3770696" y="5033645"/>
            <a:ext cx="1286871" cy="734927"/>
            <a:chOff x="7493876" y="2774731"/>
            <a:chExt cx="1481958" cy="894622"/>
          </a:xfrm>
        </p:grpSpPr>
        <p:sp>
          <p:nvSpPr>
            <p:cNvPr id="275" name="Freeform 274">
              <a:extLst>
                <a:ext uri="{FF2B5EF4-FFF2-40B4-BE49-F238E27FC236}">
                  <a16:creationId xmlns:a16="http://schemas.microsoft.com/office/drawing/2014/main" id="{4D0698D9-69AC-074F-89C8-D8A88994A28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76" name="Oval 275">
              <a:extLst>
                <a:ext uri="{FF2B5EF4-FFF2-40B4-BE49-F238E27FC236}">
                  <a16:creationId xmlns:a16="http://schemas.microsoft.com/office/drawing/2014/main" id="{59DCF5EE-AB68-B240-BE5F-5203162A964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77" name="Group 276">
              <a:extLst>
                <a:ext uri="{FF2B5EF4-FFF2-40B4-BE49-F238E27FC236}">
                  <a16:creationId xmlns:a16="http://schemas.microsoft.com/office/drawing/2014/main" id="{170C8D46-5FC3-C145-B11A-7CB2D312B360}"/>
                </a:ext>
              </a:extLst>
            </p:cNvPr>
            <p:cNvGrpSpPr/>
            <p:nvPr/>
          </p:nvGrpSpPr>
          <p:grpSpPr>
            <a:xfrm>
              <a:off x="7713663" y="2848339"/>
              <a:ext cx="1042107" cy="425543"/>
              <a:chOff x="7786941" y="2884917"/>
              <a:chExt cx="897649" cy="353919"/>
            </a:xfrm>
          </p:grpSpPr>
          <p:sp>
            <p:nvSpPr>
              <p:cNvPr id="278" name="Freeform 277">
                <a:extLst>
                  <a:ext uri="{FF2B5EF4-FFF2-40B4-BE49-F238E27FC236}">
                    <a16:creationId xmlns:a16="http://schemas.microsoft.com/office/drawing/2014/main" id="{AF04230D-700C-C549-99E0-41EBB2B22DD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 name="Freeform 278">
                <a:extLst>
                  <a:ext uri="{FF2B5EF4-FFF2-40B4-BE49-F238E27FC236}">
                    <a16:creationId xmlns:a16="http://schemas.microsoft.com/office/drawing/2014/main" id="{4D1E1E76-B8D0-7C4B-9A0D-667DF456C81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 name="Freeform 279">
                <a:extLst>
                  <a:ext uri="{FF2B5EF4-FFF2-40B4-BE49-F238E27FC236}">
                    <a16:creationId xmlns:a16="http://schemas.microsoft.com/office/drawing/2014/main" id="{B9903FEA-8DB2-E54A-AD78-7A6E5A6847E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 name="Freeform 280">
                <a:extLst>
                  <a:ext uri="{FF2B5EF4-FFF2-40B4-BE49-F238E27FC236}">
                    <a16:creationId xmlns:a16="http://schemas.microsoft.com/office/drawing/2014/main" id="{B092F8C6-79B6-BC42-B991-7922CC9AB62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8" name="Group 124">
            <a:extLst>
              <a:ext uri="{FF2B5EF4-FFF2-40B4-BE49-F238E27FC236}">
                <a16:creationId xmlns:a16="http://schemas.microsoft.com/office/drawing/2014/main" id="{BC5A178C-850C-0546-B828-A97A5F9A9008}"/>
              </a:ext>
            </a:extLst>
          </p:cNvPr>
          <p:cNvGrpSpPr>
            <a:grpSpLocks/>
          </p:cNvGrpSpPr>
          <p:nvPr/>
        </p:nvGrpSpPr>
        <p:grpSpPr bwMode="auto">
          <a:xfrm>
            <a:off x="1317421" y="3877120"/>
            <a:ext cx="645431" cy="569172"/>
            <a:chOff x="-44" y="1473"/>
            <a:chExt cx="981" cy="1105"/>
          </a:xfrm>
        </p:grpSpPr>
        <p:pic>
          <p:nvPicPr>
            <p:cNvPr id="273" name="Picture 125" descr="desktop_computer_stylized_medium">
              <a:extLst>
                <a:ext uri="{FF2B5EF4-FFF2-40B4-BE49-F238E27FC236}">
                  <a16:creationId xmlns:a16="http://schemas.microsoft.com/office/drawing/2014/main" id="{8B5BD8CE-2A84-E846-817A-1550E18BFB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4" name="Freeform 126">
              <a:extLst>
                <a:ext uri="{FF2B5EF4-FFF2-40B4-BE49-F238E27FC236}">
                  <a16:creationId xmlns:a16="http://schemas.microsoft.com/office/drawing/2014/main" id="{56638146-3603-4B43-8C07-22A53DD29F7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60" name="Freeform 12">
            <a:extLst>
              <a:ext uri="{FF2B5EF4-FFF2-40B4-BE49-F238E27FC236}">
                <a16:creationId xmlns:a16="http://schemas.microsoft.com/office/drawing/2014/main" id="{B265A6FF-6F16-644A-A3DA-369A224CF48A}"/>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Line 33">
            <a:extLst>
              <a:ext uri="{FF2B5EF4-FFF2-40B4-BE49-F238E27FC236}">
                <a16:creationId xmlns:a16="http://schemas.microsoft.com/office/drawing/2014/main" id="{C878E23C-4C42-2D44-B41A-E547E44A04AD}"/>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2" name="Text Box 42">
            <a:extLst>
              <a:ext uri="{FF2B5EF4-FFF2-40B4-BE49-F238E27FC236}">
                <a16:creationId xmlns:a16="http://schemas.microsoft.com/office/drawing/2014/main" id="{DFAA6AE2-F5C0-4846-83FF-51CD9D3430CA}"/>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163" name="Text Box 52">
            <a:extLst>
              <a:ext uri="{FF2B5EF4-FFF2-40B4-BE49-F238E27FC236}">
                <a16:creationId xmlns:a16="http://schemas.microsoft.com/office/drawing/2014/main" id="{697CE3BC-08E3-0743-B33B-A06D8A9715A3}"/>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164" name="Line 53">
            <a:extLst>
              <a:ext uri="{FF2B5EF4-FFF2-40B4-BE49-F238E27FC236}">
                <a16:creationId xmlns:a16="http://schemas.microsoft.com/office/drawing/2014/main" id="{66A4B303-46B3-9E4D-A4D5-76E145975885}"/>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Line 54">
            <a:extLst>
              <a:ext uri="{FF2B5EF4-FFF2-40B4-BE49-F238E27FC236}">
                <a16:creationId xmlns:a16="http://schemas.microsoft.com/office/drawing/2014/main" id="{17F5C019-D2C3-9C47-8837-56EB26DFF684}"/>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Line 55">
            <a:extLst>
              <a:ext uri="{FF2B5EF4-FFF2-40B4-BE49-F238E27FC236}">
                <a16:creationId xmlns:a16="http://schemas.microsoft.com/office/drawing/2014/main" id="{5B033825-3CFA-7B48-B2A8-5386F733A453}"/>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57">
            <a:extLst>
              <a:ext uri="{FF2B5EF4-FFF2-40B4-BE49-F238E27FC236}">
                <a16:creationId xmlns:a16="http://schemas.microsoft.com/office/drawing/2014/main" id="{6C1DD6E4-4DE9-0F41-BF04-1F6DF97D23BF}"/>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3" name="Group 127">
            <a:extLst>
              <a:ext uri="{FF2B5EF4-FFF2-40B4-BE49-F238E27FC236}">
                <a16:creationId xmlns:a16="http://schemas.microsoft.com/office/drawing/2014/main" id="{3808CE02-5C3D-C346-BEE9-B6E121BF954D}"/>
              </a:ext>
            </a:extLst>
          </p:cNvPr>
          <p:cNvGrpSpPr>
            <a:grpSpLocks/>
          </p:cNvGrpSpPr>
          <p:nvPr/>
        </p:nvGrpSpPr>
        <p:grpSpPr bwMode="auto">
          <a:xfrm>
            <a:off x="7531958" y="4473878"/>
            <a:ext cx="284691" cy="577481"/>
            <a:chOff x="4140" y="429"/>
            <a:chExt cx="1425" cy="2396"/>
          </a:xfrm>
        </p:grpSpPr>
        <p:sp>
          <p:nvSpPr>
            <p:cNvPr id="233" name="Freeform 128">
              <a:extLst>
                <a:ext uri="{FF2B5EF4-FFF2-40B4-BE49-F238E27FC236}">
                  <a16:creationId xmlns:a16="http://schemas.microsoft.com/office/drawing/2014/main" id="{811C558B-4215-704B-94D0-E1230464502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4" name="Rectangle 129">
              <a:extLst>
                <a:ext uri="{FF2B5EF4-FFF2-40B4-BE49-F238E27FC236}">
                  <a16:creationId xmlns:a16="http://schemas.microsoft.com/office/drawing/2014/main" id="{83BDE6F4-12C8-254F-99E6-1AC22AB23A6C}"/>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5" name="Freeform 130">
              <a:extLst>
                <a:ext uri="{FF2B5EF4-FFF2-40B4-BE49-F238E27FC236}">
                  <a16:creationId xmlns:a16="http://schemas.microsoft.com/office/drawing/2014/main" id="{505E1BFF-3C9F-B243-B5B0-75BB0D03FC8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6" name="Freeform 131">
              <a:extLst>
                <a:ext uri="{FF2B5EF4-FFF2-40B4-BE49-F238E27FC236}">
                  <a16:creationId xmlns:a16="http://schemas.microsoft.com/office/drawing/2014/main" id="{6FA76602-7304-F042-9F0F-79DB3F9AFF9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7" name="Rectangle 132">
              <a:extLst>
                <a:ext uri="{FF2B5EF4-FFF2-40B4-BE49-F238E27FC236}">
                  <a16:creationId xmlns:a16="http://schemas.microsoft.com/office/drawing/2014/main" id="{FA53C885-D9E0-A545-8445-B2721091BDB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8" name="Group 133">
              <a:extLst>
                <a:ext uri="{FF2B5EF4-FFF2-40B4-BE49-F238E27FC236}">
                  <a16:creationId xmlns:a16="http://schemas.microsoft.com/office/drawing/2014/main" id="{3A3B6CB5-41F2-664A-A843-912B5DB61A2B}"/>
                </a:ext>
              </a:extLst>
            </p:cNvPr>
            <p:cNvGrpSpPr>
              <a:grpSpLocks/>
            </p:cNvGrpSpPr>
            <p:nvPr/>
          </p:nvGrpSpPr>
          <p:grpSpPr bwMode="auto">
            <a:xfrm>
              <a:off x="4749" y="668"/>
              <a:ext cx="581" cy="145"/>
              <a:chOff x="614" y="2568"/>
              <a:chExt cx="725" cy="139"/>
            </a:xfrm>
          </p:grpSpPr>
          <p:sp>
            <p:nvSpPr>
              <p:cNvPr id="263" name="AutoShape 134">
                <a:extLst>
                  <a:ext uri="{FF2B5EF4-FFF2-40B4-BE49-F238E27FC236}">
                    <a16:creationId xmlns:a16="http://schemas.microsoft.com/office/drawing/2014/main" id="{BC9432EE-0011-9F4F-8687-4173A06D0FE0}"/>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4" name="AutoShape 135">
                <a:extLst>
                  <a:ext uri="{FF2B5EF4-FFF2-40B4-BE49-F238E27FC236}">
                    <a16:creationId xmlns:a16="http://schemas.microsoft.com/office/drawing/2014/main" id="{1850FFB1-810C-5D46-B468-F1377E8B8691}"/>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9" name="Rectangle 136">
              <a:extLst>
                <a:ext uri="{FF2B5EF4-FFF2-40B4-BE49-F238E27FC236}">
                  <a16:creationId xmlns:a16="http://schemas.microsoft.com/office/drawing/2014/main" id="{E6E1815D-B0B7-C249-B837-587E975BE7DC}"/>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40" name="Group 137">
              <a:extLst>
                <a:ext uri="{FF2B5EF4-FFF2-40B4-BE49-F238E27FC236}">
                  <a16:creationId xmlns:a16="http://schemas.microsoft.com/office/drawing/2014/main" id="{7F97E068-6BF9-8149-811C-00184DED144A}"/>
                </a:ext>
              </a:extLst>
            </p:cNvPr>
            <p:cNvGrpSpPr>
              <a:grpSpLocks/>
            </p:cNvGrpSpPr>
            <p:nvPr/>
          </p:nvGrpSpPr>
          <p:grpSpPr bwMode="auto">
            <a:xfrm>
              <a:off x="4747" y="994"/>
              <a:ext cx="581" cy="134"/>
              <a:chOff x="614" y="2568"/>
              <a:chExt cx="725" cy="139"/>
            </a:xfrm>
          </p:grpSpPr>
          <p:sp>
            <p:nvSpPr>
              <p:cNvPr id="261" name="AutoShape 138">
                <a:extLst>
                  <a:ext uri="{FF2B5EF4-FFF2-40B4-BE49-F238E27FC236}">
                    <a16:creationId xmlns:a16="http://schemas.microsoft.com/office/drawing/2014/main" id="{6649A030-733E-DB43-A4BD-D41A8DDFDFB4}"/>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2" name="AutoShape 139">
                <a:extLst>
                  <a:ext uri="{FF2B5EF4-FFF2-40B4-BE49-F238E27FC236}">
                    <a16:creationId xmlns:a16="http://schemas.microsoft.com/office/drawing/2014/main" id="{9E214A48-F0EF-174A-A6D2-127D876264A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Rectangle 140">
              <a:extLst>
                <a:ext uri="{FF2B5EF4-FFF2-40B4-BE49-F238E27FC236}">
                  <a16:creationId xmlns:a16="http://schemas.microsoft.com/office/drawing/2014/main" id="{F4213574-ABC8-7F43-9C79-6E5C211657F9}"/>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Rectangle 141">
              <a:extLst>
                <a:ext uri="{FF2B5EF4-FFF2-40B4-BE49-F238E27FC236}">
                  <a16:creationId xmlns:a16="http://schemas.microsoft.com/office/drawing/2014/main" id="{6C7F02A7-1E6B-6744-BB83-50A5FD6692BB}"/>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43" name="Group 142">
              <a:extLst>
                <a:ext uri="{FF2B5EF4-FFF2-40B4-BE49-F238E27FC236}">
                  <a16:creationId xmlns:a16="http://schemas.microsoft.com/office/drawing/2014/main" id="{8F919684-30D5-B14A-AB97-B5DFBEF5302D}"/>
                </a:ext>
              </a:extLst>
            </p:cNvPr>
            <p:cNvGrpSpPr>
              <a:grpSpLocks/>
            </p:cNvGrpSpPr>
            <p:nvPr/>
          </p:nvGrpSpPr>
          <p:grpSpPr bwMode="auto">
            <a:xfrm>
              <a:off x="4735" y="1627"/>
              <a:ext cx="582" cy="151"/>
              <a:chOff x="614" y="2568"/>
              <a:chExt cx="725" cy="139"/>
            </a:xfrm>
          </p:grpSpPr>
          <p:sp>
            <p:nvSpPr>
              <p:cNvPr id="259" name="AutoShape 143">
                <a:extLst>
                  <a:ext uri="{FF2B5EF4-FFF2-40B4-BE49-F238E27FC236}">
                    <a16:creationId xmlns:a16="http://schemas.microsoft.com/office/drawing/2014/main" id="{96D6248B-EAAA-2A4D-A4BD-1009D13EBACD}"/>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AutoShape 144">
                <a:extLst>
                  <a:ext uri="{FF2B5EF4-FFF2-40B4-BE49-F238E27FC236}">
                    <a16:creationId xmlns:a16="http://schemas.microsoft.com/office/drawing/2014/main" id="{B63C93F6-376E-2F42-8185-8FD1271480A8}"/>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4" name="Freeform 145">
              <a:extLst>
                <a:ext uri="{FF2B5EF4-FFF2-40B4-BE49-F238E27FC236}">
                  <a16:creationId xmlns:a16="http://schemas.microsoft.com/office/drawing/2014/main" id="{B5A663D7-E6EE-734B-9792-F536336D04E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45" name="Group 146">
              <a:extLst>
                <a:ext uri="{FF2B5EF4-FFF2-40B4-BE49-F238E27FC236}">
                  <a16:creationId xmlns:a16="http://schemas.microsoft.com/office/drawing/2014/main" id="{C596A713-1C52-A34E-9381-F7F919A695BB}"/>
                </a:ext>
              </a:extLst>
            </p:cNvPr>
            <p:cNvGrpSpPr>
              <a:grpSpLocks/>
            </p:cNvGrpSpPr>
            <p:nvPr/>
          </p:nvGrpSpPr>
          <p:grpSpPr bwMode="auto">
            <a:xfrm>
              <a:off x="4739" y="1327"/>
              <a:ext cx="582" cy="139"/>
              <a:chOff x="614" y="2568"/>
              <a:chExt cx="725" cy="139"/>
            </a:xfrm>
          </p:grpSpPr>
          <p:sp>
            <p:nvSpPr>
              <p:cNvPr id="257" name="AutoShape 147">
                <a:extLst>
                  <a:ext uri="{FF2B5EF4-FFF2-40B4-BE49-F238E27FC236}">
                    <a16:creationId xmlns:a16="http://schemas.microsoft.com/office/drawing/2014/main" id="{A2AF9509-2E9C-F049-A69C-BC151ADB23CC}"/>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8" name="AutoShape 148">
                <a:extLst>
                  <a:ext uri="{FF2B5EF4-FFF2-40B4-BE49-F238E27FC236}">
                    <a16:creationId xmlns:a16="http://schemas.microsoft.com/office/drawing/2014/main" id="{C59B2148-A3C8-0841-87D7-7B5FBFD9C24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6" name="Rectangle 149">
              <a:extLst>
                <a:ext uri="{FF2B5EF4-FFF2-40B4-BE49-F238E27FC236}">
                  <a16:creationId xmlns:a16="http://schemas.microsoft.com/office/drawing/2014/main" id="{B0F127BD-9A3A-EB41-A2E1-7CD4CC524985}"/>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Freeform 150">
              <a:extLst>
                <a:ext uri="{FF2B5EF4-FFF2-40B4-BE49-F238E27FC236}">
                  <a16:creationId xmlns:a16="http://schemas.microsoft.com/office/drawing/2014/main" id="{3BBBB4B7-56DB-1D43-A6D4-1D492AE15866}"/>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8" name="Freeform 151">
              <a:extLst>
                <a:ext uri="{FF2B5EF4-FFF2-40B4-BE49-F238E27FC236}">
                  <a16:creationId xmlns:a16="http://schemas.microsoft.com/office/drawing/2014/main" id="{591A95E8-6F86-8A42-A0C9-7487B89DA12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9" name="Oval 152">
              <a:extLst>
                <a:ext uri="{FF2B5EF4-FFF2-40B4-BE49-F238E27FC236}">
                  <a16:creationId xmlns:a16="http://schemas.microsoft.com/office/drawing/2014/main" id="{7C866B93-DCBC-7749-9A90-2E6DF2E7A4D7}"/>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Freeform 153">
              <a:extLst>
                <a:ext uri="{FF2B5EF4-FFF2-40B4-BE49-F238E27FC236}">
                  <a16:creationId xmlns:a16="http://schemas.microsoft.com/office/drawing/2014/main" id="{20096CEE-1D0A-DA4A-B4EA-CE851FB638CA}"/>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1" name="AutoShape 154">
              <a:extLst>
                <a:ext uri="{FF2B5EF4-FFF2-40B4-BE49-F238E27FC236}">
                  <a16:creationId xmlns:a16="http://schemas.microsoft.com/office/drawing/2014/main" id="{800A41D3-8C32-9540-A084-0538BB956EA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55">
              <a:extLst>
                <a:ext uri="{FF2B5EF4-FFF2-40B4-BE49-F238E27FC236}">
                  <a16:creationId xmlns:a16="http://schemas.microsoft.com/office/drawing/2014/main" id="{67F818BC-2518-4C4C-8597-C941419A4725}"/>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Oval 156">
              <a:extLst>
                <a:ext uri="{FF2B5EF4-FFF2-40B4-BE49-F238E27FC236}">
                  <a16:creationId xmlns:a16="http://schemas.microsoft.com/office/drawing/2014/main" id="{80D903FF-E73B-D84D-B215-D7FB2AA30BC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Oval 157">
              <a:extLst>
                <a:ext uri="{FF2B5EF4-FFF2-40B4-BE49-F238E27FC236}">
                  <a16:creationId xmlns:a16="http://schemas.microsoft.com/office/drawing/2014/main" id="{CB203238-7D82-C747-B805-A2FDFABD1994}"/>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55" name="Oval 158">
              <a:extLst>
                <a:ext uri="{FF2B5EF4-FFF2-40B4-BE49-F238E27FC236}">
                  <a16:creationId xmlns:a16="http://schemas.microsoft.com/office/drawing/2014/main" id="{963F0D1E-6FE3-8E42-B74D-4F2947878C5A}"/>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6" name="Rectangle 159">
              <a:extLst>
                <a:ext uri="{FF2B5EF4-FFF2-40B4-BE49-F238E27FC236}">
                  <a16:creationId xmlns:a16="http://schemas.microsoft.com/office/drawing/2014/main" id="{3C003407-E16A-4B46-B1EA-E94247F7467D}"/>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74" name="Group 160">
            <a:extLst>
              <a:ext uri="{FF2B5EF4-FFF2-40B4-BE49-F238E27FC236}">
                <a16:creationId xmlns:a16="http://schemas.microsoft.com/office/drawing/2014/main" id="{0F097A1A-2185-F148-8F82-34ABB517D6AE}"/>
              </a:ext>
            </a:extLst>
          </p:cNvPr>
          <p:cNvGrpSpPr>
            <a:grpSpLocks/>
          </p:cNvGrpSpPr>
          <p:nvPr/>
        </p:nvGrpSpPr>
        <p:grpSpPr bwMode="auto">
          <a:xfrm>
            <a:off x="585296" y="5655276"/>
            <a:ext cx="645431" cy="569172"/>
            <a:chOff x="-44" y="1473"/>
            <a:chExt cx="981" cy="1105"/>
          </a:xfrm>
        </p:grpSpPr>
        <p:pic>
          <p:nvPicPr>
            <p:cNvPr id="231" name="Picture 161" descr="desktop_computer_stylized_medium">
              <a:extLst>
                <a:ext uri="{FF2B5EF4-FFF2-40B4-BE49-F238E27FC236}">
                  <a16:creationId xmlns:a16="http://schemas.microsoft.com/office/drawing/2014/main" id="{739E1A58-F96D-1345-AEAE-EA59CB2F60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2" name="Freeform 162">
              <a:extLst>
                <a:ext uri="{FF2B5EF4-FFF2-40B4-BE49-F238E27FC236}">
                  <a16:creationId xmlns:a16="http://schemas.microsoft.com/office/drawing/2014/main" id="{476098FC-333E-C14D-BD39-044AEB98AEB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75" name="Group 163">
            <a:extLst>
              <a:ext uri="{FF2B5EF4-FFF2-40B4-BE49-F238E27FC236}">
                <a16:creationId xmlns:a16="http://schemas.microsoft.com/office/drawing/2014/main" id="{E2EFDB81-0D19-4A48-8538-D27C6B7F7D14}"/>
              </a:ext>
            </a:extLst>
          </p:cNvPr>
          <p:cNvGrpSpPr>
            <a:grpSpLocks/>
          </p:cNvGrpSpPr>
          <p:nvPr/>
        </p:nvGrpSpPr>
        <p:grpSpPr bwMode="auto">
          <a:xfrm>
            <a:off x="7141970" y="5736859"/>
            <a:ext cx="284691" cy="577481"/>
            <a:chOff x="4140" y="429"/>
            <a:chExt cx="1425" cy="2396"/>
          </a:xfrm>
        </p:grpSpPr>
        <p:sp>
          <p:nvSpPr>
            <p:cNvPr id="199" name="Freeform 164">
              <a:extLst>
                <a:ext uri="{FF2B5EF4-FFF2-40B4-BE49-F238E27FC236}">
                  <a16:creationId xmlns:a16="http://schemas.microsoft.com/office/drawing/2014/main" id="{BD6EFF4C-D844-414A-9756-E53717BA4951}"/>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0" name="Rectangle 165">
              <a:extLst>
                <a:ext uri="{FF2B5EF4-FFF2-40B4-BE49-F238E27FC236}">
                  <a16:creationId xmlns:a16="http://schemas.microsoft.com/office/drawing/2014/main" id="{7CB552E3-C1C5-F942-A2D3-56184702A5A0}"/>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Freeform 166">
              <a:extLst>
                <a:ext uri="{FF2B5EF4-FFF2-40B4-BE49-F238E27FC236}">
                  <a16:creationId xmlns:a16="http://schemas.microsoft.com/office/drawing/2014/main" id="{ADBEFE66-AA30-4B46-A1C5-46CBEA0C1B8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2" name="Freeform 167">
              <a:extLst>
                <a:ext uri="{FF2B5EF4-FFF2-40B4-BE49-F238E27FC236}">
                  <a16:creationId xmlns:a16="http://schemas.microsoft.com/office/drawing/2014/main" id="{02AE45A3-16A5-2145-B7BC-4400869B56CA}"/>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3" name="Rectangle 168">
              <a:extLst>
                <a:ext uri="{FF2B5EF4-FFF2-40B4-BE49-F238E27FC236}">
                  <a16:creationId xmlns:a16="http://schemas.microsoft.com/office/drawing/2014/main" id="{8CFC0F08-B9F2-1B47-BFD4-FF5DCA080029}"/>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4" name="Group 169">
              <a:extLst>
                <a:ext uri="{FF2B5EF4-FFF2-40B4-BE49-F238E27FC236}">
                  <a16:creationId xmlns:a16="http://schemas.microsoft.com/office/drawing/2014/main" id="{13A37EEE-1891-1440-9CC9-602B2446BBA2}"/>
                </a:ext>
              </a:extLst>
            </p:cNvPr>
            <p:cNvGrpSpPr>
              <a:grpSpLocks/>
            </p:cNvGrpSpPr>
            <p:nvPr/>
          </p:nvGrpSpPr>
          <p:grpSpPr bwMode="auto">
            <a:xfrm>
              <a:off x="4749" y="668"/>
              <a:ext cx="581" cy="145"/>
              <a:chOff x="614" y="2568"/>
              <a:chExt cx="725" cy="139"/>
            </a:xfrm>
          </p:grpSpPr>
          <p:sp>
            <p:nvSpPr>
              <p:cNvPr id="229" name="AutoShape 170">
                <a:extLst>
                  <a:ext uri="{FF2B5EF4-FFF2-40B4-BE49-F238E27FC236}">
                    <a16:creationId xmlns:a16="http://schemas.microsoft.com/office/drawing/2014/main" id="{0DE9F83D-BA7B-AB43-9A9D-4DC6E78250E4}"/>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AutoShape 171">
                <a:extLst>
                  <a:ext uri="{FF2B5EF4-FFF2-40B4-BE49-F238E27FC236}">
                    <a16:creationId xmlns:a16="http://schemas.microsoft.com/office/drawing/2014/main" id="{A22C12A6-C6AF-F645-B954-ECC93E01FAD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5" name="Rectangle 172">
              <a:extLst>
                <a:ext uri="{FF2B5EF4-FFF2-40B4-BE49-F238E27FC236}">
                  <a16:creationId xmlns:a16="http://schemas.microsoft.com/office/drawing/2014/main" id="{E3DCF607-14CC-8F49-81D1-A0BB7C7DE346}"/>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6" name="Group 173">
              <a:extLst>
                <a:ext uri="{FF2B5EF4-FFF2-40B4-BE49-F238E27FC236}">
                  <a16:creationId xmlns:a16="http://schemas.microsoft.com/office/drawing/2014/main" id="{86D015C1-5E8B-3F4F-82D3-56E79D5E8284}"/>
                </a:ext>
              </a:extLst>
            </p:cNvPr>
            <p:cNvGrpSpPr>
              <a:grpSpLocks/>
            </p:cNvGrpSpPr>
            <p:nvPr/>
          </p:nvGrpSpPr>
          <p:grpSpPr bwMode="auto">
            <a:xfrm>
              <a:off x="4747" y="994"/>
              <a:ext cx="581" cy="134"/>
              <a:chOff x="614" y="2568"/>
              <a:chExt cx="725" cy="139"/>
            </a:xfrm>
          </p:grpSpPr>
          <p:sp>
            <p:nvSpPr>
              <p:cNvPr id="227" name="AutoShape 174">
                <a:extLst>
                  <a:ext uri="{FF2B5EF4-FFF2-40B4-BE49-F238E27FC236}">
                    <a16:creationId xmlns:a16="http://schemas.microsoft.com/office/drawing/2014/main" id="{48620533-E7B5-AD47-9B24-98B7CD27707C}"/>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8" name="AutoShape 175">
                <a:extLst>
                  <a:ext uri="{FF2B5EF4-FFF2-40B4-BE49-F238E27FC236}">
                    <a16:creationId xmlns:a16="http://schemas.microsoft.com/office/drawing/2014/main" id="{E12148F0-F22A-FE46-8240-0D9581F97CFA}"/>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7" name="Rectangle 176">
              <a:extLst>
                <a:ext uri="{FF2B5EF4-FFF2-40B4-BE49-F238E27FC236}">
                  <a16:creationId xmlns:a16="http://schemas.microsoft.com/office/drawing/2014/main" id="{9AEDD470-9194-E749-BE81-8C84F3423921}"/>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Rectangle 177">
              <a:extLst>
                <a:ext uri="{FF2B5EF4-FFF2-40B4-BE49-F238E27FC236}">
                  <a16:creationId xmlns:a16="http://schemas.microsoft.com/office/drawing/2014/main" id="{92944065-57F3-474C-B7C9-8C3EF2246EB5}"/>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9" name="Group 178">
              <a:extLst>
                <a:ext uri="{FF2B5EF4-FFF2-40B4-BE49-F238E27FC236}">
                  <a16:creationId xmlns:a16="http://schemas.microsoft.com/office/drawing/2014/main" id="{F21A1F7B-AAFD-0B45-8D20-66719A131603}"/>
                </a:ext>
              </a:extLst>
            </p:cNvPr>
            <p:cNvGrpSpPr>
              <a:grpSpLocks/>
            </p:cNvGrpSpPr>
            <p:nvPr/>
          </p:nvGrpSpPr>
          <p:grpSpPr bwMode="auto">
            <a:xfrm>
              <a:off x="4735" y="1627"/>
              <a:ext cx="582" cy="151"/>
              <a:chOff x="614" y="2568"/>
              <a:chExt cx="725" cy="139"/>
            </a:xfrm>
          </p:grpSpPr>
          <p:sp>
            <p:nvSpPr>
              <p:cNvPr id="225" name="AutoShape 179">
                <a:extLst>
                  <a:ext uri="{FF2B5EF4-FFF2-40B4-BE49-F238E27FC236}">
                    <a16:creationId xmlns:a16="http://schemas.microsoft.com/office/drawing/2014/main" id="{C1DDC539-D8AE-0F41-B3C6-7BDF3D7B6C73}"/>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AutoShape 180">
                <a:extLst>
                  <a:ext uri="{FF2B5EF4-FFF2-40B4-BE49-F238E27FC236}">
                    <a16:creationId xmlns:a16="http://schemas.microsoft.com/office/drawing/2014/main" id="{7BE912F4-6A13-C146-872D-5E728DEDB991}"/>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10" name="Freeform 181">
              <a:extLst>
                <a:ext uri="{FF2B5EF4-FFF2-40B4-BE49-F238E27FC236}">
                  <a16:creationId xmlns:a16="http://schemas.microsoft.com/office/drawing/2014/main" id="{2D115A2E-4180-8D4D-9CD8-D6CDE2038C7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11" name="Group 182">
              <a:extLst>
                <a:ext uri="{FF2B5EF4-FFF2-40B4-BE49-F238E27FC236}">
                  <a16:creationId xmlns:a16="http://schemas.microsoft.com/office/drawing/2014/main" id="{60622201-2E59-994D-AB7D-72EE5A986908}"/>
                </a:ext>
              </a:extLst>
            </p:cNvPr>
            <p:cNvGrpSpPr>
              <a:grpSpLocks/>
            </p:cNvGrpSpPr>
            <p:nvPr/>
          </p:nvGrpSpPr>
          <p:grpSpPr bwMode="auto">
            <a:xfrm>
              <a:off x="4739" y="1327"/>
              <a:ext cx="582" cy="139"/>
              <a:chOff x="614" y="2568"/>
              <a:chExt cx="725" cy="139"/>
            </a:xfrm>
          </p:grpSpPr>
          <p:sp>
            <p:nvSpPr>
              <p:cNvPr id="223" name="AutoShape 183">
                <a:extLst>
                  <a:ext uri="{FF2B5EF4-FFF2-40B4-BE49-F238E27FC236}">
                    <a16:creationId xmlns:a16="http://schemas.microsoft.com/office/drawing/2014/main" id="{4C230A94-BC0D-F34B-A373-92423746E145}"/>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4" name="AutoShape 184">
                <a:extLst>
                  <a:ext uri="{FF2B5EF4-FFF2-40B4-BE49-F238E27FC236}">
                    <a16:creationId xmlns:a16="http://schemas.microsoft.com/office/drawing/2014/main" id="{790B5D31-2480-4F41-8E42-1AF6E8FAD50E}"/>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12" name="Rectangle 185">
              <a:extLst>
                <a:ext uri="{FF2B5EF4-FFF2-40B4-BE49-F238E27FC236}">
                  <a16:creationId xmlns:a16="http://schemas.microsoft.com/office/drawing/2014/main" id="{FDF61F85-9CD0-354B-947A-470245040D50}"/>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3" name="Freeform 186">
              <a:extLst>
                <a:ext uri="{FF2B5EF4-FFF2-40B4-BE49-F238E27FC236}">
                  <a16:creationId xmlns:a16="http://schemas.microsoft.com/office/drawing/2014/main" id="{611684CC-E72C-034A-A61A-6164A0BF856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4" name="Freeform 187">
              <a:extLst>
                <a:ext uri="{FF2B5EF4-FFF2-40B4-BE49-F238E27FC236}">
                  <a16:creationId xmlns:a16="http://schemas.microsoft.com/office/drawing/2014/main" id="{DBB964D6-CEE2-3241-BFDA-5DB20E1598DB}"/>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5" name="Oval 188">
              <a:extLst>
                <a:ext uri="{FF2B5EF4-FFF2-40B4-BE49-F238E27FC236}">
                  <a16:creationId xmlns:a16="http://schemas.microsoft.com/office/drawing/2014/main" id="{27197FE3-A9C2-EE42-B3C2-C3A9CBF3D281}"/>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6" name="Freeform 189">
              <a:extLst>
                <a:ext uri="{FF2B5EF4-FFF2-40B4-BE49-F238E27FC236}">
                  <a16:creationId xmlns:a16="http://schemas.microsoft.com/office/drawing/2014/main" id="{F3ED62CF-FC3D-8949-A608-5B7BFE69DAA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7" name="AutoShape 190">
              <a:extLst>
                <a:ext uri="{FF2B5EF4-FFF2-40B4-BE49-F238E27FC236}">
                  <a16:creationId xmlns:a16="http://schemas.microsoft.com/office/drawing/2014/main" id="{3091CE7F-A295-6F47-B397-614B62DF0BA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AutoShape 191">
              <a:extLst>
                <a:ext uri="{FF2B5EF4-FFF2-40B4-BE49-F238E27FC236}">
                  <a16:creationId xmlns:a16="http://schemas.microsoft.com/office/drawing/2014/main" id="{415A0F15-253E-F54D-B178-9525AED18470}"/>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9" name="Oval 192">
              <a:extLst>
                <a:ext uri="{FF2B5EF4-FFF2-40B4-BE49-F238E27FC236}">
                  <a16:creationId xmlns:a16="http://schemas.microsoft.com/office/drawing/2014/main" id="{C2CD80B7-EEF4-014D-B5A6-EAE8E9D2D83E}"/>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0" name="Oval 193">
              <a:extLst>
                <a:ext uri="{FF2B5EF4-FFF2-40B4-BE49-F238E27FC236}">
                  <a16:creationId xmlns:a16="http://schemas.microsoft.com/office/drawing/2014/main" id="{36F54B23-051A-244E-98BA-0B1F8C402586}"/>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21" name="Oval 194">
              <a:extLst>
                <a:ext uri="{FF2B5EF4-FFF2-40B4-BE49-F238E27FC236}">
                  <a16:creationId xmlns:a16="http://schemas.microsoft.com/office/drawing/2014/main" id="{9B7CB66A-4AB2-C249-9259-D8943EEC6473}"/>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Rectangle 195">
              <a:extLst>
                <a:ext uri="{FF2B5EF4-FFF2-40B4-BE49-F238E27FC236}">
                  <a16:creationId xmlns:a16="http://schemas.microsoft.com/office/drawing/2014/main" id="{99EDA04F-76BC-A24E-994C-040F379BA75A}"/>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8" name="Line 57">
            <a:extLst>
              <a:ext uri="{FF2B5EF4-FFF2-40B4-BE49-F238E27FC236}">
                <a16:creationId xmlns:a16="http://schemas.microsoft.com/office/drawing/2014/main" id="{57E79EDF-A69C-7748-A8F5-A8D11C416955}"/>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9" name="Line 57">
            <a:extLst>
              <a:ext uri="{FF2B5EF4-FFF2-40B4-BE49-F238E27FC236}">
                <a16:creationId xmlns:a16="http://schemas.microsoft.com/office/drawing/2014/main" id="{F9B908EA-CCC5-9140-968E-E85601F061A8}"/>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Line 57">
            <a:extLst>
              <a:ext uri="{FF2B5EF4-FFF2-40B4-BE49-F238E27FC236}">
                <a16:creationId xmlns:a16="http://schemas.microsoft.com/office/drawing/2014/main" id="{B8DA85AE-A4EF-8949-A171-7D8A32E2383C}"/>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 name="Group 2">
            <a:extLst>
              <a:ext uri="{FF2B5EF4-FFF2-40B4-BE49-F238E27FC236}">
                <a16:creationId xmlns:a16="http://schemas.microsoft.com/office/drawing/2014/main" id="{88B36FCA-98F2-334E-B745-8BE5CDDCBFB2}"/>
              </a:ext>
            </a:extLst>
          </p:cNvPr>
          <p:cNvGrpSpPr/>
          <p:nvPr/>
        </p:nvGrpSpPr>
        <p:grpSpPr>
          <a:xfrm>
            <a:off x="2749090" y="3427413"/>
            <a:ext cx="2851610" cy="946150"/>
            <a:chOff x="2749090" y="3427413"/>
            <a:chExt cx="2851610" cy="946150"/>
          </a:xfrm>
        </p:grpSpPr>
        <p:sp>
          <p:nvSpPr>
            <p:cNvPr id="297" name="Text Box 68">
              <a:extLst>
                <a:ext uri="{FF2B5EF4-FFF2-40B4-BE49-F238E27FC236}">
                  <a16:creationId xmlns:a16="http://schemas.microsoft.com/office/drawing/2014/main" id="{A106E788-CB34-784B-A7C6-28841DDC2E4F}"/>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298" name="Oval 217">
              <a:extLst>
                <a:ext uri="{FF2B5EF4-FFF2-40B4-BE49-F238E27FC236}">
                  <a16:creationId xmlns:a16="http://schemas.microsoft.com/office/drawing/2014/main" id="{CEE2DA5C-50A0-D742-A105-CCD7EE709734}"/>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9" name="Line 229">
              <a:extLst>
                <a:ext uri="{FF2B5EF4-FFF2-40B4-BE49-F238E27FC236}">
                  <a16:creationId xmlns:a16="http://schemas.microsoft.com/office/drawing/2014/main" id="{255225C8-6B39-2541-95EB-F48A1F34AF4E}"/>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0" name="Oval 232">
              <a:extLst>
                <a:ext uri="{FF2B5EF4-FFF2-40B4-BE49-F238E27FC236}">
                  <a16:creationId xmlns:a16="http://schemas.microsoft.com/office/drawing/2014/main" id="{43D2CE91-2B81-EF48-9C07-31413440C1BA}"/>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1" name="Text Box 233">
              <a:extLst>
                <a:ext uri="{FF2B5EF4-FFF2-40B4-BE49-F238E27FC236}">
                  <a16:creationId xmlns:a16="http://schemas.microsoft.com/office/drawing/2014/main" id="{FE1C66F4-D8DA-494A-9A89-F8E745865FF4}"/>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02" name="Line 234">
              <a:extLst>
                <a:ext uri="{FF2B5EF4-FFF2-40B4-BE49-F238E27FC236}">
                  <a16:creationId xmlns:a16="http://schemas.microsoft.com/office/drawing/2014/main" id="{63AF49C8-A0AA-624A-85D8-166B2AE4973F}"/>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3" name="Line 235">
              <a:extLst>
                <a:ext uri="{FF2B5EF4-FFF2-40B4-BE49-F238E27FC236}">
                  <a16:creationId xmlns:a16="http://schemas.microsoft.com/office/drawing/2014/main" id="{DB362CDB-1FF4-4C41-99F9-FAF1CC7CC705}"/>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 name="Group 3">
            <a:extLst>
              <a:ext uri="{FF2B5EF4-FFF2-40B4-BE49-F238E27FC236}">
                <a16:creationId xmlns:a16="http://schemas.microsoft.com/office/drawing/2014/main" id="{9DD48FEE-9456-1B4E-84A7-B3ED91FFE8E0}"/>
              </a:ext>
            </a:extLst>
          </p:cNvPr>
          <p:cNvGrpSpPr/>
          <p:nvPr/>
        </p:nvGrpSpPr>
        <p:grpSpPr>
          <a:xfrm>
            <a:off x="2913490" y="5218953"/>
            <a:ext cx="1938730" cy="1300181"/>
            <a:chOff x="2913490" y="5218953"/>
            <a:chExt cx="1938730" cy="1300181"/>
          </a:xfrm>
        </p:grpSpPr>
        <p:sp>
          <p:nvSpPr>
            <p:cNvPr id="182" name="Text Box 32">
              <a:extLst>
                <a:ext uri="{FF2B5EF4-FFF2-40B4-BE49-F238E27FC236}">
                  <a16:creationId xmlns:a16="http://schemas.microsoft.com/office/drawing/2014/main" id="{CF2B7F29-466D-FC4A-ACE7-BFBF267B0CB3}"/>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184" name="Line 77">
              <a:extLst>
                <a:ext uri="{FF2B5EF4-FFF2-40B4-BE49-F238E27FC236}">
                  <a16:creationId xmlns:a16="http://schemas.microsoft.com/office/drawing/2014/main" id="{7E362826-A3B7-5941-AE9B-A10769F86A4D}"/>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5" name="Group 324">
              <a:extLst>
                <a:ext uri="{FF2B5EF4-FFF2-40B4-BE49-F238E27FC236}">
                  <a16:creationId xmlns:a16="http://schemas.microsoft.com/office/drawing/2014/main" id="{F6512663-A281-404F-AF8E-A1DB8E5E7ECA}"/>
                </a:ext>
              </a:extLst>
            </p:cNvPr>
            <p:cNvGrpSpPr/>
            <p:nvPr/>
          </p:nvGrpSpPr>
          <p:grpSpPr>
            <a:xfrm>
              <a:off x="4030362" y="5218953"/>
              <a:ext cx="821858" cy="355937"/>
              <a:chOff x="6859123" y="5156933"/>
              <a:chExt cx="456701" cy="226548"/>
            </a:xfrm>
          </p:grpSpPr>
          <p:sp>
            <p:nvSpPr>
              <p:cNvPr id="326" name="Rectangle 325">
                <a:extLst>
                  <a:ext uri="{FF2B5EF4-FFF2-40B4-BE49-F238E27FC236}">
                    <a16:creationId xmlns:a16="http://schemas.microsoft.com/office/drawing/2014/main" id="{115AD671-DB74-444A-B48E-E8BEAB79A7D2}"/>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2" name="Straight Connector 331">
                <a:extLst>
                  <a:ext uri="{FF2B5EF4-FFF2-40B4-BE49-F238E27FC236}">
                    <a16:creationId xmlns:a16="http://schemas.microsoft.com/office/drawing/2014/main" id="{99DD12F9-E416-394B-8D63-40D48A708559}"/>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15780100-29B8-5C4F-93B7-5649208D6A95}"/>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202CCE17-CE75-B441-ADA2-F35E98844675}"/>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6" name="Straight Connector 455">
                <a:extLst>
                  <a:ext uri="{FF2B5EF4-FFF2-40B4-BE49-F238E27FC236}">
                    <a16:creationId xmlns:a16="http://schemas.microsoft.com/office/drawing/2014/main" id="{9471ACA7-44C6-004C-B2C2-7818A49BE16E}"/>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a:extLst>
                  <a:ext uri="{FF2B5EF4-FFF2-40B4-BE49-F238E27FC236}">
                    <a16:creationId xmlns:a16="http://schemas.microsoft.com/office/drawing/2014/main" id="{72FD74F9-7342-F046-8132-AF1193BA35CF}"/>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a:extLst>
                  <a:ext uri="{FF2B5EF4-FFF2-40B4-BE49-F238E27FC236}">
                    <a16:creationId xmlns:a16="http://schemas.microsoft.com/office/drawing/2014/main" id="{4E5C557C-7FBE-9746-A186-91684629902D}"/>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a:extLst>
                  <a:ext uri="{FF2B5EF4-FFF2-40B4-BE49-F238E27FC236}">
                    <a16:creationId xmlns:a16="http://schemas.microsoft.com/office/drawing/2014/main" id="{9B6FEECA-C37C-BB48-B144-6D6274CBC319}"/>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172" name="Freeform 91">
            <a:extLst>
              <a:ext uri="{FF2B5EF4-FFF2-40B4-BE49-F238E27FC236}">
                <a16:creationId xmlns:a16="http://schemas.microsoft.com/office/drawing/2014/main" id="{A9B480FF-21CF-FC44-9DF0-9C672684A517}"/>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1" name="Group 170">
            <a:extLst>
              <a:ext uri="{FF2B5EF4-FFF2-40B4-BE49-F238E27FC236}">
                <a16:creationId xmlns:a16="http://schemas.microsoft.com/office/drawing/2014/main" id="{FE72A71E-CC9B-AE4A-AE8F-124BCB210BCD}"/>
              </a:ext>
            </a:extLst>
          </p:cNvPr>
          <p:cNvGrpSpPr/>
          <p:nvPr/>
        </p:nvGrpSpPr>
        <p:grpSpPr>
          <a:xfrm>
            <a:off x="1586591" y="4743924"/>
            <a:ext cx="4913849" cy="1346072"/>
            <a:chOff x="5641439" y="2685215"/>
            <a:chExt cx="4000500" cy="1028700"/>
          </a:xfrm>
        </p:grpSpPr>
        <p:sp>
          <p:nvSpPr>
            <p:cNvPr id="265" name="Oval 73">
              <a:extLst>
                <a:ext uri="{FF2B5EF4-FFF2-40B4-BE49-F238E27FC236}">
                  <a16:creationId xmlns:a16="http://schemas.microsoft.com/office/drawing/2014/main" id="{CBF2A11D-CB4B-5047-8DCE-1CCA81F60201}"/>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6" name="Freeform 90">
              <a:extLst>
                <a:ext uri="{FF2B5EF4-FFF2-40B4-BE49-F238E27FC236}">
                  <a16:creationId xmlns:a16="http://schemas.microsoft.com/office/drawing/2014/main" id="{A788A76C-C9BB-D246-93A9-CFA5F5F5A5FF}"/>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7A2C2F29-CDE1-7F43-8E31-AA4451365879}"/>
              </a:ext>
            </a:extLst>
          </p:cNvPr>
          <p:cNvGrpSpPr/>
          <p:nvPr/>
        </p:nvGrpSpPr>
        <p:grpSpPr>
          <a:xfrm>
            <a:off x="643673" y="1714605"/>
            <a:ext cx="9710831" cy="1905000"/>
            <a:chOff x="643673" y="1714605"/>
            <a:chExt cx="9710831" cy="1905000"/>
          </a:xfrm>
        </p:grpSpPr>
        <p:grpSp>
          <p:nvGrpSpPr>
            <p:cNvPr id="910" name="Group 237">
              <a:extLst>
                <a:ext uri="{FF2B5EF4-FFF2-40B4-BE49-F238E27FC236}">
                  <a16:creationId xmlns:a16="http://schemas.microsoft.com/office/drawing/2014/main" id="{EC72FC62-B230-A94B-A95E-6B7E5B9B9AA4}"/>
                </a:ext>
              </a:extLst>
            </p:cNvPr>
            <p:cNvGrpSpPr>
              <a:grpSpLocks/>
            </p:cNvGrpSpPr>
            <p:nvPr/>
          </p:nvGrpSpPr>
          <p:grpSpPr bwMode="auto">
            <a:xfrm>
              <a:off x="7750739" y="2720058"/>
              <a:ext cx="195221" cy="142875"/>
              <a:chOff x="174" y="3986"/>
              <a:chExt cx="51" cy="62"/>
            </a:xfrm>
          </p:grpSpPr>
          <p:sp>
            <p:nvSpPr>
              <p:cNvPr id="911" name="Freeform 238">
                <a:extLst>
                  <a:ext uri="{FF2B5EF4-FFF2-40B4-BE49-F238E27FC236}">
                    <a16:creationId xmlns:a16="http://schemas.microsoft.com/office/drawing/2014/main" id="{8675489A-2D10-4445-84BB-BCD7F29CF98A}"/>
                  </a:ext>
                </a:extLst>
              </p:cNvPr>
              <p:cNvSpPr>
                <a:spLocks/>
              </p:cNvSpPr>
              <p:nvPr/>
            </p:nvSpPr>
            <p:spPr bwMode="auto">
              <a:xfrm>
                <a:off x="176" y="3986"/>
                <a:ext cx="49" cy="48"/>
              </a:xfrm>
              <a:custGeom>
                <a:avLst/>
                <a:gdLst>
                  <a:gd name="T0" fmla="*/ 0 w 49"/>
                  <a:gd name="T1" fmla="*/ 0 h 62"/>
                  <a:gd name="T2" fmla="*/ 49 w 49"/>
                  <a:gd name="T3" fmla="*/ 2 h 62"/>
                  <a:gd name="T4" fmla="*/ 4 w 49"/>
                  <a:gd name="T5" fmla="*/ 5 h 62"/>
                  <a:gd name="T6" fmla="*/ 0 60000 65536"/>
                  <a:gd name="T7" fmla="*/ 0 60000 65536"/>
                  <a:gd name="T8" fmla="*/ 0 60000 65536"/>
                </a:gdLst>
                <a:ahLst/>
                <a:cxnLst>
                  <a:cxn ang="T6">
                    <a:pos x="T0" y="T1"/>
                  </a:cxn>
                  <a:cxn ang="T7">
                    <a:pos x="T2" y="T3"/>
                  </a:cxn>
                  <a:cxn ang="T8">
                    <a:pos x="T4" y="T5"/>
                  </a:cxn>
                </a:cxnLst>
                <a:rect l="0" t="0" r="r" b="b"/>
                <a:pathLst>
                  <a:path w="49" h="62">
                    <a:moveTo>
                      <a:pt x="0" y="0"/>
                    </a:moveTo>
                    <a:lnTo>
                      <a:pt x="49" y="32"/>
                    </a:lnTo>
                    <a:lnTo>
                      <a:pt x="4" y="62"/>
                    </a:lnTo>
                  </a:path>
                </a:pathLst>
              </a:custGeom>
              <a:solidFill>
                <a:schemeClr val="bg1"/>
              </a:solidFill>
              <a:ln w="22225" cap="flat" cmpd="sng">
                <a:solidFill>
                  <a:schemeClr val="tx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2" name="Line 239">
                <a:extLst>
                  <a:ext uri="{FF2B5EF4-FFF2-40B4-BE49-F238E27FC236}">
                    <a16:creationId xmlns:a16="http://schemas.microsoft.com/office/drawing/2014/main" id="{6EE2EE7A-D9AA-9444-A38F-5ADDE6E80F73}"/>
                  </a:ext>
                </a:extLst>
              </p:cNvPr>
              <p:cNvSpPr>
                <a:spLocks noChangeShapeType="1"/>
              </p:cNvSpPr>
              <p:nvPr/>
            </p:nvSpPr>
            <p:spPr bwMode="auto">
              <a:xfrm>
                <a:off x="174" y="4048"/>
                <a:ext cx="46" cy="0"/>
              </a:xfrm>
              <a:prstGeom prst="line">
                <a:avLst/>
              </a:prstGeom>
              <a:noFill/>
              <a:ln w="222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460" name="Rectangle 2">
              <a:extLst>
                <a:ext uri="{FF2B5EF4-FFF2-40B4-BE49-F238E27FC236}">
                  <a16:creationId xmlns:a16="http://schemas.microsoft.com/office/drawing/2014/main" id="{03320F89-A084-7B49-8A13-3CBCE2696C5C}"/>
                </a:ext>
              </a:extLst>
            </p:cNvPr>
            <p:cNvSpPr txBox="1">
              <a:spLocks noChangeArrowheads="1"/>
            </p:cNvSpPr>
            <p:nvPr/>
          </p:nvSpPr>
          <p:spPr>
            <a:xfrm>
              <a:off x="643673" y="1714605"/>
              <a:ext cx="9710831" cy="19050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retransmits lost, timed-out packet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application-layer input = application-layer output:</a:t>
              </a:r>
              <a:r>
                <a:rPr kumimoji="0" lang="en-US" sz="2400" b="0" i="0" u="none" strike="noStrike" kern="1200" cap="none" spc="0" normalizeH="0" baseline="0" noProof="0" dirty="0">
                  <a:ln>
                    <a:noFill/>
                  </a:ln>
                  <a:solidFill>
                    <a:prstClr val="black"/>
                  </a:solidFill>
                  <a:effectLst/>
                  <a:uLnTx/>
                  <a:uFillTx/>
                  <a:latin typeface="Symbol" charset="0"/>
                  <a:ea typeface="+mn-ea"/>
                  <a:cs typeface="+mn-cs"/>
                </a:rPr>
                <a:t> </a:t>
              </a:r>
              <a:r>
                <a:rPr kumimoji="0" lang="en-US" sz="2400" b="0" i="0" u="none" strike="noStrike" kern="1200" cap="none" spc="0" normalizeH="0" baseline="0" noProof="0" dirty="0" err="1">
                  <a:ln>
                    <a:noFill/>
                  </a:ln>
                  <a:solidFill>
                    <a:prstClr val="black"/>
                  </a:solidFill>
                  <a:effectLst/>
                  <a:uLnTx/>
                  <a:uFillTx/>
                  <a:latin typeface="Symbol" charset="0"/>
                  <a:ea typeface="+mn-ea"/>
                  <a:cs typeface="+mn-cs"/>
                </a:rPr>
                <a:t>l</a:t>
              </a:r>
              <a:r>
                <a:rPr kumimoji="0" lang="en-US" sz="2400" b="0" i="0" u="none" strike="noStrike" kern="1200" cap="none" spc="0" normalizeH="0" baseline="-25000" noProof="0" dirty="0" err="1">
                  <a:ln>
                    <a:noFill/>
                  </a:ln>
                  <a:solidFill>
                    <a:prstClr val="black"/>
                  </a:solidFill>
                  <a:effectLst/>
                  <a:uLnTx/>
                  <a:uFillTx/>
                  <a:latin typeface="Arial" charset="0"/>
                  <a:ea typeface="+mn-ea"/>
                  <a:cs typeface="+mn-cs"/>
                </a:rPr>
                <a:t>in</a:t>
              </a:r>
              <a:r>
                <a:rPr kumimoji="0" lang="en-US" sz="2400" b="0" i="0" u="none" strike="noStrike" kern="1200" cap="none" spc="0" normalizeH="0" baseline="-2500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a:ln>
                    <a:noFill/>
                  </a:ln>
                  <a:solidFill>
                    <a:prstClr val="black"/>
                  </a:solidFill>
                  <a:effectLst/>
                  <a:uLnTx/>
                  <a:uFillTx/>
                  <a:latin typeface="Symbol" charset="0"/>
                  <a:ea typeface="+mn-ea"/>
                  <a:cs typeface="+mn-cs"/>
                </a:rPr>
                <a:t>l</a:t>
              </a:r>
              <a:r>
                <a:rPr kumimoji="0" lang="en-US" sz="2400" b="0" i="0" u="none" strike="noStrike" kern="1200" cap="none" spc="0" normalizeH="0" baseline="-25000" noProof="0" dirty="0">
                  <a:ln>
                    <a:noFill/>
                  </a:ln>
                  <a:solidFill>
                    <a:prstClr val="black"/>
                  </a:solidFill>
                  <a:effectLst/>
                  <a:uLnTx/>
                  <a:uFillTx/>
                  <a:latin typeface="Arial" charset="0"/>
                  <a:ea typeface="+mn-ea"/>
                  <a:cs typeface="+mn-cs"/>
                </a:rPr>
                <a:t>out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transport-layer input includes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retransmissions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400" b="0" i="0" u="none" strike="noStrike" kern="1200" cap="none" spc="0" normalizeH="0" baseline="0" noProof="0" dirty="0">
                  <a:ln>
                    <a:noFill/>
                  </a:ln>
                  <a:solidFill>
                    <a:prstClr val="black"/>
                  </a:solidFill>
                  <a:effectLst/>
                  <a:uLnTx/>
                  <a:uFillTx/>
                  <a:latin typeface="Symbol" charset="0"/>
                  <a:ea typeface="+mn-ea"/>
                  <a:cs typeface="+mn-cs"/>
                </a:rPr>
                <a:t> </a:t>
              </a:r>
              <a:r>
                <a:rPr kumimoji="0" lang="en-US" sz="2400" b="0" i="0" u="none" strike="noStrike" kern="1200" cap="none" spc="0" normalizeH="0" baseline="0" noProof="0" dirty="0" err="1">
                  <a:ln>
                    <a:noFill/>
                  </a:ln>
                  <a:solidFill>
                    <a:prstClr val="black"/>
                  </a:solidFill>
                  <a:effectLst/>
                  <a:uLnTx/>
                  <a:uFillTx/>
                  <a:latin typeface="Symbol" charset="0"/>
                  <a:ea typeface="+mn-ea"/>
                  <a:cs typeface="+mn-cs"/>
                </a:rPr>
                <a:t>l</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a:t>
              </a:r>
              <a:r>
                <a:rPr kumimoji="0" lang="en-US" sz="2400" b="0" i="0" u="none" strike="noStrike" kern="1200" cap="none" spc="0" normalizeH="0" baseline="-25000" noProof="0" dirty="0" err="1">
                  <a:ln>
                    <a:noFill/>
                  </a:ln>
                  <a:solidFill>
                    <a:prstClr val="black"/>
                  </a:solidFill>
                  <a:effectLst/>
                  <a:uLnTx/>
                  <a:uFillTx/>
                  <a:latin typeface="Arial" charset="0"/>
                  <a:ea typeface="+mn-ea"/>
                  <a:cs typeface="+mn-cs"/>
                </a:rPr>
                <a:t>in</a:t>
              </a:r>
              <a:r>
                <a:rPr kumimoji="0" lang="en-US" sz="2400" b="0" i="0" u="none" strike="noStrike" kern="1200" cap="none" spc="0" normalizeH="0" baseline="-2500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a:ln>
                    <a:noFill/>
                  </a:ln>
                  <a:solidFill>
                    <a:prstClr val="black"/>
                  </a:solidFill>
                  <a:effectLst/>
                  <a:uLnTx/>
                  <a:uFillTx/>
                  <a:latin typeface="Arial" charset="0"/>
                  <a:ea typeface="+mn-ea"/>
                  <a:cs typeface="+mn-cs"/>
                </a:rPr>
                <a:t>   </a:t>
              </a:r>
              <a:r>
                <a:rPr kumimoji="0" lang="en-US" sz="2400" b="0" i="0" u="none" strike="noStrike" kern="1200" cap="none" spc="0" normalizeH="0" baseline="0" noProof="0" dirty="0" err="1">
                  <a:ln>
                    <a:noFill/>
                  </a:ln>
                  <a:solidFill>
                    <a:prstClr val="black"/>
                  </a:solidFill>
                  <a:effectLst/>
                  <a:uLnTx/>
                  <a:uFillTx/>
                  <a:latin typeface="Symbol" charset="0"/>
                  <a:ea typeface="+mn-ea"/>
                  <a:cs typeface="+mn-cs"/>
                </a:rPr>
                <a:t>l</a:t>
              </a:r>
              <a:r>
                <a:rPr kumimoji="0" lang="en-US" sz="2400" b="0" i="0" u="none" strike="noStrike" kern="1200" cap="none" spc="0" normalizeH="0" baseline="-25000" noProof="0" dirty="0" err="1">
                  <a:ln>
                    <a:noFill/>
                  </a:ln>
                  <a:solidFill>
                    <a:prstClr val="black"/>
                  </a:solidFill>
                  <a:effectLst/>
                  <a:uLnTx/>
                  <a:uFillTx/>
                  <a:latin typeface="Arial" charset="0"/>
                  <a:ea typeface="+mn-ea"/>
                  <a:cs typeface="+mn-cs"/>
                </a:rPr>
                <a:t>in</a:t>
              </a:r>
              <a:endPar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7" name="Group 6">
            <a:extLst>
              <a:ext uri="{FF2B5EF4-FFF2-40B4-BE49-F238E27FC236}">
                <a16:creationId xmlns:a16="http://schemas.microsoft.com/office/drawing/2014/main" id="{3C232186-DB8B-EE41-ABB8-8C4434E748DD}"/>
              </a:ext>
            </a:extLst>
          </p:cNvPr>
          <p:cNvGrpSpPr/>
          <p:nvPr/>
        </p:nvGrpSpPr>
        <p:grpSpPr>
          <a:xfrm>
            <a:off x="7116763" y="3629025"/>
            <a:ext cx="1057275" cy="473075"/>
            <a:chOff x="7116763" y="3629025"/>
            <a:chExt cx="1057275" cy="473075"/>
          </a:xfrm>
        </p:grpSpPr>
        <p:sp>
          <p:nvSpPr>
            <p:cNvPr id="461" name="Text Box 219">
              <a:extLst>
                <a:ext uri="{FF2B5EF4-FFF2-40B4-BE49-F238E27FC236}">
                  <a16:creationId xmlns:a16="http://schemas.microsoft.com/office/drawing/2014/main" id="{C648AB54-6598-DE46-92A6-D245E6D0B322}"/>
                </a:ext>
              </a:extLst>
            </p:cNvPr>
            <p:cNvSpPr txBox="1">
              <a:spLocks noChangeArrowheads="1"/>
            </p:cNvSpPr>
            <p:nvPr/>
          </p:nvSpPr>
          <p:spPr bwMode="auto">
            <a:xfrm>
              <a:off x="7583488" y="3629025"/>
              <a:ext cx="59055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462" name="Line 236">
              <a:extLst>
                <a:ext uri="{FF2B5EF4-FFF2-40B4-BE49-F238E27FC236}">
                  <a16:creationId xmlns:a16="http://schemas.microsoft.com/office/drawing/2014/main" id="{1870B461-7B79-EB4C-840A-4B5BE77A4D98}"/>
                </a:ext>
              </a:extLst>
            </p:cNvPr>
            <p:cNvSpPr>
              <a:spLocks noChangeShapeType="1"/>
            </p:cNvSpPr>
            <p:nvPr/>
          </p:nvSpPr>
          <p:spPr bwMode="auto">
            <a:xfrm>
              <a:off x="7116763" y="38354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5" name="Group 4">
            <a:extLst>
              <a:ext uri="{FF2B5EF4-FFF2-40B4-BE49-F238E27FC236}">
                <a16:creationId xmlns:a16="http://schemas.microsoft.com/office/drawing/2014/main" id="{65560666-FC53-B945-9620-BB2E2AE986CF}"/>
              </a:ext>
            </a:extLst>
          </p:cNvPr>
          <p:cNvGrpSpPr/>
          <p:nvPr/>
        </p:nvGrpSpPr>
        <p:grpSpPr>
          <a:xfrm>
            <a:off x="3289650" y="5336775"/>
            <a:ext cx="2124396" cy="604097"/>
            <a:chOff x="3289650" y="5336775"/>
            <a:chExt cx="2124396" cy="604097"/>
          </a:xfrm>
        </p:grpSpPr>
        <p:sp>
          <p:nvSpPr>
            <p:cNvPr id="181" name="TextBox 180">
              <a:extLst>
                <a:ext uri="{FF2B5EF4-FFF2-40B4-BE49-F238E27FC236}">
                  <a16:creationId xmlns:a16="http://schemas.microsoft.com/office/drawing/2014/main" id="{8372AD6F-EEFC-914F-BE23-DE28BE98C152}"/>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63" name="TextBox 462">
              <a:extLst>
                <a:ext uri="{FF2B5EF4-FFF2-40B4-BE49-F238E27FC236}">
                  <a16:creationId xmlns:a16="http://schemas.microsoft.com/office/drawing/2014/main" id="{AECD2E0A-D6E2-2842-934A-3F651325C0C8}"/>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168" name="Slide Number Placeholder 2">
            <a:extLst>
              <a:ext uri="{FF2B5EF4-FFF2-40B4-BE49-F238E27FC236}">
                <a16:creationId xmlns:a16="http://schemas.microsoft.com/office/drawing/2014/main" id="{EDF89B14-4877-B447-9EAB-EAB6735B3B5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105</a:t>
            </a:fld>
            <a:endParaRPr lang="en-US" dirty="0"/>
          </a:p>
        </p:txBody>
      </p:sp>
    </p:spTree>
    <p:extLst>
      <p:ext uri="{BB962C8B-B14F-4D97-AF65-F5344CB8AC3E}">
        <p14:creationId xmlns:p14="http://schemas.microsoft.com/office/powerpoint/2010/main" val="3449018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Freeform 3">
            <a:extLst>
              <a:ext uri="{FF2B5EF4-FFF2-40B4-BE49-F238E27FC236}">
                <a16:creationId xmlns:a16="http://schemas.microsoft.com/office/drawing/2014/main" id="{94850343-F164-9342-8172-492C44663F13}"/>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69" name="Group 468">
            <a:extLst>
              <a:ext uri="{FF2B5EF4-FFF2-40B4-BE49-F238E27FC236}">
                <a16:creationId xmlns:a16="http://schemas.microsoft.com/office/drawing/2014/main" id="{D7909E55-4569-0948-961D-43068CFC7348}"/>
              </a:ext>
            </a:extLst>
          </p:cNvPr>
          <p:cNvGrpSpPr/>
          <p:nvPr/>
        </p:nvGrpSpPr>
        <p:grpSpPr>
          <a:xfrm>
            <a:off x="6240513" y="5016599"/>
            <a:ext cx="720732" cy="1182930"/>
            <a:chOff x="10910965" y="2513124"/>
            <a:chExt cx="586768" cy="904023"/>
          </a:xfrm>
        </p:grpSpPr>
        <p:sp>
          <p:nvSpPr>
            <p:cNvPr id="470" name="Rectangle 469">
              <a:extLst>
                <a:ext uri="{FF2B5EF4-FFF2-40B4-BE49-F238E27FC236}">
                  <a16:creationId xmlns:a16="http://schemas.microsoft.com/office/drawing/2014/main" id="{78B11350-9794-2342-B562-D5B69F60AC8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1" name="Straight Connector 470">
              <a:extLst>
                <a:ext uri="{FF2B5EF4-FFF2-40B4-BE49-F238E27FC236}">
                  <a16:creationId xmlns:a16="http://schemas.microsoft.com/office/drawing/2014/main" id="{A2D0AADF-2038-FE4A-BA0E-1A216AAE2643}"/>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2" name="Straight Connector 471">
              <a:extLst>
                <a:ext uri="{FF2B5EF4-FFF2-40B4-BE49-F238E27FC236}">
                  <a16:creationId xmlns:a16="http://schemas.microsoft.com/office/drawing/2014/main" id="{8A6F32B7-0022-B245-AE89-E8233E5F30D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3" name="Straight Connector 472">
              <a:extLst>
                <a:ext uri="{FF2B5EF4-FFF2-40B4-BE49-F238E27FC236}">
                  <a16:creationId xmlns:a16="http://schemas.microsoft.com/office/drawing/2014/main" id="{F3C70DC5-A1ED-2147-9421-DD1A82216451}"/>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4" name="Straight Connector 473">
              <a:extLst>
                <a:ext uri="{FF2B5EF4-FFF2-40B4-BE49-F238E27FC236}">
                  <a16:creationId xmlns:a16="http://schemas.microsoft.com/office/drawing/2014/main" id="{DCBAE229-1066-ED4A-BFB7-7DDF8153B5E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5" name="Freeform 9">
            <a:extLst>
              <a:ext uri="{FF2B5EF4-FFF2-40B4-BE49-F238E27FC236}">
                <a16:creationId xmlns:a16="http://schemas.microsoft.com/office/drawing/2014/main" id="{6FAE0227-588C-3740-BD2A-167D60FE1374}"/>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6" name="Group 165">
            <a:extLst>
              <a:ext uri="{FF2B5EF4-FFF2-40B4-BE49-F238E27FC236}">
                <a16:creationId xmlns:a16="http://schemas.microsoft.com/office/drawing/2014/main" id="{27FD24CC-8B00-1249-B3EA-B48ED9BD0C16}"/>
              </a:ext>
            </a:extLst>
          </p:cNvPr>
          <p:cNvGrpSpPr/>
          <p:nvPr/>
        </p:nvGrpSpPr>
        <p:grpSpPr>
          <a:xfrm>
            <a:off x="1278678" y="4683698"/>
            <a:ext cx="720732" cy="1182930"/>
            <a:chOff x="10910965" y="2513124"/>
            <a:chExt cx="586768" cy="904023"/>
          </a:xfrm>
        </p:grpSpPr>
        <p:sp>
          <p:nvSpPr>
            <p:cNvPr id="458" name="Rectangle 457">
              <a:extLst>
                <a:ext uri="{FF2B5EF4-FFF2-40B4-BE49-F238E27FC236}">
                  <a16:creationId xmlns:a16="http://schemas.microsoft.com/office/drawing/2014/main" id="{90C923E9-F601-6A4C-8C38-FACF63AC4DA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59" name="Straight Connector 458">
              <a:extLst>
                <a:ext uri="{FF2B5EF4-FFF2-40B4-BE49-F238E27FC236}">
                  <a16:creationId xmlns:a16="http://schemas.microsoft.com/office/drawing/2014/main" id="{3B5A7695-AD4A-514E-8995-83287D6880D0}"/>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a:extLst>
                <a:ext uri="{FF2B5EF4-FFF2-40B4-BE49-F238E27FC236}">
                  <a16:creationId xmlns:a16="http://schemas.microsoft.com/office/drawing/2014/main" id="{E21D7D74-8D80-2446-BB07-DFA009FB035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1" name="Straight Connector 460">
              <a:extLst>
                <a:ext uri="{FF2B5EF4-FFF2-40B4-BE49-F238E27FC236}">
                  <a16:creationId xmlns:a16="http://schemas.microsoft.com/office/drawing/2014/main" id="{863D0752-8B82-6B47-8C73-82CD069862DA}"/>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2" name="Straight Connector 461">
              <a:extLst>
                <a:ext uri="{FF2B5EF4-FFF2-40B4-BE49-F238E27FC236}">
                  <a16:creationId xmlns:a16="http://schemas.microsoft.com/office/drawing/2014/main" id="{14D54E01-67AD-BD41-8FC0-3607A456773F}"/>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7" name="Group 166">
            <a:extLst>
              <a:ext uri="{FF2B5EF4-FFF2-40B4-BE49-F238E27FC236}">
                <a16:creationId xmlns:a16="http://schemas.microsoft.com/office/drawing/2014/main" id="{BFD7089E-96E8-4D43-B449-4D5C177E9983}"/>
              </a:ext>
            </a:extLst>
          </p:cNvPr>
          <p:cNvGrpSpPr/>
          <p:nvPr/>
        </p:nvGrpSpPr>
        <p:grpSpPr>
          <a:xfrm>
            <a:off x="2355044" y="3521091"/>
            <a:ext cx="720732" cy="1182930"/>
            <a:chOff x="10910965" y="2513124"/>
            <a:chExt cx="586768" cy="904023"/>
          </a:xfrm>
        </p:grpSpPr>
        <p:sp>
          <p:nvSpPr>
            <p:cNvPr id="453" name="Rectangle 452">
              <a:extLst>
                <a:ext uri="{FF2B5EF4-FFF2-40B4-BE49-F238E27FC236}">
                  <a16:creationId xmlns:a16="http://schemas.microsoft.com/office/drawing/2014/main" id="{2B9795D8-DE72-0E4D-B8D0-8A4FE22C6F3F}"/>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54" name="Straight Connector 453">
              <a:extLst>
                <a:ext uri="{FF2B5EF4-FFF2-40B4-BE49-F238E27FC236}">
                  <a16:creationId xmlns:a16="http://schemas.microsoft.com/office/drawing/2014/main" id="{8DBB6C8D-4747-6047-8A27-F09F6A2E11DF}"/>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a:extLst>
                <a:ext uri="{FF2B5EF4-FFF2-40B4-BE49-F238E27FC236}">
                  <a16:creationId xmlns:a16="http://schemas.microsoft.com/office/drawing/2014/main" id="{F78138AC-BB02-AA47-B525-8C0F524F4082}"/>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6" name="Straight Connector 455">
              <a:extLst>
                <a:ext uri="{FF2B5EF4-FFF2-40B4-BE49-F238E27FC236}">
                  <a16:creationId xmlns:a16="http://schemas.microsoft.com/office/drawing/2014/main" id="{5263C1CB-C86A-1A4C-904B-C8D95F0C23F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a:extLst>
                <a:ext uri="{FF2B5EF4-FFF2-40B4-BE49-F238E27FC236}">
                  <a16:creationId xmlns:a16="http://schemas.microsoft.com/office/drawing/2014/main" id="{2EBC4991-6315-5645-9FFE-52CAD0CCC2F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8" name="Freeform 6">
            <a:extLst>
              <a:ext uri="{FF2B5EF4-FFF2-40B4-BE49-F238E27FC236}">
                <a16:creationId xmlns:a16="http://schemas.microsoft.com/office/drawing/2014/main" id="{3F104274-9FA2-EA4D-8A30-E52A462F2052}"/>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9" name="Group 168">
            <a:extLst>
              <a:ext uri="{FF2B5EF4-FFF2-40B4-BE49-F238E27FC236}">
                <a16:creationId xmlns:a16="http://schemas.microsoft.com/office/drawing/2014/main" id="{0C5836F1-F171-8247-9890-0337498997A7}"/>
              </a:ext>
            </a:extLst>
          </p:cNvPr>
          <p:cNvGrpSpPr/>
          <p:nvPr/>
        </p:nvGrpSpPr>
        <p:grpSpPr>
          <a:xfrm>
            <a:off x="6698918" y="3667889"/>
            <a:ext cx="720732" cy="1182930"/>
            <a:chOff x="10910965" y="2513124"/>
            <a:chExt cx="586768" cy="904023"/>
          </a:xfrm>
        </p:grpSpPr>
        <p:sp>
          <p:nvSpPr>
            <p:cNvPr id="448" name="Rectangle 447">
              <a:extLst>
                <a:ext uri="{FF2B5EF4-FFF2-40B4-BE49-F238E27FC236}">
                  <a16:creationId xmlns:a16="http://schemas.microsoft.com/office/drawing/2014/main" id="{C659B83A-9A86-D445-A5DC-64CCDEE48D8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49" name="Straight Connector 448">
              <a:extLst>
                <a:ext uri="{FF2B5EF4-FFF2-40B4-BE49-F238E27FC236}">
                  <a16:creationId xmlns:a16="http://schemas.microsoft.com/office/drawing/2014/main" id="{6EBE406A-A87A-9E4C-85A9-355AAF8EA23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957A93EE-01C8-704A-ACA5-9A2DD1B94367}"/>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a:extLst>
                <a:ext uri="{FF2B5EF4-FFF2-40B4-BE49-F238E27FC236}">
                  <a16:creationId xmlns:a16="http://schemas.microsoft.com/office/drawing/2014/main" id="{39523A07-6615-7940-9047-7059C0F0677B}"/>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a:extLst>
                <a:ext uri="{FF2B5EF4-FFF2-40B4-BE49-F238E27FC236}">
                  <a16:creationId xmlns:a16="http://schemas.microsoft.com/office/drawing/2014/main" id="{6A1A35B4-82C9-A345-8F03-D2DFA4D94CF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0" name="Group 169">
            <a:extLst>
              <a:ext uri="{FF2B5EF4-FFF2-40B4-BE49-F238E27FC236}">
                <a16:creationId xmlns:a16="http://schemas.microsoft.com/office/drawing/2014/main" id="{44E2CB90-F397-AB48-B9D9-5B9B57BE257D}"/>
              </a:ext>
            </a:extLst>
          </p:cNvPr>
          <p:cNvGrpSpPr/>
          <p:nvPr/>
        </p:nvGrpSpPr>
        <p:grpSpPr>
          <a:xfrm>
            <a:off x="3770696" y="5033645"/>
            <a:ext cx="1286871" cy="734927"/>
            <a:chOff x="7493876" y="2774731"/>
            <a:chExt cx="1481958" cy="894622"/>
          </a:xfrm>
        </p:grpSpPr>
        <p:sp>
          <p:nvSpPr>
            <p:cNvPr id="441" name="Freeform 440">
              <a:extLst>
                <a:ext uri="{FF2B5EF4-FFF2-40B4-BE49-F238E27FC236}">
                  <a16:creationId xmlns:a16="http://schemas.microsoft.com/office/drawing/2014/main" id="{75657808-7F9A-4548-9BE7-735D4EF9B5E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42" name="Oval 441">
              <a:extLst>
                <a:ext uri="{FF2B5EF4-FFF2-40B4-BE49-F238E27FC236}">
                  <a16:creationId xmlns:a16="http://schemas.microsoft.com/office/drawing/2014/main" id="{D4514D5D-3874-B943-8C94-3144D5AD3E8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43" name="Group 442">
              <a:extLst>
                <a:ext uri="{FF2B5EF4-FFF2-40B4-BE49-F238E27FC236}">
                  <a16:creationId xmlns:a16="http://schemas.microsoft.com/office/drawing/2014/main" id="{54922FA6-F0ED-144C-A4FA-75A78D9FC6B7}"/>
                </a:ext>
              </a:extLst>
            </p:cNvPr>
            <p:cNvGrpSpPr/>
            <p:nvPr/>
          </p:nvGrpSpPr>
          <p:grpSpPr>
            <a:xfrm>
              <a:off x="7713663" y="2848339"/>
              <a:ext cx="1042107" cy="425543"/>
              <a:chOff x="7786941" y="2884917"/>
              <a:chExt cx="897649" cy="353919"/>
            </a:xfrm>
          </p:grpSpPr>
          <p:sp>
            <p:nvSpPr>
              <p:cNvPr id="444" name="Freeform 443">
                <a:extLst>
                  <a:ext uri="{FF2B5EF4-FFF2-40B4-BE49-F238E27FC236}">
                    <a16:creationId xmlns:a16="http://schemas.microsoft.com/office/drawing/2014/main" id="{707D05DA-BBC6-CB49-A557-5ADC3226F94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5" name="Freeform 444">
                <a:extLst>
                  <a:ext uri="{FF2B5EF4-FFF2-40B4-BE49-F238E27FC236}">
                    <a16:creationId xmlns:a16="http://schemas.microsoft.com/office/drawing/2014/main" id="{4C02C300-6C33-5F4F-839D-3428AD261D5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6" name="Freeform 445">
                <a:extLst>
                  <a:ext uri="{FF2B5EF4-FFF2-40B4-BE49-F238E27FC236}">
                    <a16:creationId xmlns:a16="http://schemas.microsoft.com/office/drawing/2014/main" id="{BC516460-C1B4-3B4A-8BA7-BE2B0D6B211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7" name="Freeform 446">
                <a:extLst>
                  <a:ext uri="{FF2B5EF4-FFF2-40B4-BE49-F238E27FC236}">
                    <a16:creationId xmlns:a16="http://schemas.microsoft.com/office/drawing/2014/main" id="{26184741-429A-0845-8EDF-E02659947DD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1" name="Group 124">
            <a:extLst>
              <a:ext uri="{FF2B5EF4-FFF2-40B4-BE49-F238E27FC236}">
                <a16:creationId xmlns:a16="http://schemas.microsoft.com/office/drawing/2014/main" id="{928D5C6C-2458-A340-B436-05E659095139}"/>
              </a:ext>
            </a:extLst>
          </p:cNvPr>
          <p:cNvGrpSpPr>
            <a:grpSpLocks/>
          </p:cNvGrpSpPr>
          <p:nvPr/>
        </p:nvGrpSpPr>
        <p:grpSpPr bwMode="auto">
          <a:xfrm>
            <a:off x="1317421" y="3877120"/>
            <a:ext cx="645431" cy="569172"/>
            <a:chOff x="-44" y="1473"/>
            <a:chExt cx="981" cy="1105"/>
          </a:xfrm>
        </p:grpSpPr>
        <p:pic>
          <p:nvPicPr>
            <p:cNvPr id="439" name="Picture 125" descr="desktop_computer_stylized_medium">
              <a:extLst>
                <a:ext uri="{FF2B5EF4-FFF2-40B4-BE49-F238E27FC236}">
                  <a16:creationId xmlns:a16="http://schemas.microsoft.com/office/drawing/2014/main" id="{0FD471B6-3E5D-2949-BD49-9611B77F5E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 name="Freeform 126">
              <a:extLst>
                <a:ext uri="{FF2B5EF4-FFF2-40B4-BE49-F238E27FC236}">
                  <a16:creationId xmlns:a16="http://schemas.microsoft.com/office/drawing/2014/main" id="{DC143BE7-08FC-9746-BAC8-890A432870EB}"/>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3" name="Freeform 12">
            <a:extLst>
              <a:ext uri="{FF2B5EF4-FFF2-40B4-BE49-F238E27FC236}">
                <a16:creationId xmlns:a16="http://schemas.microsoft.com/office/drawing/2014/main" id="{3498F994-5BD8-E74A-A219-152CBAE8AB41}"/>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33">
            <a:extLst>
              <a:ext uri="{FF2B5EF4-FFF2-40B4-BE49-F238E27FC236}">
                <a16:creationId xmlns:a16="http://schemas.microsoft.com/office/drawing/2014/main" id="{4EAD0965-6EDE-3044-BDA1-47195A36E4BA}"/>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Text Box 42">
            <a:extLst>
              <a:ext uri="{FF2B5EF4-FFF2-40B4-BE49-F238E27FC236}">
                <a16:creationId xmlns:a16="http://schemas.microsoft.com/office/drawing/2014/main" id="{A72787AC-48CD-E748-AFE1-B2DF4BC2F136}"/>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176" name="Text Box 52">
            <a:extLst>
              <a:ext uri="{FF2B5EF4-FFF2-40B4-BE49-F238E27FC236}">
                <a16:creationId xmlns:a16="http://schemas.microsoft.com/office/drawing/2014/main" id="{A95B344E-5BB8-1A4C-96D5-1A5CCC9D80C7}"/>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218" name="Line 53">
            <a:extLst>
              <a:ext uri="{FF2B5EF4-FFF2-40B4-BE49-F238E27FC236}">
                <a16:creationId xmlns:a16="http://schemas.microsoft.com/office/drawing/2014/main" id="{36BC3461-D266-FC4F-AC75-DCAB735675AE}"/>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2" name="Line 54">
            <a:extLst>
              <a:ext uri="{FF2B5EF4-FFF2-40B4-BE49-F238E27FC236}">
                <a16:creationId xmlns:a16="http://schemas.microsoft.com/office/drawing/2014/main" id="{0FD51E39-54E3-FC4B-8438-1DA851F5A221}"/>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3" name="Line 55">
            <a:extLst>
              <a:ext uri="{FF2B5EF4-FFF2-40B4-BE49-F238E27FC236}">
                <a16:creationId xmlns:a16="http://schemas.microsoft.com/office/drawing/2014/main" id="{C7D9A69E-6BD1-3F4C-A4E5-506632A2540D}"/>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4" name="Line 57">
            <a:extLst>
              <a:ext uri="{FF2B5EF4-FFF2-40B4-BE49-F238E27FC236}">
                <a16:creationId xmlns:a16="http://schemas.microsoft.com/office/drawing/2014/main" id="{6191562F-E046-7846-9AFD-82F26FA47437}"/>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6" name="Group 127">
            <a:extLst>
              <a:ext uri="{FF2B5EF4-FFF2-40B4-BE49-F238E27FC236}">
                <a16:creationId xmlns:a16="http://schemas.microsoft.com/office/drawing/2014/main" id="{976B064D-F0CE-FD45-997B-82999C62D57F}"/>
              </a:ext>
            </a:extLst>
          </p:cNvPr>
          <p:cNvGrpSpPr>
            <a:grpSpLocks/>
          </p:cNvGrpSpPr>
          <p:nvPr/>
        </p:nvGrpSpPr>
        <p:grpSpPr bwMode="auto">
          <a:xfrm>
            <a:off x="7531958" y="4473878"/>
            <a:ext cx="284691" cy="577481"/>
            <a:chOff x="4140" y="429"/>
            <a:chExt cx="1425" cy="2396"/>
          </a:xfrm>
        </p:grpSpPr>
        <p:sp>
          <p:nvSpPr>
            <p:cNvPr id="401" name="Freeform 128">
              <a:extLst>
                <a:ext uri="{FF2B5EF4-FFF2-40B4-BE49-F238E27FC236}">
                  <a16:creationId xmlns:a16="http://schemas.microsoft.com/office/drawing/2014/main" id="{CDE4EA92-43F5-C648-9A6C-E9056B53081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2" name="Rectangle 129">
              <a:extLst>
                <a:ext uri="{FF2B5EF4-FFF2-40B4-BE49-F238E27FC236}">
                  <a16:creationId xmlns:a16="http://schemas.microsoft.com/office/drawing/2014/main" id="{AA5B00D6-3312-7844-B058-10026A6BD6D4}"/>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3" name="Freeform 130">
              <a:extLst>
                <a:ext uri="{FF2B5EF4-FFF2-40B4-BE49-F238E27FC236}">
                  <a16:creationId xmlns:a16="http://schemas.microsoft.com/office/drawing/2014/main" id="{027D1F88-5C4B-6F4F-B91D-DE0B9249D24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4" name="Freeform 131">
              <a:extLst>
                <a:ext uri="{FF2B5EF4-FFF2-40B4-BE49-F238E27FC236}">
                  <a16:creationId xmlns:a16="http://schemas.microsoft.com/office/drawing/2014/main" id="{727D8677-A797-794C-AA30-D4400E7BECFA}"/>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5" name="Rectangle 132">
              <a:extLst>
                <a:ext uri="{FF2B5EF4-FFF2-40B4-BE49-F238E27FC236}">
                  <a16:creationId xmlns:a16="http://schemas.microsoft.com/office/drawing/2014/main" id="{EB2FFBCE-C89F-BA45-B3E6-368DBC16E58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06" name="Group 133">
              <a:extLst>
                <a:ext uri="{FF2B5EF4-FFF2-40B4-BE49-F238E27FC236}">
                  <a16:creationId xmlns:a16="http://schemas.microsoft.com/office/drawing/2014/main" id="{D9B4D6C3-55E2-914C-9392-B06DB43BF6A3}"/>
                </a:ext>
              </a:extLst>
            </p:cNvPr>
            <p:cNvGrpSpPr>
              <a:grpSpLocks/>
            </p:cNvGrpSpPr>
            <p:nvPr/>
          </p:nvGrpSpPr>
          <p:grpSpPr bwMode="auto">
            <a:xfrm>
              <a:off x="4749" y="668"/>
              <a:ext cx="581" cy="145"/>
              <a:chOff x="614" y="2568"/>
              <a:chExt cx="725" cy="139"/>
            </a:xfrm>
          </p:grpSpPr>
          <p:sp>
            <p:nvSpPr>
              <p:cNvPr id="431" name="AutoShape 134">
                <a:extLst>
                  <a:ext uri="{FF2B5EF4-FFF2-40B4-BE49-F238E27FC236}">
                    <a16:creationId xmlns:a16="http://schemas.microsoft.com/office/drawing/2014/main" id="{C69DD16D-9B89-454E-86FE-146165B84FB6}"/>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2" name="AutoShape 135">
                <a:extLst>
                  <a:ext uri="{FF2B5EF4-FFF2-40B4-BE49-F238E27FC236}">
                    <a16:creationId xmlns:a16="http://schemas.microsoft.com/office/drawing/2014/main" id="{C5088E43-3534-E14E-B8F5-D6373D3DC00B}"/>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07" name="Rectangle 136">
              <a:extLst>
                <a:ext uri="{FF2B5EF4-FFF2-40B4-BE49-F238E27FC236}">
                  <a16:creationId xmlns:a16="http://schemas.microsoft.com/office/drawing/2014/main" id="{10AC52A8-0502-8D4A-AC13-7CB92F60C63F}"/>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08" name="Group 137">
              <a:extLst>
                <a:ext uri="{FF2B5EF4-FFF2-40B4-BE49-F238E27FC236}">
                  <a16:creationId xmlns:a16="http://schemas.microsoft.com/office/drawing/2014/main" id="{74705E03-7801-7B48-B480-350446C44388}"/>
                </a:ext>
              </a:extLst>
            </p:cNvPr>
            <p:cNvGrpSpPr>
              <a:grpSpLocks/>
            </p:cNvGrpSpPr>
            <p:nvPr/>
          </p:nvGrpSpPr>
          <p:grpSpPr bwMode="auto">
            <a:xfrm>
              <a:off x="4747" y="994"/>
              <a:ext cx="581" cy="134"/>
              <a:chOff x="614" y="2568"/>
              <a:chExt cx="725" cy="139"/>
            </a:xfrm>
          </p:grpSpPr>
          <p:sp>
            <p:nvSpPr>
              <p:cNvPr id="429" name="AutoShape 138">
                <a:extLst>
                  <a:ext uri="{FF2B5EF4-FFF2-40B4-BE49-F238E27FC236}">
                    <a16:creationId xmlns:a16="http://schemas.microsoft.com/office/drawing/2014/main" id="{99F3069A-6DD0-8644-9400-4D75C6E7A8D8}"/>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AutoShape 139">
                <a:extLst>
                  <a:ext uri="{FF2B5EF4-FFF2-40B4-BE49-F238E27FC236}">
                    <a16:creationId xmlns:a16="http://schemas.microsoft.com/office/drawing/2014/main" id="{5CD3DB9D-6837-A440-8052-1C258BC50C4C}"/>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09" name="Rectangle 140">
              <a:extLst>
                <a:ext uri="{FF2B5EF4-FFF2-40B4-BE49-F238E27FC236}">
                  <a16:creationId xmlns:a16="http://schemas.microsoft.com/office/drawing/2014/main" id="{5E25305B-0E4D-B64C-986D-5C8970801687}"/>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0" name="Rectangle 141">
              <a:extLst>
                <a:ext uri="{FF2B5EF4-FFF2-40B4-BE49-F238E27FC236}">
                  <a16:creationId xmlns:a16="http://schemas.microsoft.com/office/drawing/2014/main" id="{9BE5A888-367B-F34A-89D6-EDE1723A2989}"/>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1" name="Group 142">
              <a:extLst>
                <a:ext uri="{FF2B5EF4-FFF2-40B4-BE49-F238E27FC236}">
                  <a16:creationId xmlns:a16="http://schemas.microsoft.com/office/drawing/2014/main" id="{6A6FAD94-34FC-AE44-83CD-8483AEB15BE4}"/>
                </a:ext>
              </a:extLst>
            </p:cNvPr>
            <p:cNvGrpSpPr>
              <a:grpSpLocks/>
            </p:cNvGrpSpPr>
            <p:nvPr/>
          </p:nvGrpSpPr>
          <p:grpSpPr bwMode="auto">
            <a:xfrm>
              <a:off x="4735" y="1627"/>
              <a:ext cx="582" cy="151"/>
              <a:chOff x="614" y="2568"/>
              <a:chExt cx="725" cy="139"/>
            </a:xfrm>
          </p:grpSpPr>
          <p:sp>
            <p:nvSpPr>
              <p:cNvPr id="427" name="AutoShape 143">
                <a:extLst>
                  <a:ext uri="{FF2B5EF4-FFF2-40B4-BE49-F238E27FC236}">
                    <a16:creationId xmlns:a16="http://schemas.microsoft.com/office/drawing/2014/main" id="{FDB729FC-0BB7-714B-8CB7-04CEB3A7D61B}"/>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8" name="AutoShape 144">
                <a:extLst>
                  <a:ext uri="{FF2B5EF4-FFF2-40B4-BE49-F238E27FC236}">
                    <a16:creationId xmlns:a16="http://schemas.microsoft.com/office/drawing/2014/main" id="{26E1758B-606B-A54A-B37B-4D5B7FB64E93}"/>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2" name="Freeform 145">
              <a:extLst>
                <a:ext uri="{FF2B5EF4-FFF2-40B4-BE49-F238E27FC236}">
                  <a16:creationId xmlns:a16="http://schemas.microsoft.com/office/drawing/2014/main" id="{CA66D6F4-6566-2346-AE37-5D469680361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13" name="Group 146">
              <a:extLst>
                <a:ext uri="{FF2B5EF4-FFF2-40B4-BE49-F238E27FC236}">
                  <a16:creationId xmlns:a16="http://schemas.microsoft.com/office/drawing/2014/main" id="{14E0B7CB-EDF8-5B41-B427-8AD65964DE01}"/>
                </a:ext>
              </a:extLst>
            </p:cNvPr>
            <p:cNvGrpSpPr>
              <a:grpSpLocks/>
            </p:cNvGrpSpPr>
            <p:nvPr/>
          </p:nvGrpSpPr>
          <p:grpSpPr bwMode="auto">
            <a:xfrm>
              <a:off x="4739" y="1327"/>
              <a:ext cx="582" cy="139"/>
              <a:chOff x="614" y="2568"/>
              <a:chExt cx="725" cy="139"/>
            </a:xfrm>
          </p:grpSpPr>
          <p:sp>
            <p:nvSpPr>
              <p:cNvPr id="425" name="AutoShape 147">
                <a:extLst>
                  <a:ext uri="{FF2B5EF4-FFF2-40B4-BE49-F238E27FC236}">
                    <a16:creationId xmlns:a16="http://schemas.microsoft.com/office/drawing/2014/main" id="{467127AD-2CB0-8C45-8018-5848115D91DE}"/>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6" name="AutoShape 148">
                <a:extLst>
                  <a:ext uri="{FF2B5EF4-FFF2-40B4-BE49-F238E27FC236}">
                    <a16:creationId xmlns:a16="http://schemas.microsoft.com/office/drawing/2014/main" id="{0796E888-44D7-9F44-8AFE-FED1CF4EBA8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4" name="Rectangle 149">
              <a:extLst>
                <a:ext uri="{FF2B5EF4-FFF2-40B4-BE49-F238E27FC236}">
                  <a16:creationId xmlns:a16="http://schemas.microsoft.com/office/drawing/2014/main" id="{4E54C520-F74E-674F-A888-F85B55FA5775}"/>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5" name="Freeform 150">
              <a:extLst>
                <a:ext uri="{FF2B5EF4-FFF2-40B4-BE49-F238E27FC236}">
                  <a16:creationId xmlns:a16="http://schemas.microsoft.com/office/drawing/2014/main" id="{0B18E885-C455-204F-9F4D-7CADCD00CB7B}"/>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6" name="Freeform 151">
              <a:extLst>
                <a:ext uri="{FF2B5EF4-FFF2-40B4-BE49-F238E27FC236}">
                  <a16:creationId xmlns:a16="http://schemas.microsoft.com/office/drawing/2014/main" id="{2B747C07-7872-A24D-BBEF-F9E8EAAF1EA1}"/>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7" name="Oval 152">
              <a:extLst>
                <a:ext uri="{FF2B5EF4-FFF2-40B4-BE49-F238E27FC236}">
                  <a16:creationId xmlns:a16="http://schemas.microsoft.com/office/drawing/2014/main" id="{AD0A4401-053C-AC45-9D2C-65FFC62C7980}"/>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8" name="Freeform 153">
              <a:extLst>
                <a:ext uri="{FF2B5EF4-FFF2-40B4-BE49-F238E27FC236}">
                  <a16:creationId xmlns:a16="http://schemas.microsoft.com/office/drawing/2014/main" id="{89E1D87C-2C15-6646-AFDC-9A1416DDED7C}"/>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9" name="AutoShape 154">
              <a:extLst>
                <a:ext uri="{FF2B5EF4-FFF2-40B4-BE49-F238E27FC236}">
                  <a16:creationId xmlns:a16="http://schemas.microsoft.com/office/drawing/2014/main" id="{66C645BA-D886-044E-8239-D4BE8DA9A6C6}"/>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0" name="AutoShape 155">
              <a:extLst>
                <a:ext uri="{FF2B5EF4-FFF2-40B4-BE49-F238E27FC236}">
                  <a16:creationId xmlns:a16="http://schemas.microsoft.com/office/drawing/2014/main" id="{5747D9F6-ED38-1747-B38A-3A0F3326F027}"/>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1" name="Oval 156">
              <a:extLst>
                <a:ext uri="{FF2B5EF4-FFF2-40B4-BE49-F238E27FC236}">
                  <a16:creationId xmlns:a16="http://schemas.microsoft.com/office/drawing/2014/main" id="{0317D36C-EC57-0840-A957-CE85B2AD965D}"/>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2" name="Oval 157">
              <a:extLst>
                <a:ext uri="{FF2B5EF4-FFF2-40B4-BE49-F238E27FC236}">
                  <a16:creationId xmlns:a16="http://schemas.microsoft.com/office/drawing/2014/main" id="{540537FD-C807-3D49-8566-6C4A55E3A420}"/>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23" name="Oval 158">
              <a:extLst>
                <a:ext uri="{FF2B5EF4-FFF2-40B4-BE49-F238E27FC236}">
                  <a16:creationId xmlns:a16="http://schemas.microsoft.com/office/drawing/2014/main" id="{23CFD8C3-6E99-8C40-806D-0A745B8363FB}"/>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4" name="Rectangle 159">
              <a:extLst>
                <a:ext uri="{FF2B5EF4-FFF2-40B4-BE49-F238E27FC236}">
                  <a16:creationId xmlns:a16="http://schemas.microsoft.com/office/drawing/2014/main" id="{8A5D6DAA-891A-F544-9751-D8BAAF267EA2}"/>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37" name="Group 160">
            <a:extLst>
              <a:ext uri="{FF2B5EF4-FFF2-40B4-BE49-F238E27FC236}">
                <a16:creationId xmlns:a16="http://schemas.microsoft.com/office/drawing/2014/main" id="{4D8A606A-8EFC-7640-A900-5D4C81F03937}"/>
              </a:ext>
            </a:extLst>
          </p:cNvPr>
          <p:cNvGrpSpPr>
            <a:grpSpLocks/>
          </p:cNvGrpSpPr>
          <p:nvPr/>
        </p:nvGrpSpPr>
        <p:grpSpPr bwMode="auto">
          <a:xfrm>
            <a:off x="585296" y="5655276"/>
            <a:ext cx="645431" cy="569172"/>
            <a:chOff x="-44" y="1473"/>
            <a:chExt cx="981" cy="1105"/>
          </a:xfrm>
        </p:grpSpPr>
        <p:pic>
          <p:nvPicPr>
            <p:cNvPr id="399" name="Picture 161" descr="desktop_computer_stylized_medium">
              <a:extLst>
                <a:ext uri="{FF2B5EF4-FFF2-40B4-BE49-F238E27FC236}">
                  <a16:creationId xmlns:a16="http://schemas.microsoft.com/office/drawing/2014/main" id="{F51E3138-EF14-9E48-9BD4-406B983C41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0" name="Freeform 162">
              <a:extLst>
                <a:ext uri="{FF2B5EF4-FFF2-40B4-BE49-F238E27FC236}">
                  <a16:creationId xmlns:a16="http://schemas.microsoft.com/office/drawing/2014/main" id="{1256EDE8-FC43-7540-94FC-794D24BB662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38" name="Group 163">
            <a:extLst>
              <a:ext uri="{FF2B5EF4-FFF2-40B4-BE49-F238E27FC236}">
                <a16:creationId xmlns:a16="http://schemas.microsoft.com/office/drawing/2014/main" id="{0E7884E3-4890-9244-AEB3-FF8C9DC515D6}"/>
              </a:ext>
            </a:extLst>
          </p:cNvPr>
          <p:cNvGrpSpPr>
            <a:grpSpLocks/>
          </p:cNvGrpSpPr>
          <p:nvPr/>
        </p:nvGrpSpPr>
        <p:grpSpPr bwMode="auto">
          <a:xfrm>
            <a:off x="7141970" y="5736859"/>
            <a:ext cx="284691" cy="577481"/>
            <a:chOff x="4140" y="429"/>
            <a:chExt cx="1425" cy="2396"/>
          </a:xfrm>
        </p:grpSpPr>
        <p:sp>
          <p:nvSpPr>
            <p:cNvPr id="367" name="Freeform 164">
              <a:extLst>
                <a:ext uri="{FF2B5EF4-FFF2-40B4-BE49-F238E27FC236}">
                  <a16:creationId xmlns:a16="http://schemas.microsoft.com/office/drawing/2014/main" id="{3564F793-BB5B-2049-A377-2092094C0636}"/>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8" name="Rectangle 165">
              <a:extLst>
                <a:ext uri="{FF2B5EF4-FFF2-40B4-BE49-F238E27FC236}">
                  <a16:creationId xmlns:a16="http://schemas.microsoft.com/office/drawing/2014/main" id="{EF360F4F-5495-6B4D-B6E0-552EB9DCADC6}"/>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9" name="Freeform 166">
              <a:extLst>
                <a:ext uri="{FF2B5EF4-FFF2-40B4-BE49-F238E27FC236}">
                  <a16:creationId xmlns:a16="http://schemas.microsoft.com/office/drawing/2014/main" id="{49576006-660E-9B47-AFBF-364EFC883E6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0" name="Freeform 167">
              <a:extLst>
                <a:ext uri="{FF2B5EF4-FFF2-40B4-BE49-F238E27FC236}">
                  <a16:creationId xmlns:a16="http://schemas.microsoft.com/office/drawing/2014/main" id="{8EB33FC8-E304-CE41-9CD6-0AD73C996C2D}"/>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1" name="Rectangle 168">
              <a:extLst>
                <a:ext uri="{FF2B5EF4-FFF2-40B4-BE49-F238E27FC236}">
                  <a16:creationId xmlns:a16="http://schemas.microsoft.com/office/drawing/2014/main" id="{6C778B32-41A0-8244-BBE2-93B6E1761379}"/>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72" name="Group 169">
              <a:extLst>
                <a:ext uri="{FF2B5EF4-FFF2-40B4-BE49-F238E27FC236}">
                  <a16:creationId xmlns:a16="http://schemas.microsoft.com/office/drawing/2014/main" id="{7BA4195B-DEBE-4B4C-9882-FED7243E720C}"/>
                </a:ext>
              </a:extLst>
            </p:cNvPr>
            <p:cNvGrpSpPr>
              <a:grpSpLocks/>
            </p:cNvGrpSpPr>
            <p:nvPr/>
          </p:nvGrpSpPr>
          <p:grpSpPr bwMode="auto">
            <a:xfrm>
              <a:off x="4749" y="668"/>
              <a:ext cx="581" cy="145"/>
              <a:chOff x="614" y="2568"/>
              <a:chExt cx="725" cy="139"/>
            </a:xfrm>
          </p:grpSpPr>
          <p:sp>
            <p:nvSpPr>
              <p:cNvPr id="397" name="AutoShape 170">
                <a:extLst>
                  <a:ext uri="{FF2B5EF4-FFF2-40B4-BE49-F238E27FC236}">
                    <a16:creationId xmlns:a16="http://schemas.microsoft.com/office/drawing/2014/main" id="{C3147CE6-9A26-0846-A572-5121F21F6CF4}"/>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8" name="AutoShape 171">
                <a:extLst>
                  <a:ext uri="{FF2B5EF4-FFF2-40B4-BE49-F238E27FC236}">
                    <a16:creationId xmlns:a16="http://schemas.microsoft.com/office/drawing/2014/main" id="{E60D0823-A680-E749-BF37-E473D78B1738}"/>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73" name="Rectangle 172">
              <a:extLst>
                <a:ext uri="{FF2B5EF4-FFF2-40B4-BE49-F238E27FC236}">
                  <a16:creationId xmlns:a16="http://schemas.microsoft.com/office/drawing/2014/main" id="{FC18395B-F97E-B149-8E05-15194860B04B}"/>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74" name="Group 173">
              <a:extLst>
                <a:ext uri="{FF2B5EF4-FFF2-40B4-BE49-F238E27FC236}">
                  <a16:creationId xmlns:a16="http://schemas.microsoft.com/office/drawing/2014/main" id="{2BA003D7-82C2-B445-B5A2-C950E112D3A8}"/>
                </a:ext>
              </a:extLst>
            </p:cNvPr>
            <p:cNvGrpSpPr>
              <a:grpSpLocks/>
            </p:cNvGrpSpPr>
            <p:nvPr/>
          </p:nvGrpSpPr>
          <p:grpSpPr bwMode="auto">
            <a:xfrm>
              <a:off x="4747" y="994"/>
              <a:ext cx="581" cy="134"/>
              <a:chOff x="614" y="2568"/>
              <a:chExt cx="725" cy="139"/>
            </a:xfrm>
          </p:grpSpPr>
          <p:sp>
            <p:nvSpPr>
              <p:cNvPr id="395" name="AutoShape 174">
                <a:extLst>
                  <a:ext uri="{FF2B5EF4-FFF2-40B4-BE49-F238E27FC236}">
                    <a16:creationId xmlns:a16="http://schemas.microsoft.com/office/drawing/2014/main" id="{FAC3334E-F98D-3143-8A22-9FBE215555C8}"/>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6" name="AutoShape 175">
                <a:extLst>
                  <a:ext uri="{FF2B5EF4-FFF2-40B4-BE49-F238E27FC236}">
                    <a16:creationId xmlns:a16="http://schemas.microsoft.com/office/drawing/2014/main" id="{E2C9795D-E16D-BA42-A574-5505AF764534}"/>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75" name="Rectangle 176">
              <a:extLst>
                <a:ext uri="{FF2B5EF4-FFF2-40B4-BE49-F238E27FC236}">
                  <a16:creationId xmlns:a16="http://schemas.microsoft.com/office/drawing/2014/main" id="{E8ADCEF9-A7C3-1346-9F35-EAE9DE327CBE}"/>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6" name="Rectangle 177">
              <a:extLst>
                <a:ext uri="{FF2B5EF4-FFF2-40B4-BE49-F238E27FC236}">
                  <a16:creationId xmlns:a16="http://schemas.microsoft.com/office/drawing/2014/main" id="{04D364FF-2C20-5C4D-B865-EF176AD2D2E5}"/>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77" name="Group 178">
              <a:extLst>
                <a:ext uri="{FF2B5EF4-FFF2-40B4-BE49-F238E27FC236}">
                  <a16:creationId xmlns:a16="http://schemas.microsoft.com/office/drawing/2014/main" id="{62CBF903-6CC6-274F-B178-5CF7DFE4E8FF}"/>
                </a:ext>
              </a:extLst>
            </p:cNvPr>
            <p:cNvGrpSpPr>
              <a:grpSpLocks/>
            </p:cNvGrpSpPr>
            <p:nvPr/>
          </p:nvGrpSpPr>
          <p:grpSpPr bwMode="auto">
            <a:xfrm>
              <a:off x="4735" y="1627"/>
              <a:ext cx="582" cy="151"/>
              <a:chOff x="614" y="2568"/>
              <a:chExt cx="725" cy="139"/>
            </a:xfrm>
          </p:grpSpPr>
          <p:sp>
            <p:nvSpPr>
              <p:cNvPr id="393" name="AutoShape 179">
                <a:extLst>
                  <a:ext uri="{FF2B5EF4-FFF2-40B4-BE49-F238E27FC236}">
                    <a16:creationId xmlns:a16="http://schemas.microsoft.com/office/drawing/2014/main" id="{204B8DDB-66CE-734E-B5AA-D99AAFCB5D83}"/>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4" name="AutoShape 180">
                <a:extLst>
                  <a:ext uri="{FF2B5EF4-FFF2-40B4-BE49-F238E27FC236}">
                    <a16:creationId xmlns:a16="http://schemas.microsoft.com/office/drawing/2014/main" id="{1C725834-7BCF-624D-ADAE-62F2539CDD49}"/>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78" name="Freeform 181">
              <a:extLst>
                <a:ext uri="{FF2B5EF4-FFF2-40B4-BE49-F238E27FC236}">
                  <a16:creationId xmlns:a16="http://schemas.microsoft.com/office/drawing/2014/main" id="{98340748-8514-DB48-90DD-355362472770}"/>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79" name="Group 182">
              <a:extLst>
                <a:ext uri="{FF2B5EF4-FFF2-40B4-BE49-F238E27FC236}">
                  <a16:creationId xmlns:a16="http://schemas.microsoft.com/office/drawing/2014/main" id="{F9562A1A-DA6F-9849-AC85-D69A990FF6C5}"/>
                </a:ext>
              </a:extLst>
            </p:cNvPr>
            <p:cNvGrpSpPr>
              <a:grpSpLocks/>
            </p:cNvGrpSpPr>
            <p:nvPr/>
          </p:nvGrpSpPr>
          <p:grpSpPr bwMode="auto">
            <a:xfrm>
              <a:off x="4739" y="1327"/>
              <a:ext cx="582" cy="139"/>
              <a:chOff x="614" y="2568"/>
              <a:chExt cx="725" cy="139"/>
            </a:xfrm>
          </p:grpSpPr>
          <p:sp>
            <p:nvSpPr>
              <p:cNvPr id="391" name="AutoShape 183">
                <a:extLst>
                  <a:ext uri="{FF2B5EF4-FFF2-40B4-BE49-F238E27FC236}">
                    <a16:creationId xmlns:a16="http://schemas.microsoft.com/office/drawing/2014/main" id="{A670CFDF-AFF7-A547-9CF4-9F926AE4D45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2" name="AutoShape 184">
                <a:extLst>
                  <a:ext uri="{FF2B5EF4-FFF2-40B4-BE49-F238E27FC236}">
                    <a16:creationId xmlns:a16="http://schemas.microsoft.com/office/drawing/2014/main" id="{8B989888-AABB-1E49-9382-C06BFA14BDC8}"/>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0" name="Rectangle 185">
              <a:extLst>
                <a:ext uri="{FF2B5EF4-FFF2-40B4-BE49-F238E27FC236}">
                  <a16:creationId xmlns:a16="http://schemas.microsoft.com/office/drawing/2014/main" id="{BB8DEF06-6B12-6A43-8D15-89B827E3F7B3}"/>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1" name="Freeform 186">
              <a:extLst>
                <a:ext uri="{FF2B5EF4-FFF2-40B4-BE49-F238E27FC236}">
                  <a16:creationId xmlns:a16="http://schemas.microsoft.com/office/drawing/2014/main" id="{D46CBF71-1AA1-1848-B7FE-0B5B429E7BF3}"/>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2" name="Freeform 187">
              <a:extLst>
                <a:ext uri="{FF2B5EF4-FFF2-40B4-BE49-F238E27FC236}">
                  <a16:creationId xmlns:a16="http://schemas.microsoft.com/office/drawing/2014/main" id="{E33DBEE9-2A43-1846-9129-67A75C2B41A8}"/>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3" name="Oval 188">
              <a:extLst>
                <a:ext uri="{FF2B5EF4-FFF2-40B4-BE49-F238E27FC236}">
                  <a16:creationId xmlns:a16="http://schemas.microsoft.com/office/drawing/2014/main" id="{4184AD3D-A3AA-D744-B0D4-86BC19CF850B}"/>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4" name="Freeform 189">
              <a:extLst>
                <a:ext uri="{FF2B5EF4-FFF2-40B4-BE49-F238E27FC236}">
                  <a16:creationId xmlns:a16="http://schemas.microsoft.com/office/drawing/2014/main" id="{30BD63BA-1E7E-5543-8241-5EE587F00DF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5" name="AutoShape 190">
              <a:extLst>
                <a:ext uri="{FF2B5EF4-FFF2-40B4-BE49-F238E27FC236}">
                  <a16:creationId xmlns:a16="http://schemas.microsoft.com/office/drawing/2014/main" id="{221FD49B-FBB4-D44C-A5B9-40C856B448C9}"/>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6" name="AutoShape 191">
              <a:extLst>
                <a:ext uri="{FF2B5EF4-FFF2-40B4-BE49-F238E27FC236}">
                  <a16:creationId xmlns:a16="http://schemas.microsoft.com/office/drawing/2014/main" id="{E02AA9C5-4176-1C44-A6F0-A95EC32403A6}"/>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7" name="Oval 192">
              <a:extLst>
                <a:ext uri="{FF2B5EF4-FFF2-40B4-BE49-F238E27FC236}">
                  <a16:creationId xmlns:a16="http://schemas.microsoft.com/office/drawing/2014/main" id="{DB848E75-06E4-9845-A916-4E09A522EAB5}"/>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8" name="Oval 193">
              <a:extLst>
                <a:ext uri="{FF2B5EF4-FFF2-40B4-BE49-F238E27FC236}">
                  <a16:creationId xmlns:a16="http://schemas.microsoft.com/office/drawing/2014/main" id="{E1CC4DA0-CE21-7849-ADF5-B8258F6A703F}"/>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89" name="Oval 194">
              <a:extLst>
                <a:ext uri="{FF2B5EF4-FFF2-40B4-BE49-F238E27FC236}">
                  <a16:creationId xmlns:a16="http://schemas.microsoft.com/office/drawing/2014/main" id="{FB60D991-801A-5D49-A562-F17DB7672BEC}"/>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0" name="Rectangle 195">
              <a:extLst>
                <a:ext uri="{FF2B5EF4-FFF2-40B4-BE49-F238E27FC236}">
                  <a16:creationId xmlns:a16="http://schemas.microsoft.com/office/drawing/2014/main" id="{E71FA6D2-7AE4-AB49-97A1-DC456EBD084E}"/>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9" name="Line 57">
            <a:extLst>
              <a:ext uri="{FF2B5EF4-FFF2-40B4-BE49-F238E27FC236}">
                <a16:creationId xmlns:a16="http://schemas.microsoft.com/office/drawing/2014/main" id="{249CC5AB-AB21-0542-9359-82773A70F7B0}"/>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0" name="Line 57">
            <a:extLst>
              <a:ext uri="{FF2B5EF4-FFF2-40B4-BE49-F238E27FC236}">
                <a16:creationId xmlns:a16="http://schemas.microsoft.com/office/drawing/2014/main" id="{D195CB72-88E8-C440-A559-6FA4F63B9443}"/>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1" name="Line 57">
            <a:extLst>
              <a:ext uri="{FF2B5EF4-FFF2-40B4-BE49-F238E27FC236}">
                <a16:creationId xmlns:a16="http://schemas.microsoft.com/office/drawing/2014/main" id="{4BEB9C9E-14C1-E440-B93B-C474D1D3078F}"/>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43" name="Group 342">
            <a:extLst>
              <a:ext uri="{FF2B5EF4-FFF2-40B4-BE49-F238E27FC236}">
                <a16:creationId xmlns:a16="http://schemas.microsoft.com/office/drawing/2014/main" id="{406EC58A-B6EC-4447-9E97-40F524DE60FB}"/>
              </a:ext>
            </a:extLst>
          </p:cNvPr>
          <p:cNvGrpSpPr/>
          <p:nvPr/>
        </p:nvGrpSpPr>
        <p:grpSpPr>
          <a:xfrm>
            <a:off x="2749090" y="3427413"/>
            <a:ext cx="2851610" cy="946150"/>
            <a:chOff x="2749090" y="3427413"/>
            <a:chExt cx="2851610" cy="946150"/>
          </a:xfrm>
        </p:grpSpPr>
        <p:sp>
          <p:nvSpPr>
            <p:cNvPr id="360" name="Text Box 68">
              <a:extLst>
                <a:ext uri="{FF2B5EF4-FFF2-40B4-BE49-F238E27FC236}">
                  <a16:creationId xmlns:a16="http://schemas.microsoft.com/office/drawing/2014/main" id="{FA375BE1-B3E2-C94A-A758-A65780134EA0}"/>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61" name="Oval 217">
              <a:extLst>
                <a:ext uri="{FF2B5EF4-FFF2-40B4-BE49-F238E27FC236}">
                  <a16:creationId xmlns:a16="http://schemas.microsoft.com/office/drawing/2014/main" id="{D579EE0C-24C1-7F4B-B6EE-A5D60E6E72F5}"/>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2" name="Line 229">
              <a:extLst>
                <a:ext uri="{FF2B5EF4-FFF2-40B4-BE49-F238E27FC236}">
                  <a16:creationId xmlns:a16="http://schemas.microsoft.com/office/drawing/2014/main" id="{7DFBE726-798B-1140-8F3C-66C3B37C2B5D}"/>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3" name="Oval 232">
              <a:extLst>
                <a:ext uri="{FF2B5EF4-FFF2-40B4-BE49-F238E27FC236}">
                  <a16:creationId xmlns:a16="http://schemas.microsoft.com/office/drawing/2014/main" id="{41ED5C42-E6DE-0444-B4F1-99DA159ABE99}"/>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4" name="Text Box 233">
              <a:extLst>
                <a:ext uri="{FF2B5EF4-FFF2-40B4-BE49-F238E27FC236}">
                  <a16:creationId xmlns:a16="http://schemas.microsoft.com/office/drawing/2014/main" id="{B7139E43-D720-7844-9069-FE79DA74AC38}"/>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65" name="Line 234">
              <a:extLst>
                <a:ext uri="{FF2B5EF4-FFF2-40B4-BE49-F238E27FC236}">
                  <a16:creationId xmlns:a16="http://schemas.microsoft.com/office/drawing/2014/main" id="{0082E09C-2174-3D43-877E-80509AB6F4D1}"/>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6" name="Line 235">
              <a:extLst>
                <a:ext uri="{FF2B5EF4-FFF2-40B4-BE49-F238E27FC236}">
                  <a16:creationId xmlns:a16="http://schemas.microsoft.com/office/drawing/2014/main" id="{D509C4AE-0768-3A40-9EEC-F41827CED3E1}"/>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4" name="Group 343">
            <a:extLst>
              <a:ext uri="{FF2B5EF4-FFF2-40B4-BE49-F238E27FC236}">
                <a16:creationId xmlns:a16="http://schemas.microsoft.com/office/drawing/2014/main" id="{D2E444DF-6D2A-054F-ACC0-9BC78029DB62}"/>
              </a:ext>
            </a:extLst>
          </p:cNvPr>
          <p:cNvGrpSpPr/>
          <p:nvPr/>
        </p:nvGrpSpPr>
        <p:grpSpPr>
          <a:xfrm>
            <a:off x="2913490" y="5218953"/>
            <a:ext cx="1938730" cy="1300181"/>
            <a:chOff x="2913490" y="5218953"/>
            <a:chExt cx="1938730" cy="1300181"/>
          </a:xfrm>
        </p:grpSpPr>
        <p:sp>
          <p:nvSpPr>
            <p:cNvPr id="349" name="Text Box 32">
              <a:extLst>
                <a:ext uri="{FF2B5EF4-FFF2-40B4-BE49-F238E27FC236}">
                  <a16:creationId xmlns:a16="http://schemas.microsoft.com/office/drawing/2014/main" id="{568EB7D0-7CC1-B447-B931-1708DD0E5DFD}"/>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50" name="Line 77">
              <a:extLst>
                <a:ext uri="{FF2B5EF4-FFF2-40B4-BE49-F238E27FC236}">
                  <a16:creationId xmlns:a16="http://schemas.microsoft.com/office/drawing/2014/main" id="{2609129D-FECD-5541-8755-40B9535EF20B}"/>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1" name="Group 350">
              <a:extLst>
                <a:ext uri="{FF2B5EF4-FFF2-40B4-BE49-F238E27FC236}">
                  <a16:creationId xmlns:a16="http://schemas.microsoft.com/office/drawing/2014/main" id="{DC9E0C42-D0D0-C642-A75B-D2B504E09F89}"/>
                </a:ext>
              </a:extLst>
            </p:cNvPr>
            <p:cNvGrpSpPr/>
            <p:nvPr/>
          </p:nvGrpSpPr>
          <p:grpSpPr>
            <a:xfrm>
              <a:off x="4030362" y="5218953"/>
              <a:ext cx="821858" cy="355937"/>
              <a:chOff x="6859123" y="5156933"/>
              <a:chExt cx="456701" cy="226548"/>
            </a:xfrm>
          </p:grpSpPr>
          <p:sp>
            <p:nvSpPr>
              <p:cNvPr id="352" name="Rectangle 351">
                <a:extLst>
                  <a:ext uri="{FF2B5EF4-FFF2-40B4-BE49-F238E27FC236}">
                    <a16:creationId xmlns:a16="http://schemas.microsoft.com/office/drawing/2014/main" id="{E85536C7-7667-104C-AC53-1ACBD3293324}"/>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53" name="Straight Connector 352">
                <a:extLst>
                  <a:ext uri="{FF2B5EF4-FFF2-40B4-BE49-F238E27FC236}">
                    <a16:creationId xmlns:a16="http://schemas.microsoft.com/office/drawing/2014/main" id="{0F6C01FB-9ABA-2B44-8CD3-912673CE784D}"/>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3479AC20-C321-4140-9DF7-DAE3A82CAFBF}"/>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5D7A5D36-0D51-274E-BD57-89216EE3D0ED}"/>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8C56DC83-453E-884E-88C0-5F16F3D2F239}"/>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F486F91F-497E-4840-99FF-2F6E93438A65}"/>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F367282B-BA64-9F40-80F4-FC127E0FBA3C}"/>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B165A859-F8AA-894A-AA38-F397DF087DF1}"/>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45" name="Freeform 91">
            <a:extLst>
              <a:ext uri="{FF2B5EF4-FFF2-40B4-BE49-F238E27FC236}">
                <a16:creationId xmlns:a16="http://schemas.microsoft.com/office/drawing/2014/main" id="{FE9A735A-D29D-5048-9B95-09DCFCC19EE5}"/>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46" name="Group 345">
            <a:extLst>
              <a:ext uri="{FF2B5EF4-FFF2-40B4-BE49-F238E27FC236}">
                <a16:creationId xmlns:a16="http://schemas.microsoft.com/office/drawing/2014/main" id="{D2EA7F33-E890-F044-9EFA-B51D448A85C4}"/>
              </a:ext>
            </a:extLst>
          </p:cNvPr>
          <p:cNvGrpSpPr/>
          <p:nvPr/>
        </p:nvGrpSpPr>
        <p:grpSpPr>
          <a:xfrm>
            <a:off x="1586591" y="4743924"/>
            <a:ext cx="4913849" cy="1346072"/>
            <a:chOff x="5641439" y="2685215"/>
            <a:chExt cx="4000500" cy="1028700"/>
          </a:xfrm>
        </p:grpSpPr>
        <p:sp>
          <p:nvSpPr>
            <p:cNvPr id="347" name="Oval 73">
              <a:extLst>
                <a:ext uri="{FF2B5EF4-FFF2-40B4-BE49-F238E27FC236}">
                  <a16:creationId xmlns:a16="http://schemas.microsoft.com/office/drawing/2014/main" id="{3265C07F-8CC7-8143-AF1A-B97C285AC265}"/>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8" name="Freeform 90">
              <a:extLst>
                <a:ext uri="{FF2B5EF4-FFF2-40B4-BE49-F238E27FC236}">
                  <a16:creationId xmlns:a16="http://schemas.microsoft.com/office/drawing/2014/main" id="{342C12D1-D3C0-854C-B5E9-1645E78B3183}"/>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215" name="Oval 217">
            <a:extLst>
              <a:ext uri="{FF2B5EF4-FFF2-40B4-BE49-F238E27FC236}">
                <a16:creationId xmlns:a16="http://schemas.microsoft.com/office/drawing/2014/main" id="{E8380F29-F9DD-FD41-A743-32A2D2C0356C}"/>
              </a:ext>
            </a:extLst>
          </p:cNvPr>
          <p:cNvSpPr>
            <a:spLocks noChangeArrowheads="1"/>
          </p:cNvSpPr>
          <p:nvPr/>
        </p:nvSpPr>
        <p:spPr bwMode="auto">
          <a:xfrm>
            <a:off x="2763838"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0" name="Oval 232">
            <a:extLst>
              <a:ext uri="{FF2B5EF4-FFF2-40B4-BE49-F238E27FC236}">
                <a16:creationId xmlns:a16="http://schemas.microsoft.com/office/drawing/2014/main" id="{6F587E7E-71AC-E54E-91B9-31091ED341D4}"/>
              </a:ext>
            </a:extLst>
          </p:cNvPr>
          <p:cNvSpPr>
            <a:spLocks noChangeArrowheads="1"/>
          </p:cNvSpPr>
          <p:nvPr/>
        </p:nvSpPr>
        <p:spPr bwMode="auto">
          <a:xfrm>
            <a:off x="2763838"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5" name="Rectangle 241">
            <a:extLst>
              <a:ext uri="{FF2B5EF4-FFF2-40B4-BE49-F238E27FC236}">
                <a16:creationId xmlns:a16="http://schemas.microsoft.com/office/drawing/2014/main" id="{17406B91-ED98-7540-A5E7-482325DFDBB3}"/>
              </a:ext>
            </a:extLst>
          </p:cNvPr>
          <p:cNvSpPr>
            <a:spLocks noChangeArrowheads="1"/>
          </p:cNvSpPr>
          <p:nvPr/>
        </p:nvSpPr>
        <p:spPr bwMode="auto">
          <a:xfrm>
            <a:off x="2711450" y="3590925"/>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Rectangle 242">
            <a:extLst>
              <a:ext uri="{FF2B5EF4-FFF2-40B4-BE49-F238E27FC236}">
                <a16:creationId xmlns:a16="http://schemas.microsoft.com/office/drawing/2014/main" id="{16D1BB3A-2730-5542-A67A-DC96F7F3C3AA}"/>
              </a:ext>
            </a:extLst>
          </p:cNvPr>
          <p:cNvSpPr>
            <a:spLocks noChangeArrowheads="1"/>
          </p:cNvSpPr>
          <p:nvPr/>
        </p:nvSpPr>
        <p:spPr bwMode="auto">
          <a:xfrm>
            <a:off x="2381250" y="3824288"/>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Text Box 243">
            <a:extLst>
              <a:ext uri="{FF2B5EF4-FFF2-40B4-BE49-F238E27FC236}">
                <a16:creationId xmlns:a16="http://schemas.microsoft.com/office/drawing/2014/main" id="{0D22406C-BED1-1A4C-A523-FB8EDCECFC59}"/>
              </a:ext>
            </a:extLst>
          </p:cNvPr>
          <p:cNvSpPr txBox="1">
            <a:spLocks noChangeArrowheads="1"/>
          </p:cNvSpPr>
          <p:nvPr/>
        </p:nvSpPr>
        <p:spPr bwMode="auto">
          <a:xfrm>
            <a:off x="1757363" y="3714750"/>
            <a:ext cx="6127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6600"/>
                </a:solidFill>
                <a:effectLst/>
                <a:uLnTx/>
                <a:uFillTx/>
                <a:latin typeface="Arial" charset="0"/>
                <a:ea typeface="ＭＳ Ｐゴシック" charset="0"/>
                <a:cs typeface="+mn-cs"/>
              </a:rPr>
              <a:t>copy</a:t>
            </a:r>
          </a:p>
        </p:txBody>
      </p:sp>
      <p:sp>
        <p:nvSpPr>
          <p:cNvPr id="238" name="Text Box 259">
            <a:extLst>
              <a:ext uri="{FF2B5EF4-FFF2-40B4-BE49-F238E27FC236}">
                <a16:creationId xmlns:a16="http://schemas.microsoft.com/office/drawing/2014/main" id="{586FFC28-194B-2246-81D3-22BA6BAE93C1}"/>
              </a:ext>
            </a:extLst>
          </p:cNvPr>
          <p:cNvSpPr txBox="1">
            <a:spLocks noChangeArrowheads="1"/>
          </p:cNvSpPr>
          <p:nvPr/>
        </p:nvSpPr>
        <p:spPr bwMode="auto">
          <a:xfrm>
            <a:off x="3722688" y="4738894"/>
            <a:ext cx="17684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free buffer space!</a:t>
            </a:r>
          </a:p>
        </p:txBody>
      </p:sp>
      <p:sp>
        <p:nvSpPr>
          <p:cNvPr id="319" name="Rectangle 3">
            <a:extLst>
              <a:ext uri="{FF2B5EF4-FFF2-40B4-BE49-F238E27FC236}">
                <a16:creationId xmlns:a16="http://schemas.microsoft.com/office/drawing/2014/main" id="{E5E65C79-ACE3-1743-A76E-FFA95B9A44A1}"/>
              </a:ext>
            </a:extLst>
          </p:cNvPr>
          <p:cNvSpPr txBox="1">
            <a:spLocks noChangeArrowheads="1"/>
          </p:cNvSpPr>
          <p:nvPr/>
        </p:nvSpPr>
        <p:spPr>
          <a:xfrm>
            <a:off x="592471" y="1287763"/>
            <a:ext cx="7623176" cy="14303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8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000099"/>
                </a:solidFill>
                <a:effectLst/>
                <a:uLnTx/>
                <a:uFillTx/>
                <a:latin typeface="Calibri" panose="020F0502020204030204"/>
                <a:ea typeface="+mn-ea"/>
                <a:cs typeface="+mn-cs"/>
              </a:rPr>
              <a:t>Idealization: </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perfect knowledge</a:t>
            </a:r>
          </a:p>
          <a:p>
            <a:pPr marL="466725" marR="0" lvl="0" indent="-227013" algn="l" defTabSz="914400" rtl="0" eaLnBrk="1" fontAlgn="auto" latinLnBrk="0" hangingPunct="1">
              <a:lnSpc>
                <a:spcPct val="8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sends only when router buffers available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63" name="Text Box 219">
            <a:extLst>
              <a:ext uri="{FF2B5EF4-FFF2-40B4-BE49-F238E27FC236}">
                <a16:creationId xmlns:a16="http://schemas.microsoft.com/office/drawing/2014/main" id="{52831C5B-CB06-DA40-A231-55AF76B69619}"/>
              </a:ext>
            </a:extLst>
          </p:cNvPr>
          <p:cNvSpPr txBox="1">
            <a:spLocks noChangeArrowheads="1"/>
          </p:cNvSpPr>
          <p:nvPr/>
        </p:nvSpPr>
        <p:spPr bwMode="auto">
          <a:xfrm>
            <a:off x="7583488" y="3629025"/>
            <a:ext cx="59055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464" name="Line 236">
            <a:extLst>
              <a:ext uri="{FF2B5EF4-FFF2-40B4-BE49-F238E27FC236}">
                <a16:creationId xmlns:a16="http://schemas.microsoft.com/office/drawing/2014/main" id="{AFF1C7E6-124D-294E-B63A-863323A2A9B8}"/>
              </a:ext>
            </a:extLst>
          </p:cNvPr>
          <p:cNvSpPr>
            <a:spLocks noChangeShapeType="1"/>
          </p:cNvSpPr>
          <p:nvPr/>
        </p:nvSpPr>
        <p:spPr bwMode="auto">
          <a:xfrm>
            <a:off x="7116763" y="38354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66" name="Group 465">
            <a:extLst>
              <a:ext uri="{FF2B5EF4-FFF2-40B4-BE49-F238E27FC236}">
                <a16:creationId xmlns:a16="http://schemas.microsoft.com/office/drawing/2014/main" id="{B447B17F-F2FC-BA4D-B4F5-E4177AE17CB6}"/>
              </a:ext>
            </a:extLst>
          </p:cNvPr>
          <p:cNvGrpSpPr/>
          <p:nvPr/>
        </p:nvGrpSpPr>
        <p:grpSpPr>
          <a:xfrm>
            <a:off x="3289650" y="5336775"/>
            <a:ext cx="2124396" cy="604097"/>
            <a:chOff x="3289650" y="5336775"/>
            <a:chExt cx="2124396" cy="604097"/>
          </a:xfrm>
        </p:grpSpPr>
        <p:sp>
          <p:nvSpPr>
            <p:cNvPr id="467" name="TextBox 466">
              <a:extLst>
                <a:ext uri="{FF2B5EF4-FFF2-40B4-BE49-F238E27FC236}">
                  <a16:creationId xmlns:a16="http://schemas.microsoft.com/office/drawing/2014/main" id="{047AB416-0A13-7F45-9060-405793255F64}"/>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68" name="TextBox 467">
              <a:extLst>
                <a:ext uri="{FF2B5EF4-FFF2-40B4-BE49-F238E27FC236}">
                  <a16:creationId xmlns:a16="http://schemas.microsoft.com/office/drawing/2014/main" id="{E0E6E743-A4D4-5C4F-827B-4DB74EAE48CD}"/>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grpSp>
        <p:nvGrpSpPr>
          <p:cNvPr id="10" name="Group 9">
            <a:extLst>
              <a:ext uri="{FF2B5EF4-FFF2-40B4-BE49-F238E27FC236}">
                <a16:creationId xmlns:a16="http://schemas.microsoft.com/office/drawing/2014/main" id="{C52758C3-5717-F349-9801-53D0A9A63540}"/>
              </a:ext>
            </a:extLst>
          </p:cNvPr>
          <p:cNvGrpSpPr/>
          <p:nvPr/>
        </p:nvGrpSpPr>
        <p:grpSpPr>
          <a:xfrm>
            <a:off x="8192434" y="1423967"/>
            <a:ext cx="3184336" cy="2791471"/>
            <a:chOff x="7614918" y="1260338"/>
            <a:chExt cx="3184336" cy="2791471"/>
          </a:xfrm>
        </p:grpSpPr>
        <p:sp>
          <p:nvSpPr>
            <p:cNvPr id="328" name="Text Box 285">
              <a:extLst>
                <a:ext uri="{FF2B5EF4-FFF2-40B4-BE49-F238E27FC236}">
                  <a16:creationId xmlns:a16="http://schemas.microsoft.com/office/drawing/2014/main" id="{6552704E-18C8-1F45-B183-35CF584169C1}"/>
                </a:ext>
              </a:extLst>
            </p:cNvPr>
            <p:cNvSpPr txBox="1">
              <a:spLocks noChangeArrowheads="1"/>
            </p:cNvSpPr>
            <p:nvPr/>
          </p:nvSpPr>
          <p:spPr bwMode="auto">
            <a:xfrm>
              <a:off x="9984131" y="3536215"/>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330" name="Text Box 287">
              <a:extLst>
                <a:ext uri="{FF2B5EF4-FFF2-40B4-BE49-F238E27FC236}">
                  <a16:creationId xmlns:a16="http://schemas.microsoft.com/office/drawing/2014/main" id="{D3FBF239-D37F-BE46-A593-750EEE535A20}"/>
                </a:ext>
              </a:extLst>
            </p:cNvPr>
            <p:cNvSpPr txBox="1">
              <a:spLocks noChangeArrowheads="1"/>
            </p:cNvSpPr>
            <p:nvPr/>
          </p:nvSpPr>
          <p:spPr bwMode="auto">
            <a:xfrm>
              <a:off x="8924637" y="3354937"/>
              <a:ext cx="801069" cy="67134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a:ln>
                    <a:noFill/>
                  </a:ln>
                  <a:solidFill>
                    <a:prstClr val="black"/>
                  </a:solidFill>
                  <a:effectLst/>
                  <a:uLnTx/>
                  <a:uFillTx/>
                  <a:latin typeface="Arial" charset="0"/>
                  <a:ea typeface="ＭＳ Ｐゴシック" charset="0"/>
                  <a:cs typeface="+mn-cs"/>
                </a:rPr>
                <a:t>in</a:t>
              </a:r>
            </a:p>
          </p:txBody>
        </p:sp>
        <p:sp>
          <p:nvSpPr>
            <p:cNvPr id="321" name="Line 278">
              <a:extLst>
                <a:ext uri="{FF2B5EF4-FFF2-40B4-BE49-F238E27FC236}">
                  <a16:creationId xmlns:a16="http://schemas.microsoft.com/office/drawing/2014/main" id="{8D1C7E69-8607-034F-9010-2F675295D4F5}"/>
                </a:ext>
              </a:extLst>
            </p:cNvPr>
            <p:cNvSpPr>
              <a:spLocks noChangeShapeType="1"/>
            </p:cNvSpPr>
            <p:nvPr/>
          </p:nvSpPr>
          <p:spPr bwMode="auto">
            <a:xfrm>
              <a:off x="8219134" y="1260338"/>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Line 280">
              <a:extLst>
                <a:ext uri="{FF2B5EF4-FFF2-40B4-BE49-F238E27FC236}">
                  <a16:creationId xmlns:a16="http://schemas.microsoft.com/office/drawing/2014/main" id="{7BEEB8CF-6CB9-6340-9F43-F3E16379CE2E}"/>
                </a:ext>
              </a:extLst>
            </p:cNvPr>
            <p:cNvSpPr>
              <a:spLocks noChangeShapeType="1"/>
            </p:cNvSpPr>
            <p:nvPr/>
          </p:nvSpPr>
          <p:spPr bwMode="auto">
            <a:xfrm>
              <a:off x="10226022" y="1496652"/>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4" name="Freeform 281">
              <a:extLst>
                <a:ext uri="{FF2B5EF4-FFF2-40B4-BE49-F238E27FC236}">
                  <a16:creationId xmlns:a16="http://schemas.microsoft.com/office/drawing/2014/main" id="{8E4BA303-1A21-0447-B1FD-7D49AEC15714}"/>
                </a:ext>
              </a:extLst>
            </p:cNvPr>
            <p:cNvSpPr>
              <a:spLocks/>
            </p:cNvSpPr>
            <p:nvPr/>
          </p:nvSpPr>
          <p:spPr bwMode="auto">
            <a:xfrm>
              <a:off x="8207891" y="1437573"/>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Line 282">
              <a:extLst>
                <a:ext uri="{FF2B5EF4-FFF2-40B4-BE49-F238E27FC236}">
                  <a16:creationId xmlns:a16="http://schemas.microsoft.com/office/drawing/2014/main" id="{0C4AD16F-1863-314E-9708-694B5FDAA99C}"/>
                </a:ext>
              </a:extLst>
            </p:cNvPr>
            <p:cNvSpPr>
              <a:spLocks noChangeShapeType="1"/>
            </p:cNvSpPr>
            <p:nvPr/>
          </p:nvSpPr>
          <p:spPr bwMode="auto">
            <a:xfrm>
              <a:off x="8072974" y="1437573"/>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6" name="Line 283">
              <a:extLst>
                <a:ext uri="{FF2B5EF4-FFF2-40B4-BE49-F238E27FC236}">
                  <a16:creationId xmlns:a16="http://schemas.microsoft.com/office/drawing/2014/main" id="{9408EF0E-6715-C947-964B-F65207653824}"/>
                </a:ext>
              </a:extLst>
            </p:cNvPr>
            <p:cNvSpPr>
              <a:spLocks noChangeShapeType="1"/>
            </p:cNvSpPr>
            <p:nvPr/>
          </p:nvSpPr>
          <p:spPr bwMode="auto">
            <a:xfrm>
              <a:off x="10220401" y="3419386"/>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Text Box 284">
              <a:extLst>
                <a:ext uri="{FF2B5EF4-FFF2-40B4-BE49-F238E27FC236}">
                  <a16:creationId xmlns:a16="http://schemas.microsoft.com/office/drawing/2014/main" id="{DA7FA505-87D5-134C-A7F4-6FFBF2A5BAFE}"/>
                </a:ext>
              </a:extLst>
            </p:cNvPr>
            <p:cNvSpPr txBox="1">
              <a:spLocks noChangeArrowheads="1"/>
            </p:cNvSpPr>
            <p:nvPr/>
          </p:nvSpPr>
          <p:spPr bwMode="auto">
            <a:xfrm>
              <a:off x="7614918" y="1263052"/>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329" name="Text Box 286">
              <a:extLst>
                <a:ext uri="{FF2B5EF4-FFF2-40B4-BE49-F238E27FC236}">
                  <a16:creationId xmlns:a16="http://schemas.microsoft.com/office/drawing/2014/main" id="{F49DCA20-B1B5-E041-9E16-56DEDA3D0B40}"/>
                </a:ext>
              </a:extLst>
            </p:cNvPr>
            <p:cNvSpPr txBox="1">
              <a:spLocks noChangeArrowheads="1"/>
            </p:cNvSpPr>
            <p:nvPr/>
          </p:nvSpPr>
          <p:spPr bwMode="auto">
            <a:xfrm rot="16200000">
              <a:off x="7645131" y="1392361"/>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331" name="Line 288">
              <a:extLst>
                <a:ext uri="{FF2B5EF4-FFF2-40B4-BE49-F238E27FC236}">
                  <a16:creationId xmlns:a16="http://schemas.microsoft.com/office/drawing/2014/main" id="{91CAA45D-D9D4-7D43-8A3C-E896823A07F2}"/>
                </a:ext>
              </a:extLst>
            </p:cNvPr>
            <p:cNvSpPr>
              <a:spLocks noChangeShapeType="1"/>
            </p:cNvSpPr>
            <p:nvPr/>
          </p:nvSpPr>
          <p:spPr bwMode="auto">
            <a:xfrm>
              <a:off x="8252864" y="1440259"/>
              <a:ext cx="1841053"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4" name="Straight Connector 3">
              <a:extLst>
                <a:ext uri="{FF2B5EF4-FFF2-40B4-BE49-F238E27FC236}">
                  <a16:creationId xmlns:a16="http://schemas.microsoft.com/office/drawing/2014/main" id="{E424D221-E335-BE44-90B5-F02D72533E0A}"/>
                </a:ext>
              </a:extLst>
            </p:cNvPr>
            <p:cNvCxnSpPr>
              <a:cxnSpLocks/>
            </p:cNvCxnSpPr>
            <p:nvPr/>
          </p:nvCxnSpPr>
          <p:spPr>
            <a:xfrm>
              <a:off x="8229601" y="3397718"/>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378D6D1-AFF2-2349-B28A-F078B72C27EA}"/>
                </a:ext>
              </a:extLst>
            </p:cNvPr>
            <p:cNvSpPr txBox="1"/>
            <p:nvPr/>
          </p:nvSpPr>
          <p:spPr>
            <a:xfrm rot="16200000">
              <a:off x="7392763" y="2479458"/>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8" name="Oval 7">
              <a:extLst>
                <a:ext uri="{FF2B5EF4-FFF2-40B4-BE49-F238E27FC236}">
                  <a16:creationId xmlns:a16="http://schemas.microsoft.com/office/drawing/2014/main" id="{CC0BD9B2-FF07-7748-9C3C-FBC864C16D93}"/>
                </a:ext>
              </a:extLst>
            </p:cNvPr>
            <p:cNvSpPr/>
            <p:nvPr/>
          </p:nvSpPr>
          <p:spPr>
            <a:xfrm>
              <a:off x="10147300" y="1397000"/>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177" name="Slide Number Placeholder 2">
            <a:extLst>
              <a:ext uri="{FF2B5EF4-FFF2-40B4-BE49-F238E27FC236}">
                <a16:creationId xmlns:a16="http://schemas.microsoft.com/office/drawing/2014/main" id="{20FB35DE-567D-2248-A135-547303EA8E6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106</a:t>
            </a:fld>
            <a:endParaRPr lang="en-US" dirty="0"/>
          </a:p>
        </p:txBody>
      </p:sp>
    </p:spTree>
    <p:extLst>
      <p:ext uri="{BB962C8B-B14F-4D97-AF65-F5344CB8AC3E}">
        <p14:creationId xmlns:p14="http://schemas.microsoft.com/office/powerpoint/2010/main" val="445098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5"/>
                                        </p:tgtEl>
                                        <p:attrNameLst>
                                          <p:attrName>style.visibility</p:attrName>
                                        </p:attrNameLst>
                                      </p:cBhvr>
                                      <p:to>
                                        <p:strVal val="visible"/>
                                      </p:to>
                                    </p:set>
                                    <p:animEffect transition="in" filter="dissolve">
                                      <p:cBhvr>
                                        <p:cTn id="7" dur="500"/>
                                        <p:tgtEl>
                                          <p:spTgt spid="235"/>
                                        </p:tgtEl>
                                      </p:cBhvr>
                                    </p:animEffect>
                                  </p:childTnLst>
                                </p:cTn>
                              </p:par>
                            </p:childTnLst>
                          </p:cTn>
                        </p:par>
                        <p:par>
                          <p:cTn id="8" fill="hold">
                            <p:stCondLst>
                              <p:cond delay="500"/>
                            </p:stCondLst>
                            <p:childTnLst>
                              <p:par>
                                <p:cTn id="9" presetID="42" presetClass="path" presetSubtype="0" accel="50000" decel="50000" fill="hold" grpId="1" nodeType="afterEffect">
                                  <p:stCondLst>
                                    <p:cond delay="0"/>
                                  </p:stCondLst>
                                  <p:childTnLst>
                                    <p:animMotion origin="layout" path="M -0.00017 0.00255 L -5.55556E-7 0.03542 " pathEditMode="relative" rAng="0" ptsTypes="AA">
                                      <p:cBhvr>
                                        <p:cTn id="10" dur="2000" fill="hold"/>
                                        <p:tgtEl>
                                          <p:spTgt spid="235"/>
                                        </p:tgtEl>
                                        <p:attrNameLst>
                                          <p:attrName>ppt_x</p:attrName>
                                          <p:attrName>ppt_y</p:attrName>
                                        </p:attrNameLst>
                                      </p:cBhvr>
                                      <p:rCtr x="0" y="1644"/>
                                    </p:animMotion>
                                  </p:childTnLst>
                                </p:cTn>
                              </p:par>
                            </p:childTnLst>
                          </p:cTn>
                        </p:par>
                        <p:par>
                          <p:cTn id="11" fill="hold">
                            <p:stCondLst>
                              <p:cond delay="2500"/>
                            </p:stCondLst>
                            <p:childTnLst>
                              <p:par>
                                <p:cTn id="12" presetID="9" presetClass="entr" presetSubtype="0" fill="hold" grpId="0" nodeType="afterEffect">
                                  <p:stCondLst>
                                    <p:cond delay="0"/>
                                  </p:stCondLst>
                                  <p:childTnLst>
                                    <p:set>
                                      <p:cBhvr>
                                        <p:cTn id="13" dur="1" fill="hold">
                                          <p:stCondLst>
                                            <p:cond delay="0"/>
                                          </p:stCondLst>
                                        </p:cTn>
                                        <p:tgtEl>
                                          <p:spTgt spid="236"/>
                                        </p:tgtEl>
                                        <p:attrNameLst>
                                          <p:attrName>style.visibility</p:attrName>
                                        </p:attrNameLst>
                                      </p:cBhvr>
                                      <p:to>
                                        <p:strVal val="visible"/>
                                      </p:to>
                                    </p:set>
                                    <p:animEffect transition="in" filter="dissolve">
                                      <p:cBhvr>
                                        <p:cTn id="14" dur="500"/>
                                        <p:tgtEl>
                                          <p:spTgt spid="236"/>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237"/>
                                        </p:tgtEl>
                                        <p:attrNameLst>
                                          <p:attrName>style.visibility</p:attrName>
                                        </p:attrNameLst>
                                      </p:cBhvr>
                                      <p:to>
                                        <p:strVal val="visible"/>
                                      </p:to>
                                    </p:set>
                                    <p:animEffect transition="in" filter="dissolve">
                                      <p:cBhvr>
                                        <p:cTn id="17" dur="500"/>
                                        <p:tgtEl>
                                          <p:spTgt spid="237"/>
                                        </p:tgtEl>
                                      </p:cBhvr>
                                    </p:animEffect>
                                  </p:childTnLst>
                                </p:cTn>
                              </p:par>
                            </p:childTnLst>
                          </p:cTn>
                        </p:par>
                        <p:par>
                          <p:cTn id="18" fill="hold">
                            <p:stCondLst>
                              <p:cond delay="3000"/>
                            </p:stCondLst>
                            <p:childTnLst>
                              <p:par>
                                <p:cTn id="19" presetID="0" presetClass="path" presetSubtype="0" accel="50000" decel="50000" fill="hold" grpId="2" nodeType="afterEffect">
                                  <p:stCondLst>
                                    <p:cond delay="0"/>
                                  </p:stCondLst>
                                  <p:childTnLst>
                                    <p:animMotion origin="layout" path="M -1.875E-6 0.03542 L 0.00026 0.17778 L 0.06537 0.17871 L 0.03542 0.24167 L 0.14753 0.24167 " pathEditMode="relative" rAng="0" ptsTypes="AAAAA">
                                      <p:cBhvr>
                                        <p:cTn id="20" dur="2000" fill="hold"/>
                                        <p:tgtEl>
                                          <p:spTgt spid="235"/>
                                        </p:tgtEl>
                                        <p:attrNameLst>
                                          <p:attrName>ppt_x</p:attrName>
                                          <p:attrName>ppt_y</p:attrName>
                                        </p:attrNameLst>
                                      </p:cBhvr>
                                      <p:rCtr x="7370" y="10301"/>
                                    </p:animMotion>
                                  </p:childTnLst>
                                </p:cTn>
                              </p:par>
                              <p:par>
                                <p:cTn id="21" presetID="9" presetClass="exit" presetSubtype="0" fill="hold" grpId="1" nodeType="withEffect">
                                  <p:stCondLst>
                                    <p:cond delay="0"/>
                                  </p:stCondLst>
                                  <p:childTnLst>
                                    <p:animEffect transition="out" filter="dissolve">
                                      <p:cBhvr>
                                        <p:cTn id="22" dur="500"/>
                                        <p:tgtEl>
                                          <p:spTgt spid="237"/>
                                        </p:tgtEl>
                                      </p:cBhvr>
                                    </p:animEffect>
                                    <p:set>
                                      <p:cBhvr>
                                        <p:cTn id="23" dur="1" fill="hold">
                                          <p:stCondLst>
                                            <p:cond delay="499"/>
                                          </p:stCondLst>
                                        </p:cTn>
                                        <p:tgtEl>
                                          <p:spTgt spid="237"/>
                                        </p:tgtEl>
                                        <p:attrNameLst>
                                          <p:attrName>style.visibility</p:attrName>
                                        </p:attrNameLst>
                                      </p:cBhvr>
                                      <p:to>
                                        <p:strVal val="hidden"/>
                                      </p:to>
                                    </p:set>
                                  </p:childTnLst>
                                </p:cTn>
                              </p:par>
                            </p:childTnLst>
                          </p:cTn>
                        </p:par>
                        <p:par>
                          <p:cTn id="24" fill="hold">
                            <p:stCondLst>
                              <p:cond delay="5000"/>
                            </p:stCondLst>
                            <p:childTnLst>
                              <p:par>
                                <p:cTn id="25" presetID="9" presetClass="entr" presetSubtype="0" fill="hold" grpId="0" nodeType="afterEffect">
                                  <p:stCondLst>
                                    <p:cond delay="0"/>
                                  </p:stCondLst>
                                  <p:childTnLst>
                                    <p:set>
                                      <p:cBhvr>
                                        <p:cTn id="26" dur="1" fill="hold">
                                          <p:stCondLst>
                                            <p:cond delay="0"/>
                                          </p:stCondLst>
                                        </p:cTn>
                                        <p:tgtEl>
                                          <p:spTgt spid="238"/>
                                        </p:tgtEl>
                                        <p:attrNameLst>
                                          <p:attrName>style.visibility</p:attrName>
                                        </p:attrNameLst>
                                      </p:cBhvr>
                                      <p:to>
                                        <p:strVal val="visible"/>
                                      </p:to>
                                    </p:set>
                                    <p:animEffect transition="in" filter="dissolve">
                                      <p:cBhvr>
                                        <p:cTn id="27" dur="500"/>
                                        <p:tgtEl>
                                          <p:spTgt spid="238"/>
                                        </p:tgtEl>
                                      </p:cBhvr>
                                    </p:animEffect>
                                  </p:childTnLst>
                                </p:cTn>
                              </p:par>
                            </p:childTnLst>
                          </p:cTn>
                        </p:par>
                        <p:par>
                          <p:cTn id="28" fill="hold">
                            <p:stCondLst>
                              <p:cond delay="5500"/>
                            </p:stCondLst>
                            <p:childTnLst>
                              <p:par>
                                <p:cTn id="29" presetID="0" presetClass="path" presetSubtype="0" accel="50000" decel="50000" fill="hold" grpId="3" nodeType="afterEffect">
                                  <p:stCondLst>
                                    <p:cond delay="0"/>
                                  </p:stCondLst>
                                  <p:childTnLst>
                                    <p:animMotion origin="layout" path="M 0.14753 0.24167 L 0.17917 0.24167 " pathEditMode="relative" rAng="0" ptsTypes="AA">
                                      <p:cBhvr>
                                        <p:cTn id="30" dur="3000" fill="hold"/>
                                        <p:tgtEl>
                                          <p:spTgt spid="235"/>
                                        </p:tgtEl>
                                        <p:attrNameLst>
                                          <p:attrName>ppt_x</p:attrName>
                                          <p:attrName>ppt_y</p:attrName>
                                        </p:attrNameLst>
                                      </p:cBhvr>
                                      <p:rCtr x="1576" y="0"/>
                                    </p:animMotion>
                                  </p:childTnLst>
                                </p:cTn>
                              </p:par>
                            </p:childTnLst>
                          </p:cTn>
                        </p:par>
                        <p:par>
                          <p:cTn id="31" fill="hold">
                            <p:stCondLst>
                              <p:cond delay="8500"/>
                            </p:stCondLst>
                            <p:childTnLst>
                              <p:par>
                                <p:cTn id="32" presetID="9" presetClass="exit" presetSubtype="0" fill="hold" grpId="1" nodeType="afterEffect">
                                  <p:stCondLst>
                                    <p:cond delay="0"/>
                                  </p:stCondLst>
                                  <p:childTnLst>
                                    <p:animEffect transition="out" filter="dissolve">
                                      <p:cBhvr>
                                        <p:cTn id="33" dur="500"/>
                                        <p:tgtEl>
                                          <p:spTgt spid="238"/>
                                        </p:tgtEl>
                                      </p:cBhvr>
                                    </p:animEffect>
                                    <p:set>
                                      <p:cBhvr>
                                        <p:cTn id="34" dur="1" fill="hold">
                                          <p:stCondLst>
                                            <p:cond delay="499"/>
                                          </p:stCondLst>
                                        </p:cTn>
                                        <p:tgtEl>
                                          <p:spTgt spid="238"/>
                                        </p:tgtEl>
                                        <p:attrNameLst>
                                          <p:attrName>style.visibility</p:attrName>
                                        </p:attrNameLst>
                                      </p:cBhvr>
                                      <p:to>
                                        <p:strVal val="hidden"/>
                                      </p:to>
                                    </p:set>
                                  </p:childTnLst>
                                </p:cTn>
                              </p:par>
                            </p:childTnLst>
                          </p:cTn>
                        </p:par>
                        <p:par>
                          <p:cTn id="35" fill="hold">
                            <p:stCondLst>
                              <p:cond delay="9000"/>
                            </p:stCondLst>
                            <p:childTnLst>
                              <p:par>
                                <p:cTn id="36" presetID="0" presetClass="path" presetSubtype="0" accel="50000" decel="50000" fill="hold" grpId="4" nodeType="afterEffect">
                                  <p:stCondLst>
                                    <p:cond delay="0"/>
                                  </p:stCondLst>
                                  <p:childTnLst>
                                    <p:animMotion origin="layout" path="M 0.17917 0.24167 L 0.22526 0.24167 L 0.27005 0.15278 L 0.33347 0.15278 L 0.33177 0.01297 " pathEditMode="relative" rAng="0" ptsTypes="AAAAA">
                                      <p:cBhvr>
                                        <p:cTn id="37" dur="2000" fill="hold"/>
                                        <p:tgtEl>
                                          <p:spTgt spid="235"/>
                                        </p:tgtEl>
                                        <p:attrNameLst>
                                          <p:attrName>ppt_x</p:attrName>
                                          <p:attrName>ppt_y</p:attrName>
                                        </p:attrNameLst>
                                      </p:cBhvr>
                                      <p:rCtr x="7708" y="-11435"/>
                                    </p:animMotion>
                                  </p:childTnLst>
                                </p:cTn>
                              </p:par>
                            </p:childTnLst>
                          </p:cTn>
                        </p:par>
                        <p:par>
                          <p:cTn id="38" fill="hold">
                            <p:stCondLst>
                              <p:cond delay="11000"/>
                            </p:stCondLst>
                            <p:childTnLst>
                              <p:par>
                                <p:cTn id="39" presetID="9" presetClass="exit" presetSubtype="0" fill="hold" grpId="5" nodeType="afterEffect">
                                  <p:stCondLst>
                                    <p:cond delay="0"/>
                                  </p:stCondLst>
                                  <p:childTnLst>
                                    <p:animEffect transition="out" filter="dissolve">
                                      <p:cBhvr>
                                        <p:cTn id="40" dur="500"/>
                                        <p:tgtEl>
                                          <p:spTgt spid="235"/>
                                        </p:tgtEl>
                                      </p:cBhvr>
                                    </p:animEffect>
                                    <p:set>
                                      <p:cBhvr>
                                        <p:cTn id="41" dur="1" fill="hold">
                                          <p:stCondLst>
                                            <p:cond delay="499"/>
                                          </p:stCondLst>
                                        </p:cTn>
                                        <p:tgtEl>
                                          <p:spTgt spid="235"/>
                                        </p:tgtEl>
                                        <p:attrNameLst>
                                          <p:attrName>style.visibility</p:attrName>
                                        </p:attrNameLst>
                                      </p:cBhvr>
                                      <p:to>
                                        <p:strVal val="hidden"/>
                                      </p:to>
                                    </p:set>
                                  </p:childTnLst>
                                </p:cTn>
                              </p:par>
                              <p:par>
                                <p:cTn id="42" presetID="9" presetClass="exit" presetSubtype="0" fill="hold" grpId="1" nodeType="withEffect">
                                  <p:stCondLst>
                                    <p:cond delay="0"/>
                                  </p:stCondLst>
                                  <p:childTnLst>
                                    <p:animEffect transition="out" filter="dissolve">
                                      <p:cBhvr>
                                        <p:cTn id="43" dur="500"/>
                                        <p:tgtEl>
                                          <p:spTgt spid="236"/>
                                        </p:tgtEl>
                                      </p:cBhvr>
                                    </p:animEffect>
                                    <p:set>
                                      <p:cBhvr>
                                        <p:cTn id="44" dur="1" fill="hold">
                                          <p:stCondLst>
                                            <p:cond delay="499"/>
                                          </p:stCondLst>
                                        </p:cTn>
                                        <p:tgtEl>
                                          <p:spTgt spid="236"/>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9" presetClass="entr" presetSubtype="0"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dissolve">
                                      <p:cBhvr>
                                        <p:cTn id="4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0" animBg="1"/>
      <p:bldP spid="235" grpId="1" animBg="1"/>
      <p:bldP spid="235" grpId="2" animBg="1"/>
      <p:bldP spid="235" grpId="3" animBg="1"/>
      <p:bldP spid="235" grpId="4" animBg="1"/>
      <p:bldP spid="235" grpId="5" animBg="1"/>
      <p:bldP spid="236" grpId="0" animBg="1"/>
      <p:bldP spid="236" grpId="1" animBg="1"/>
      <p:bldP spid="237" grpId="0"/>
      <p:bldP spid="237" grpId="1"/>
      <p:bldP spid="238" grpId="0"/>
      <p:bldP spid="238" grpId="1"/>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 name="Picture 2" descr="garbage_can">
            <a:extLst>
              <a:ext uri="{FF2B5EF4-FFF2-40B4-BE49-F238E27FC236}">
                <a16:creationId xmlns:a16="http://schemas.microsoft.com/office/drawing/2014/main" id="{584AA802-2B1D-9B45-90AF-1F6B78CA92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79913" y="5775325"/>
            <a:ext cx="487362" cy="649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5" name="Freeform 3">
            <a:extLst>
              <a:ext uri="{FF2B5EF4-FFF2-40B4-BE49-F238E27FC236}">
                <a16:creationId xmlns:a16="http://schemas.microsoft.com/office/drawing/2014/main" id="{56CD104B-8E67-7142-9E50-DB57D15E8A76}"/>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47" name="Group 446">
            <a:extLst>
              <a:ext uri="{FF2B5EF4-FFF2-40B4-BE49-F238E27FC236}">
                <a16:creationId xmlns:a16="http://schemas.microsoft.com/office/drawing/2014/main" id="{E3154B3D-EA89-ED49-9BDD-71ADB5CBED52}"/>
              </a:ext>
            </a:extLst>
          </p:cNvPr>
          <p:cNvGrpSpPr/>
          <p:nvPr/>
        </p:nvGrpSpPr>
        <p:grpSpPr>
          <a:xfrm>
            <a:off x="6240513" y="5016599"/>
            <a:ext cx="720732" cy="1182930"/>
            <a:chOff x="10910965" y="2513124"/>
            <a:chExt cx="586768" cy="904023"/>
          </a:xfrm>
        </p:grpSpPr>
        <p:sp>
          <p:nvSpPr>
            <p:cNvPr id="448" name="Rectangle 447">
              <a:extLst>
                <a:ext uri="{FF2B5EF4-FFF2-40B4-BE49-F238E27FC236}">
                  <a16:creationId xmlns:a16="http://schemas.microsoft.com/office/drawing/2014/main" id="{C20196EC-5C9D-244E-A054-231C07CB12EB}"/>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49" name="Straight Connector 448">
              <a:extLst>
                <a:ext uri="{FF2B5EF4-FFF2-40B4-BE49-F238E27FC236}">
                  <a16:creationId xmlns:a16="http://schemas.microsoft.com/office/drawing/2014/main" id="{20DAC0A1-5E9E-9342-8773-AC28BFF1C79E}"/>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B9D8B51B-4873-D441-BBAD-7FC691EBDD5D}"/>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a:extLst>
                <a:ext uri="{FF2B5EF4-FFF2-40B4-BE49-F238E27FC236}">
                  <a16:creationId xmlns:a16="http://schemas.microsoft.com/office/drawing/2014/main" id="{3C668D72-9BBE-1141-800B-852CFD5E677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a:extLst>
                <a:ext uri="{FF2B5EF4-FFF2-40B4-BE49-F238E27FC236}">
                  <a16:creationId xmlns:a16="http://schemas.microsoft.com/office/drawing/2014/main" id="{1EAA48DB-862D-C446-8306-33815B191079}"/>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3" name="Freeform 9">
            <a:extLst>
              <a:ext uri="{FF2B5EF4-FFF2-40B4-BE49-F238E27FC236}">
                <a16:creationId xmlns:a16="http://schemas.microsoft.com/office/drawing/2014/main" id="{259E0A94-54BE-7245-80CC-030B9BD2E052}"/>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4" name="Group 153">
            <a:extLst>
              <a:ext uri="{FF2B5EF4-FFF2-40B4-BE49-F238E27FC236}">
                <a16:creationId xmlns:a16="http://schemas.microsoft.com/office/drawing/2014/main" id="{746745B0-4450-AC42-B8BD-FE92C0ADE9D4}"/>
              </a:ext>
            </a:extLst>
          </p:cNvPr>
          <p:cNvGrpSpPr/>
          <p:nvPr/>
        </p:nvGrpSpPr>
        <p:grpSpPr>
          <a:xfrm>
            <a:off x="1278678" y="4683698"/>
            <a:ext cx="720732" cy="1182930"/>
            <a:chOff x="10910965" y="2513124"/>
            <a:chExt cx="586768" cy="904023"/>
          </a:xfrm>
        </p:grpSpPr>
        <p:sp>
          <p:nvSpPr>
            <p:cNvPr id="439" name="Rectangle 438">
              <a:extLst>
                <a:ext uri="{FF2B5EF4-FFF2-40B4-BE49-F238E27FC236}">
                  <a16:creationId xmlns:a16="http://schemas.microsoft.com/office/drawing/2014/main" id="{95C531B4-14C6-CF42-8F62-ECB0746666C0}"/>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40" name="Straight Connector 439">
              <a:extLst>
                <a:ext uri="{FF2B5EF4-FFF2-40B4-BE49-F238E27FC236}">
                  <a16:creationId xmlns:a16="http://schemas.microsoft.com/office/drawing/2014/main" id="{31B59911-BB8F-554E-A3ED-D3BD4296D93A}"/>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a:extLst>
                <a:ext uri="{FF2B5EF4-FFF2-40B4-BE49-F238E27FC236}">
                  <a16:creationId xmlns:a16="http://schemas.microsoft.com/office/drawing/2014/main" id="{7535AE79-BB12-7844-B2DA-41BDECE3CD4A}"/>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a:extLst>
                <a:ext uri="{FF2B5EF4-FFF2-40B4-BE49-F238E27FC236}">
                  <a16:creationId xmlns:a16="http://schemas.microsoft.com/office/drawing/2014/main" id="{0B14C542-C613-7E4B-9B5A-53DE92065BB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a:extLst>
                <a:ext uri="{FF2B5EF4-FFF2-40B4-BE49-F238E27FC236}">
                  <a16:creationId xmlns:a16="http://schemas.microsoft.com/office/drawing/2014/main" id="{04BDA539-80EE-F64B-81C9-754C3FD32FF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5" name="Group 154">
            <a:extLst>
              <a:ext uri="{FF2B5EF4-FFF2-40B4-BE49-F238E27FC236}">
                <a16:creationId xmlns:a16="http://schemas.microsoft.com/office/drawing/2014/main" id="{4879B8F7-8950-1649-8D37-378ECBBFDB62}"/>
              </a:ext>
            </a:extLst>
          </p:cNvPr>
          <p:cNvGrpSpPr/>
          <p:nvPr/>
        </p:nvGrpSpPr>
        <p:grpSpPr>
          <a:xfrm>
            <a:off x="2355044" y="3521091"/>
            <a:ext cx="720732" cy="1182930"/>
            <a:chOff x="10910965" y="2513124"/>
            <a:chExt cx="586768" cy="904023"/>
          </a:xfrm>
        </p:grpSpPr>
        <p:sp>
          <p:nvSpPr>
            <p:cNvPr id="434" name="Rectangle 433">
              <a:extLst>
                <a:ext uri="{FF2B5EF4-FFF2-40B4-BE49-F238E27FC236}">
                  <a16:creationId xmlns:a16="http://schemas.microsoft.com/office/drawing/2014/main" id="{4E1426E7-23EC-AF46-8C8F-112D49CD5E79}"/>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35" name="Straight Connector 434">
              <a:extLst>
                <a:ext uri="{FF2B5EF4-FFF2-40B4-BE49-F238E27FC236}">
                  <a16:creationId xmlns:a16="http://schemas.microsoft.com/office/drawing/2014/main" id="{20090985-59C2-BD4B-855E-827534772F4D}"/>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5F629929-45C7-FC4C-A84E-2FD6FDD93F4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a:extLst>
                <a:ext uri="{FF2B5EF4-FFF2-40B4-BE49-F238E27FC236}">
                  <a16:creationId xmlns:a16="http://schemas.microsoft.com/office/drawing/2014/main" id="{B8ED8CF2-A42B-EE49-9744-A4C7F576E88D}"/>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a:extLst>
                <a:ext uri="{FF2B5EF4-FFF2-40B4-BE49-F238E27FC236}">
                  <a16:creationId xmlns:a16="http://schemas.microsoft.com/office/drawing/2014/main" id="{635F92FB-5801-1845-9FAD-2C2BFB02757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1" name="Freeform 6">
            <a:extLst>
              <a:ext uri="{FF2B5EF4-FFF2-40B4-BE49-F238E27FC236}">
                <a16:creationId xmlns:a16="http://schemas.microsoft.com/office/drawing/2014/main" id="{E2AF8D49-A0C7-EC4A-803B-E7B675E9573F}"/>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2" name="Group 161">
            <a:extLst>
              <a:ext uri="{FF2B5EF4-FFF2-40B4-BE49-F238E27FC236}">
                <a16:creationId xmlns:a16="http://schemas.microsoft.com/office/drawing/2014/main" id="{5C7D5A1E-3514-C947-B273-F2E0678C33D3}"/>
              </a:ext>
            </a:extLst>
          </p:cNvPr>
          <p:cNvGrpSpPr/>
          <p:nvPr/>
        </p:nvGrpSpPr>
        <p:grpSpPr>
          <a:xfrm>
            <a:off x="6698918" y="3667889"/>
            <a:ext cx="720732" cy="1182930"/>
            <a:chOff x="10910965" y="2513124"/>
            <a:chExt cx="586768" cy="904023"/>
          </a:xfrm>
        </p:grpSpPr>
        <p:sp>
          <p:nvSpPr>
            <p:cNvPr id="429" name="Rectangle 428">
              <a:extLst>
                <a:ext uri="{FF2B5EF4-FFF2-40B4-BE49-F238E27FC236}">
                  <a16:creationId xmlns:a16="http://schemas.microsoft.com/office/drawing/2014/main" id="{E1244AFB-0325-244E-A9B8-C17FA4F7C011}"/>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30" name="Straight Connector 429">
              <a:extLst>
                <a:ext uri="{FF2B5EF4-FFF2-40B4-BE49-F238E27FC236}">
                  <a16:creationId xmlns:a16="http://schemas.microsoft.com/office/drawing/2014/main" id="{A4F86619-DC06-F44A-B7E8-F853FF0B8F13}"/>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id="{58D6F3BD-6F9A-CE4C-A9E8-F1527ABCD40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a:extLst>
                <a:ext uri="{FF2B5EF4-FFF2-40B4-BE49-F238E27FC236}">
                  <a16:creationId xmlns:a16="http://schemas.microsoft.com/office/drawing/2014/main" id="{A7318AF6-6AC3-FD4C-9C9B-6AEF838CD717}"/>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a:extLst>
                <a:ext uri="{FF2B5EF4-FFF2-40B4-BE49-F238E27FC236}">
                  <a16:creationId xmlns:a16="http://schemas.microsoft.com/office/drawing/2014/main" id="{D496FD87-9FA2-E348-8DF6-0A2ED6851CEA}"/>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3" name="Group 162">
            <a:extLst>
              <a:ext uri="{FF2B5EF4-FFF2-40B4-BE49-F238E27FC236}">
                <a16:creationId xmlns:a16="http://schemas.microsoft.com/office/drawing/2014/main" id="{357E12A1-9668-9B42-B100-34C1DE0591E4}"/>
              </a:ext>
            </a:extLst>
          </p:cNvPr>
          <p:cNvGrpSpPr/>
          <p:nvPr/>
        </p:nvGrpSpPr>
        <p:grpSpPr>
          <a:xfrm>
            <a:off x="3770696" y="5033645"/>
            <a:ext cx="1286871" cy="734927"/>
            <a:chOff x="7493876" y="2774731"/>
            <a:chExt cx="1481958" cy="894622"/>
          </a:xfrm>
        </p:grpSpPr>
        <p:sp>
          <p:nvSpPr>
            <p:cNvPr id="422" name="Freeform 421">
              <a:extLst>
                <a:ext uri="{FF2B5EF4-FFF2-40B4-BE49-F238E27FC236}">
                  <a16:creationId xmlns:a16="http://schemas.microsoft.com/office/drawing/2014/main" id="{F56C0630-709C-2843-A3DC-28B191A54AB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23" name="Oval 422">
              <a:extLst>
                <a:ext uri="{FF2B5EF4-FFF2-40B4-BE49-F238E27FC236}">
                  <a16:creationId xmlns:a16="http://schemas.microsoft.com/office/drawing/2014/main" id="{295F088B-9D9D-964F-AA6D-D5327CE0C3A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24" name="Group 423">
              <a:extLst>
                <a:ext uri="{FF2B5EF4-FFF2-40B4-BE49-F238E27FC236}">
                  <a16:creationId xmlns:a16="http://schemas.microsoft.com/office/drawing/2014/main" id="{B1CAB28B-358E-AA46-BD50-E34CAAEF8E8D}"/>
                </a:ext>
              </a:extLst>
            </p:cNvPr>
            <p:cNvGrpSpPr/>
            <p:nvPr/>
          </p:nvGrpSpPr>
          <p:grpSpPr>
            <a:xfrm>
              <a:off x="7713663" y="2848339"/>
              <a:ext cx="1042107" cy="425543"/>
              <a:chOff x="7786941" y="2884917"/>
              <a:chExt cx="897649" cy="353919"/>
            </a:xfrm>
          </p:grpSpPr>
          <p:sp>
            <p:nvSpPr>
              <p:cNvPr id="425" name="Freeform 424">
                <a:extLst>
                  <a:ext uri="{FF2B5EF4-FFF2-40B4-BE49-F238E27FC236}">
                    <a16:creationId xmlns:a16="http://schemas.microsoft.com/office/drawing/2014/main" id="{01DD581A-A88A-A243-9941-2CA12F31E1D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6" name="Freeform 425">
                <a:extLst>
                  <a:ext uri="{FF2B5EF4-FFF2-40B4-BE49-F238E27FC236}">
                    <a16:creationId xmlns:a16="http://schemas.microsoft.com/office/drawing/2014/main" id="{DC80F0DF-8C07-9F4B-A91E-B69266F157E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7" name="Freeform 426">
                <a:extLst>
                  <a:ext uri="{FF2B5EF4-FFF2-40B4-BE49-F238E27FC236}">
                    <a16:creationId xmlns:a16="http://schemas.microsoft.com/office/drawing/2014/main" id="{F8E66F3B-2637-A747-9C24-85B20184E64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8" name="Freeform 427">
                <a:extLst>
                  <a:ext uri="{FF2B5EF4-FFF2-40B4-BE49-F238E27FC236}">
                    <a16:creationId xmlns:a16="http://schemas.microsoft.com/office/drawing/2014/main" id="{3334DF4C-51D1-1941-B531-C15B374AB0E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4" name="Group 124">
            <a:extLst>
              <a:ext uri="{FF2B5EF4-FFF2-40B4-BE49-F238E27FC236}">
                <a16:creationId xmlns:a16="http://schemas.microsoft.com/office/drawing/2014/main" id="{FC5EB0EE-47AC-FF4C-AF7B-EEF579419908}"/>
              </a:ext>
            </a:extLst>
          </p:cNvPr>
          <p:cNvGrpSpPr>
            <a:grpSpLocks/>
          </p:cNvGrpSpPr>
          <p:nvPr/>
        </p:nvGrpSpPr>
        <p:grpSpPr bwMode="auto">
          <a:xfrm>
            <a:off x="1317421" y="3877120"/>
            <a:ext cx="645431" cy="569172"/>
            <a:chOff x="-44" y="1473"/>
            <a:chExt cx="981" cy="1105"/>
          </a:xfrm>
        </p:grpSpPr>
        <p:pic>
          <p:nvPicPr>
            <p:cNvPr id="420" name="Picture 125" descr="desktop_computer_stylized_medium">
              <a:extLst>
                <a:ext uri="{FF2B5EF4-FFF2-40B4-BE49-F238E27FC236}">
                  <a16:creationId xmlns:a16="http://schemas.microsoft.com/office/drawing/2014/main" id="{DCB34079-A6E3-9D4A-BE16-E82BDFE7BE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1" name="Freeform 126">
              <a:extLst>
                <a:ext uri="{FF2B5EF4-FFF2-40B4-BE49-F238E27FC236}">
                  <a16:creationId xmlns:a16="http://schemas.microsoft.com/office/drawing/2014/main" id="{B18A6DB4-0DA7-0441-9809-42625EC3D677}"/>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66" name="Freeform 12">
            <a:extLst>
              <a:ext uri="{FF2B5EF4-FFF2-40B4-BE49-F238E27FC236}">
                <a16:creationId xmlns:a16="http://schemas.microsoft.com/office/drawing/2014/main" id="{3953C5E3-1C88-7F42-A861-A35744860036}"/>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33">
            <a:extLst>
              <a:ext uri="{FF2B5EF4-FFF2-40B4-BE49-F238E27FC236}">
                <a16:creationId xmlns:a16="http://schemas.microsoft.com/office/drawing/2014/main" id="{6B880909-138C-864F-A544-21462FBDBD13}"/>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42">
            <a:extLst>
              <a:ext uri="{FF2B5EF4-FFF2-40B4-BE49-F238E27FC236}">
                <a16:creationId xmlns:a16="http://schemas.microsoft.com/office/drawing/2014/main" id="{C12F884F-8B3B-254B-979E-446A00E57D14}"/>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169" name="Text Box 52">
            <a:extLst>
              <a:ext uri="{FF2B5EF4-FFF2-40B4-BE49-F238E27FC236}">
                <a16:creationId xmlns:a16="http://schemas.microsoft.com/office/drawing/2014/main" id="{7B14A372-36AF-7943-B01F-CCDE7A3DF094}"/>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170" name="Line 53">
            <a:extLst>
              <a:ext uri="{FF2B5EF4-FFF2-40B4-BE49-F238E27FC236}">
                <a16:creationId xmlns:a16="http://schemas.microsoft.com/office/drawing/2014/main" id="{E766E562-5368-124F-9601-7FDC89262714}"/>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1" name="Line 54">
            <a:extLst>
              <a:ext uri="{FF2B5EF4-FFF2-40B4-BE49-F238E27FC236}">
                <a16:creationId xmlns:a16="http://schemas.microsoft.com/office/drawing/2014/main" id="{5217D62B-C74B-E74F-A167-EAC133435E5A}"/>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2" name="Line 55">
            <a:extLst>
              <a:ext uri="{FF2B5EF4-FFF2-40B4-BE49-F238E27FC236}">
                <a16:creationId xmlns:a16="http://schemas.microsoft.com/office/drawing/2014/main" id="{13864E4D-0C95-B848-9A1E-13BC90244670}"/>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Line 57">
            <a:extLst>
              <a:ext uri="{FF2B5EF4-FFF2-40B4-BE49-F238E27FC236}">
                <a16:creationId xmlns:a16="http://schemas.microsoft.com/office/drawing/2014/main" id="{BF96F5E7-6F33-8C4E-8B93-288BD347F4C8}"/>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08" name="Group 127">
            <a:extLst>
              <a:ext uri="{FF2B5EF4-FFF2-40B4-BE49-F238E27FC236}">
                <a16:creationId xmlns:a16="http://schemas.microsoft.com/office/drawing/2014/main" id="{5A859FBC-BCA2-C842-8621-8728D6AA737D}"/>
              </a:ext>
            </a:extLst>
          </p:cNvPr>
          <p:cNvGrpSpPr>
            <a:grpSpLocks/>
          </p:cNvGrpSpPr>
          <p:nvPr/>
        </p:nvGrpSpPr>
        <p:grpSpPr bwMode="auto">
          <a:xfrm>
            <a:off x="7531958" y="4473878"/>
            <a:ext cx="284691" cy="577481"/>
            <a:chOff x="4140" y="429"/>
            <a:chExt cx="1425" cy="2396"/>
          </a:xfrm>
        </p:grpSpPr>
        <p:sp>
          <p:nvSpPr>
            <p:cNvPr id="382" name="Freeform 128">
              <a:extLst>
                <a:ext uri="{FF2B5EF4-FFF2-40B4-BE49-F238E27FC236}">
                  <a16:creationId xmlns:a16="http://schemas.microsoft.com/office/drawing/2014/main" id="{53E7DA9C-A2FB-2A47-9F85-7E7A65DE8A50}"/>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3" name="Rectangle 129">
              <a:extLst>
                <a:ext uri="{FF2B5EF4-FFF2-40B4-BE49-F238E27FC236}">
                  <a16:creationId xmlns:a16="http://schemas.microsoft.com/office/drawing/2014/main" id="{3AF5C3FC-49CB-F149-8EC4-D3CE93FBDCDA}"/>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4" name="Freeform 130">
              <a:extLst>
                <a:ext uri="{FF2B5EF4-FFF2-40B4-BE49-F238E27FC236}">
                  <a16:creationId xmlns:a16="http://schemas.microsoft.com/office/drawing/2014/main" id="{7C42DC53-39FF-5A49-8C4F-6C40C63A2CAD}"/>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5" name="Freeform 131">
              <a:extLst>
                <a:ext uri="{FF2B5EF4-FFF2-40B4-BE49-F238E27FC236}">
                  <a16:creationId xmlns:a16="http://schemas.microsoft.com/office/drawing/2014/main" id="{904C6061-3C0D-024D-9392-F0BBD56C7B4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6" name="Rectangle 132">
              <a:extLst>
                <a:ext uri="{FF2B5EF4-FFF2-40B4-BE49-F238E27FC236}">
                  <a16:creationId xmlns:a16="http://schemas.microsoft.com/office/drawing/2014/main" id="{CBF7762D-B9E1-3F42-8A5B-2FD716C9EFA6}"/>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7" name="Group 133">
              <a:extLst>
                <a:ext uri="{FF2B5EF4-FFF2-40B4-BE49-F238E27FC236}">
                  <a16:creationId xmlns:a16="http://schemas.microsoft.com/office/drawing/2014/main" id="{37F59F7C-B64B-B948-AF1B-7F3AF0207575}"/>
                </a:ext>
              </a:extLst>
            </p:cNvPr>
            <p:cNvGrpSpPr>
              <a:grpSpLocks/>
            </p:cNvGrpSpPr>
            <p:nvPr/>
          </p:nvGrpSpPr>
          <p:grpSpPr bwMode="auto">
            <a:xfrm>
              <a:off x="4749" y="668"/>
              <a:ext cx="581" cy="145"/>
              <a:chOff x="614" y="2568"/>
              <a:chExt cx="725" cy="139"/>
            </a:xfrm>
          </p:grpSpPr>
          <p:sp>
            <p:nvSpPr>
              <p:cNvPr id="412" name="AutoShape 134">
                <a:extLst>
                  <a:ext uri="{FF2B5EF4-FFF2-40B4-BE49-F238E27FC236}">
                    <a16:creationId xmlns:a16="http://schemas.microsoft.com/office/drawing/2014/main" id="{DC9F766E-CCD1-BE4A-94CB-63A12C7B94DB}"/>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3" name="AutoShape 135">
                <a:extLst>
                  <a:ext uri="{FF2B5EF4-FFF2-40B4-BE49-F238E27FC236}">
                    <a16:creationId xmlns:a16="http://schemas.microsoft.com/office/drawing/2014/main" id="{DD08DC7B-FBF1-C548-A5EC-8949A2770AAA}"/>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8" name="Rectangle 136">
              <a:extLst>
                <a:ext uri="{FF2B5EF4-FFF2-40B4-BE49-F238E27FC236}">
                  <a16:creationId xmlns:a16="http://schemas.microsoft.com/office/drawing/2014/main" id="{C3C4DB9B-2C11-974B-AE3D-EEE3882C2E58}"/>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9" name="Group 137">
              <a:extLst>
                <a:ext uri="{FF2B5EF4-FFF2-40B4-BE49-F238E27FC236}">
                  <a16:creationId xmlns:a16="http://schemas.microsoft.com/office/drawing/2014/main" id="{EC619C0F-379A-2342-B3D5-485A8C9E4063}"/>
                </a:ext>
              </a:extLst>
            </p:cNvPr>
            <p:cNvGrpSpPr>
              <a:grpSpLocks/>
            </p:cNvGrpSpPr>
            <p:nvPr/>
          </p:nvGrpSpPr>
          <p:grpSpPr bwMode="auto">
            <a:xfrm>
              <a:off x="4747" y="994"/>
              <a:ext cx="581" cy="134"/>
              <a:chOff x="614" y="2568"/>
              <a:chExt cx="725" cy="139"/>
            </a:xfrm>
          </p:grpSpPr>
          <p:sp>
            <p:nvSpPr>
              <p:cNvPr id="410" name="AutoShape 138">
                <a:extLst>
                  <a:ext uri="{FF2B5EF4-FFF2-40B4-BE49-F238E27FC236}">
                    <a16:creationId xmlns:a16="http://schemas.microsoft.com/office/drawing/2014/main" id="{2F03F1AA-B144-6441-82E1-7E7D399D4042}"/>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1" name="AutoShape 139">
                <a:extLst>
                  <a:ext uri="{FF2B5EF4-FFF2-40B4-BE49-F238E27FC236}">
                    <a16:creationId xmlns:a16="http://schemas.microsoft.com/office/drawing/2014/main" id="{F6577811-E5CB-A24A-9C7F-8DD1CEEA402E}"/>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0" name="Rectangle 140">
              <a:extLst>
                <a:ext uri="{FF2B5EF4-FFF2-40B4-BE49-F238E27FC236}">
                  <a16:creationId xmlns:a16="http://schemas.microsoft.com/office/drawing/2014/main" id="{905394A9-0D77-834D-B74B-528F8F2CC8AC}"/>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1" name="Rectangle 141">
              <a:extLst>
                <a:ext uri="{FF2B5EF4-FFF2-40B4-BE49-F238E27FC236}">
                  <a16:creationId xmlns:a16="http://schemas.microsoft.com/office/drawing/2014/main" id="{54E45B44-7162-414B-951E-CC6695CB2B24}"/>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2" name="Group 142">
              <a:extLst>
                <a:ext uri="{FF2B5EF4-FFF2-40B4-BE49-F238E27FC236}">
                  <a16:creationId xmlns:a16="http://schemas.microsoft.com/office/drawing/2014/main" id="{AD966B92-0483-3941-BD39-3D5F6359C8E3}"/>
                </a:ext>
              </a:extLst>
            </p:cNvPr>
            <p:cNvGrpSpPr>
              <a:grpSpLocks/>
            </p:cNvGrpSpPr>
            <p:nvPr/>
          </p:nvGrpSpPr>
          <p:grpSpPr bwMode="auto">
            <a:xfrm>
              <a:off x="4735" y="1627"/>
              <a:ext cx="582" cy="151"/>
              <a:chOff x="614" y="2568"/>
              <a:chExt cx="725" cy="139"/>
            </a:xfrm>
          </p:grpSpPr>
          <p:sp>
            <p:nvSpPr>
              <p:cNvPr id="408" name="AutoShape 143">
                <a:extLst>
                  <a:ext uri="{FF2B5EF4-FFF2-40B4-BE49-F238E27FC236}">
                    <a16:creationId xmlns:a16="http://schemas.microsoft.com/office/drawing/2014/main" id="{632896F6-0B90-8F4D-96AE-09DA88C7C800}"/>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9" name="AutoShape 144">
                <a:extLst>
                  <a:ext uri="{FF2B5EF4-FFF2-40B4-BE49-F238E27FC236}">
                    <a16:creationId xmlns:a16="http://schemas.microsoft.com/office/drawing/2014/main" id="{AFD82636-77B9-2B47-8699-D3BF427B33A8}"/>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3" name="Freeform 145">
              <a:extLst>
                <a:ext uri="{FF2B5EF4-FFF2-40B4-BE49-F238E27FC236}">
                  <a16:creationId xmlns:a16="http://schemas.microsoft.com/office/drawing/2014/main" id="{35166E21-5125-774B-9623-4EF221B04D86}"/>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94" name="Group 146">
              <a:extLst>
                <a:ext uri="{FF2B5EF4-FFF2-40B4-BE49-F238E27FC236}">
                  <a16:creationId xmlns:a16="http://schemas.microsoft.com/office/drawing/2014/main" id="{6C8DAE71-3F1C-904C-85C2-214CB59E7094}"/>
                </a:ext>
              </a:extLst>
            </p:cNvPr>
            <p:cNvGrpSpPr>
              <a:grpSpLocks/>
            </p:cNvGrpSpPr>
            <p:nvPr/>
          </p:nvGrpSpPr>
          <p:grpSpPr bwMode="auto">
            <a:xfrm>
              <a:off x="4739" y="1327"/>
              <a:ext cx="582" cy="139"/>
              <a:chOff x="614" y="2568"/>
              <a:chExt cx="725" cy="139"/>
            </a:xfrm>
          </p:grpSpPr>
          <p:sp>
            <p:nvSpPr>
              <p:cNvPr id="406" name="AutoShape 147">
                <a:extLst>
                  <a:ext uri="{FF2B5EF4-FFF2-40B4-BE49-F238E27FC236}">
                    <a16:creationId xmlns:a16="http://schemas.microsoft.com/office/drawing/2014/main" id="{87A402FD-47EE-FD44-AD9E-357434560E17}"/>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7" name="AutoShape 148">
                <a:extLst>
                  <a:ext uri="{FF2B5EF4-FFF2-40B4-BE49-F238E27FC236}">
                    <a16:creationId xmlns:a16="http://schemas.microsoft.com/office/drawing/2014/main" id="{D38CC5CC-31DB-F84B-B60C-A5487B93F0CD}"/>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5" name="Rectangle 149">
              <a:extLst>
                <a:ext uri="{FF2B5EF4-FFF2-40B4-BE49-F238E27FC236}">
                  <a16:creationId xmlns:a16="http://schemas.microsoft.com/office/drawing/2014/main" id="{0FDFE2FA-B251-B04D-9A87-9FA1DEE270F3}"/>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6" name="Freeform 150">
              <a:extLst>
                <a:ext uri="{FF2B5EF4-FFF2-40B4-BE49-F238E27FC236}">
                  <a16:creationId xmlns:a16="http://schemas.microsoft.com/office/drawing/2014/main" id="{861A3A88-011C-1648-B5E0-F5583D0CB17F}"/>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7" name="Freeform 151">
              <a:extLst>
                <a:ext uri="{FF2B5EF4-FFF2-40B4-BE49-F238E27FC236}">
                  <a16:creationId xmlns:a16="http://schemas.microsoft.com/office/drawing/2014/main" id="{FF9AD10E-0B20-D549-B4F4-E090093215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8" name="Oval 152">
              <a:extLst>
                <a:ext uri="{FF2B5EF4-FFF2-40B4-BE49-F238E27FC236}">
                  <a16:creationId xmlns:a16="http://schemas.microsoft.com/office/drawing/2014/main" id="{7FC6D115-11CC-8C42-84FB-F9380DF797E2}"/>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9" name="Freeform 153">
              <a:extLst>
                <a:ext uri="{FF2B5EF4-FFF2-40B4-BE49-F238E27FC236}">
                  <a16:creationId xmlns:a16="http://schemas.microsoft.com/office/drawing/2014/main" id="{FA893A70-E205-C74B-B0B1-F0BE1C5379C6}"/>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0" name="AutoShape 154">
              <a:extLst>
                <a:ext uri="{FF2B5EF4-FFF2-40B4-BE49-F238E27FC236}">
                  <a16:creationId xmlns:a16="http://schemas.microsoft.com/office/drawing/2014/main" id="{CA3DE6E4-EC59-C54E-A06D-302F82AD7F5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1" name="AutoShape 155">
              <a:extLst>
                <a:ext uri="{FF2B5EF4-FFF2-40B4-BE49-F238E27FC236}">
                  <a16:creationId xmlns:a16="http://schemas.microsoft.com/office/drawing/2014/main" id="{D5954570-3A29-A04C-A694-89339B8CA162}"/>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2" name="Oval 156">
              <a:extLst>
                <a:ext uri="{FF2B5EF4-FFF2-40B4-BE49-F238E27FC236}">
                  <a16:creationId xmlns:a16="http://schemas.microsoft.com/office/drawing/2014/main" id="{6D15A2AA-735B-1540-83A7-0CF4980B6F6A}"/>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3" name="Oval 157">
              <a:extLst>
                <a:ext uri="{FF2B5EF4-FFF2-40B4-BE49-F238E27FC236}">
                  <a16:creationId xmlns:a16="http://schemas.microsoft.com/office/drawing/2014/main" id="{DBA0EFAE-DA9A-C341-9586-349045E9E09A}"/>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04" name="Oval 158">
              <a:extLst>
                <a:ext uri="{FF2B5EF4-FFF2-40B4-BE49-F238E27FC236}">
                  <a16:creationId xmlns:a16="http://schemas.microsoft.com/office/drawing/2014/main" id="{419BE2D4-504A-B24C-9BA2-88012DDF9C40}"/>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5" name="Rectangle 159">
              <a:extLst>
                <a:ext uri="{FF2B5EF4-FFF2-40B4-BE49-F238E27FC236}">
                  <a16:creationId xmlns:a16="http://schemas.microsoft.com/office/drawing/2014/main" id="{12323152-8DFE-D54A-8022-8B7157278EB3}"/>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7" name="Group 160">
            <a:extLst>
              <a:ext uri="{FF2B5EF4-FFF2-40B4-BE49-F238E27FC236}">
                <a16:creationId xmlns:a16="http://schemas.microsoft.com/office/drawing/2014/main" id="{FA087400-17DC-374A-8B3D-047A843A930C}"/>
              </a:ext>
            </a:extLst>
          </p:cNvPr>
          <p:cNvGrpSpPr>
            <a:grpSpLocks/>
          </p:cNvGrpSpPr>
          <p:nvPr/>
        </p:nvGrpSpPr>
        <p:grpSpPr bwMode="auto">
          <a:xfrm>
            <a:off x="585296" y="5655276"/>
            <a:ext cx="645431" cy="569172"/>
            <a:chOff x="-44" y="1473"/>
            <a:chExt cx="981" cy="1105"/>
          </a:xfrm>
        </p:grpSpPr>
        <p:pic>
          <p:nvPicPr>
            <p:cNvPr id="380" name="Picture 161" descr="desktop_computer_stylized_medium">
              <a:extLst>
                <a:ext uri="{FF2B5EF4-FFF2-40B4-BE49-F238E27FC236}">
                  <a16:creationId xmlns:a16="http://schemas.microsoft.com/office/drawing/2014/main" id="{3EA6EC22-E034-D743-91DD-5D279096F0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1" name="Freeform 162">
              <a:extLst>
                <a:ext uri="{FF2B5EF4-FFF2-40B4-BE49-F238E27FC236}">
                  <a16:creationId xmlns:a16="http://schemas.microsoft.com/office/drawing/2014/main" id="{3DE644EB-7288-364C-85AD-A0B8C3C2737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20" name="Group 163">
            <a:extLst>
              <a:ext uri="{FF2B5EF4-FFF2-40B4-BE49-F238E27FC236}">
                <a16:creationId xmlns:a16="http://schemas.microsoft.com/office/drawing/2014/main" id="{C67AA62F-6B41-6E41-82AB-388CDEBE1BF4}"/>
              </a:ext>
            </a:extLst>
          </p:cNvPr>
          <p:cNvGrpSpPr>
            <a:grpSpLocks/>
          </p:cNvGrpSpPr>
          <p:nvPr/>
        </p:nvGrpSpPr>
        <p:grpSpPr bwMode="auto">
          <a:xfrm>
            <a:off x="7141970" y="5736859"/>
            <a:ext cx="284691" cy="577481"/>
            <a:chOff x="4140" y="429"/>
            <a:chExt cx="1425" cy="2396"/>
          </a:xfrm>
        </p:grpSpPr>
        <p:sp>
          <p:nvSpPr>
            <p:cNvPr id="348" name="Freeform 164">
              <a:extLst>
                <a:ext uri="{FF2B5EF4-FFF2-40B4-BE49-F238E27FC236}">
                  <a16:creationId xmlns:a16="http://schemas.microsoft.com/office/drawing/2014/main" id="{D195FCDA-1D6E-A14F-813E-82BA881BA57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9" name="Rectangle 165">
              <a:extLst>
                <a:ext uri="{FF2B5EF4-FFF2-40B4-BE49-F238E27FC236}">
                  <a16:creationId xmlns:a16="http://schemas.microsoft.com/office/drawing/2014/main" id="{08336962-E72A-234B-AE02-13BF68CF9D88}"/>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0" name="Freeform 166">
              <a:extLst>
                <a:ext uri="{FF2B5EF4-FFF2-40B4-BE49-F238E27FC236}">
                  <a16:creationId xmlns:a16="http://schemas.microsoft.com/office/drawing/2014/main" id="{9CC8CF3D-B0E5-DF41-A2B1-CB144840173A}"/>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1" name="Freeform 167">
              <a:extLst>
                <a:ext uri="{FF2B5EF4-FFF2-40B4-BE49-F238E27FC236}">
                  <a16:creationId xmlns:a16="http://schemas.microsoft.com/office/drawing/2014/main" id="{A62F35DC-6D41-2C46-9982-EC06FA2C340F}"/>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2" name="Rectangle 168">
              <a:extLst>
                <a:ext uri="{FF2B5EF4-FFF2-40B4-BE49-F238E27FC236}">
                  <a16:creationId xmlns:a16="http://schemas.microsoft.com/office/drawing/2014/main" id="{41008D83-EBD9-A042-BDC0-CCFD7F0B7B12}"/>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53" name="Group 169">
              <a:extLst>
                <a:ext uri="{FF2B5EF4-FFF2-40B4-BE49-F238E27FC236}">
                  <a16:creationId xmlns:a16="http://schemas.microsoft.com/office/drawing/2014/main" id="{D5C2A6D0-2900-374F-8B47-7CAC43E5EA66}"/>
                </a:ext>
              </a:extLst>
            </p:cNvPr>
            <p:cNvGrpSpPr>
              <a:grpSpLocks/>
            </p:cNvGrpSpPr>
            <p:nvPr/>
          </p:nvGrpSpPr>
          <p:grpSpPr bwMode="auto">
            <a:xfrm>
              <a:off x="4749" y="668"/>
              <a:ext cx="581" cy="145"/>
              <a:chOff x="614" y="2568"/>
              <a:chExt cx="725" cy="139"/>
            </a:xfrm>
          </p:grpSpPr>
          <p:sp>
            <p:nvSpPr>
              <p:cNvPr id="378" name="AutoShape 170">
                <a:extLst>
                  <a:ext uri="{FF2B5EF4-FFF2-40B4-BE49-F238E27FC236}">
                    <a16:creationId xmlns:a16="http://schemas.microsoft.com/office/drawing/2014/main" id="{316161F8-F72E-8842-A7EA-ACD5553EBA20}"/>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9" name="AutoShape 171">
                <a:extLst>
                  <a:ext uri="{FF2B5EF4-FFF2-40B4-BE49-F238E27FC236}">
                    <a16:creationId xmlns:a16="http://schemas.microsoft.com/office/drawing/2014/main" id="{65D8DF1E-DC5A-4048-8F8A-B22E74465030}"/>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4" name="Rectangle 172">
              <a:extLst>
                <a:ext uri="{FF2B5EF4-FFF2-40B4-BE49-F238E27FC236}">
                  <a16:creationId xmlns:a16="http://schemas.microsoft.com/office/drawing/2014/main" id="{F0278590-CB35-2B4C-8960-A8E639AE0BFF}"/>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55" name="Group 173">
              <a:extLst>
                <a:ext uri="{FF2B5EF4-FFF2-40B4-BE49-F238E27FC236}">
                  <a16:creationId xmlns:a16="http://schemas.microsoft.com/office/drawing/2014/main" id="{6B7EAD7C-E09C-8C45-93EA-4861697FBBA8}"/>
                </a:ext>
              </a:extLst>
            </p:cNvPr>
            <p:cNvGrpSpPr>
              <a:grpSpLocks/>
            </p:cNvGrpSpPr>
            <p:nvPr/>
          </p:nvGrpSpPr>
          <p:grpSpPr bwMode="auto">
            <a:xfrm>
              <a:off x="4747" y="994"/>
              <a:ext cx="581" cy="134"/>
              <a:chOff x="614" y="2568"/>
              <a:chExt cx="725" cy="139"/>
            </a:xfrm>
          </p:grpSpPr>
          <p:sp>
            <p:nvSpPr>
              <p:cNvPr id="376" name="AutoShape 174">
                <a:extLst>
                  <a:ext uri="{FF2B5EF4-FFF2-40B4-BE49-F238E27FC236}">
                    <a16:creationId xmlns:a16="http://schemas.microsoft.com/office/drawing/2014/main" id="{B100E59C-193E-F74A-9B2F-64705FC8DCCC}"/>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AutoShape 175">
                <a:extLst>
                  <a:ext uri="{FF2B5EF4-FFF2-40B4-BE49-F238E27FC236}">
                    <a16:creationId xmlns:a16="http://schemas.microsoft.com/office/drawing/2014/main" id="{C5CAF38F-0311-FF44-974E-7B3A277A8628}"/>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6" name="Rectangle 176">
              <a:extLst>
                <a:ext uri="{FF2B5EF4-FFF2-40B4-BE49-F238E27FC236}">
                  <a16:creationId xmlns:a16="http://schemas.microsoft.com/office/drawing/2014/main" id="{950C602D-D3E9-9D49-95E7-FEAA72A87184}"/>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7" name="Rectangle 177">
              <a:extLst>
                <a:ext uri="{FF2B5EF4-FFF2-40B4-BE49-F238E27FC236}">
                  <a16:creationId xmlns:a16="http://schemas.microsoft.com/office/drawing/2014/main" id="{08A4D495-7D7A-BC4E-B504-63349FFAAB6E}"/>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58" name="Group 178">
              <a:extLst>
                <a:ext uri="{FF2B5EF4-FFF2-40B4-BE49-F238E27FC236}">
                  <a16:creationId xmlns:a16="http://schemas.microsoft.com/office/drawing/2014/main" id="{F305A5C0-33C8-774E-A415-F8DB3638929B}"/>
                </a:ext>
              </a:extLst>
            </p:cNvPr>
            <p:cNvGrpSpPr>
              <a:grpSpLocks/>
            </p:cNvGrpSpPr>
            <p:nvPr/>
          </p:nvGrpSpPr>
          <p:grpSpPr bwMode="auto">
            <a:xfrm>
              <a:off x="4735" y="1627"/>
              <a:ext cx="582" cy="151"/>
              <a:chOff x="614" y="2568"/>
              <a:chExt cx="725" cy="139"/>
            </a:xfrm>
          </p:grpSpPr>
          <p:sp>
            <p:nvSpPr>
              <p:cNvPr id="374" name="AutoShape 179">
                <a:extLst>
                  <a:ext uri="{FF2B5EF4-FFF2-40B4-BE49-F238E27FC236}">
                    <a16:creationId xmlns:a16="http://schemas.microsoft.com/office/drawing/2014/main" id="{1D60B3F0-C96C-CF4F-AE8E-9DFC4AC8DCD2}"/>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5" name="AutoShape 180">
                <a:extLst>
                  <a:ext uri="{FF2B5EF4-FFF2-40B4-BE49-F238E27FC236}">
                    <a16:creationId xmlns:a16="http://schemas.microsoft.com/office/drawing/2014/main" id="{59F17474-B1E9-5A4A-95BC-0FFA152A6A99}"/>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9" name="Freeform 181">
              <a:extLst>
                <a:ext uri="{FF2B5EF4-FFF2-40B4-BE49-F238E27FC236}">
                  <a16:creationId xmlns:a16="http://schemas.microsoft.com/office/drawing/2014/main" id="{4D4849DA-5BB5-194F-B347-D9C0FD3BCD1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60" name="Group 182">
              <a:extLst>
                <a:ext uri="{FF2B5EF4-FFF2-40B4-BE49-F238E27FC236}">
                  <a16:creationId xmlns:a16="http://schemas.microsoft.com/office/drawing/2014/main" id="{387B571D-6B5A-D54A-893E-26AE8531647F}"/>
                </a:ext>
              </a:extLst>
            </p:cNvPr>
            <p:cNvGrpSpPr>
              <a:grpSpLocks/>
            </p:cNvGrpSpPr>
            <p:nvPr/>
          </p:nvGrpSpPr>
          <p:grpSpPr bwMode="auto">
            <a:xfrm>
              <a:off x="4739" y="1327"/>
              <a:ext cx="582" cy="139"/>
              <a:chOff x="614" y="2568"/>
              <a:chExt cx="725" cy="139"/>
            </a:xfrm>
          </p:grpSpPr>
          <p:sp>
            <p:nvSpPr>
              <p:cNvPr id="372" name="AutoShape 183">
                <a:extLst>
                  <a:ext uri="{FF2B5EF4-FFF2-40B4-BE49-F238E27FC236}">
                    <a16:creationId xmlns:a16="http://schemas.microsoft.com/office/drawing/2014/main" id="{5B2C6A46-36B9-A645-9C38-687443126F02}"/>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AutoShape 184">
                <a:extLst>
                  <a:ext uri="{FF2B5EF4-FFF2-40B4-BE49-F238E27FC236}">
                    <a16:creationId xmlns:a16="http://schemas.microsoft.com/office/drawing/2014/main" id="{02DF9FD3-61E5-B44A-9E31-BCF57F474015}"/>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61" name="Rectangle 185">
              <a:extLst>
                <a:ext uri="{FF2B5EF4-FFF2-40B4-BE49-F238E27FC236}">
                  <a16:creationId xmlns:a16="http://schemas.microsoft.com/office/drawing/2014/main" id="{F669C71A-A324-3F42-B2FE-2FE5DA2A8DED}"/>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2" name="Freeform 186">
              <a:extLst>
                <a:ext uri="{FF2B5EF4-FFF2-40B4-BE49-F238E27FC236}">
                  <a16:creationId xmlns:a16="http://schemas.microsoft.com/office/drawing/2014/main" id="{1BE5E4D2-2391-A140-B438-A2BFAB94D309}"/>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3" name="Freeform 187">
              <a:extLst>
                <a:ext uri="{FF2B5EF4-FFF2-40B4-BE49-F238E27FC236}">
                  <a16:creationId xmlns:a16="http://schemas.microsoft.com/office/drawing/2014/main" id="{F61AA69B-2497-BB41-84E6-2379E99BE2CC}"/>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4" name="Oval 188">
              <a:extLst>
                <a:ext uri="{FF2B5EF4-FFF2-40B4-BE49-F238E27FC236}">
                  <a16:creationId xmlns:a16="http://schemas.microsoft.com/office/drawing/2014/main" id="{E5FC988D-0562-6D4B-B677-9976C97CCB3E}"/>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5" name="Freeform 189">
              <a:extLst>
                <a:ext uri="{FF2B5EF4-FFF2-40B4-BE49-F238E27FC236}">
                  <a16:creationId xmlns:a16="http://schemas.microsoft.com/office/drawing/2014/main" id="{5F9AF67B-EB16-1940-9E54-CD01DD73DF6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6" name="AutoShape 190">
              <a:extLst>
                <a:ext uri="{FF2B5EF4-FFF2-40B4-BE49-F238E27FC236}">
                  <a16:creationId xmlns:a16="http://schemas.microsoft.com/office/drawing/2014/main" id="{425C5A13-F083-B641-AE96-394F4EC8B801}"/>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7" name="AutoShape 191">
              <a:extLst>
                <a:ext uri="{FF2B5EF4-FFF2-40B4-BE49-F238E27FC236}">
                  <a16:creationId xmlns:a16="http://schemas.microsoft.com/office/drawing/2014/main" id="{6A53B106-9919-0D42-AB27-C542B277A4D3}"/>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8" name="Oval 192">
              <a:extLst>
                <a:ext uri="{FF2B5EF4-FFF2-40B4-BE49-F238E27FC236}">
                  <a16:creationId xmlns:a16="http://schemas.microsoft.com/office/drawing/2014/main" id="{20C525CE-1753-F641-9DA5-9A348D00FCC7}"/>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9" name="Oval 193">
              <a:extLst>
                <a:ext uri="{FF2B5EF4-FFF2-40B4-BE49-F238E27FC236}">
                  <a16:creationId xmlns:a16="http://schemas.microsoft.com/office/drawing/2014/main" id="{98E2DDA5-BB4C-C44C-94CB-E3E75C14A37B}"/>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70" name="Oval 194">
              <a:extLst>
                <a:ext uri="{FF2B5EF4-FFF2-40B4-BE49-F238E27FC236}">
                  <a16:creationId xmlns:a16="http://schemas.microsoft.com/office/drawing/2014/main" id="{BE983F88-4E1D-8D4F-BAE7-B4FF6986BCA9}"/>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1" name="Rectangle 195">
              <a:extLst>
                <a:ext uri="{FF2B5EF4-FFF2-40B4-BE49-F238E27FC236}">
                  <a16:creationId xmlns:a16="http://schemas.microsoft.com/office/drawing/2014/main" id="{6517F9BF-0412-704A-8CF4-5197BADDBEC3}"/>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1" name="Line 57">
            <a:extLst>
              <a:ext uri="{FF2B5EF4-FFF2-40B4-BE49-F238E27FC236}">
                <a16:creationId xmlns:a16="http://schemas.microsoft.com/office/drawing/2014/main" id="{68763ED6-942C-0F41-AD7D-01D0E5880E9B}"/>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Line 57">
            <a:extLst>
              <a:ext uri="{FF2B5EF4-FFF2-40B4-BE49-F238E27FC236}">
                <a16:creationId xmlns:a16="http://schemas.microsoft.com/office/drawing/2014/main" id="{F860BD77-FEC3-1440-9C5F-412C1944CF71}"/>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3" name="Line 57">
            <a:extLst>
              <a:ext uri="{FF2B5EF4-FFF2-40B4-BE49-F238E27FC236}">
                <a16:creationId xmlns:a16="http://schemas.microsoft.com/office/drawing/2014/main" id="{27B00412-D610-DE4A-846E-7A4177E41EB4}"/>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4" name="Group 323">
            <a:extLst>
              <a:ext uri="{FF2B5EF4-FFF2-40B4-BE49-F238E27FC236}">
                <a16:creationId xmlns:a16="http://schemas.microsoft.com/office/drawing/2014/main" id="{E8361AD1-D10B-914D-B557-ED00BB81668B}"/>
              </a:ext>
            </a:extLst>
          </p:cNvPr>
          <p:cNvGrpSpPr/>
          <p:nvPr/>
        </p:nvGrpSpPr>
        <p:grpSpPr>
          <a:xfrm>
            <a:off x="2749090" y="3427413"/>
            <a:ext cx="2851610" cy="946150"/>
            <a:chOff x="2749090" y="3427413"/>
            <a:chExt cx="2851610" cy="946150"/>
          </a:xfrm>
        </p:grpSpPr>
        <p:sp>
          <p:nvSpPr>
            <p:cNvPr id="341" name="Text Box 68">
              <a:extLst>
                <a:ext uri="{FF2B5EF4-FFF2-40B4-BE49-F238E27FC236}">
                  <a16:creationId xmlns:a16="http://schemas.microsoft.com/office/drawing/2014/main" id="{3B9B04FF-F305-1B42-B32C-BD98A3457B82}"/>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42" name="Oval 217">
              <a:extLst>
                <a:ext uri="{FF2B5EF4-FFF2-40B4-BE49-F238E27FC236}">
                  <a16:creationId xmlns:a16="http://schemas.microsoft.com/office/drawing/2014/main" id="{EDF2431F-1AB1-4C49-A181-71EBA9C9AEE4}"/>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3" name="Line 229">
              <a:extLst>
                <a:ext uri="{FF2B5EF4-FFF2-40B4-BE49-F238E27FC236}">
                  <a16:creationId xmlns:a16="http://schemas.microsoft.com/office/drawing/2014/main" id="{B59B3A23-BDBB-ED4B-90A7-F3F3742615C8}"/>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4" name="Oval 232">
              <a:extLst>
                <a:ext uri="{FF2B5EF4-FFF2-40B4-BE49-F238E27FC236}">
                  <a16:creationId xmlns:a16="http://schemas.microsoft.com/office/drawing/2014/main" id="{A0D84490-063F-6249-A3C3-EBD662E3F907}"/>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5" name="Text Box 233">
              <a:extLst>
                <a:ext uri="{FF2B5EF4-FFF2-40B4-BE49-F238E27FC236}">
                  <a16:creationId xmlns:a16="http://schemas.microsoft.com/office/drawing/2014/main" id="{8B358585-163D-654F-995A-9C22E22B5CB1}"/>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46" name="Line 234">
              <a:extLst>
                <a:ext uri="{FF2B5EF4-FFF2-40B4-BE49-F238E27FC236}">
                  <a16:creationId xmlns:a16="http://schemas.microsoft.com/office/drawing/2014/main" id="{1E1EF6EB-75EA-3840-81BD-7EFEF385444F}"/>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7" name="Line 235">
              <a:extLst>
                <a:ext uri="{FF2B5EF4-FFF2-40B4-BE49-F238E27FC236}">
                  <a16:creationId xmlns:a16="http://schemas.microsoft.com/office/drawing/2014/main" id="{B9666650-75BE-044C-8E55-D19782D17F0D}"/>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25" name="Group 324">
            <a:extLst>
              <a:ext uri="{FF2B5EF4-FFF2-40B4-BE49-F238E27FC236}">
                <a16:creationId xmlns:a16="http://schemas.microsoft.com/office/drawing/2014/main" id="{E0A0DEBB-1942-DF47-BE8F-4DC1FAAF267D}"/>
              </a:ext>
            </a:extLst>
          </p:cNvPr>
          <p:cNvGrpSpPr/>
          <p:nvPr/>
        </p:nvGrpSpPr>
        <p:grpSpPr>
          <a:xfrm>
            <a:off x="2913490" y="5218953"/>
            <a:ext cx="1938730" cy="1300181"/>
            <a:chOff x="2913490" y="5218953"/>
            <a:chExt cx="1938730" cy="1300181"/>
          </a:xfrm>
        </p:grpSpPr>
        <p:sp>
          <p:nvSpPr>
            <p:cNvPr id="330" name="Text Box 32">
              <a:extLst>
                <a:ext uri="{FF2B5EF4-FFF2-40B4-BE49-F238E27FC236}">
                  <a16:creationId xmlns:a16="http://schemas.microsoft.com/office/drawing/2014/main" id="{2BE67432-4EDA-2144-971A-97E31C21CBFD}"/>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31" name="Line 77">
              <a:extLst>
                <a:ext uri="{FF2B5EF4-FFF2-40B4-BE49-F238E27FC236}">
                  <a16:creationId xmlns:a16="http://schemas.microsoft.com/office/drawing/2014/main" id="{0FD3A7D1-0F64-3E4F-9EFC-3E9B5C3CB4E5}"/>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2" name="Group 331">
              <a:extLst>
                <a:ext uri="{FF2B5EF4-FFF2-40B4-BE49-F238E27FC236}">
                  <a16:creationId xmlns:a16="http://schemas.microsoft.com/office/drawing/2014/main" id="{129E87F1-D0EC-544C-AAD3-67A4ADC56ED1}"/>
                </a:ext>
              </a:extLst>
            </p:cNvPr>
            <p:cNvGrpSpPr/>
            <p:nvPr/>
          </p:nvGrpSpPr>
          <p:grpSpPr>
            <a:xfrm>
              <a:off x="4030362" y="5218953"/>
              <a:ext cx="821858" cy="355937"/>
              <a:chOff x="6859123" y="5156933"/>
              <a:chExt cx="456701" cy="226548"/>
            </a:xfrm>
          </p:grpSpPr>
          <p:sp>
            <p:nvSpPr>
              <p:cNvPr id="333" name="Rectangle 332">
                <a:extLst>
                  <a:ext uri="{FF2B5EF4-FFF2-40B4-BE49-F238E27FC236}">
                    <a16:creationId xmlns:a16="http://schemas.microsoft.com/office/drawing/2014/main" id="{420EF065-0C5B-3C42-9309-A54EAD48FE41}"/>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4" name="Straight Connector 333">
                <a:extLst>
                  <a:ext uri="{FF2B5EF4-FFF2-40B4-BE49-F238E27FC236}">
                    <a16:creationId xmlns:a16="http://schemas.microsoft.com/office/drawing/2014/main" id="{E69DAA66-53B2-484A-8CE4-893106A81F71}"/>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0115558E-B280-5645-9FB4-A4EBF6BE1E2B}"/>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7ED04A48-0229-FC4F-821B-EB6EAD1E0728}"/>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771E9A5B-C688-D540-9A52-AD683DD66EBA}"/>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ED4DD7E1-448A-8143-9791-173C9F59FF70}"/>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F553CB64-B4A4-2C41-8D54-9660CE27A4FE}"/>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C11E0997-AC70-934E-899D-8D26941865C9}"/>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26" name="Freeform 91">
            <a:extLst>
              <a:ext uri="{FF2B5EF4-FFF2-40B4-BE49-F238E27FC236}">
                <a16:creationId xmlns:a16="http://schemas.microsoft.com/office/drawing/2014/main" id="{2AB634B7-7E1A-2F49-BD94-F471CBAAAB57}"/>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7" name="Group 326">
            <a:extLst>
              <a:ext uri="{FF2B5EF4-FFF2-40B4-BE49-F238E27FC236}">
                <a16:creationId xmlns:a16="http://schemas.microsoft.com/office/drawing/2014/main" id="{E2437294-F0A6-B64F-9701-980D73E181E5}"/>
              </a:ext>
            </a:extLst>
          </p:cNvPr>
          <p:cNvGrpSpPr/>
          <p:nvPr/>
        </p:nvGrpSpPr>
        <p:grpSpPr>
          <a:xfrm>
            <a:off x="1586591" y="4743924"/>
            <a:ext cx="4913849" cy="1346072"/>
            <a:chOff x="5641439" y="2685215"/>
            <a:chExt cx="4000500" cy="1028700"/>
          </a:xfrm>
        </p:grpSpPr>
        <p:sp>
          <p:nvSpPr>
            <p:cNvPr id="328" name="Oval 73">
              <a:extLst>
                <a:ext uri="{FF2B5EF4-FFF2-40B4-BE49-F238E27FC236}">
                  <a16:creationId xmlns:a16="http://schemas.microsoft.com/office/drawing/2014/main" id="{A5E7C6D8-EF6B-FD4F-B4BF-AB9BD2FC0A39}"/>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9" name="Freeform 90">
              <a:extLst>
                <a:ext uri="{FF2B5EF4-FFF2-40B4-BE49-F238E27FC236}">
                  <a16:creationId xmlns:a16="http://schemas.microsoft.com/office/drawing/2014/main" id="{E290CF0B-A025-EA42-80CC-B9295A47390D}"/>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44" name="Group 443">
            <a:extLst>
              <a:ext uri="{FF2B5EF4-FFF2-40B4-BE49-F238E27FC236}">
                <a16:creationId xmlns:a16="http://schemas.microsoft.com/office/drawing/2014/main" id="{1EA2D756-F337-784D-91E9-D0329FAA029D}"/>
              </a:ext>
            </a:extLst>
          </p:cNvPr>
          <p:cNvGrpSpPr/>
          <p:nvPr/>
        </p:nvGrpSpPr>
        <p:grpSpPr>
          <a:xfrm>
            <a:off x="3289650" y="5336775"/>
            <a:ext cx="2124396" cy="604097"/>
            <a:chOff x="3289650" y="5336775"/>
            <a:chExt cx="2124396" cy="604097"/>
          </a:xfrm>
        </p:grpSpPr>
        <p:sp>
          <p:nvSpPr>
            <p:cNvPr id="445" name="TextBox 444">
              <a:extLst>
                <a:ext uri="{FF2B5EF4-FFF2-40B4-BE49-F238E27FC236}">
                  <a16:creationId xmlns:a16="http://schemas.microsoft.com/office/drawing/2014/main" id="{1CF86E91-20B2-AA40-ADE7-23C1A4B452F5}"/>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46" name="TextBox 445">
              <a:extLst>
                <a:ext uri="{FF2B5EF4-FFF2-40B4-BE49-F238E27FC236}">
                  <a16:creationId xmlns:a16="http://schemas.microsoft.com/office/drawing/2014/main" id="{4B4D0976-F981-B64D-A7D0-EC08D7AD5DE8}"/>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230" name="Rectangle 234">
            <a:extLst>
              <a:ext uri="{FF2B5EF4-FFF2-40B4-BE49-F238E27FC236}">
                <a16:creationId xmlns:a16="http://schemas.microsoft.com/office/drawing/2014/main" id="{6E45144B-BF92-9A47-94FD-F52064FD06E8}"/>
              </a:ext>
            </a:extLst>
          </p:cNvPr>
          <p:cNvSpPr>
            <a:spLocks noChangeArrowheads="1"/>
          </p:cNvSpPr>
          <p:nvPr/>
        </p:nvSpPr>
        <p:spPr bwMode="auto">
          <a:xfrm>
            <a:off x="2711450" y="3613150"/>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1" name="Rectangle 235">
            <a:extLst>
              <a:ext uri="{FF2B5EF4-FFF2-40B4-BE49-F238E27FC236}">
                <a16:creationId xmlns:a16="http://schemas.microsoft.com/office/drawing/2014/main" id="{F4772420-2FB1-314B-A194-38B964C76259}"/>
              </a:ext>
            </a:extLst>
          </p:cNvPr>
          <p:cNvSpPr>
            <a:spLocks noChangeArrowheads="1"/>
          </p:cNvSpPr>
          <p:nvPr/>
        </p:nvSpPr>
        <p:spPr bwMode="auto">
          <a:xfrm>
            <a:off x="2381250" y="3846513"/>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Text Box 236">
            <a:extLst>
              <a:ext uri="{FF2B5EF4-FFF2-40B4-BE49-F238E27FC236}">
                <a16:creationId xmlns:a16="http://schemas.microsoft.com/office/drawing/2014/main" id="{11E59F0D-C317-314F-8F6B-B5D0BED054AD}"/>
              </a:ext>
            </a:extLst>
          </p:cNvPr>
          <p:cNvSpPr txBox="1">
            <a:spLocks noChangeArrowheads="1"/>
          </p:cNvSpPr>
          <p:nvPr/>
        </p:nvSpPr>
        <p:spPr bwMode="auto">
          <a:xfrm>
            <a:off x="1757363" y="3736975"/>
            <a:ext cx="6127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6600"/>
                </a:solidFill>
                <a:effectLst/>
                <a:uLnTx/>
                <a:uFillTx/>
                <a:latin typeface="Arial" charset="0"/>
                <a:ea typeface="ＭＳ Ｐゴシック" charset="0"/>
                <a:cs typeface="+mn-cs"/>
              </a:rPr>
              <a:t>copy</a:t>
            </a:r>
          </a:p>
        </p:txBody>
      </p:sp>
      <p:sp>
        <p:nvSpPr>
          <p:cNvPr id="233" name="Text Box 237">
            <a:extLst>
              <a:ext uri="{FF2B5EF4-FFF2-40B4-BE49-F238E27FC236}">
                <a16:creationId xmlns:a16="http://schemas.microsoft.com/office/drawing/2014/main" id="{EAD9B395-E752-6A49-A4A1-C7F6E1FAF489}"/>
              </a:ext>
            </a:extLst>
          </p:cNvPr>
          <p:cNvSpPr txBox="1">
            <a:spLocks noChangeArrowheads="1"/>
          </p:cNvSpPr>
          <p:nvPr/>
        </p:nvSpPr>
        <p:spPr bwMode="auto">
          <a:xfrm>
            <a:off x="3786188" y="4761119"/>
            <a:ext cx="16430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no buffer space!</a:t>
            </a:r>
          </a:p>
        </p:txBody>
      </p:sp>
      <p:sp>
        <p:nvSpPr>
          <p:cNvPr id="318" name="Rectangle 264">
            <a:extLst>
              <a:ext uri="{FF2B5EF4-FFF2-40B4-BE49-F238E27FC236}">
                <a16:creationId xmlns:a16="http://schemas.microsoft.com/office/drawing/2014/main" id="{D09A7464-92EB-C943-B1B0-D7DED6B7F590}"/>
              </a:ext>
            </a:extLst>
          </p:cNvPr>
          <p:cNvSpPr txBox="1">
            <a:spLocks noChangeArrowheads="1"/>
          </p:cNvSpPr>
          <p:nvPr/>
        </p:nvSpPr>
        <p:spPr>
          <a:xfrm>
            <a:off x="600313" y="1223059"/>
            <a:ext cx="5915913" cy="2132179"/>
          </a:xfrm>
          <a:prstGeom prst="rect">
            <a:avLst/>
          </a:prstGeom>
        </p:spPr>
        <p:txBody>
          <a:bodyPr vert="horz" lIns="91440" tIns="45720" rIns="91440" bIns="45720" rtlCol="0">
            <a:normAutofit fontScale="925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000" b="0" i="0" u="none" strike="noStrike" kern="1200" cap="none" spc="0" normalizeH="0" baseline="0" noProof="0" dirty="0">
                <a:ln>
                  <a:noFill/>
                </a:ln>
                <a:solidFill>
                  <a:srgbClr val="000099"/>
                </a:solidFill>
                <a:effectLst/>
                <a:uLnTx/>
                <a:uFillTx/>
                <a:latin typeface="Calibri" panose="020F0502020204030204"/>
                <a:ea typeface="+mn-ea"/>
                <a:cs typeface="+mn-cs"/>
              </a:rPr>
              <a:t>Idealization: </a:t>
            </a:r>
            <a:r>
              <a:rPr kumimoji="0" lang="en-US" sz="3000" b="0" i="1" u="none" strike="noStrike" kern="1200" cap="none" spc="0" normalizeH="0" baseline="0" noProof="0" dirty="0">
                <a:ln>
                  <a:noFill/>
                </a:ln>
                <a:solidFill>
                  <a:srgbClr val="C00000"/>
                </a:solidFill>
                <a:effectLst/>
                <a:uLnTx/>
                <a:uFillTx/>
                <a:latin typeface="Calibri" panose="020F0502020204030204"/>
                <a:ea typeface="+mn-ea"/>
                <a:cs typeface="+mn-cs"/>
              </a:rPr>
              <a:t>some </a:t>
            </a:r>
            <a:r>
              <a:rPr kumimoji="0" lang="en-US" sz="3000" b="0" i="0" u="none" strike="noStrike" kern="1200" cap="none" spc="0" normalizeH="0" baseline="0" noProof="0" dirty="0">
                <a:ln>
                  <a:noFill/>
                </a:ln>
                <a:solidFill>
                  <a:prstClr val="black"/>
                </a:solidFill>
                <a:effectLst/>
                <a:uLnTx/>
                <a:uFillTx/>
                <a:latin typeface="Calibri" panose="020F0502020204030204"/>
                <a:ea typeface="+mn-ea"/>
                <a:cs typeface="+mn-cs"/>
              </a:rPr>
              <a:t>perfect knowledge</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packets can be lost (dropped at router) due  to full buffers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knows when packet has been dropped: only resends if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known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to be lost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6" name="Slide Number Placeholder 2">
            <a:extLst>
              <a:ext uri="{FF2B5EF4-FFF2-40B4-BE49-F238E27FC236}">
                <a16:creationId xmlns:a16="http://schemas.microsoft.com/office/drawing/2014/main" id="{D2612AFA-2896-BE40-9DDD-29726BDC295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107</a:t>
            </a:fld>
            <a:endParaRPr lang="en-US" dirty="0"/>
          </a:p>
        </p:txBody>
      </p:sp>
    </p:spTree>
    <p:extLst>
      <p:ext uri="{BB962C8B-B14F-4D97-AF65-F5344CB8AC3E}">
        <p14:creationId xmlns:p14="http://schemas.microsoft.com/office/powerpoint/2010/main" val="745262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0"/>
                                        </p:tgtEl>
                                        <p:attrNameLst>
                                          <p:attrName>style.visibility</p:attrName>
                                        </p:attrNameLst>
                                      </p:cBhvr>
                                      <p:to>
                                        <p:strVal val="visible"/>
                                      </p:to>
                                    </p:set>
                                    <p:animEffect transition="in" filter="dissolve">
                                      <p:cBhvr>
                                        <p:cTn id="7" dur="500"/>
                                        <p:tgtEl>
                                          <p:spTgt spid="230"/>
                                        </p:tgtEl>
                                      </p:cBhvr>
                                    </p:animEffect>
                                  </p:childTnLst>
                                </p:cTn>
                              </p:par>
                            </p:childTnLst>
                          </p:cTn>
                        </p:par>
                        <p:par>
                          <p:cTn id="8" fill="hold">
                            <p:stCondLst>
                              <p:cond delay="500"/>
                            </p:stCondLst>
                            <p:childTnLst>
                              <p:par>
                                <p:cTn id="9" presetID="42" presetClass="path" presetSubtype="0" accel="50000" decel="50000" fill="hold" grpId="1" nodeType="afterEffect">
                                  <p:stCondLst>
                                    <p:cond delay="0"/>
                                  </p:stCondLst>
                                  <p:childTnLst>
                                    <p:animMotion origin="layout" path="M -0.00017 0.00255 L -5.55556E-7 0.03542 " pathEditMode="relative" rAng="0" ptsTypes="AA">
                                      <p:cBhvr>
                                        <p:cTn id="10" dur="2000" fill="hold"/>
                                        <p:tgtEl>
                                          <p:spTgt spid="230"/>
                                        </p:tgtEl>
                                        <p:attrNameLst>
                                          <p:attrName>ppt_x</p:attrName>
                                          <p:attrName>ppt_y</p:attrName>
                                        </p:attrNameLst>
                                      </p:cBhvr>
                                      <p:rCtr x="0" y="1644"/>
                                    </p:animMotion>
                                  </p:childTnLst>
                                </p:cTn>
                              </p:par>
                            </p:childTnLst>
                          </p:cTn>
                        </p:par>
                        <p:par>
                          <p:cTn id="11" fill="hold">
                            <p:stCondLst>
                              <p:cond delay="2500"/>
                            </p:stCondLst>
                            <p:childTnLst>
                              <p:par>
                                <p:cTn id="12" presetID="9" presetClass="entr" presetSubtype="0" fill="hold" grpId="0" nodeType="afterEffect">
                                  <p:stCondLst>
                                    <p:cond delay="0"/>
                                  </p:stCondLst>
                                  <p:childTnLst>
                                    <p:set>
                                      <p:cBhvr>
                                        <p:cTn id="13" dur="1" fill="hold">
                                          <p:stCondLst>
                                            <p:cond delay="0"/>
                                          </p:stCondLst>
                                        </p:cTn>
                                        <p:tgtEl>
                                          <p:spTgt spid="231"/>
                                        </p:tgtEl>
                                        <p:attrNameLst>
                                          <p:attrName>style.visibility</p:attrName>
                                        </p:attrNameLst>
                                      </p:cBhvr>
                                      <p:to>
                                        <p:strVal val="visible"/>
                                      </p:to>
                                    </p:set>
                                    <p:animEffect transition="in" filter="dissolve">
                                      <p:cBhvr>
                                        <p:cTn id="14" dur="500"/>
                                        <p:tgtEl>
                                          <p:spTgt spid="231"/>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232"/>
                                        </p:tgtEl>
                                        <p:attrNameLst>
                                          <p:attrName>style.visibility</p:attrName>
                                        </p:attrNameLst>
                                      </p:cBhvr>
                                      <p:to>
                                        <p:strVal val="visible"/>
                                      </p:to>
                                    </p:set>
                                    <p:animEffect transition="in" filter="dissolve">
                                      <p:cBhvr>
                                        <p:cTn id="17" dur="500"/>
                                        <p:tgtEl>
                                          <p:spTgt spid="232"/>
                                        </p:tgtEl>
                                      </p:cBhvr>
                                    </p:animEffect>
                                  </p:childTnLst>
                                </p:cTn>
                              </p:par>
                            </p:childTnLst>
                          </p:cTn>
                        </p:par>
                        <p:par>
                          <p:cTn id="18" fill="hold">
                            <p:stCondLst>
                              <p:cond delay="3000"/>
                            </p:stCondLst>
                            <p:childTnLst>
                              <p:par>
                                <p:cTn id="19" presetID="0" presetClass="path" presetSubtype="0" accel="50000" decel="50000" fill="hold" grpId="2" nodeType="afterEffect">
                                  <p:stCondLst>
                                    <p:cond delay="0"/>
                                  </p:stCondLst>
                                  <p:childTnLst>
                                    <p:animMotion origin="layout" path="M -1.875E-6 0.03542 L 0.00026 0.17778 L 0.06328 0.17871 L 0.03451 0.24167 L 0.14323 0.24167 " pathEditMode="relative" rAng="0" ptsTypes="AAAAA">
                                      <p:cBhvr>
                                        <p:cTn id="20" dur="2000" fill="hold"/>
                                        <p:tgtEl>
                                          <p:spTgt spid="230"/>
                                        </p:tgtEl>
                                        <p:attrNameLst>
                                          <p:attrName>ppt_x</p:attrName>
                                          <p:attrName>ppt_y</p:attrName>
                                        </p:attrNameLst>
                                      </p:cBhvr>
                                      <p:rCtr x="7161" y="10301"/>
                                    </p:animMotion>
                                  </p:childTnLst>
                                </p:cTn>
                              </p:par>
                              <p:par>
                                <p:cTn id="21" presetID="9" presetClass="exit" presetSubtype="0" fill="hold" grpId="1" nodeType="withEffect">
                                  <p:stCondLst>
                                    <p:cond delay="0"/>
                                  </p:stCondLst>
                                  <p:childTnLst>
                                    <p:animEffect transition="out" filter="dissolve">
                                      <p:cBhvr>
                                        <p:cTn id="22" dur="500"/>
                                        <p:tgtEl>
                                          <p:spTgt spid="232"/>
                                        </p:tgtEl>
                                      </p:cBhvr>
                                    </p:animEffect>
                                    <p:set>
                                      <p:cBhvr>
                                        <p:cTn id="23" dur="1" fill="hold">
                                          <p:stCondLst>
                                            <p:cond delay="499"/>
                                          </p:stCondLst>
                                        </p:cTn>
                                        <p:tgtEl>
                                          <p:spTgt spid="232"/>
                                        </p:tgtEl>
                                        <p:attrNameLst>
                                          <p:attrName>style.visibility</p:attrName>
                                        </p:attrNameLst>
                                      </p:cBhvr>
                                      <p:to>
                                        <p:strVal val="hidden"/>
                                      </p:to>
                                    </p:set>
                                  </p:childTnLst>
                                </p:cTn>
                              </p:par>
                            </p:childTnLst>
                          </p:cTn>
                        </p:par>
                        <p:par>
                          <p:cTn id="24" fill="hold">
                            <p:stCondLst>
                              <p:cond delay="5000"/>
                            </p:stCondLst>
                            <p:childTnLst>
                              <p:par>
                                <p:cTn id="25" presetID="9" presetClass="entr" presetSubtype="0" fill="hold" grpId="0" nodeType="afterEffect">
                                  <p:stCondLst>
                                    <p:cond delay="0"/>
                                  </p:stCondLst>
                                  <p:childTnLst>
                                    <p:set>
                                      <p:cBhvr>
                                        <p:cTn id="26" dur="1" fill="hold">
                                          <p:stCondLst>
                                            <p:cond delay="0"/>
                                          </p:stCondLst>
                                        </p:cTn>
                                        <p:tgtEl>
                                          <p:spTgt spid="233"/>
                                        </p:tgtEl>
                                        <p:attrNameLst>
                                          <p:attrName>style.visibility</p:attrName>
                                        </p:attrNameLst>
                                      </p:cBhvr>
                                      <p:to>
                                        <p:strVal val="visible"/>
                                      </p:to>
                                    </p:set>
                                    <p:animEffect transition="in" filter="dissolve">
                                      <p:cBhvr>
                                        <p:cTn id="27" dur="500"/>
                                        <p:tgtEl>
                                          <p:spTgt spid="233"/>
                                        </p:tgtEl>
                                      </p:cBhvr>
                                    </p:animEffect>
                                  </p:childTnLst>
                                </p:cTn>
                              </p:par>
                            </p:childTnLst>
                          </p:cTn>
                        </p:par>
                        <p:par>
                          <p:cTn id="28" fill="hold">
                            <p:stCondLst>
                              <p:cond delay="5500"/>
                            </p:stCondLst>
                            <p:childTnLst>
                              <p:par>
                                <p:cTn id="29" presetID="9" presetClass="entr" presetSubtype="0" fill="hold" nodeType="afterEffect">
                                  <p:stCondLst>
                                    <p:cond delay="0"/>
                                  </p:stCondLst>
                                  <p:childTnLst>
                                    <p:set>
                                      <p:cBhvr>
                                        <p:cTn id="30" dur="1" fill="hold">
                                          <p:stCondLst>
                                            <p:cond delay="0"/>
                                          </p:stCondLst>
                                        </p:cTn>
                                        <p:tgtEl>
                                          <p:spTgt spid="160"/>
                                        </p:tgtEl>
                                        <p:attrNameLst>
                                          <p:attrName>style.visibility</p:attrName>
                                        </p:attrNameLst>
                                      </p:cBhvr>
                                      <p:to>
                                        <p:strVal val="visible"/>
                                      </p:to>
                                    </p:set>
                                    <p:animEffect transition="in" filter="dissolve">
                                      <p:cBhvr>
                                        <p:cTn id="31" dur="500"/>
                                        <p:tgtEl>
                                          <p:spTgt spid="160"/>
                                        </p:tgtEl>
                                      </p:cBhvr>
                                    </p:animEffect>
                                  </p:childTnLst>
                                </p:cTn>
                              </p:par>
                            </p:childTnLst>
                          </p:cTn>
                        </p:par>
                        <p:par>
                          <p:cTn id="32" fill="hold">
                            <p:stCondLst>
                              <p:cond delay="6000"/>
                            </p:stCondLst>
                            <p:childTnLst>
                              <p:par>
                                <p:cTn id="33" presetID="0" presetClass="path" presetSubtype="0" accel="50000" decel="50000" fill="hold" grpId="3" nodeType="afterEffect">
                                  <p:stCondLst>
                                    <p:cond delay="0"/>
                                  </p:stCondLst>
                                  <p:childTnLst>
                                    <p:animMotion origin="layout" path="M 0.14323 0.24167 L 0.14544 0.35116 " pathEditMode="relative" rAng="0" ptsTypes="AA">
                                      <p:cBhvr>
                                        <p:cTn id="34" dur="2000" fill="hold"/>
                                        <p:tgtEl>
                                          <p:spTgt spid="230"/>
                                        </p:tgtEl>
                                        <p:attrNameLst>
                                          <p:attrName>ppt_x</p:attrName>
                                          <p:attrName>ppt_y</p:attrName>
                                        </p:attrNameLst>
                                      </p:cBhvr>
                                      <p:rCtr x="104" y="5463"/>
                                    </p:animMotion>
                                  </p:childTnLst>
                                </p:cTn>
                              </p:par>
                              <p:par>
                                <p:cTn id="35" presetID="9" presetClass="exit" presetSubtype="0" fill="hold" grpId="1" nodeType="withEffect">
                                  <p:stCondLst>
                                    <p:cond delay="0"/>
                                  </p:stCondLst>
                                  <p:childTnLst>
                                    <p:animEffect transition="out" filter="dissolve">
                                      <p:cBhvr>
                                        <p:cTn id="36" dur="500"/>
                                        <p:tgtEl>
                                          <p:spTgt spid="233"/>
                                        </p:tgtEl>
                                      </p:cBhvr>
                                    </p:animEffect>
                                    <p:set>
                                      <p:cBhvr>
                                        <p:cTn id="37" dur="1" fill="hold">
                                          <p:stCondLst>
                                            <p:cond delay="499"/>
                                          </p:stCondLst>
                                        </p:cTn>
                                        <p:tgtEl>
                                          <p:spTgt spid="233"/>
                                        </p:tgtEl>
                                        <p:attrNameLst>
                                          <p:attrName>style.visibility</p:attrName>
                                        </p:attrNameLst>
                                      </p:cBhvr>
                                      <p:to>
                                        <p:strVal val="hidden"/>
                                      </p:to>
                                    </p:set>
                                  </p:childTnLst>
                                </p:cTn>
                              </p:par>
                            </p:childTnLst>
                          </p:cTn>
                        </p:par>
                        <p:par>
                          <p:cTn id="38" fill="hold">
                            <p:stCondLst>
                              <p:cond delay="8000"/>
                            </p:stCondLst>
                            <p:childTnLst>
                              <p:par>
                                <p:cTn id="39" presetID="9" presetClass="exit" presetSubtype="0" fill="hold" grpId="4" nodeType="afterEffect">
                                  <p:stCondLst>
                                    <p:cond delay="0"/>
                                  </p:stCondLst>
                                  <p:childTnLst>
                                    <p:animEffect transition="out" filter="dissolve">
                                      <p:cBhvr>
                                        <p:cTn id="40" dur="500"/>
                                        <p:tgtEl>
                                          <p:spTgt spid="230"/>
                                        </p:tgtEl>
                                      </p:cBhvr>
                                    </p:animEffect>
                                    <p:set>
                                      <p:cBhvr>
                                        <p:cTn id="41" dur="1" fill="hold">
                                          <p:stCondLst>
                                            <p:cond delay="499"/>
                                          </p:stCondLst>
                                        </p:cTn>
                                        <p:tgtEl>
                                          <p:spTgt spid="2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 grpId="0" animBg="1"/>
      <p:bldP spid="230" grpId="1" animBg="1"/>
      <p:bldP spid="230" grpId="2" animBg="1"/>
      <p:bldP spid="230" grpId="3" animBg="1"/>
      <p:bldP spid="230" grpId="4" animBg="1"/>
      <p:bldP spid="231" grpId="0" animBg="1"/>
      <p:bldP spid="232" grpId="0"/>
      <p:bldP spid="232" grpId="1"/>
      <p:bldP spid="233" grpId="0"/>
      <p:bldP spid="233" grpId="1"/>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Freeform 3">
            <a:extLst>
              <a:ext uri="{FF2B5EF4-FFF2-40B4-BE49-F238E27FC236}">
                <a16:creationId xmlns:a16="http://schemas.microsoft.com/office/drawing/2014/main" id="{78DA0B54-F98B-BB46-88B3-CE41F122DE26}"/>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74" name="Group 473">
            <a:extLst>
              <a:ext uri="{FF2B5EF4-FFF2-40B4-BE49-F238E27FC236}">
                <a16:creationId xmlns:a16="http://schemas.microsoft.com/office/drawing/2014/main" id="{B7831227-C019-F54D-8486-90C2641B233E}"/>
              </a:ext>
            </a:extLst>
          </p:cNvPr>
          <p:cNvGrpSpPr/>
          <p:nvPr/>
        </p:nvGrpSpPr>
        <p:grpSpPr>
          <a:xfrm>
            <a:off x="6249435" y="5024056"/>
            <a:ext cx="720732" cy="1182930"/>
            <a:chOff x="10910965" y="2513124"/>
            <a:chExt cx="586768" cy="904023"/>
          </a:xfrm>
        </p:grpSpPr>
        <p:sp>
          <p:nvSpPr>
            <p:cNvPr id="475" name="Rectangle 474">
              <a:extLst>
                <a:ext uri="{FF2B5EF4-FFF2-40B4-BE49-F238E27FC236}">
                  <a16:creationId xmlns:a16="http://schemas.microsoft.com/office/drawing/2014/main" id="{1F86B744-C8BE-A248-B391-C1A1E47E0A0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6" name="Straight Connector 475">
              <a:extLst>
                <a:ext uri="{FF2B5EF4-FFF2-40B4-BE49-F238E27FC236}">
                  <a16:creationId xmlns:a16="http://schemas.microsoft.com/office/drawing/2014/main" id="{900566A3-5320-FA4C-ABD1-930C515C0C89}"/>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7" name="Straight Connector 476">
              <a:extLst>
                <a:ext uri="{FF2B5EF4-FFF2-40B4-BE49-F238E27FC236}">
                  <a16:creationId xmlns:a16="http://schemas.microsoft.com/office/drawing/2014/main" id="{93B54A25-2EFC-2B49-BB5B-BE990ACB6E19}"/>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8" name="Straight Connector 477">
              <a:extLst>
                <a:ext uri="{FF2B5EF4-FFF2-40B4-BE49-F238E27FC236}">
                  <a16:creationId xmlns:a16="http://schemas.microsoft.com/office/drawing/2014/main" id="{A6538998-BDBF-DF4C-B2EC-77F281D72F0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9" name="Straight Connector 478">
              <a:extLst>
                <a:ext uri="{FF2B5EF4-FFF2-40B4-BE49-F238E27FC236}">
                  <a16:creationId xmlns:a16="http://schemas.microsoft.com/office/drawing/2014/main" id="{968272CD-399F-264B-A633-827064A7E41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9" name="Freeform 9">
            <a:extLst>
              <a:ext uri="{FF2B5EF4-FFF2-40B4-BE49-F238E27FC236}">
                <a16:creationId xmlns:a16="http://schemas.microsoft.com/office/drawing/2014/main" id="{3605A7CD-486E-374E-857B-A5FED463149A}"/>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0" name="Group 169">
            <a:extLst>
              <a:ext uri="{FF2B5EF4-FFF2-40B4-BE49-F238E27FC236}">
                <a16:creationId xmlns:a16="http://schemas.microsoft.com/office/drawing/2014/main" id="{6BAE210C-B315-BF49-9E14-832C803385C1}"/>
              </a:ext>
            </a:extLst>
          </p:cNvPr>
          <p:cNvGrpSpPr/>
          <p:nvPr/>
        </p:nvGrpSpPr>
        <p:grpSpPr>
          <a:xfrm>
            <a:off x="1278678" y="4683698"/>
            <a:ext cx="720732" cy="1182930"/>
            <a:chOff x="10910965" y="2513124"/>
            <a:chExt cx="586768" cy="904023"/>
          </a:xfrm>
        </p:grpSpPr>
        <p:sp>
          <p:nvSpPr>
            <p:cNvPr id="466" name="Rectangle 465">
              <a:extLst>
                <a:ext uri="{FF2B5EF4-FFF2-40B4-BE49-F238E27FC236}">
                  <a16:creationId xmlns:a16="http://schemas.microsoft.com/office/drawing/2014/main" id="{782DF269-B22E-124D-A8AB-1B45AC4017FB}"/>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7" name="Straight Connector 466">
              <a:extLst>
                <a:ext uri="{FF2B5EF4-FFF2-40B4-BE49-F238E27FC236}">
                  <a16:creationId xmlns:a16="http://schemas.microsoft.com/office/drawing/2014/main" id="{A7812E96-3B07-D348-AB53-B122DAB4E6B2}"/>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a:extLst>
                <a:ext uri="{FF2B5EF4-FFF2-40B4-BE49-F238E27FC236}">
                  <a16:creationId xmlns:a16="http://schemas.microsoft.com/office/drawing/2014/main" id="{2B399334-1A8E-134C-B4FC-1DADB2572F9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2A8D4057-50A8-0C4E-B3DB-41EF5AA29419}"/>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a:extLst>
                <a:ext uri="{FF2B5EF4-FFF2-40B4-BE49-F238E27FC236}">
                  <a16:creationId xmlns:a16="http://schemas.microsoft.com/office/drawing/2014/main" id="{303C7848-D36A-834E-9516-64CE78236ED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584477B2-231F-6342-BB1B-FEE6C59ECF52}"/>
              </a:ext>
            </a:extLst>
          </p:cNvPr>
          <p:cNvGrpSpPr/>
          <p:nvPr/>
        </p:nvGrpSpPr>
        <p:grpSpPr>
          <a:xfrm>
            <a:off x="2355044" y="3521091"/>
            <a:ext cx="720732" cy="1182930"/>
            <a:chOff x="10910965" y="2513124"/>
            <a:chExt cx="586768" cy="904023"/>
          </a:xfrm>
        </p:grpSpPr>
        <p:sp>
          <p:nvSpPr>
            <p:cNvPr id="461" name="Rectangle 460">
              <a:extLst>
                <a:ext uri="{FF2B5EF4-FFF2-40B4-BE49-F238E27FC236}">
                  <a16:creationId xmlns:a16="http://schemas.microsoft.com/office/drawing/2014/main" id="{6809513A-96B2-F747-B5DE-AE92732DF736}"/>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2" name="Straight Connector 461">
              <a:extLst>
                <a:ext uri="{FF2B5EF4-FFF2-40B4-BE49-F238E27FC236}">
                  <a16:creationId xmlns:a16="http://schemas.microsoft.com/office/drawing/2014/main" id="{12D921D5-B6BF-A24C-8002-5AB6451D58B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3" name="Straight Connector 462">
              <a:extLst>
                <a:ext uri="{FF2B5EF4-FFF2-40B4-BE49-F238E27FC236}">
                  <a16:creationId xmlns:a16="http://schemas.microsoft.com/office/drawing/2014/main" id="{8E7AFE4F-E85D-E74E-9028-EA5E47E1FC08}"/>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4" name="Straight Connector 463">
              <a:extLst>
                <a:ext uri="{FF2B5EF4-FFF2-40B4-BE49-F238E27FC236}">
                  <a16:creationId xmlns:a16="http://schemas.microsoft.com/office/drawing/2014/main" id="{A7E6CF1A-5E38-FC4A-91EC-B6B52C3CCCC0}"/>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5" name="Straight Connector 464">
              <a:extLst>
                <a:ext uri="{FF2B5EF4-FFF2-40B4-BE49-F238E27FC236}">
                  <a16:creationId xmlns:a16="http://schemas.microsoft.com/office/drawing/2014/main" id="{C7013E7D-279D-3441-A1FC-72573517FCAA}"/>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2" name="Freeform 6">
            <a:extLst>
              <a:ext uri="{FF2B5EF4-FFF2-40B4-BE49-F238E27FC236}">
                <a16:creationId xmlns:a16="http://schemas.microsoft.com/office/drawing/2014/main" id="{206261C0-C19D-5445-B1A1-7208FAA9D5C0}"/>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34">
            <a:extLst>
              <a:ext uri="{FF2B5EF4-FFF2-40B4-BE49-F238E27FC236}">
                <a16:creationId xmlns:a16="http://schemas.microsoft.com/office/drawing/2014/main" id="{2D5D8D25-47D7-4247-93AC-740845C8F29F}"/>
              </a:ext>
            </a:extLst>
          </p:cNvPr>
          <p:cNvGrpSpPr/>
          <p:nvPr/>
        </p:nvGrpSpPr>
        <p:grpSpPr>
          <a:xfrm>
            <a:off x="6698918" y="3667889"/>
            <a:ext cx="720732" cy="1182930"/>
            <a:chOff x="10910965" y="2513124"/>
            <a:chExt cx="586768" cy="904023"/>
          </a:xfrm>
        </p:grpSpPr>
        <p:sp>
          <p:nvSpPr>
            <p:cNvPr id="456" name="Rectangle 455">
              <a:extLst>
                <a:ext uri="{FF2B5EF4-FFF2-40B4-BE49-F238E27FC236}">
                  <a16:creationId xmlns:a16="http://schemas.microsoft.com/office/drawing/2014/main" id="{23DA77B2-BEC2-8945-AF87-82BF78DFEBDC}"/>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57" name="Straight Connector 456">
              <a:extLst>
                <a:ext uri="{FF2B5EF4-FFF2-40B4-BE49-F238E27FC236}">
                  <a16:creationId xmlns:a16="http://schemas.microsoft.com/office/drawing/2014/main" id="{5E0EB13A-C315-4845-B3CA-9996078979F7}"/>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a:extLst>
                <a:ext uri="{FF2B5EF4-FFF2-40B4-BE49-F238E27FC236}">
                  <a16:creationId xmlns:a16="http://schemas.microsoft.com/office/drawing/2014/main" id="{77FF2C2F-77E2-114D-A87A-BE0DC6998087}"/>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9" name="Straight Connector 458">
              <a:extLst>
                <a:ext uri="{FF2B5EF4-FFF2-40B4-BE49-F238E27FC236}">
                  <a16:creationId xmlns:a16="http://schemas.microsoft.com/office/drawing/2014/main" id="{215BACD8-AE1A-024C-8113-15D983544269}"/>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0" name="Straight Connector 459">
              <a:extLst>
                <a:ext uri="{FF2B5EF4-FFF2-40B4-BE49-F238E27FC236}">
                  <a16:creationId xmlns:a16="http://schemas.microsoft.com/office/drawing/2014/main" id="{4A77BC0A-EA01-7445-AAE0-B8E8936A6672}"/>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31" name="Group 330">
            <a:extLst>
              <a:ext uri="{FF2B5EF4-FFF2-40B4-BE49-F238E27FC236}">
                <a16:creationId xmlns:a16="http://schemas.microsoft.com/office/drawing/2014/main" id="{FFA35F8C-504E-E740-B268-F48CB484744A}"/>
              </a:ext>
            </a:extLst>
          </p:cNvPr>
          <p:cNvGrpSpPr/>
          <p:nvPr/>
        </p:nvGrpSpPr>
        <p:grpSpPr>
          <a:xfrm>
            <a:off x="3770696" y="5033645"/>
            <a:ext cx="1286871" cy="734927"/>
            <a:chOff x="7493876" y="2774731"/>
            <a:chExt cx="1481958" cy="894622"/>
          </a:xfrm>
        </p:grpSpPr>
        <p:sp>
          <p:nvSpPr>
            <p:cNvPr id="449" name="Freeform 448">
              <a:extLst>
                <a:ext uri="{FF2B5EF4-FFF2-40B4-BE49-F238E27FC236}">
                  <a16:creationId xmlns:a16="http://schemas.microsoft.com/office/drawing/2014/main" id="{0C5B982F-8D0D-5E4B-A5F4-51D4EACABD7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50" name="Oval 449">
              <a:extLst>
                <a:ext uri="{FF2B5EF4-FFF2-40B4-BE49-F238E27FC236}">
                  <a16:creationId xmlns:a16="http://schemas.microsoft.com/office/drawing/2014/main" id="{486B86C4-CAB3-2943-9DDD-58492CC7335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51" name="Group 450">
              <a:extLst>
                <a:ext uri="{FF2B5EF4-FFF2-40B4-BE49-F238E27FC236}">
                  <a16:creationId xmlns:a16="http://schemas.microsoft.com/office/drawing/2014/main" id="{2DD189E4-73DE-594A-9971-497300D8C426}"/>
                </a:ext>
              </a:extLst>
            </p:cNvPr>
            <p:cNvGrpSpPr/>
            <p:nvPr/>
          </p:nvGrpSpPr>
          <p:grpSpPr>
            <a:xfrm>
              <a:off x="7713663" y="2848339"/>
              <a:ext cx="1042107" cy="425543"/>
              <a:chOff x="7786941" y="2884917"/>
              <a:chExt cx="897649" cy="353919"/>
            </a:xfrm>
          </p:grpSpPr>
          <p:sp>
            <p:nvSpPr>
              <p:cNvPr id="452" name="Freeform 451">
                <a:extLst>
                  <a:ext uri="{FF2B5EF4-FFF2-40B4-BE49-F238E27FC236}">
                    <a16:creationId xmlns:a16="http://schemas.microsoft.com/office/drawing/2014/main" id="{E85CF2D0-3CFC-5E43-B858-03D42C9110A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3" name="Freeform 452">
                <a:extLst>
                  <a:ext uri="{FF2B5EF4-FFF2-40B4-BE49-F238E27FC236}">
                    <a16:creationId xmlns:a16="http://schemas.microsoft.com/office/drawing/2014/main" id="{EC9DAD17-F992-4F48-8267-9058E7CD27F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4" name="Freeform 453">
                <a:extLst>
                  <a:ext uri="{FF2B5EF4-FFF2-40B4-BE49-F238E27FC236}">
                    <a16:creationId xmlns:a16="http://schemas.microsoft.com/office/drawing/2014/main" id="{E710E015-BE76-AE4B-81F6-34C170D7132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5" name="Freeform 454">
                <a:extLst>
                  <a:ext uri="{FF2B5EF4-FFF2-40B4-BE49-F238E27FC236}">
                    <a16:creationId xmlns:a16="http://schemas.microsoft.com/office/drawing/2014/main" id="{E6F85A0B-00CE-6D4F-A4FF-FFB7E1C2F76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4" name="Group 124">
            <a:extLst>
              <a:ext uri="{FF2B5EF4-FFF2-40B4-BE49-F238E27FC236}">
                <a16:creationId xmlns:a16="http://schemas.microsoft.com/office/drawing/2014/main" id="{9BF07229-A6A4-AD45-97F8-02F77949015D}"/>
              </a:ext>
            </a:extLst>
          </p:cNvPr>
          <p:cNvGrpSpPr>
            <a:grpSpLocks/>
          </p:cNvGrpSpPr>
          <p:nvPr/>
        </p:nvGrpSpPr>
        <p:grpSpPr bwMode="auto">
          <a:xfrm>
            <a:off x="1317421" y="3877120"/>
            <a:ext cx="645431" cy="569172"/>
            <a:chOff x="-44" y="1473"/>
            <a:chExt cx="981" cy="1105"/>
          </a:xfrm>
        </p:grpSpPr>
        <p:pic>
          <p:nvPicPr>
            <p:cNvPr id="447" name="Picture 125" descr="desktop_computer_stylized_medium">
              <a:extLst>
                <a:ext uri="{FF2B5EF4-FFF2-40B4-BE49-F238E27FC236}">
                  <a16:creationId xmlns:a16="http://schemas.microsoft.com/office/drawing/2014/main" id="{7307EF69-0AD9-7347-B5CF-13B9A3CE26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8" name="Freeform 126">
              <a:extLst>
                <a:ext uri="{FF2B5EF4-FFF2-40B4-BE49-F238E27FC236}">
                  <a16:creationId xmlns:a16="http://schemas.microsoft.com/office/drawing/2014/main" id="{70150EB8-302C-104D-A225-CB59DD73AD6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36" name="Freeform 12">
            <a:extLst>
              <a:ext uri="{FF2B5EF4-FFF2-40B4-BE49-F238E27FC236}">
                <a16:creationId xmlns:a16="http://schemas.microsoft.com/office/drawing/2014/main" id="{0457B109-DCF7-7B48-990C-188E960DA7E2}"/>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7" name="Line 33">
            <a:extLst>
              <a:ext uri="{FF2B5EF4-FFF2-40B4-BE49-F238E27FC236}">
                <a16:creationId xmlns:a16="http://schemas.microsoft.com/office/drawing/2014/main" id="{378BB6D2-BFAA-E544-BB30-E3BAC64FEF3E}"/>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8" name="Text Box 42">
            <a:extLst>
              <a:ext uri="{FF2B5EF4-FFF2-40B4-BE49-F238E27FC236}">
                <a16:creationId xmlns:a16="http://schemas.microsoft.com/office/drawing/2014/main" id="{E22D8322-6AC1-024E-A7E0-7FB476A5F28E}"/>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39" name="Text Box 52">
            <a:extLst>
              <a:ext uri="{FF2B5EF4-FFF2-40B4-BE49-F238E27FC236}">
                <a16:creationId xmlns:a16="http://schemas.microsoft.com/office/drawing/2014/main" id="{C9BA4092-FFBC-344B-B0CD-5F77B5C37F21}"/>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340" name="Line 53">
            <a:extLst>
              <a:ext uri="{FF2B5EF4-FFF2-40B4-BE49-F238E27FC236}">
                <a16:creationId xmlns:a16="http://schemas.microsoft.com/office/drawing/2014/main" id="{D40AEB36-CE2F-6240-A4C3-F1CF224B9976}"/>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1" name="Line 54">
            <a:extLst>
              <a:ext uri="{FF2B5EF4-FFF2-40B4-BE49-F238E27FC236}">
                <a16:creationId xmlns:a16="http://schemas.microsoft.com/office/drawing/2014/main" id="{495C95A8-89BF-AD47-9100-5231A4D8B0C2}"/>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2" name="Line 55">
            <a:extLst>
              <a:ext uri="{FF2B5EF4-FFF2-40B4-BE49-F238E27FC236}">
                <a16:creationId xmlns:a16="http://schemas.microsoft.com/office/drawing/2014/main" id="{120B847C-F27F-494F-8014-E8B621196DE4}"/>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3" name="Line 57">
            <a:extLst>
              <a:ext uri="{FF2B5EF4-FFF2-40B4-BE49-F238E27FC236}">
                <a16:creationId xmlns:a16="http://schemas.microsoft.com/office/drawing/2014/main" id="{960F0352-E2A3-DE4C-9E29-AD02BDE1E663}"/>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45" name="Group 127">
            <a:extLst>
              <a:ext uri="{FF2B5EF4-FFF2-40B4-BE49-F238E27FC236}">
                <a16:creationId xmlns:a16="http://schemas.microsoft.com/office/drawing/2014/main" id="{3AD20F85-F9D5-B241-A4C0-83AA3C7AFA1C}"/>
              </a:ext>
            </a:extLst>
          </p:cNvPr>
          <p:cNvGrpSpPr>
            <a:grpSpLocks/>
          </p:cNvGrpSpPr>
          <p:nvPr/>
        </p:nvGrpSpPr>
        <p:grpSpPr bwMode="auto">
          <a:xfrm>
            <a:off x="7531958" y="4473878"/>
            <a:ext cx="284691" cy="577481"/>
            <a:chOff x="4140" y="429"/>
            <a:chExt cx="1425" cy="2396"/>
          </a:xfrm>
        </p:grpSpPr>
        <p:sp>
          <p:nvSpPr>
            <p:cNvPr id="409" name="Freeform 128">
              <a:extLst>
                <a:ext uri="{FF2B5EF4-FFF2-40B4-BE49-F238E27FC236}">
                  <a16:creationId xmlns:a16="http://schemas.microsoft.com/office/drawing/2014/main" id="{0B4C7EC1-ADAA-B244-8CDF-3FEFCFF9F2D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0" name="Rectangle 129">
              <a:extLst>
                <a:ext uri="{FF2B5EF4-FFF2-40B4-BE49-F238E27FC236}">
                  <a16:creationId xmlns:a16="http://schemas.microsoft.com/office/drawing/2014/main" id="{A0FF8C35-B0F8-A74B-9E6E-A21B68AFBDF1}"/>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1" name="Freeform 130">
              <a:extLst>
                <a:ext uri="{FF2B5EF4-FFF2-40B4-BE49-F238E27FC236}">
                  <a16:creationId xmlns:a16="http://schemas.microsoft.com/office/drawing/2014/main" id="{B8A6A9CE-AE19-9646-8506-8FABE239754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2" name="Freeform 131">
              <a:extLst>
                <a:ext uri="{FF2B5EF4-FFF2-40B4-BE49-F238E27FC236}">
                  <a16:creationId xmlns:a16="http://schemas.microsoft.com/office/drawing/2014/main" id="{920D5DF8-F10D-784B-A501-18ADE558747A}"/>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13" name="Rectangle 132">
              <a:extLst>
                <a:ext uri="{FF2B5EF4-FFF2-40B4-BE49-F238E27FC236}">
                  <a16:creationId xmlns:a16="http://schemas.microsoft.com/office/drawing/2014/main" id="{158A36BE-3875-984B-860D-8A0FE0867C21}"/>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4" name="Group 133">
              <a:extLst>
                <a:ext uri="{FF2B5EF4-FFF2-40B4-BE49-F238E27FC236}">
                  <a16:creationId xmlns:a16="http://schemas.microsoft.com/office/drawing/2014/main" id="{E5497F18-12AE-964F-A3C6-A90B513556BE}"/>
                </a:ext>
              </a:extLst>
            </p:cNvPr>
            <p:cNvGrpSpPr>
              <a:grpSpLocks/>
            </p:cNvGrpSpPr>
            <p:nvPr/>
          </p:nvGrpSpPr>
          <p:grpSpPr bwMode="auto">
            <a:xfrm>
              <a:off x="4749" y="668"/>
              <a:ext cx="581" cy="145"/>
              <a:chOff x="614" y="2568"/>
              <a:chExt cx="725" cy="139"/>
            </a:xfrm>
          </p:grpSpPr>
          <p:sp>
            <p:nvSpPr>
              <p:cNvPr id="439" name="AutoShape 134">
                <a:extLst>
                  <a:ext uri="{FF2B5EF4-FFF2-40B4-BE49-F238E27FC236}">
                    <a16:creationId xmlns:a16="http://schemas.microsoft.com/office/drawing/2014/main" id="{44D06AC1-BE64-AD44-B78A-06EA0742660C}"/>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AutoShape 135">
                <a:extLst>
                  <a:ext uri="{FF2B5EF4-FFF2-40B4-BE49-F238E27FC236}">
                    <a16:creationId xmlns:a16="http://schemas.microsoft.com/office/drawing/2014/main" id="{AB2F27B0-5EAD-DE4F-BB61-62C23D5FBC86}"/>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5" name="Rectangle 136">
              <a:extLst>
                <a:ext uri="{FF2B5EF4-FFF2-40B4-BE49-F238E27FC236}">
                  <a16:creationId xmlns:a16="http://schemas.microsoft.com/office/drawing/2014/main" id="{497EAA10-56C6-FF48-9B71-8DD4C9104F4D}"/>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6" name="Group 137">
              <a:extLst>
                <a:ext uri="{FF2B5EF4-FFF2-40B4-BE49-F238E27FC236}">
                  <a16:creationId xmlns:a16="http://schemas.microsoft.com/office/drawing/2014/main" id="{C3283769-C067-6D49-911F-DE095B9010DC}"/>
                </a:ext>
              </a:extLst>
            </p:cNvPr>
            <p:cNvGrpSpPr>
              <a:grpSpLocks/>
            </p:cNvGrpSpPr>
            <p:nvPr/>
          </p:nvGrpSpPr>
          <p:grpSpPr bwMode="auto">
            <a:xfrm>
              <a:off x="4747" y="994"/>
              <a:ext cx="581" cy="134"/>
              <a:chOff x="614" y="2568"/>
              <a:chExt cx="725" cy="139"/>
            </a:xfrm>
          </p:grpSpPr>
          <p:sp>
            <p:nvSpPr>
              <p:cNvPr id="437" name="AutoShape 138">
                <a:extLst>
                  <a:ext uri="{FF2B5EF4-FFF2-40B4-BE49-F238E27FC236}">
                    <a16:creationId xmlns:a16="http://schemas.microsoft.com/office/drawing/2014/main" id="{AB151B02-EE9D-8247-BD54-A32913D967B6}"/>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8" name="AutoShape 139">
                <a:extLst>
                  <a:ext uri="{FF2B5EF4-FFF2-40B4-BE49-F238E27FC236}">
                    <a16:creationId xmlns:a16="http://schemas.microsoft.com/office/drawing/2014/main" id="{FEF7F223-DA6D-0843-95D8-3849E237504B}"/>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17" name="Rectangle 140">
              <a:extLst>
                <a:ext uri="{FF2B5EF4-FFF2-40B4-BE49-F238E27FC236}">
                  <a16:creationId xmlns:a16="http://schemas.microsoft.com/office/drawing/2014/main" id="{7E6BEA62-9B73-F64A-AD66-03070B2683C2}"/>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8" name="Rectangle 141">
              <a:extLst>
                <a:ext uri="{FF2B5EF4-FFF2-40B4-BE49-F238E27FC236}">
                  <a16:creationId xmlns:a16="http://schemas.microsoft.com/office/drawing/2014/main" id="{B703598A-F43E-8F44-AA55-32B934E36F72}"/>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19" name="Group 142">
              <a:extLst>
                <a:ext uri="{FF2B5EF4-FFF2-40B4-BE49-F238E27FC236}">
                  <a16:creationId xmlns:a16="http://schemas.microsoft.com/office/drawing/2014/main" id="{37E008B5-DF9F-4741-9481-59DB934698E8}"/>
                </a:ext>
              </a:extLst>
            </p:cNvPr>
            <p:cNvGrpSpPr>
              <a:grpSpLocks/>
            </p:cNvGrpSpPr>
            <p:nvPr/>
          </p:nvGrpSpPr>
          <p:grpSpPr bwMode="auto">
            <a:xfrm>
              <a:off x="4735" y="1627"/>
              <a:ext cx="582" cy="151"/>
              <a:chOff x="614" y="2568"/>
              <a:chExt cx="725" cy="139"/>
            </a:xfrm>
          </p:grpSpPr>
          <p:sp>
            <p:nvSpPr>
              <p:cNvPr id="435" name="AutoShape 143">
                <a:extLst>
                  <a:ext uri="{FF2B5EF4-FFF2-40B4-BE49-F238E27FC236}">
                    <a16:creationId xmlns:a16="http://schemas.microsoft.com/office/drawing/2014/main" id="{4DFCD725-D192-594A-9091-58E3EB174CD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6" name="AutoShape 144">
                <a:extLst>
                  <a:ext uri="{FF2B5EF4-FFF2-40B4-BE49-F238E27FC236}">
                    <a16:creationId xmlns:a16="http://schemas.microsoft.com/office/drawing/2014/main" id="{E1E81217-E6F8-7E4C-83BD-39023D5FF172}"/>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0" name="Freeform 145">
              <a:extLst>
                <a:ext uri="{FF2B5EF4-FFF2-40B4-BE49-F238E27FC236}">
                  <a16:creationId xmlns:a16="http://schemas.microsoft.com/office/drawing/2014/main" id="{C9C21037-BEFA-DF45-969E-77E95675D29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21" name="Group 146">
              <a:extLst>
                <a:ext uri="{FF2B5EF4-FFF2-40B4-BE49-F238E27FC236}">
                  <a16:creationId xmlns:a16="http://schemas.microsoft.com/office/drawing/2014/main" id="{8C21E2FB-1E40-4E43-8A6F-A77D3B537718}"/>
                </a:ext>
              </a:extLst>
            </p:cNvPr>
            <p:cNvGrpSpPr>
              <a:grpSpLocks/>
            </p:cNvGrpSpPr>
            <p:nvPr/>
          </p:nvGrpSpPr>
          <p:grpSpPr bwMode="auto">
            <a:xfrm>
              <a:off x="4739" y="1327"/>
              <a:ext cx="582" cy="139"/>
              <a:chOff x="614" y="2568"/>
              <a:chExt cx="725" cy="139"/>
            </a:xfrm>
          </p:grpSpPr>
          <p:sp>
            <p:nvSpPr>
              <p:cNvPr id="433" name="AutoShape 147">
                <a:extLst>
                  <a:ext uri="{FF2B5EF4-FFF2-40B4-BE49-F238E27FC236}">
                    <a16:creationId xmlns:a16="http://schemas.microsoft.com/office/drawing/2014/main" id="{3FB07F3E-B384-BA42-B9DC-3F347F4454A1}"/>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4" name="AutoShape 148">
                <a:extLst>
                  <a:ext uri="{FF2B5EF4-FFF2-40B4-BE49-F238E27FC236}">
                    <a16:creationId xmlns:a16="http://schemas.microsoft.com/office/drawing/2014/main" id="{53CFABFE-9ECC-654C-A26F-077B10C41C5B}"/>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2" name="Rectangle 149">
              <a:extLst>
                <a:ext uri="{FF2B5EF4-FFF2-40B4-BE49-F238E27FC236}">
                  <a16:creationId xmlns:a16="http://schemas.microsoft.com/office/drawing/2014/main" id="{2ADBFF81-E61D-BD42-A5DA-C6C72A45BA91}"/>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3" name="Freeform 150">
              <a:extLst>
                <a:ext uri="{FF2B5EF4-FFF2-40B4-BE49-F238E27FC236}">
                  <a16:creationId xmlns:a16="http://schemas.microsoft.com/office/drawing/2014/main" id="{B801D18D-12AF-604B-826B-87612B4BE25A}"/>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4" name="Freeform 151">
              <a:extLst>
                <a:ext uri="{FF2B5EF4-FFF2-40B4-BE49-F238E27FC236}">
                  <a16:creationId xmlns:a16="http://schemas.microsoft.com/office/drawing/2014/main" id="{E0D76583-E225-D143-AD69-86F92601178E}"/>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5" name="Oval 152">
              <a:extLst>
                <a:ext uri="{FF2B5EF4-FFF2-40B4-BE49-F238E27FC236}">
                  <a16:creationId xmlns:a16="http://schemas.microsoft.com/office/drawing/2014/main" id="{B87BD5BD-84ED-1A45-B304-E70CB33272B5}"/>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6" name="Freeform 153">
              <a:extLst>
                <a:ext uri="{FF2B5EF4-FFF2-40B4-BE49-F238E27FC236}">
                  <a16:creationId xmlns:a16="http://schemas.microsoft.com/office/drawing/2014/main" id="{AC83A214-EE2C-7D46-A95B-93B9ECF9794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7" name="AutoShape 154">
              <a:extLst>
                <a:ext uri="{FF2B5EF4-FFF2-40B4-BE49-F238E27FC236}">
                  <a16:creationId xmlns:a16="http://schemas.microsoft.com/office/drawing/2014/main" id="{E7B0CC33-9743-9840-8876-CD696FD4644E}"/>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8" name="AutoShape 155">
              <a:extLst>
                <a:ext uri="{FF2B5EF4-FFF2-40B4-BE49-F238E27FC236}">
                  <a16:creationId xmlns:a16="http://schemas.microsoft.com/office/drawing/2014/main" id="{90FDCD67-DF9D-014D-94A7-D70073231139}"/>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9" name="Oval 156">
              <a:extLst>
                <a:ext uri="{FF2B5EF4-FFF2-40B4-BE49-F238E27FC236}">
                  <a16:creationId xmlns:a16="http://schemas.microsoft.com/office/drawing/2014/main" id="{B70C62CF-87D8-BD4F-8287-EAFAD6879C9C}"/>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Oval 157">
              <a:extLst>
                <a:ext uri="{FF2B5EF4-FFF2-40B4-BE49-F238E27FC236}">
                  <a16:creationId xmlns:a16="http://schemas.microsoft.com/office/drawing/2014/main" id="{9CB3EBC8-732C-2243-9992-39D2F18B4FAC}"/>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31" name="Oval 158">
              <a:extLst>
                <a:ext uri="{FF2B5EF4-FFF2-40B4-BE49-F238E27FC236}">
                  <a16:creationId xmlns:a16="http://schemas.microsoft.com/office/drawing/2014/main" id="{F6C1B254-B4D2-D447-9853-48F46447F66A}"/>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2" name="Rectangle 159">
              <a:extLst>
                <a:ext uri="{FF2B5EF4-FFF2-40B4-BE49-F238E27FC236}">
                  <a16:creationId xmlns:a16="http://schemas.microsoft.com/office/drawing/2014/main" id="{0ACFD0C6-117A-4E4E-ABC4-5883C7B0EF1B}"/>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6" name="Group 160">
            <a:extLst>
              <a:ext uri="{FF2B5EF4-FFF2-40B4-BE49-F238E27FC236}">
                <a16:creationId xmlns:a16="http://schemas.microsoft.com/office/drawing/2014/main" id="{C6CE532B-F6A8-1F45-B978-5D94FE3A17B7}"/>
              </a:ext>
            </a:extLst>
          </p:cNvPr>
          <p:cNvGrpSpPr>
            <a:grpSpLocks/>
          </p:cNvGrpSpPr>
          <p:nvPr/>
        </p:nvGrpSpPr>
        <p:grpSpPr bwMode="auto">
          <a:xfrm>
            <a:off x="585296" y="5655276"/>
            <a:ext cx="645431" cy="569172"/>
            <a:chOff x="-44" y="1473"/>
            <a:chExt cx="981" cy="1105"/>
          </a:xfrm>
        </p:grpSpPr>
        <p:pic>
          <p:nvPicPr>
            <p:cNvPr id="407" name="Picture 161" descr="desktop_computer_stylized_medium">
              <a:extLst>
                <a:ext uri="{FF2B5EF4-FFF2-40B4-BE49-F238E27FC236}">
                  <a16:creationId xmlns:a16="http://schemas.microsoft.com/office/drawing/2014/main" id="{3D454C67-648C-464C-9348-5D5073002B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8" name="Freeform 162">
              <a:extLst>
                <a:ext uri="{FF2B5EF4-FFF2-40B4-BE49-F238E27FC236}">
                  <a16:creationId xmlns:a16="http://schemas.microsoft.com/office/drawing/2014/main" id="{AF9C0563-4685-1D4B-BCCD-35AFDE3FA6D7}"/>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47" name="Group 163">
            <a:extLst>
              <a:ext uri="{FF2B5EF4-FFF2-40B4-BE49-F238E27FC236}">
                <a16:creationId xmlns:a16="http://schemas.microsoft.com/office/drawing/2014/main" id="{B6D845CD-0E90-2A48-9E39-CEAB78AAF9D3}"/>
              </a:ext>
            </a:extLst>
          </p:cNvPr>
          <p:cNvGrpSpPr>
            <a:grpSpLocks/>
          </p:cNvGrpSpPr>
          <p:nvPr/>
        </p:nvGrpSpPr>
        <p:grpSpPr bwMode="auto">
          <a:xfrm>
            <a:off x="7141970" y="5736859"/>
            <a:ext cx="284691" cy="577481"/>
            <a:chOff x="4140" y="429"/>
            <a:chExt cx="1425" cy="2396"/>
          </a:xfrm>
        </p:grpSpPr>
        <p:sp>
          <p:nvSpPr>
            <p:cNvPr id="375" name="Freeform 164">
              <a:extLst>
                <a:ext uri="{FF2B5EF4-FFF2-40B4-BE49-F238E27FC236}">
                  <a16:creationId xmlns:a16="http://schemas.microsoft.com/office/drawing/2014/main" id="{AC1944D9-AB2D-A840-B696-F06D81AC9CA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6" name="Rectangle 165">
              <a:extLst>
                <a:ext uri="{FF2B5EF4-FFF2-40B4-BE49-F238E27FC236}">
                  <a16:creationId xmlns:a16="http://schemas.microsoft.com/office/drawing/2014/main" id="{FE3F2702-7FD8-D84F-B02B-60338FAC6456}"/>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Freeform 166">
              <a:extLst>
                <a:ext uri="{FF2B5EF4-FFF2-40B4-BE49-F238E27FC236}">
                  <a16:creationId xmlns:a16="http://schemas.microsoft.com/office/drawing/2014/main" id="{AE3945C7-89B6-AE48-8EE1-FAE01D503FE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8" name="Freeform 167">
              <a:extLst>
                <a:ext uri="{FF2B5EF4-FFF2-40B4-BE49-F238E27FC236}">
                  <a16:creationId xmlns:a16="http://schemas.microsoft.com/office/drawing/2014/main" id="{8B262BBF-D0A1-384E-849C-4C274B7FE56D}"/>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9" name="Rectangle 168">
              <a:extLst>
                <a:ext uri="{FF2B5EF4-FFF2-40B4-BE49-F238E27FC236}">
                  <a16:creationId xmlns:a16="http://schemas.microsoft.com/office/drawing/2014/main" id="{B21054BF-A0F7-5548-9EE7-4534695D12BF}"/>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0" name="Group 169">
              <a:extLst>
                <a:ext uri="{FF2B5EF4-FFF2-40B4-BE49-F238E27FC236}">
                  <a16:creationId xmlns:a16="http://schemas.microsoft.com/office/drawing/2014/main" id="{2C63B899-F37C-2843-B0E4-6A8FD67FEB3C}"/>
                </a:ext>
              </a:extLst>
            </p:cNvPr>
            <p:cNvGrpSpPr>
              <a:grpSpLocks/>
            </p:cNvGrpSpPr>
            <p:nvPr/>
          </p:nvGrpSpPr>
          <p:grpSpPr bwMode="auto">
            <a:xfrm>
              <a:off x="4749" y="668"/>
              <a:ext cx="581" cy="145"/>
              <a:chOff x="614" y="2568"/>
              <a:chExt cx="725" cy="139"/>
            </a:xfrm>
          </p:grpSpPr>
          <p:sp>
            <p:nvSpPr>
              <p:cNvPr id="405" name="AutoShape 170">
                <a:extLst>
                  <a:ext uri="{FF2B5EF4-FFF2-40B4-BE49-F238E27FC236}">
                    <a16:creationId xmlns:a16="http://schemas.microsoft.com/office/drawing/2014/main" id="{94C05A2E-6617-C343-8F01-95B4E8D0C0AD}"/>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6" name="AutoShape 171">
                <a:extLst>
                  <a:ext uri="{FF2B5EF4-FFF2-40B4-BE49-F238E27FC236}">
                    <a16:creationId xmlns:a16="http://schemas.microsoft.com/office/drawing/2014/main" id="{881D794E-FF34-414B-ABDF-C5EFE314129B}"/>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1" name="Rectangle 172">
              <a:extLst>
                <a:ext uri="{FF2B5EF4-FFF2-40B4-BE49-F238E27FC236}">
                  <a16:creationId xmlns:a16="http://schemas.microsoft.com/office/drawing/2014/main" id="{1248FF3D-9E05-3A40-AB88-FD1C22C30F07}"/>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2" name="Group 173">
              <a:extLst>
                <a:ext uri="{FF2B5EF4-FFF2-40B4-BE49-F238E27FC236}">
                  <a16:creationId xmlns:a16="http://schemas.microsoft.com/office/drawing/2014/main" id="{AEA37B61-C679-BD4C-946C-0850A830FE28}"/>
                </a:ext>
              </a:extLst>
            </p:cNvPr>
            <p:cNvGrpSpPr>
              <a:grpSpLocks/>
            </p:cNvGrpSpPr>
            <p:nvPr/>
          </p:nvGrpSpPr>
          <p:grpSpPr bwMode="auto">
            <a:xfrm>
              <a:off x="4747" y="994"/>
              <a:ext cx="581" cy="134"/>
              <a:chOff x="614" y="2568"/>
              <a:chExt cx="725" cy="139"/>
            </a:xfrm>
          </p:grpSpPr>
          <p:sp>
            <p:nvSpPr>
              <p:cNvPr id="403" name="AutoShape 174">
                <a:extLst>
                  <a:ext uri="{FF2B5EF4-FFF2-40B4-BE49-F238E27FC236}">
                    <a16:creationId xmlns:a16="http://schemas.microsoft.com/office/drawing/2014/main" id="{E18E671A-3A85-AB40-A9A6-C1676123ED1A}"/>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4" name="AutoShape 175">
                <a:extLst>
                  <a:ext uri="{FF2B5EF4-FFF2-40B4-BE49-F238E27FC236}">
                    <a16:creationId xmlns:a16="http://schemas.microsoft.com/office/drawing/2014/main" id="{091465B3-523F-F74A-848E-134B2B03659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3" name="Rectangle 176">
              <a:extLst>
                <a:ext uri="{FF2B5EF4-FFF2-40B4-BE49-F238E27FC236}">
                  <a16:creationId xmlns:a16="http://schemas.microsoft.com/office/drawing/2014/main" id="{9F161249-61DD-1645-8787-2796E69D4525}"/>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4" name="Rectangle 177">
              <a:extLst>
                <a:ext uri="{FF2B5EF4-FFF2-40B4-BE49-F238E27FC236}">
                  <a16:creationId xmlns:a16="http://schemas.microsoft.com/office/drawing/2014/main" id="{AA505E39-11E3-4D49-96C3-80F10D41D467}"/>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5" name="Group 178">
              <a:extLst>
                <a:ext uri="{FF2B5EF4-FFF2-40B4-BE49-F238E27FC236}">
                  <a16:creationId xmlns:a16="http://schemas.microsoft.com/office/drawing/2014/main" id="{A3C57DB1-4919-604C-A319-3C717B76618C}"/>
                </a:ext>
              </a:extLst>
            </p:cNvPr>
            <p:cNvGrpSpPr>
              <a:grpSpLocks/>
            </p:cNvGrpSpPr>
            <p:nvPr/>
          </p:nvGrpSpPr>
          <p:grpSpPr bwMode="auto">
            <a:xfrm>
              <a:off x="4735" y="1627"/>
              <a:ext cx="582" cy="151"/>
              <a:chOff x="614" y="2568"/>
              <a:chExt cx="725" cy="139"/>
            </a:xfrm>
          </p:grpSpPr>
          <p:sp>
            <p:nvSpPr>
              <p:cNvPr id="401" name="AutoShape 179">
                <a:extLst>
                  <a:ext uri="{FF2B5EF4-FFF2-40B4-BE49-F238E27FC236}">
                    <a16:creationId xmlns:a16="http://schemas.microsoft.com/office/drawing/2014/main" id="{5E8B2822-F633-304D-B3EE-0E72DDC60D67}"/>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2" name="AutoShape 180">
                <a:extLst>
                  <a:ext uri="{FF2B5EF4-FFF2-40B4-BE49-F238E27FC236}">
                    <a16:creationId xmlns:a16="http://schemas.microsoft.com/office/drawing/2014/main" id="{05C20314-621B-134F-97EA-D4A0DDECDD4F}"/>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6" name="Freeform 181">
              <a:extLst>
                <a:ext uri="{FF2B5EF4-FFF2-40B4-BE49-F238E27FC236}">
                  <a16:creationId xmlns:a16="http://schemas.microsoft.com/office/drawing/2014/main" id="{BD2DBEB0-3968-0649-BC9B-64EA7317E00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87" name="Group 182">
              <a:extLst>
                <a:ext uri="{FF2B5EF4-FFF2-40B4-BE49-F238E27FC236}">
                  <a16:creationId xmlns:a16="http://schemas.microsoft.com/office/drawing/2014/main" id="{BFC44DA6-F534-CD44-A919-BDA60B793836}"/>
                </a:ext>
              </a:extLst>
            </p:cNvPr>
            <p:cNvGrpSpPr>
              <a:grpSpLocks/>
            </p:cNvGrpSpPr>
            <p:nvPr/>
          </p:nvGrpSpPr>
          <p:grpSpPr bwMode="auto">
            <a:xfrm>
              <a:off x="4739" y="1327"/>
              <a:ext cx="582" cy="139"/>
              <a:chOff x="614" y="2568"/>
              <a:chExt cx="725" cy="139"/>
            </a:xfrm>
          </p:grpSpPr>
          <p:sp>
            <p:nvSpPr>
              <p:cNvPr id="399" name="AutoShape 183">
                <a:extLst>
                  <a:ext uri="{FF2B5EF4-FFF2-40B4-BE49-F238E27FC236}">
                    <a16:creationId xmlns:a16="http://schemas.microsoft.com/office/drawing/2014/main" id="{E60E8D05-3918-B747-A606-FC0E1386C154}"/>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0" name="AutoShape 184">
                <a:extLst>
                  <a:ext uri="{FF2B5EF4-FFF2-40B4-BE49-F238E27FC236}">
                    <a16:creationId xmlns:a16="http://schemas.microsoft.com/office/drawing/2014/main" id="{8735D17B-A685-3648-8255-F30DD55695AC}"/>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8" name="Rectangle 185">
              <a:extLst>
                <a:ext uri="{FF2B5EF4-FFF2-40B4-BE49-F238E27FC236}">
                  <a16:creationId xmlns:a16="http://schemas.microsoft.com/office/drawing/2014/main" id="{B66C501C-7D5B-8E4B-B068-5CCE73A04052}"/>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9" name="Freeform 186">
              <a:extLst>
                <a:ext uri="{FF2B5EF4-FFF2-40B4-BE49-F238E27FC236}">
                  <a16:creationId xmlns:a16="http://schemas.microsoft.com/office/drawing/2014/main" id="{33C62712-7A81-4F41-B474-B9218B7AFA0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0" name="Freeform 187">
              <a:extLst>
                <a:ext uri="{FF2B5EF4-FFF2-40B4-BE49-F238E27FC236}">
                  <a16:creationId xmlns:a16="http://schemas.microsoft.com/office/drawing/2014/main" id="{E4B6BE7D-DBBB-B44D-A0F9-E40A81D7F43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1" name="Oval 188">
              <a:extLst>
                <a:ext uri="{FF2B5EF4-FFF2-40B4-BE49-F238E27FC236}">
                  <a16:creationId xmlns:a16="http://schemas.microsoft.com/office/drawing/2014/main" id="{6D17DB9A-DA87-3640-89B5-EA939BE73CED}"/>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2" name="Freeform 189">
              <a:extLst>
                <a:ext uri="{FF2B5EF4-FFF2-40B4-BE49-F238E27FC236}">
                  <a16:creationId xmlns:a16="http://schemas.microsoft.com/office/drawing/2014/main" id="{2DE874C4-BF52-8245-9555-CA025B392D7F}"/>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3" name="AutoShape 190">
              <a:extLst>
                <a:ext uri="{FF2B5EF4-FFF2-40B4-BE49-F238E27FC236}">
                  <a16:creationId xmlns:a16="http://schemas.microsoft.com/office/drawing/2014/main" id="{D15AD96A-57FC-B240-8995-DEDB6B8C42C8}"/>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4" name="AutoShape 191">
              <a:extLst>
                <a:ext uri="{FF2B5EF4-FFF2-40B4-BE49-F238E27FC236}">
                  <a16:creationId xmlns:a16="http://schemas.microsoft.com/office/drawing/2014/main" id="{9B662CF9-5E9F-EE42-826A-BA11CF39366A}"/>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5" name="Oval 192">
              <a:extLst>
                <a:ext uri="{FF2B5EF4-FFF2-40B4-BE49-F238E27FC236}">
                  <a16:creationId xmlns:a16="http://schemas.microsoft.com/office/drawing/2014/main" id="{F2A6059E-C073-154E-9CDE-85E284A9C1E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6" name="Oval 193">
              <a:extLst>
                <a:ext uri="{FF2B5EF4-FFF2-40B4-BE49-F238E27FC236}">
                  <a16:creationId xmlns:a16="http://schemas.microsoft.com/office/drawing/2014/main" id="{55ECAC8A-9EEB-3F47-B474-796C5779F66F}"/>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97" name="Oval 194">
              <a:extLst>
                <a:ext uri="{FF2B5EF4-FFF2-40B4-BE49-F238E27FC236}">
                  <a16:creationId xmlns:a16="http://schemas.microsoft.com/office/drawing/2014/main" id="{F009E702-300F-2245-8184-904D723ECFB1}"/>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8" name="Rectangle 195">
              <a:extLst>
                <a:ext uri="{FF2B5EF4-FFF2-40B4-BE49-F238E27FC236}">
                  <a16:creationId xmlns:a16="http://schemas.microsoft.com/office/drawing/2014/main" id="{E1220E42-05A2-224A-AF06-8BC122552018}"/>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8" name="Line 57">
            <a:extLst>
              <a:ext uri="{FF2B5EF4-FFF2-40B4-BE49-F238E27FC236}">
                <a16:creationId xmlns:a16="http://schemas.microsoft.com/office/drawing/2014/main" id="{BE19B1CA-E01A-2D4A-A501-25E01C74D0D9}"/>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9" name="Line 57">
            <a:extLst>
              <a:ext uri="{FF2B5EF4-FFF2-40B4-BE49-F238E27FC236}">
                <a16:creationId xmlns:a16="http://schemas.microsoft.com/office/drawing/2014/main" id="{CDD86028-5E0B-1E49-A327-7BF095EF01DB}"/>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0" name="Line 57">
            <a:extLst>
              <a:ext uri="{FF2B5EF4-FFF2-40B4-BE49-F238E27FC236}">
                <a16:creationId xmlns:a16="http://schemas.microsoft.com/office/drawing/2014/main" id="{456364AC-0294-B946-BA06-B02AD7C1481D}"/>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1" name="Group 350">
            <a:extLst>
              <a:ext uri="{FF2B5EF4-FFF2-40B4-BE49-F238E27FC236}">
                <a16:creationId xmlns:a16="http://schemas.microsoft.com/office/drawing/2014/main" id="{7AD5920F-E18F-2E4A-8BAE-ACFA2B9B05A4}"/>
              </a:ext>
            </a:extLst>
          </p:cNvPr>
          <p:cNvGrpSpPr/>
          <p:nvPr/>
        </p:nvGrpSpPr>
        <p:grpSpPr>
          <a:xfrm>
            <a:off x="2749090" y="3427413"/>
            <a:ext cx="2851610" cy="946150"/>
            <a:chOff x="2749090" y="3427413"/>
            <a:chExt cx="2851610" cy="946150"/>
          </a:xfrm>
        </p:grpSpPr>
        <p:sp>
          <p:nvSpPr>
            <p:cNvPr id="368" name="Text Box 68">
              <a:extLst>
                <a:ext uri="{FF2B5EF4-FFF2-40B4-BE49-F238E27FC236}">
                  <a16:creationId xmlns:a16="http://schemas.microsoft.com/office/drawing/2014/main" id="{859A744D-4964-E049-B851-169F4C802B9D}"/>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69" name="Oval 217">
              <a:extLst>
                <a:ext uri="{FF2B5EF4-FFF2-40B4-BE49-F238E27FC236}">
                  <a16:creationId xmlns:a16="http://schemas.microsoft.com/office/drawing/2014/main" id="{46259149-BCE0-B941-AA71-927BC7C2EE1D}"/>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0" name="Line 229">
              <a:extLst>
                <a:ext uri="{FF2B5EF4-FFF2-40B4-BE49-F238E27FC236}">
                  <a16:creationId xmlns:a16="http://schemas.microsoft.com/office/drawing/2014/main" id="{9CBDE0F7-AD5A-7847-A00B-C9BE9408958B}"/>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1" name="Oval 232">
              <a:extLst>
                <a:ext uri="{FF2B5EF4-FFF2-40B4-BE49-F238E27FC236}">
                  <a16:creationId xmlns:a16="http://schemas.microsoft.com/office/drawing/2014/main" id="{50F84776-27DA-5E43-BACA-DB1E8848891B}"/>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72" name="Text Box 233">
              <a:extLst>
                <a:ext uri="{FF2B5EF4-FFF2-40B4-BE49-F238E27FC236}">
                  <a16:creationId xmlns:a16="http://schemas.microsoft.com/office/drawing/2014/main" id="{CD7720D4-A07A-DB4C-A9C9-DFD5FF905D56}"/>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73" name="Line 234">
              <a:extLst>
                <a:ext uri="{FF2B5EF4-FFF2-40B4-BE49-F238E27FC236}">
                  <a16:creationId xmlns:a16="http://schemas.microsoft.com/office/drawing/2014/main" id="{E5F71B29-0A2A-964A-BC39-E82168AE5BAA}"/>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4" name="Line 235">
              <a:extLst>
                <a:ext uri="{FF2B5EF4-FFF2-40B4-BE49-F238E27FC236}">
                  <a16:creationId xmlns:a16="http://schemas.microsoft.com/office/drawing/2014/main" id="{2CB87FE3-B426-7646-85C8-A92260133CCD}"/>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52" name="Group 351">
            <a:extLst>
              <a:ext uri="{FF2B5EF4-FFF2-40B4-BE49-F238E27FC236}">
                <a16:creationId xmlns:a16="http://schemas.microsoft.com/office/drawing/2014/main" id="{F6D1D3E8-6407-F347-8471-50418E5DB3B6}"/>
              </a:ext>
            </a:extLst>
          </p:cNvPr>
          <p:cNvGrpSpPr/>
          <p:nvPr/>
        </p:nvGrpSpPr>
        <p:grpSpPr>
          <a:xfrm>
            <a:off x="2913490" y="5218953"/>
            <a:ext cx="1938730" cy="1300181"/>
            <a:chOff x="2913490" y="5218953"/>
            <a:chExt cx="1938730" cy="1300181"/>
          </a:xfrm>
        </p:grpSpPr>
        <p:sp>
          <p:nvSpPr>
            <p:cNvPr id="357" name="Text Box 32">
              <a:extLst>
                <a:ext uri="{FF2B5EF4-FFF2-40B4-BE49-F238E27FC236}">
                  <a16:creationId xmlns:a16="http://schemas.microsoft.com/office/drawing/2014/main" id="{1A4AA4F8-0231-2B46-803C-7155B2F0120F}"/>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58" name="Line 77">
              <a:extLst>
                <a:ext uri="{FF2B5EF4-FFF2-40B4-BE49-F238E27FC236}">
                  <a16:creationId xmlns:a16="http://schemas.microsoft.com/office/drawing/2014/main" id="{89EEFCE7-B693-DF47-A9C3-7974FB2172E2}"/>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9" name="Group 358">
              <a:extLst>
                <a:ext uri="{FF2B5EF4-FFF2-40B4-BE49-F238E27FC236}">
                  <a16:creationId xmlns:a16="http://schemas.microsoft.com/office/drawing/2014/main" id="{D0C09238-8174-BB4A-8E90-44FDE9970486}"/>
                </a:ext>
              </a:extLst>
            </p:cNvPr>
            <p:cNvGrpSpPr/>
            <p:nvPr/>
          </p:nvGrpSpPr>
          <p:grpSpPr>
            <a:xfrm>
              <a:off x="4030362" y="5218953"/>
              <a:ext cx="821858" cy="355937"/>
              <a:chOff x="6859123" y="5156933"/>
              <a:chExt cx="456701" cy="226548"/>
            </a:xfrm>
          </p:grpSpPr>
          <p:sp>
            <p:nvSpPr>
              <p:cNvPr id="360" name="Rectangle 359">
                <a:extLst>
                  <a:ext uri="{FF2B5EF4-FFF2-40B4-BE49-F238E27FC236}">
                    <a16:creationId xmlns:a16="http://schemas.microsoft.com/office/drawing/2014/main" id="{92A586BF-DE6F-8C4B-AE2F-F0967D2E3721}"/>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61" name="Straight Connector 360">
                <a:extLst>
                  <a:ext uri="{FF2B5EF4-FFF2-40B4-BE49-F238E27FC236}">
                    <a16:creationId xmlns:a16="http://schemas.microsoft.com/office/drawing/2014/main" id="{0E592EE8-BB64-8D4B-9345-8DEFE71B26CD}"/>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a:extLst>
                  <a:ext uri="{FF2B5EF4-FFF2-40B4-BE49-F238E27FC236}">
                    <a16:creationId xmlns:a16="http://schemas.microsoft.com/office/drawing/2014/main" id="{D5F79093-B2D3-DA49-86C9-324E48C7FA3A}"/>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a:extLst>
                  <a:ext uri="{FF2B5EF4-FFF2-40B4-BE49-F238E27FC236}">
                    <a16:creationId xmlns:a16="http://schemas.microsoft.com/office/drawing/2014/main" id="{EE578935-8319-0640-AF1D-F33CFCCD6D7E}"/>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a:extLst>
                  <a:ext uri="{FF2B5EF4-FFF2-40B4-BE49-F238E27FC236}">
                    <a16:creationId xmlns:a16="http://schemas.microsoft.com/office/drawing/2014/main" id="{1A169DC6-020D-CF4C-944B-35A60B7E9A3E}"/>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a:extLst>
                  <a:ext uri="{FF2B5EF4-FFF2-40B4-BE49-F238E27FC236}">
                    <a16:creationId xmlns:a16="http://schemas.microsoft.com/office/drawing/2014/main" id="{3FE5D615-EDCC-3D44-B201-E215C2A51C1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a:extLst>
                  <a:ext uri="{FF2B5EF4-FFF2-40B4-BE49-F238E27FC236}">
                    <a16:creationId xmlns:a16="http://schemas.microsoft.com/office/drawing/2014/main" id="{F42D5131-B17F-3447-A42A-972810DE3D7C}"/>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B1CCBEF8-F4EA-4348-968D-DFF086EA12A7}"/>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53" name="Freeform 91">
            <a:extLst>
              <a:ext uri="{FF2B5EF4-FFF2-40B4-BE49-F238E27FC236}">
                <a16:creationId xmlns:a16="http://schemas.microsoft.com/office/drawing/2014/main" id="{74B53B18-9053-AB4D-AAB3-9A2A8C61C05F}"/>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4" name="Group 353">
            <a:extLst>
              <a:ext uri="{FF2B5EF4-FFF2-40B4-BE49-F238E27FC236}">
                <a16:creationId xmlns:a16="http://schemas.microsoft.com/office/drawing/2014/main" id="{FC27C661-ABA7-0F42-9E2F-25607CCF3F4D}"/>
              </a:ext>
            </a:extLst>
          </p:cNvPr>
          <p:cNvGrpSpPr/>
          <p:nvPr/>
        </p:nvGrpSpPr>
        <p:grpSpPr>
          <a:xfrm>
            <a:off x="1586591" y="4743924"/>
            <a:ext cx="4913849" cy="1346072"/>
            <a:chOff x="5641439" y="2685215"/>
            <a:chExt cx="4000500" cy="1028700"/>
          </a:xfrm>
        </p:grpSpPr>
        <p:sp>
          <p:nvSpPr>
            <p:cNvPr id="355" name="Oval 73">
              <a:extLst>
                <a:ext uri="{FF2B5EF4-FFF2-40B4-BE49-F238E27FC236}">
                  <a16:creationId xmlns:a16="http://schemas.microsoft.com/office/drawing/2014/main" id="{E72E301D-F1BA-6444-B895-0B1F0880352E}"/>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6" name="Freeform 90">
              <a:extLst>
                <a:ext uri="{FF2B5EF4-FFF2-40B4-BE49-F238E27FC236}">
                  <a16:creationId xmlns:a16="http://schemas.microsoft.com/office/drawing/2014/main" id="{13DADEF9-AF21-FF44-BE17-072235C1AE6F}"/>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71" name="Group 470">
            <a:extLst>
              <a:ext uri="{FF2B5EF4-FFF2-40B4-BE49-F238E27FC236}">
                <a16:creationId xmlns:a16="http://schemas.microsoft.com/office/drawing/2014/main" id="{C0C36A94-589E-A54C-A4A3-B52075E06328}"/>
              </a:ext>
            </a:extLst>
          </p:cNvPr>
          <p:cNvGrpSpPr/>
          <p:nvPr/>
        </p:nvGrpSpPr>
        <p:grpSpPr>
          <a:xfrm>
            <a:off x="3289650" y="5336775"/>
            <a:ext cx="2124396" cy="604097"/>
            <a:chOff x="3289650" y="5336775"/>
            <a:chExt cx="2124396" cy="604097"/>
          </a:xfrm>
        </p:grpSpPr>
        <p:sp>
          <p:nvSpPr>
            <p:cNvPr id="472" name="TextBox 471">
              <a:extLst>
                <a:ext uri="{FF2B5EF4-FFF2-40B4-BE49-F238E27FC236}">
                  <a16:creationId xmlns:a16="http://schemas.microsoft.com/office/drawing/2014/main" id="{A9A4B8BA-23AF-5649-A3E6-D2BC9304C809}"/>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73" name="TextBox 472">
              <a:extLst>
                <a:ext uri="{FF2B5EF4-FFF2-40B4-BE49-F238E27FC236}">
                  <a16:creationId xmlns:a16="http://schemas.microsoft.com/office/drawing/2014/main" id="{1F06564D-8518-8D42-A177-6D185E9763E0}"/>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229" name="Rectangle 235">
            <a:extLst>
              <a:ext uri="{FF2B5EF4-FFF2-40B4-BE49-F238E27FC236}">
                <a16:creationId xmlns:a16="http://schemas.microsoft.com/office/drawing/2014/main" id="{3A9A156B-19A0-8342-AF04-25615D3C763E}"/>
              </a:ext>
            </a:extLst>
          </p:cNvPr>
          <p:cNvSpPr>
            <a:spLocks noChangeArrowheads="1"/>
          </p:cNvSpPr>
          <p:nvPr/>
        </p:nvSpPr>
        <p:spPr bwMode="auto">
          <a:xfrm>
            <a:off x="2381250" y="3846513"/>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Text Box 236">
            <a:extLst>
              <a:ext uri="{FF2B5EF4-FFF2-40B4-BE49-F238E27FC236}">
                <a16:creationId xmlns:a16="http://schemas.microsoft.com/office/drawing/2014/main" id="{E294DDA8-9BC1-2C4F-AB17-AAF3914D97A7}"/>
              </a:ext>
            </a:extLst>
          </p:cNvPr>
          <p:cNvSpPr txBox="1">
            <a:spLocks noChangeArrowheads="1"/>
          </p:cNvSpPr>
          <p:nvPr/>
        </p:nvSpPr>
        <p:spPr bwMode="auto">
          <a:xfrm>
            <a:off x="3725863" y="4761119"/>
            <a:ext cx="17684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free buffer space!</a:t>
            </a:r>
          </a:p>
        </p:txBody>
      </p:sp>
      <p:sp>
        <p:nvSpPr>
          <p:cNvPr id="231" name="Rectangle 237">
            <a:extLst>
              <a:ext uri="{FF2B5EF4-FFF2-40B4-BE49-F238E27FC236}">
                <a16:creationId xmlns:a16="http://schemas.microsoft.com/office/drawing/2014/main" id="{360D339D-2CD2-AD42-920B-3E6688F7095A}"/>
              </a:ext>
            </a:extLst>
          </p:cNvPr>
          <p:cNvSpPr>
            <a:spLocks noChangeArrowheads="1"/>
          </p:cNvSpPr>
          <p:nvPr/>
        </p:nvSpPr>
        <p:spPr bwMode="auto">
          <a:xfrm>
            <a:off x="2381250" y="3844925"/>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2" name="Rectangle 264">
            <a:extLst>
              <a:ext uri="{FF2B5EF4-FFF2-40B4-BE49-F238E27FC236}">
                <a16:creationId xmlns:a16="http://schemas.microsoft.com/office/drawing/2014/main" id="{BB519C3C-C510-F944-9E31-54655082190E}"/>
              </a:ext>
            </a:extLst>
          </p:cNvPr>
          <p:cNvSpPr txBox="1">
            <a:spLocks noChangeArrowheads="1"/>
          </p:cNvSpPr>
          <p:nvPr/>
        </p:nvSpPr>
        <p:spPr>
          <a:xfrm>
            <a:off x="600313" y="1223059"/>
            <a:ext cx="5915913" cy="2132179"/>
          </a:xfrm>
          <a:prstGeom prst="rect">
            <a:avLst/>
          </a:prstGeom>
        </p:spPr>
        <p:txBody>
          <a:bodyPr vert="horz" lIns="91440" tIns="45720" rIns="91440" bIns="45720" rtlCol="0">
            <a:normAutofit fontScale="925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000" b="0" i="0" u="none" strike="noStrike" kern="1200" cap="none" spc="0" normalizeH="0" baseline="0" noProof="0" dirty="0">
                <a:ln>
                  <a:noFill/>
                </a:ln>
                <a:solidFill>
                  <a:srgbClr val="000099"/>
                </a:solidFill>
                <a:effectLst/>
                <a:uLnTx/>
                <a:uFillTx/>
                <a:latin typeface="Calibri" panose="020F0502020204030204"/>
                <a:ea typeface="+mn-ea"/>
                <a:cs typeface="+mn-cs"/>
              </a:rPr>
              <a:t>Idealization: </a:t>
            </a:r>
            <a:r>
              <a:rPr kumimoji="0" lang="en-US" sz="3000" b="0" i="1" u="none" strike="noStrike" kern="1200" cap="none" spc="0" normalizeH="0" baseline="0" noProof="0" dirty="0">
                <a:ln>
                  <a:noFill/>
                </a:ln>
                <a:solidFill>
                  <a:srgbClr val="C00000"/>
                </a:solidFill>
                <a:effectLst/>
                <a:uLnTx/>
                <a:uFillTx/>
                <a:latin typeface="Calibri" panose="020F0502020204030204"/>
                <a:ea typeface="+mn-ea"/>
                <a:cs typeface="+mn-cs"/>
              </a:rPr>
              <a:t>some </a:t>
            </a:r>
            <a:r>
              <a:rPr kumimoji="0" lang="en-US" sz="3000" b="0" i="0" u="none" strike="noStrike" kern="1200" cap="none" spc="0" normalizeH="0" baseline="0" noProof="0" dirty="0">
                <a:ln>
                  <a:noFill/>
                </a:ln>
                <a:solidFill>
                  <a:srgbClr val="C00000"/>
                </a:solidFill>
                <a:effectLst/>
                <a:uLnTx/>
                <a:uFillTx/>
                <a:latin typeface="Calibri" panose="020F0502020204030204"/>
                <a:ea typeface="+mn-ea"/>
                <a:cs typeface="+mn-cs"/>
              </a:rPr>
              <a:t>perfect knowledge</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packets can be lost (dropped at router) due  to full buffers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knows when packet has been dropped: only resends if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known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to be lost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8" name="Group 7">
            <a:extLst>
              <a:ext uri="{FF2B5EF4-FFF2-40B4-BE49-F238E27FC236}">
                <a16:creationId xmlns:a16="http://schemas.microsoft.com/office/drawing/2014/main" id="{1126E605-68BC-EB43-9DDC-7055194378DF}"/>
              </a:ext>
            </a:extLst>
          </p:cNvPr>
          <p:cNvGrpSpPr/>
          <p:nvPr/>
        </p:nvGrpSpPr>
        <p:grpSpPr>
          <a:xfrm>
            <a:off x="10039611" y="1993407"/>
            <a:ext cx="1866837" cy="1277498"/>
            <a:chOff x="10039611" y="1800903"/>
            <a:chExt cx="1866837" cy="1277498"/>
          </a:xfrm>
        </p:grpSpPr>
        <p:sp>
          <p:nvSpPr>
            <p:cNvPr id="174" name="Text Box 252">
              <a:extLst>
                <a:ext uri="{FF2B5EF4-FFF2-40B4-BE49-F238E27FC236}">
                  <a16:creationId xmlns:a16="http://schemas.microsoft.com/office/drawing/2014/main" id="{01A1C74C-CAF4-D343-928F-0A92D0818ABD}"/>
                </a:ext>
              </a:extLst>
            </p:cNvPr>
            <p:cNvSpPr txBox="1">
              <a:spLocks noChangeArrowheads="1"/>
            </p:cNvSpPr>
            <p:nvPr/>
          </p:nvSpPr>
          <p:spPr bwMode="auto">
            <a:xfrm>
              <a:off x="10188717" y="2099672"/>
              <a:ext cx="1717731" cy="9787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when sending at R/2, some packets are needed retransmissions</a:t>
              </a:r>
            </a:p>
          </p:txBody>
        </p:sp>
        <p:sp>
          <p:nvSpPr>
            <p:cNvPr id="175" name="Line 253">
              <a:extLst>
                <a:ext uri="{FF2B5EF4-FFF2-40B4-BE49-F238E27FC236}">
                  <a16:creationId xmlns:a16="http://schemas.microsoft.com/office/drawing/2014/main" id="{08A19883-389A-0744-90AC-A2F43EE860AE}"/>
                </a:ext>
              </a:extLst>
            </p:cNvPr>
            <p:cNvSpPr>
              <a:spLocks noChangeShapeType="1"/>
            </p:cNvSpPr>
            <p:nvPr/>
          </p:nvSpPr>
          <p:spPr bwMode="auto">
            <a:xfrm flipH="1" flipV="1">
              <a:off x="10039611" y="1800903"/>
              <a:ext cx="423050" cy="355155"/>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176" name="Group 175">
            <a:extLst>
              <a:ext uri="{FF2B5EF4-FFF2-40B4-BE49-F238E27FC236}">
                <a16:creationId xmlns:a16="http://schemas.microsoft.com/office/drawing/2014/main" id="{926AA148-B0D7-CC4E-9816-B84A671E16CE}"/>
              </a:ext>
            </a:extLst>
          </p:cNvPr>
          <p:cNvGrpSpPr/>
          <p:nvPr/>
        </p:nvGrpSpPr>
        <p:grpSpPr>
          <a:xfrm>
            <a:off x="7361453" y="1392684"/>
            <a:ext cx="3100386" cy="2791471"/>
            <a:chOff x="10662918" y="1488938"/>
            <a:chExt cx="3100386" cy="2791471"/>
          </a:xfrm>
        </p:grpSpPr>
        <p:sp>
          <p:nvSpPr>
            <p:cNvPr id="177" name="Freeform 245">
              <a:extLst>
                <a:ext uri="{FF2B5EF4-FFF2-40B4-BE49-F238E27FC236}">
                  <a16:creationId xmlns:a16="http://schemas.microsoft.com/office/drawing/2014/main" id="{F3B393A3-F432-5143-B5C5-92241ECA3889}"/>
                </a:ext>
              </a:extLst>
            </p:cNvPr>
            <p:cNvSpPr>
              <a:spLocks/>
            </p:cNvSpPr>
            <p:nvPr/>
          </p:nvSpPr>
          <p:spPr bwMode="auto">
            <a:xfrm>
              <a:off x="11260180" y="2035401"/>
              <a:ext cx="2024019" cy="1604948"/>
            </a:xfrm>
            <a:custGeom>
              <a:avLst/>
              <a:gdLst>
                <a:gd name="T0" fmla="*/ 0 w 1636"/>
                <a:gd name="T1" fmla="*/ 955 h 955"/>
                <a:gd name="T2" fmla="*/ 758 w 1636"/>
                <a:gd name="T3" fmla="*/ 246 h 955"/>
                <a:gd name="T4" fmla="*/ 1636 w 1636"/>
                <a:gd name="T5" fmla="*/ 7 h 955"/>
                <a:gd name="T6" fmla="*/ 0 60000 65536"/>
                <a:gd name="T7" fmla="*/ 0 60000 65536"/>
                <a:gd name="T8" fmla="*/ 0 60000 65536"/>
                <a:gd name="connsiteX0" fmla="*/ 0 w 6072"/>
                <a:gd name="connsiteY0" fmla="*/ 8862 h 8862"/>
                <a:gd name="connsiteX1" fmla="*/ 4633 w 6072"/>
                <a:gd name="connsiteY1" fmla="*/ 1438 h 8862"/>
                <a:gd name="connsiteX2" fmla="*/ 6072 w 6072"/>
                <a:gd name="connsiteY2" fmla="*/ 120 h 8862"/>
                <a:gd name="connsiteX0" fmla="*/ 0 w 10000"/>
                <a:gd name="connsiteY0" fmla="*/ 9865 h 9865"/>
                <a:gd name="connsiteX1" fmla="*/ 7630 w 10000"/>
                <a:gd name="connsiteY1" fmla="*/ 1488 h 9865"/>
                <a:gd name="connsiteX2" fmla="*/ 10000 w 10000"/>
                <a:gd name="connsiteY2" fmla="*/ 0 h 9865"/>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268" y="8586"/>
                    <a:pt x="-125" y="9688"/>
                    <a:pt x="7233" y="1532"/>
                  </a:cubicBezTo>
                  <a:cubicBezTo>
                    <a:pt x="7865" y="929"/>
                    <a:pt x="8381" y="338"/>
                    <a:pt x="10000" y="0"/>
                  </a:cubicBezTo>
                </a:path>
              </a:pathLst>
            </a:custGeom>
            <a:noFill/>
            <a:ln w="28575"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8" name="Group 246">
              <a:extLst>
                <a:ext uri="{FF2B5EF4-FFF2-40B4-BE49-F238E27FC236}">
                  <a16:creationId xmlns:a16="http://schemas.microsoft.com/office/drawing/2014/main" id="{AAE2772B-88A3-794C-B173-B78F63EB26A5}"/>
                </a:ext>
              </a:extLst>
            </p:cNvPr>
            <p:cNvGrpSpPr>
              <a:grpSpLocks/>
            </p:cNvGrpSpPr>
            <p:nvPr/>
          </p:nvGrpSpPr>
          <p:grpSpPr bwMode="auto">
            <a:xfrm>
              <a:off x="12077700" y="3606746"/>
              <a:ext cx="458788" cy="400051"/>
              <a:chOff x="3583" y="1761"/>
              <a:chExt cx="289" cy="252"/>
            </a:xfrm>
          </p:grpSpPr>
          <p:sp>
            <p:nvSpPr>
              <p:cNvPr id="192" name="Text Box 247">
                <a:extLst>
                  <a:ext uri="{FF2B5EF4-FFF2-40B4-BE49-F238E27FC236}">
                    <a16:creationId xmlns:a16="http://schemas.microsoft.com/office/drawing/2014/main" id="{0CD967AF-AE53-0141-B763-822463304CC6}"/>
                  </a:ext>
                </a:extLst>
              </p:cNvPr>
              <p:cNvSpPr txBox="1">
                <a:spLocks noChangeArrowheads="1"/>
              </p:cNvSpPr>
              <p:nvPr/>
            </p:nvSpPr>
            <p:spPr bwMode="auto">
              <a:xfrm>
                <a:off x="3583" y="1761"/>
                <a:ext cx="289" cy="25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Symbol" charset="0"/>
                    <a:ea typeface="ＭＳ Ｐゴシック" charset="0"/>
                    <a:cs typeface="Arial" charset="0"/>
                  </a:rPr>
                  <a:t>l</a:t>
                </a:r>
                <a:r>
                  <a:rPr kumimoji="0" lang="en-US" sz="2000" b="0" i="0" u="none" strike="noStrike" kern="1200" cap="none" spc="0" normalizeH="0" baseline="-25000" noProof="0" dirty="0" err="1">
                    <a:ln>
                      <a:noFill/>
                    </a:ln>
                    <a:solidFill>
                      <a:prstClr val="black"/>
                    </a:solidFill>
                    <a:effectLst/>
                    <a:uLnTx/>
                    <a:uFillTx/>
                    <a:latin typeface="Arial" charset="0"/>
                    <a:ea typeface="ＭＳ Ｐゴシック" charset="0"/>
                    <a:cs typeface="Arial" charset="0"/>
                  </a:rPr>
                  <a:t>in</a:t>
                </a:r>
                <a:endPar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Arial" charset="0"/>
                </a:endParaRPr>
              </a:p>
            </p:txBody>
          </p:sp>
          <p:sp>
            <p:nvSpPr>
              <p:cNvPr id="193" name="Line 248">
                <a:extLst>
                  <a:ext uri="{FF2B5EF4-FFF2-40B4-BE49-F238E27FC236}">
                    <a16:creationId xmlns:a16="http://schemas.microsoft.com/office/drawing/2014/main" id="{8D1623B3-54DC-FF40-A9ED-596362BD7E24}"/>
                  </a:ext>
                </a:extLst>
              </p:cNvPr>
              <p:cNvSpPr>
                <a:spLocks noChangeShapeType="1"/>
              </p:cNvSpPr>
              <p:nvPr/>
            </p:nvSpPr>
            <p:spPr bwMode="auto">
              <a:xfrm flipV="1">
                <a:off x="3726" y="1834"/>
                <a:ext cx="24" cy="2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79" name="Line 278">
              <a:extLst>
                <a:ext uri="{FF2B5EF4-FFF2-40B4-BE49-F238E27FC236}">
                  <a16:creationId xmlns:a16="http://schemas.microsoft.com/office/drawing/2014/main" id="{2DAB427C-45D4-6A41-80B1-CB2A86EFD9C8}"/>
                </a:ext>
              </a:extLst>
            </p:cNvPr>
            <p:cNvSpPr>
              <a:spLocks noChangeShapeType="1"/>
            </p:cNvSpPr>
            <p:nvPr/>
          </p:nvSpPr>
          <p:spPr bwMode="auto">
            <a:xfrm>
              <a:off x="11267134" y="1488938"/>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0" name="Line 280">
              <a:extLst>
                <a:ext uri="{FF2B5EF4-FFF2-40B4-BE49-F238E27FC236}">
                  <a16:creationId xmlns:a16="http://schemas.microsoft.com/office/drawing/2014/main" id="{76DB589D-7977-134C-A4C6-CBB66786BDAB}"/>
                </a:ext>
              </a:extLst>
            </p:cNvPr>
            <p:cNvSpPr>
              <a:spLocks noChangeShapeType="1"/>
            </p:cNvSpPr>
            <p:nvPr/>
          </p:nvSpPr>
          <p:spPr bwMode="auto">
            <a:xfrm>
              <a:off x="13274022" y="1725252"/>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1" name="Freeform 281">
              <a:extLst>
                <a:ext uri="{FF2B5EF4-FFF2-40B4-BE49-F238E27FC236}">
                  <a16:creationId xmlns:a16="http://schemas.microsoft.com/office/drawing/2014/main" id="{4582F97F-DEC6-1042-84F8-230A0E725038}"/>
                </a:ext>
              </a:extLst>
            </p:cNvPr>
            <p:cNvSpPr>
              <a:spLocks/>
            </p:cNvSpPr>
            <p:nvPr/>
          </p:nvSpPr>
          <p:spPr bwMode="auto">
            <a:xfrm>
              <a:off x="11255891" y="1666173"/>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2" name="Line 282">
              <a:extLst>
                <a:ext uri="{FF2B5EF4-FFF2-40B4-BE49-F238E27FC236}">
                  <a16:creationId xmlns:a16="http://schemas.microsoft.com/office/drawing/2014/main" id="{E27607A2-A55D-1E4E-A7DC-D02F627E8623}"/>
                </a:ext>
              </a:extLst>
            </p:cNvPr>
            <p:cNvSpPr>
              <a:spLocks noChangeShapeType="1"/>
            </p:cNvSpPr>
            <p:nvPr/>
          </p:nvSpPr>
          <p:spPr bwMode="auto">
            <a:xfrm>
              <a:off x="11120974" y="1666173"/>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3" name="Line 283">
              <a:extLst>
                <a:ext uri="{FF2B5EF4-FFF2-40B4-BE49-F238E27FC236}">
                  <a16:creationId xmlns:a16="http://schemas.microsoft.com/office/drawing/2014/main" id="{8DD37E8C-1915-D049-AB47-171918ED155D}"/>
                </a:ext>
              </a:extLst>
            </p:cNvPr>
            <p:cNvSpPr>
              <a:spLocks noChangeShapeType="1"/>
            </p:cNvSpPr>
            <p:nvPr/>
          </p:nvSpPr>
          <p:spPr bwMode="auto">
            <a:xfrm>
              <a:off x="13268401" y="3647986"/>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84" name="Text Box 284">
              <a:extLst>
                <a:ext uri="{FF2B5EF4-FFF2-40B4-BE49-F238E27FC236}">
                  <a16:creationId xmlns:a16="http://schemas.microsoft.com/office/drawing/2014/main" id="{373B57A0-6A99-7640-8562-A14FEDE2B5C1}"/>
                </a:ext>
              </a:extLst>
            </p:cNvPr>
            <p:cNvSpPr txBox="1">
              <a:spLocks noChangeArrowheads="1"/>
            </p:cNvSpPr>
            <p:nvPr/>
          </p:nvSpPr>
          <p:spPr bwMode="auto">
            <a:xfrm>
              <a:off x="10662918" y="1491652"/>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185" name="Text Box 286">
              <a:extLst>
                <a:ext uri="{FF2B5EF4-FFF2-40B4-BE49-F238E27FC236}">
                  <a16:creationId xmlns:a16="http://schemas.microsoft.com/office/drawing/2014/main" id="{A39B50BF-5EFF-0045-ADB3-B4F28E92E69B}"/>
                </a:ext>
              </a:extLst>
            </p:cNvPr>
            <p:cNvSpPr txBox="1">
              <a:spLocks noChangeArrowheads="1"/>
            </p:cNvSpPr>
            <p:nvPr/>
          </p:nvSpPr>
          <p:spPr bwMode="auto">
            <a:xfrm rot="16200000">
              <a:off x="10693131" y="1620961"/>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186" name="Line 288">
              <a:extLst>
                <a:ext uri="{FF2B5EF4-FFF2-40B4-BE49-F238E27FC236}">
                  <a16:creationId xmlns:a16="http://schemas.microsoft.com/office/drawing/2014/main" id="{55EB893A-4478-7D4E-A2A8-A5437DE0CEFB}"/>
                </a:ext>
              </a:extLst>
            </p:cNvPr>
            <p:cNvSpPr>
              <a:spLocks noChangeShapeType="1"/>
            </p:cNvSpPr>
            <p:nvPr/>
          </p:nvSpPr>
          <p:spPr bwMode="auto">
            <a:xfrm>
              <a:off x="11300864" y="1668859"/>
              <a:ext cx="1841053"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187" name="Straight Connector 186">
              <a:extLst>
                <a:ext uri="{FF2B5EF4-FFF2-40B4-BE49-F238E27FC236}">
                  <a16:creationId xmlns:a16="http://schemas.microsoft.com/office/drawing/2014/main" id="{0D3A43B7-67EB-8149-8177-63ACBDAC09D3}"/>
                </a:ext>
              </a:extLst>
            </p:cNvPr>
            <p:cNvCxnSpPr>
              <a:cxnSpLocks/>
            </p:cNvCxnSpPr>
            <p:nvPr/>
          </p:nvCxnSpPr>
          <p:spPr>
            <a:xfrm>
              <a:off x="11277601" y="3626318"/>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88" name="TextBox 187">
              <a:extLst>
                <a:ext uri="{FF2B5EF4-FFF2-40B4-BE49-F238E27FC236}">
                  <a16:creationId xmlns:a16="http://schemas.microsoft.com/office/drawing/2014/main" id="{8C6ED6D6-A137-9B42-BF4F-C72EBCC66029}"/>
                </a:ext>
              </a:extLst>
            </p:cNvPr>
            <p:cNvSpPr txBox="1"/>
            <p:nvPr/>
          </p:nvSpPr>
          <p:spPr>
            <a:xfrm rot="16200000">
              <a:off x="10440763" y="2708058"/>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189" name="Oval 188">
              <a:extLst>
                <a:ext uri="{FF2B5EF4-FFF2-40B4-BE49-F238E27FC236}">
                  <a16:creationId xmlns:a16="http://schemas.microsoft.com/office/drawing/2014/main" id="{A51FB1CF-649B-CC49-BACE-97B8B3CDE942}"/>
                </a:ext>
              </a:extLst>
            </p:cNvPr>
            <p:cNvSpPr/>
            <p:nvPr/>
          </p:nvSpPr>
          <p:spPr>
            <a:xfrm>
              <a:off x="13195300" y="1625600"/>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0" name="Text Box 285">
              <a:extLst>
                <a:ext uri="{FF2B5EF4-FFF2-40B4-BE49-F238E27FC236}">
                  <a16:creationId xmlns:a16="http://schemas.microsoft.com/office/drawing/2014/main" id="{C633E812-6FC0-C24F-B90C-3885051F03C4}"/>
                </a:ext>
              </a:extLst>
            </p:cNvPr>
            <p:cNvSpPr txBox="1">
              <a:spLocks noChangeArrowheads="1"/>
            </p:cNvSpPr>
            <p:nvPr/>
          </p:nvSpPr>
          <p:spPr bwMode="auto">
            <a:xfrm>
              <a:off x="12948181" y="3764815"/>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191" name="Oval 190">
              <a:extLst>
                <a:ext uri="{FF2B5EF4-FFF2-40B4-BE49-F238E27FC236}">
                  <a16:creationId xmlns:a16="http://schemas.microsoft.com/office/drawing/2014/main" id="{DB7FD550-F812-2E40-88E3-303D39E6D2EA}"/>
                </a:ext>
              </a:extLst>
            </p:cNvPr>
            <p:cNvSpPr/>
            <p:nvPr/>
          </p:nvSpPr>
          <p:spPr>
            <a:xfrm>
              <a:off x="13213792" y="1978681"/>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4" name="Line 288">
              <a:extLst>
                <a:ext uri="{FF2B5EF4-FFF2-40B4-BE49-F238E27FC236}">
                  <a16:creationId xmlns:a16="http://schemas.microsoft.com/office/drawing/2014/main" id="{D53B1774-03D5-BD4B-9BCD-E50D15DB4A0C}"/>
                </a:ext>
              </a:extLst>
            </p:cNvPr>
            <p:cNvSpPr>
              <a:spLocks noChangeShapeType="1"/>
            </p:cNvSpPr>
            <p:nvPr/>
          </p:nvSpPr>
          <p:spPr bwMode="auto">
            <a:xfrm>
              <a:off x="11261558" y="2061890"/>
              <a:ext cx="1975007"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 name="Oval 9">
            <a:extLst>
              <a:ext uri="{FF2B5EF4-FFF2-40B4-BE49-F238E27FC236}">
                <a16:creationId xmlns:a16="http://schemas.microsoft.com/office/drawing/2014/main" id="{9628093C-FFB3-054E-B64A-1E3835241090}"/>
              </a:ext>
            </a:extLst>
          </p:cNvPr>
          <p:cNvSpPr/>
          <p:nvPr/>
        </p:nvSpPr>
        <p:spPr>
          <a:xfrm rot="19191287">
            <a:off x="7883091" y="2781701"/>
            <a:ext cx="1203158" cy="529390"/>
          </a:xfrm>
          <a:prstGeom prst="ellipse">
            <a:avLst/>
          </a:prstGeom>
          <a:noFill/>
          <a:ln w="25400">
            <a:solidFill>
              <a:srgbClr val="001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Oval 10">
            <a:extLst>
              <a:ext uri="{FF2B5EF4-FFF2-40B4-BE49-F238E27FC236}">
                <a16:creationId xmlns:a16="http://schemas.microsoft.com/office/drawing/2014/main" id="{1B6200A7-EAB4-A446-B925-6AAC42752BAA}"/>
              </a:ext>
            </a:extLst>
          </p:cNvPr>
          <p:cNvSpPr/>
          <p:nvPr/>
        </p:nvSpPr>
        <p:spPr>
          <a:xfrm>
            <a:off x="9577137" y="1414913"/>
            <a:ext cx="866274" cy="866274"/>
          </a:xfrm>
          <a:prstGeom prst="ellipse">
            <a:avLst/>
          </a:prstGeom>
          <a:noFill/>
          <a:ln w="28575">
            <a:solidFill>
              <a:srgbClr val="0013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9" name="Group 8">
            <a:extLst>
              <a:ext uri="{FF2B5EF4-FFF2-40B4-BE49-F238E27FC236}">
                <a16:creationId xmlns:a16="http://schemas.microsoft.com/office/drawing/2014/main" id="{D654E839-2366-974D-AA53-9D5D4AA79583}"/>
              </a:ext>
            </a:extLst>
          </p:cNvPr>
          <p:cNvGrpSpPr/>
          <p:nvPr/>
        </p:nvGrpSpPr>
        <p:grpSpPr>
          <a:xfrm>
            <a:off x="10048776" y="1568677"/>
            <a:ext cx="1915427" cy="480131"/>
            <a:chOff x="10048776" y="1376173"/>
            <a:chExt cx="1915427" cy="480131"/>
          </a:xfrm>
          <a:solidFill>
            <a:schemeClr val="bg1"/>
          </a:solidFill>
        </p:grpSpPr>
        <p:sp>
          <p:nvSpPr>
            <p:cNvPr id="7" name="Right Brace 6">
              <a:extLst>
                <a:ext uri="{FF2B5EF4-FFF2-40B4-BE49-F238E27FC236}">
                  <a16:creationId xmlns:a16="http://schemas.microsoft.com/office/drawing/2014/main" id="{0A993798-9407-6A45-8986-FB364E5661F1}"/>
                </a:ext>
              </a:extLst>
            </p:cNvPr>
            <p:cNvSpPr/>
            <p:nvPr/>
          </p:nvSpPr>
          <p:spPr>
            <a:xfrm>
              <a:off x="10048776" y="1414914"/>
              <a:ext cx="144379" cy="336885"/>
            </a:xfrm>
            <a:prstGeom prst="rightBrace">
              <a:avLst/>
            </a:prstGeom>
            <a:grpFill/>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96" name="Text Box 252">
              <a:extLst>
                <a:ext uri="{FF2B5EF4-FFF2-40B4-BE49-F238E27FC236}">
                  <a16:creationId xmlns:a16="http://schemas.microsoft.com/office/drawing/2014/main" id="{90EEE6E2-B3F9-6740-9FCA-2CF9A84F8740}"/>
                </a:ext>
              </a:extLst>
            </p:cNvPr>
            <p:cNvSpPr txBox="1">
              <a:spLocks noChangeArrowheads="1"/>
            </p:cNvSpPr>
            <p:nvPr/>
          </p:nvSpPr>
          <p:spPr bwMode="auto">
            <a:xfrm>
              <a:off x="10148612" y="1376173"/>
              <a:ext cx="1815591" cy="480131"/>
            </a:xfrm>
            <a:prstGeom prst="rect">
              <a:avLst/>
            </a:prstGeom>
            <a:grp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“wasted” capacity due to retransmissions</a:t>
              </a:r>
            </a:p>
          </p:txBody>
        </p:sp>
      </p:grpSp>
      <p:sp>
        <p:nvSpPr>
          <p:cNvPr id="195" name="Slide Number Placeholder 2">
            <a:extLst>
              <a:ext uri="{FF2B5EF4-FFF2-40B4-BE49-F238E27FC236}">
                <a16:creationId xmlns:a16="http://schemas.microsoft.com/office/drawing/2014/main" id="{D20A324A-9052-8641-896E-6CAFE67008A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108</a:t>
            </a:fld>
            <a:endParaRPr lang="en-US" dirty="0"/>
          </a:p>
        </p:txBody>
      </p:sp>
    </p:spTree>
    <p:extLst>
      <p:ext uri="{BB962C8B-B14F-4D97-AF65-F5344CB8AC3E}">
        <p14:creationId xmlns:p14="http://schemas.microsoft.com/office/powerpoint/2010/main" val="849525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45833E-6 -2.22222E-6 L 0.02383 -2.22222E-6 L 0.02383 0.14584 L 0.08542 0.14584 L 0.05716 0.20625 L 0.16237 0.20625 " pathEditMode="relative" rAng="0" ptsTypes="AAAAAA">
                                      <p:cBhvr>
                                        <p:cTn id="6" dur="2000" fill="hold"/>
                                        <p:tgtEl>
                                          <p:spTgt spid="229"/>
                                        </p:tgtEl>
                                        <p:attrNameLst>
                                          <p:attrName>ppt_x</p:attrName>
                                          <p:attrName>ppt_y</p:attrName>
                                        </p:attrNameLst>
                                      </p:cBhvr>
                                      <p:rCtr x="8112" y="10301"/>
                                    </p:animMotion>
                                  </p:childTnLst>
                                </p:cTn>
                              </p:par>
                            </p:childTnLst>
                          </p:cTn>
                        </p:par>
                        <p:par>
                          <p:cTn id="7" fill="hold">
                            <p:stCondLst>
                              <p:cond delay="2000"/>
                            </p:stCondLst>
                            <p:childTnLst>
                              <p:par>
                                <p:cTn id="8" presetID="9" presetClass="entr" presetSubtype="0" fill="hold" grpId="0" nodeType="afterEffect">
                                  <p:stCondLst>
                                    <p:cond delay="0"/>
                                  </p:stCondLst>
                                  <p:childTnLst>
                                    <p:set>
                                      <p:cBhvr>
                                        <p:cTn id="9" dur="1" fill="hold">
                                          <p:stCondLst>
                                            <p:cond delay="0"/>
                                          </p:stCondLst>
                                        </p:cTn>
                                        <p:tgtEl>
                                          <p:spTgt spid="230"/>
                                        </p:tgtEl>
                                        <p:attrNameLst>
                                          <p:attrName>style.visibility</p:attrName>
                                        </p:attrNameLst>
                                      </p:cBhvr>
                                      <p:to>
                                        <p:strVal val="visible"/>
                                      </p:to>
                                    </p:set>
                                    <p:animEffect transition="in" filter="dissolve">
                                      <p:cBhvr>
                                        <p:cTn id="10" dur="500"/>
                                        <p:tgtEl>
                                          <p:spTgt spid="230"/>
                                        </p:tgtEl>
                                      </p:cBhvr>
                                    </p:animEffect>
                                  </p:childTnLst>
                                </p:cTn>
                              </p:par>
                            </p:childTnLst>
                          </p:cTn>
                        </p:par>
                        <p:par>
                          <p:cTn id="11" fill="hold">
                            <p:stCondLst>
                              <p:cond delay="2500"/>
                            </p:stCondLst>
                            <p:childTnLst>
                              <p:par>
                                <p:cTn id="12" presetID="0" presetClass="path" presetSubtype="0" accel="50000" decel="50000" fill="hold" grpId="1" nodeType="afterEffect">
                                  <p:stCondLst>
                                    <p:cond delay="0"/>
                                  </p:stCondLst>
                                  <p:childTnLst>
                                    <p:animMotion origin="layout" path="M 0.16237 0.20625 L 0.19492 0.20648 " pathEditMode="relative" rAng="0" ptsTypes="AA">
                                      <p:cBhvr>
                                        <p:cTn id="13" dur="3000" fill="hold"/>
                                        <p:tgtEl>
                                          <p:spTgt spid="229"/>
                                        </p:tgtEl>
                                        <p:attrNameLst>
                                          <p:attrName>ppt_x</p:attrName>
                                          <p:attrName>ppt_y</p:attrName>
                                        </p:attrNameLst>
                                      </p:cBhvr>
                                      <p:rCtr x="1628" y="0"/>
                                    </p:animMotion>
                                  </p:childTnLst>
                                </p:cTn>
                              </p:par>
                            </p:childTnLst>
                          </p:cTn>
                        </p:par>
                        <p:par>
                          <p:cTn id="14" fill="hold">
                            <p:stCondLst>
                              <p:cond delay="5500"/>
                            </p:stCondLst>
                            <p:childTnLst>
                              <p:par>
                                <p:cTn id="15" presetID="9" presetClass="exit" presetSubtype="0" fill="hold" nodeType="afterEffect">
                                  <p:stCondLst>
                                    <p:cond delay="0"/>
                                  </p:stCondLst>
                                  <p:childTnLst>
                                    <p:animEffect transition="out" filter="dissolve">
                                      <p:cBhvr>
                                        <p:cTn id="16" dur="500"/>
                                        <p:tgtEl>
                                          <p:spTgt spid="230"/>
                                        </p:tgtEl>
                                      </p:cBhvr>
                                    </p:animEffect>
                                    <p:set>
                                      <p:cBhvr>
                                        <p:cTn id="17" dur="1" fill="hold">
                                          <p:stCondLst>
                                            <p:cond delay="499"/>
                                          </p:stCondLst>
                                        </p:cTn>
                                        <p:tgtEl>
                                          <p:spTgt spid="230"/>
                                        </p:tgtEl>
                                        <p:attrNameLst>
                                          <p:attrName>style.visibility</p:attrName>
                                        </p:attrNameLst>
                                      </p:cBhvr>
                                      <p:to>
                                        <p:strVal val="hidden"/>
                                      </p:to>
                                    </p:set>
                                  </p:childTnLst>
                                </p:cTn>
                              </p:par>
                            </p:childTnLst>
                          </p:cTn>
                        </p:par>
                        <p:par>
                          <p:cTn id="18" fill="hold">
                            <p:stCondLst>
                              <p:cond delay="6000"/>
                            </p:stCondLst>
                            <p:childTnLst>
                              <p:par>
                                <p:cTn id="19" presetID="0" presetClass="path" presetSubtype="0" accel="50000" decel="50000" fill="hold" grpId="2" nodeType="afterEffect">
                                  <p:stCondLst>
                                    <p:cond delay="0"/>
                                  </p:stCondLst>
                                  <p:childTnLst>
                                    <p:animMotion origin="layout" path="M 0.20625 0.20648 L 0.25221 0.20648 L 0.29661 0.11597 L 0.35755 0.12084 L 0.35755 -0.01111 " pathEditMode="relative" rAng="0" ptsTypes="AAAAA">
                                      <p:cBhvr>
                                        <p:cTn id="20" dur="2000" fill="hold"/>
                                        <p:tgtEl>
                                          <p:spTgt spid="229"/>
                                        </p:tgtEl>
                                        <p:attrNameLst>
                                          <p:attrName>ppt_x</p:attrName>
                                          <p:attrName>ppt_y</p:attrName>
                                        </p:attrNameLst>
                                      </p:cBhvr>
                                      <p:rCtr x="7565" y="-10880"/>
                                    </p:animMotion>
                                  </p:childTnLst>
                                </p:cTn>
                              </p:par>
                            </p:childTnLst>
                          </p:cTn>
                        </p:par>
                        <p:par>
                          <p:cTn id="21" fill="hold">
                            <p:stCondLst>
                              <p:cond delay="8000"/>
                            </p:stCondLst>
                            <p:childTnLst>
                              <p:par>
                                <p:cTn id="22" presetID="9" presetClass="exit" presetSubtype="0" fill="hold" grpId="3" nodeType="afterEffect">
                                  <p:stCondLst>
                                    <p:cond delay="0"/>
                                  </p:stCondLst>
                                  <p:childTnLst>
                                    <p:animEffect transition="out" filter="dissolve">
                                      <p:cBhvr>
                                        <p:cTn id="23" dur="500"/>
                                        <p:tgtEl>
                                          <p:spTgt spid="229"/>
                                        </p:tgtEl>
                                      </p:cBhvr>
                                    </p:animEffect>
                                    <p:set>
                                      <p:cBhvr>
                                        <p:cTn id="24" dur="1" fill="hold">
                                          <p:stCondLst>
                                            <p:cond delay="499"/>
                                          </p:stCondLst>
                                        </p:cTn>
                                        <p:tgtEl>
                                          <p:spTgt spid="229"/>
                                        </p:tgtEl>
                                        <p:attrNameLst>
                                          <p:attrName>style.visibility</p:attrName>
                                        </p:attrNameLst>
                                      </p:cBhvr>
                                      <p:to>
                                        <p:strVal val="hidden"/>
                                      </p:to>
                                    </p:set>
                                  </p:childTnLst>
                                </p:cTn>
                              </p:par>
                              <p:par>
                                <p:cTn id="25" presetID="9" presetClass="exit" presetSubtype="0" fill="hold" grpId="0" nodeType="withEffect">
                                  <p:stCondLst>
                                    <p:cond delay="0"/>
                                  </p:stCondLst>
                                  <p:childTnLst>
                                    <p:animEffect transition="out" filter="dissolve">
                                      <p:cBhvr>
                                        <p:cTn id="26" dur="500"/>
                                        <p:tgtEl>
                                          <p:spTgt spid="231"/>
                                        </p:tgtEl>
                                      </p:cBhvr>
                                    </p:animEffect>
                                    <p:set>
                                      <p:cBhvr>
                                        <p:cTn id="27" dur="1" fill="hold">
                                          <p:stCondLst>
                                            <p:cond delay="499"/>
                                          </p:stCondLst>
                                        </p:cTn>
                                        <p:tgtEl>
                                          <p:spTgt spid="231"/>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76"/>
                                        </p:tgtEl>
                                        <p:attrNameLst>
                                          <p:attrName>style.visibility</p:attrName>
                                        </p:attrNameLst>
                                      </p:cBhvr>
                                      <p:to>
                                        <p:strVal val="visible"/>
                                      </p:to>
                                    </p:set>
                                    <p:animEffect transition="in" filter="dissolve">
                                      <p:cBhvr>
                                        <p:cTn id="32" dur="500"/>
                                        <p:tgtEl>
                                          <p:spTgt spid="176"/>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dissolve">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dissolve">
                                      <p:cBhvr>
                                        <p:cTn id="42" dur="500"/>
                                        <p:tgtEl>
                                          <p:spTgt spid="11"/>
                                        </p:tgtEl>
                                      </p:cBhvr>
                                    </p:animEffect>
                                  </p:childTnLst>
                                </p:cTn>
                              </p:par>
                              <p:par>
                                <p:cTn id="43" presetID="9" presetClass="exit" presetSubtype="0" fill="hold" grpId="1" nodeType="withEffect">
                                  <p:stCondLst>
                                    <p:cond delay="0"/>
                                  </p:stCondLst>
                                  <p:childTnLst>
                                    <p:animEffect transition="out" filter="dissolve">
                                      <p:cBhvr>
                                        <p:cTn id="44" dur="500"/>
                                        <p:tgtEl>
                                          <p:spTgt spid="10"/>
                                        </p:tgtEl>
                                      </p:cBhvr>
                                    </p:animEffect>
                                    <p:set>
                                      <p:cBhvr>
                                        <p:cTn id="45" dur="1" fill="hold">
                                          <p:stCondLst>
                                            <p:cond delay="499"/>
                                          </p:stCondLst>
                                        </p:cTn>
                                        <p:tgtEl>
                                          <p:spTgt spid="10"/>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dissolve">
                                      <p:cBhvr>
                                        <p:cTn id="50" dur="500"/>
                                        <p:tgtEl>
                                          <p:spTgt spid="8"/>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dissolve">
                                      <p:cBhvr>
                                        <p:cTn id="5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animBg="1"/>
      <p:bldP spid="229" grpId="1" animBg="1"/>
      <p:bldP spid="229" grpId="2" animBg="1"/>
      <p:bldP spid="229" grpId="3" animBg="1"/>
      <p:bldP spid="230" grpId="0"/>
      <p:bldP spid="231" grpId="0" animBg="1"/>
      <p:bldP spid="10" grpId="0" animBg="1"/>
      <p:bldP spid="10" grpId="1" animBg="1"/>
      <p:bldP spid="11" grpId="0" animBg="1"/>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Freeform 3">
            <a:extLst>
              <a:ext uri="{FF2B5EF4-FFF2-40B4-BE49-F238E27FC236}">
                <a16:creationId xmlns:a16="http://schemas.microsoft.com/office/drawing/2014/main" id="{F3DAD8A0-663C-1646-8A3A-A562D7F6543A}"/>
              </a:ext>
            </a:extLst>
          </p:cNvPr>
          <p:cNvSpPr>
            <a:spLocks/>
          </p:cNvSpPr>
          <p:nvPr/>
        </p:nvSpPr>
        <p:spPr bwMode="auto">
          <a:xfrm>
            <a:off x="6946976" y="5009814"/>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91" name="Group 490">
            <a:extLst>
              <a:ext uri="{FF2B5EF4-FFF2-40B4-BE49-F238E27FC236}">
                <a16:creationId xmlns:a16="http://schemas.microsoft.com/office/drawing/2014/main" id="{83BB7D95-FCAE-9B42-AEAB-D8E35C89434F}"/>
              </a:ext>
            </a:extLst>
          </p:cNvPr>
          <p:cNvGrpSpPr/>
          <p:nvPr/>
        </p:nvGrpSpPr>
        <p:grpSpPr>
          <a:xfrm>
            <a:off x="6249435" y="5024056"/>
            <a:ext cx="720732" cy="1182930"/>
            <a:chOff x="10910965" y="2513124"/>
            <a:chExt cx="586768" cy="904023"/>
          </a:xfrm>
        </p:grpSpPr>
        <p:sp>
          <p:nvSpPr>
            <p:cNvPr id="492" name="Rectangle 491">
              <a:extLst>
                <a:ext uri="{FF2B5EF4-FFF2-40B4-BE49-F238E27FC236}">
                  <a16:creationId xmlns:a16="http://schemas.microsoft.com/office/drawing/2014/main" id="{B166A895-5BC9-2648-8A56-D2E710C6B54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93" name="Straight Connector 492">
              <a:extLst>
                <a:ext uri="{FF2B5EF4-FFF2-40B4-BE49-F238E27FC236}">
                  <a16:creationId xmlns:a16="http://schemas.microsoft.com/office/drawing/2014/main" id="{1E312B60-1C4E-AD4B-8C4A-4F2EEF657244}"/>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4" name="Straight Connector 493">
              <a:extLst>
                <a:ext uri="{FF2B5EF4-FFF2-40B4-BE49-F238E27FC236}">
                  <a16:creationId xmlns:a16="http://schemas.microsoft.com/office/drawing/2014/main" id="{32EBA421-617D-FD48-A968-2D26C923E03D}"/>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5" name="Straight Connector 494">
              <a:extLst>
                <a:ext uri="{FF2B5EF4-FFF2-40B4-BE49-F238E27FC236}">
                  <a16:creationId xmlns:a16="http://schemas.microsoft.com/office/drawing/2014/main" id="{A91341A0-C7EC-F148-816F-EABD49A6B590}"/>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6" name="Straight Connector 495">
              <a:extLst>
                <a:ext uri="{FF2B5EF4-FFF2-40B4-BE49-F238E27FC236}">
                  <a16:creationId xmlns:a16="http://schemas.microsoft.com/office/drawing/2014/main" id="{D95EE473-EC8C-B946-A371-E70E0010B345}"/>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4" name="Freeform 9">
            <a:extLst>
              <a:ext uri="{FF2B5EF4-FFF2-40B4-BE49-F238E27FC236}">
                <a16:creationId xmlns:a16="http://schemas.microsoft.com/office/drawing/2014/main" id="{7BC539C4-03E2-6040-9EE4-38A67D76BDD0}"/>
              </a:ext>
            </a:extLst>
          </p:cNvPr>
          <p:cNvSpPr>
            <a:spLocks/>
          </p:cNvSpPr>
          <p:nvPr/>
        </p:nvSpPr>
        <p:spPr bwMode="auto">
          <a:xfrm flipH="1">
            <a:off x="1844721" y="3515638"/>
            <a:ext cx="528348" cy="1178279"/>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401 w 10401"/>
              <a:gd name="connsiteY0" fmla="*/ 9412 h 9459"/>
              <a:gd name="connsiteX1" fmla="*/ 0 w 10401"/>
              <a:gd name="connsiteY1" fmla="*/ 0 h 9459"/>
              <a:gd name="connsiteX2" fmla="*/ 401 w 10401"/>
              <a:gd name="connsiteY2" fmla="*/ 8992 h 9459"/>
              <a:gd name="connsiteX3" fmla="*/ 5483 w 10401"/>
              <a:gd name="connsiteY3" fmla="*/ 9459 h 9459"/>
              <a:gd name="connsiteX4" fmla="*/ 10401 w 10401"/>
              <a:gd name="connsiteY4" fmla="*/ 9412 h 9459"/>
              <a:gd name="connsiteX0" fmla="*/ 14206 w 14206"/>
              <a:gd name="connsiteY0" fmla="*/ 3611 h 10000"/>
              <a:gd name="connsiteX1" fmla="*/ 0 w 14206"/>
              <a:gd name="connsiteY1" fmla="*/ 0 h 10000"/>
              <a:gd name="connsiteX2" fmla="*/ 386 w 14206"/>
              <a:gd name="connsiteY2" fmla="*/ 9506 h 10000"/>
              <a:gd name="connsiteX3" fmla="*/ 5272 w 14206"/>
              <a:gd name="connsiteY3" fmla="*/ 10000 h 10000"/>
              <a:gd name="connsiteX4" fmla="*/ 14206 w 14206"/>
              <a:gd name="connsiteY4" fmla="*/ 3611 h 10000"/>
              <a:gd name="connsiteX0" fmla="*/ 14206 w 16488"/>
              <a:gd name="connsiteY0" fmla="*/ 3611 h 9506"/>
              <a:gd name="connsiteX1" fmla="*/ 0 w 16488"/>
              <a:gd name="connsiteY1" fmla="*/ 0 h 9506"/>
              <a:gd name="connsiteX2" fmla="*/ 386 w 16488"/>
              <a:gd name="connsiteY2" fmla="*/ 9506 h 9506"/>
              <a:gd name="connsiteX3" fmla="*/ 16488 w 16488"/>
              <a:gd name="connsiteY3" fmla="*/ 6207 h 9506"/>
              <a:gd name="connsiteX4" fmla="*/ 14206 w 16488"/>
              <a:gd name="connsiteY4" fmla="*/ 3611 h 9506"/>
              <a:gd name="connsiteX0" fmla="*/ 8616 w 10000"/>
              <a:gd name="connsiteY0" fmla="*/ 3799 h 10765"/>
              <a:gd name="connsiteX1" fmla="*/ 0 w 10000"/>
              <a:gd name="connsiteY1" fmla="*/ 0 h 10765"/>
              <a:gd name="connsiteX2" fmla="*/ 128 w 10000"/>
              <a:gd name="connsiteY2" fmla="*/ 10765 h 10765"/>
              <a:gd name="connsiteX3" fmla="*/ 10000 w 10000"/>
              <a:gd name="connsiteY3" fmla="*/ 6530 h 10765"/>
              <a:gd name="connsiteX4" fmla="*/ 8616 w 10000"/>
              <a:gd name="connsiteY4" fmla="*/ 3799 h 10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765">
                <a:moveTo>
                  <a:pt x="8616" y="3799"/>
                </a:moveTo>
                <a:lnTo>
                  <a:pt x="0" y="0"/>
                </a:lnTo>
                <a:cubicBezTo>
                  <a:pt x="78" y="3333"/>
                  <a:pt x="50" y="7432"/>
                  <a:pt x="128" y="10765"/>
                </a:cubicBezTo>
                <a:lnTo>
                  <a:pt x="10000" y="6530"/>
                </a:lnTo>
                <a:lnTo>
                  <a:pt x="8616" y="3799"/>
                </a:lnTo>
                <a:close/>
              </a:path>
            </a:pathLst>
          </a:custGeom>
          <a:gradFill rotWithShape="1">
            <a:gsLst>
              <a:gs pos="0">
                <a:srgbClr val="B2B2B2"/>
              </a:gs>
              <a:gs pos="100000">
                <a:srgbClr val="FFFFFF"/>
              </a:gs>
            </a:gsLst>
            <a:lin ang="0" scaled="1"/>
          </a:gradFill>
          <a:ln>
            <a:noFill/>
          </a:ln>
          <a:effectLst/>
          <a:extLst>
            <a:ext uri="{91240B29-F687-4F45-9708-019B960494DF}">
              <a14:hiddenLine xmlns:a14="http://schemas.microsoft.com/office/drawing/2010/main" w="9525">
                <a:solidFill>
                  <a:srgbClr val="DDDDDD"/>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5" name="Group 174">
            <a:extLst>
              <a:ext uri="{FF2B5EF4-FFF2-40B4-BE49-F238E27FC236}">
                <a16:creationId xmlns:a16="http://schemas.microsoft.com/office/drawing/2014/main" id="{4BD209F8-EB2A-9F4F-B363-BC938C5DA835}"/>
              </a:ext>
            </a:extLst>
          </p:cNvPr>
          <p:cNvGrpSpPr/>
          <p:nvPr/>
        </p:nvGrpSpPr>
        <p:grpSpPr>
          <a:xfrm>
            <a:off x="1278678" y="4683698"/>
            <a:ext cx="720732" cy="1182930"/>
            <a:chOff x="10910965" y="2513124"/>
            <a:chExt cx="586768" cy="904023"/>
          </a:xfrm>
        </p:grpSpPr>
        <p:sp>
          <p:nvSpPr>
            <p:cNvPr id="477" name="Rectangle 476">
              <a:extLst>
                <a:ext uri="{FF2B5EF4-FFF2-40B4-BE49-F238E27FC236}">
                  <a16:creationId xmlns:a16="http://schemas.microsoft.com/office/drawing/2014/main" id="{BCE8A729-A73C-F54F-A8A9-3733CC70183B}"/>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8" name="Straight Connector 477">
              <a:extLst>
                <a:ext uri="{FF2B5EF4-FFF2-40B4-BE49-F238E27FC236}">
                  <a16:creationId xmlns:a16="http://schemas.microsoft.com/office/drawing/2014/main" id="{2F48DF19-80E3-7F4A-8454-1BEB4B00E16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9" name="Straight Connector 478">
              <a:extLst>
                <a:ext uri="{FF2B5EF4-FFF2-40B4-BE49-F238E27FC236}">
                  <a16:creationId xmlns:a16="http://schemas.microsoft.com/office/drawing/2014/main" id="{8FA6A88D-F9D7-4145-A917-41C2C7FC12A7}"/>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0" name="Straight Connector 479">
              <a:extLst>
                <a:ext uri="{FF2B5EF4-FFF2-40B4-BE49-F238E27FC236}">
                  <a16:creationId xmlns:a16="http://schemas.microsoft.com/office/drawing/2014/main" id="{391498D3-135C-F543-A213-6124B95A870F}"/>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1" name="Straight Connector 480">
              <a:extLst>
                <a:ext uri="{FF2B5EF4-FFF2-40B4-BE49-F238E27FC236}">
                  <a16:creationId xmlns:a16="http://schemas.microsoft.com/office/drawing/2014/main" id="{F5B7A06C-468D-E74C-97F5-530BC4315BF6}"/>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6" name="Group 175">
            <a:extLst>
              <a:ext uri="{FF2B5EF4-FFF2-40B4-BE49-F238E27FC236}">
                <a16:creationId xmlns:a16="http://schemas.microsoft.com/office/drawing/2014/main" id="{B26A6ED3-2CE4-F243-BD5E-0E3D12D1032C}"/>
              </a:ext>
            </a:extLst>
          </p:cNvPr>
          <p:cNvGrpSpPr/>
          <p:nvPr/>
        </p:nvGrpSpPr>
        <p:grpSpPr>
          <a:xfrm>
            <a:off x="2355044" y="3521091"/>
            <a:ext cx="720732" cy="1182930"/>
            <a:chOff x="10910965" y="2513124"/>
            <a:chExt cx="586768" cy="904023"/>
          </a:xfrm>
        </p:grpSpPr>
        <p:sp>
          <p:nvSpPr>
            <p:cNvPr id="472" name="Rectangle 471">
              <a:extLst>
                <a:ext uri="{FF2B5EF4-FFF2-40B4-BE49-F238E27FC236}">
                  <a16:creationId xmlns:a16="http://schemas.microsoft.com/office/drawing/2014/main" id="{E5732A89-DEC6-C04F-8D35-653ED5A74D0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73" name="Straight Connector 472">
              <a:extLst>
                <a:ext uri="{FF2B5EF4-FFF2-40B4-BE49-F238E27FC236}">
                  <a16:creationId xmlns:a16="http://schemas.microsoft.com/office/drawing/2014/main" id="{3BA48241-0809-D749-AA95-E5E0009564B5}"/>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4" name="Straight Connector 473">
              <a:extLst>
                <a:ext uri="{FF2B5EF4-FFF2-40B4-BE49-F238E27FC236}">
                  <a16:creationId xmlns:a16="http://schemas.microsoft.com/office/drawing/2014/main" id="{4F914E7F-35B8-B84D-9E03-048E2AC52A84}"/>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5" name="Straight Connector 474">
              <a:extLst>
                <a:ext uri="{FF2B5EF4-FFF2-40B4-BE49-F238E27FC236}">
                  <a16:creationId xmlns:a16="http://schemas.microsoft.com/office/drawing/2014/main" id="{F059F7DD-38D6-FB44-928C-D70FCB46C69F}"/>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6" name="Straight Connector 475">
              <a:extLst>
                <a:ext uri="{FF2B5EF4-FFF2-40B4-BE49-F238E27FC236}">
                  <a16:creationId xmlns:a16="http://schemas.microsoft.com/office/drawing/2014/main" id="{69780329-E6CC-7B44-AD09-CD529A71009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7" name="Freeform 6">
            <a:extLst>
              <a:ext uri="{FF2B5EF4-FFF2-40B4-BE49-F238E27FC236}">
                <a16:creationId xmlns:a16="http://schemas.microsoft.com/office/drawing/2014/main" id="{0A6B0B41-CE88-A847-BDFD-D4C5406DB4FD}"/>
              </a:ext>
            </a:extLst>
          </p:cNvPr>
          <p:cNvSpPr>
            <a:spLocks/>
          </p:cNvSpPr>
          <p:nvPr/>
        </p:nvSpPr>
        <p:spPr bwMode="auto">
          <a:xfrm>
            <a:off x="7409112" y="3699469"/>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7" name="Group 186">
            <a:extLst>
              <a:ext uri="{FF2B5EF4-FFF2-40B4-BE49-F238E27FC236}">
                <a16:creationId xmlns:a16="http://schemas.microsoft.com/office/drawing/2014/main" id="{698728B3-54B3-7348-A92A-D46EBCBE40A7}"/>
              </a:ext>
            </a:extLst>
          </p:cNvPr>
          <p:cNvGrpSpPr/>
          <p:nvPr/>
        </p:nvGrpSpPr>
        <p:grpSpPr>
          <a:xfrm>
            <a:off x="6698918" y="3667889"/>
            <a:ext cx="720732" cy="1182930"/>
            <a:chOff x="10910965" y="2513124"/>
            <a:chExt cx="586768" cy="904023"/>
          </a:xfrm>
        </p:grpSpPr>
        <p:sp>
          <p:nvSpPr>
            <p:cNvPr id="467" name="Rectangle 466">
              <a:extLst>
                <a:ext uri="{FF2B5EF4-FFF2-40B4-BE49-F238E27FC236}">
                  <a16:creationId xmlns:a16="http://schemas.microsoft.com/office/drawing/2014/main" id="{993EFA25-A923-104F-AA7A-D1A0A1DFAF09}"/>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68" name="Straight Connector 467">
              <a:extLst>
                <a:ext uri="{FF2B5EF4-FFF2-40B4-BE49-F238E27FC236}">
                  <a16:creationId xmlns:a16="http://schemas.microsoft.com/office/drawing/2014/main" id="{F9FAACE5-7286-8041-B6C5-31BF3B00BC52}"/>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a:extLst>
                <a:ext uri="{FF2B5EF4-FFF2-40B4-BE49-F238E27FC236}">
                  <a16:creationId xmlns:a16="http://schemas.microsoft.com/office/drawing/2014/main" id="{2B9192CF-4A86-234C-A018-E18B6174B23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a:extLst>
                <a:ext uri="{FF2B5EF4-FFF2-40B4-BE49-F238E27FC236}">
                  <a16:creationId xmlns:a16="http://schemas.microsoft.com/office/drawing/2014/main" id="{E51604E2-6668-3C47-9339-A57BD00E151C}"/>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1" name="Straight Connector 470">
              <a:extLst>
                <a:ext uri="{FF2B5EF4-FFF2-40B4-BE49-F238E27FC236}">
                  <a16:creationId xmlns:a16="http://schemas.microsoft.com/office/drawing/2014/main" id="{1355E105-F22E-4C4E-B4E5-337CC0AC9628}"/>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44" name="Group 343">
            <a:extLst>
              <a:ext uri="{FF2B5EF4-FFF2-40B4-BE49-F238E27FC236}">
                <a16:creationId xmlns:a16="http://schemas.microsoft.com/office/drawing/2014/main" id="{98CAF04A-1334-B348-B035-3A982F9BDEB6}"/>
              </a:ext>
            </a:extLst>
          </p:cNvPr>
          <p:cNvGrpSpPr/>
          <p:nvPr/>
        </p:nvGrpSpPr>
        <p:grpSpPr>
          <a:xfrm>
            <a:off x="3770696" y="5033645"/>
            <a:ext cx="1286871" cy="734927"/>
            <a:chOff x="7493876" y="2774731"/>
            <a:chExt cx="1481958" cy="894622"/>
          </a:xfrm>
        </p:grpSpPr>
        <p:sp>
          <p:nvSpPr>
            <p:cNvPr id="460" name="Freeform 459">
              <a:extLst>
                <a:ext uri="{FF2B5EF4-FFF2-40B4-BE49-F238E27FC236}">
                  <a16:creationId xmlns:a16="http://schemas.microsoft.com/office/drawing/2014/main" id="{1CC3E213-0DED-B141-84EE-4148FCBF957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461" name="Oval 460">
              <a:extLst>
                <a:ext uri="{FF2B5EF4-FFF2-40B4-BE49-F238E27FC236}">
                  <a16:creationId xmlns:a16="http://schemas.microsoft.com/office/drawing/2014/main" id="{873B81E7-2D3F-7C4E-BD26-C74207A647E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462" name="Group 461">
              <a:extLst>
                <a:ext uri="{FF2B5EF4-FFF2-40B4-BE49-F238E27FC236}">
                  <a16:creationId xmlns:a16="http://schemas.microsoft.com/office/drawing/2014/main" id="{6BE5949F-B050-EB4B-B822-E35D4247EEC2}"/>
                </a:ext>
              </a:extLst>
            </p:cNvPr>
            <p:cNvGrpSpPr/>
            <p:nvPr/>
          </p:nvGrpSpPr>
          <p:grpSpPr>
            <a:xfrm>
              <a:off x="7713663" y="2848339"/>
              <a:ext cx="1042107" cy="425543"/>
              <a:chOff x="7786941" y="2884917"/>
              <a:chExt cx="897649" cy="353919"/>
            </a:xfrm>
          </p:grpSpPr>
          <p:sp>
            <p:nvSpPr>
              <p:cNvPr id="463" name="Freeform 462">
                <a:extLst>
                  <a:ext uri="{FF2B5EF4-FFF2-40B4-BE49-F238E27FC236}">
                    <a16:creationId xmlns:a16="http://schemas.microsoft.com/office/drawing/2014/main" id="{2AD53E5B-C2A7-B44B-BE8C-CE15460DCEB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4" name="Freeform 463">
                <a:extLst>
                  <a:ext uri="{FF2B5EF4-FFF2-40B4-BE49-F238E27FC236}">
                    <a16:creationId xmlns:a16="http://schemas.microsoft.com/office/drawing/2014/main" id="{D8E482E0-784D-9147-8920-C673267B1F7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5" name="Freeform 464">
                <a:extLst>
                  <a:ext uri="{FF2B5EF4-FFF2-40B4-BE49-F238E27FC236}">
                    <a16:creationId xmlns:a16="http://schemas.microsoft.com/office/drawing/2014/main" id="{C0849211-2B58-F142-A8CE-1BF8EAE9207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6" name="Freeform 465">
                <a:extLst>
                  <a:ext uri="{FF2B5EF4-FFF2-40B4-BE49-F238E27FC236}">
                    <a16:creationId xmlns:a16="http://schemas.microsoft.com/office/drawing/2014/main" id="{5A3A8A9F-4FBE-BD43-8E9E-03C5075F771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5" name="Group 124">
            <a:extLst>
              <a:ext uri="{FF2B5EF4-FFF2-40B4-BE49-F238E27FC236}">
                <a16:creationId xmlns:a16="http://schemas.microsoft.com/office/drawing/2014/main" id="{1875CC16-4D82-EC4B-A27F-8C5523CDCA1C}"/>
              </a:ext>
            </a:extLst>
          </p:cNvPr>
          <p:cNvGrpSpPr>
            <a:grpSpLocks/>
          </p:cNvGrpSpPr>
          <p:nvPr/>
        </p:nvGrpSpPr>
        <p:grpSpPr bwMode="auto">
          <a:xfrm>
            <a:off x="1317421" y="3877120"/>
            <a:ext cx="645431" cy="569172"/>
            <a:chOff x="-44" y="1473"/>
            <a:chExt cx="981" cy="1105"/>
          </a:xfrm>
        </p:grpSpPr>
        <p:pic>
          <p:nvPicPr>
            <p:cNvPr id="458" name="Picture 125" descr="desktop_computer_stylized_medium">
              <a:extLst>
                <a:ext uri="{FF2B5EF4-FFF2-40B4-BE49-F238E27FC236}">
                  <a16:creationId xmlns:a16="http://schemas.microsoft.com/office/drawing/2014/main" id="{06C4FF17-B894-F64E-B8E9-009E2F935B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9" name="Freeform 126">
              <a:extLst>
                <a:ext uri="{FF2B5EF4-FFF2-40B4-BE49-F238E27FC236}">
                  <a16:creationId xmlns:a16="http://schemas.microsoft.com/office/drawing/2014/main" id="{2B78B566-3D03-D044-A615-5F2E69BA2D5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47" name="Freeform 12">
            <a:extLst>
              <a:ext uri="{FF2B5EF4-FFF2-40B4-BE49-F238E27FC236}">
                <a16:creationId xmlns:a16="http://schemas.microsoft.com/office/drawing/2014/main" id="{B3DEE67E-0295-1C42-877B-3030DF5CC3A0}"/>
              </a:ext>
            </a:extLst>
          </p:cNvPr>
          <p:cNvSpPr>
            <a:spLocks/>
          </p:cNvSpPr>
          <p:nvPr/>
        </p:nvSpPr>
        <p:spPr bwMode="auto">
          <a:xfrm flipH="1">
            <a:off x="978210" y="4681606"/>
            <a:ext cx="308091" cy="121728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8" name="Line 33">
            <a:extLst>
              <a:ext uri="{FF2B5EF4-FFF2-40B4-BE49-F238E27FC236}">
                <a16:creationId xmlns:a16="http://schemas.microsoft.com/office/drawing/2014/main" id="{EB4F5429-B362-3445-AEC3-247C13D4C69F}"/>
              </a:ext>
            </a:extLst>
          </p:cNvPr>
          <p:cNvSpPr>
            <a:spLocks noChangeShapeType="1"/>
          </p:cNvSpPr>
          <p:nvPr/>
        </p:nvSpPr>
        <p:spPr bwMode="auto">
          <a:xfrm flipH="1">
            <a:off x="2405566"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9" name="Text Box 42">
            <a:extLst>
              <a:ext uri="{FF2B5EF4-FFF2-40B4-BE49-F238E27FC236}">
                <a16:creationId xmlns:a16="http://schemas.microsoft.com/office/drawing/2014/main" id="{71EABF9B-1A6B-F746-87A6-59211399E59A}"/>
              </a:ext>
            </a:extLst>
          </p:cNvPr>
          <p:cNvSpPr txBox="1">
            <a:spLocks noChangeArrowheads="1"/>
          </p:cNvSpPr>
          <p:nvPr/>
        </p:nvSpPr>
        <p:spPr bwMode="auto">
          <a:xfrm>
            <a:off x="1088616" y="3529817"/>
            <a:ext cx="1122503"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Host A</a:t>
            </a:r>
            <a:endParaRPr kumimoji="0" lang="en-US" altLang="en-US" sz="4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50" name="Text Box 52">
            <a:extLst>
              <a:ext uri="{FF2B5EF4-FFF2-40B4-BE49-F238E27FC236}">
                <a16:creationId xmlns:a16="http://schemas.microsoft.com/office/drawing/2014/main" id="{E952F158-8C87-2743-A654-CB43702CF48D}"/>
              </a:ext>
            </a:extLst>
          </p:cNvPr>
          <p:cNvSpPr txBox="1">
            <a:spLocks noChangeArrowheads="1"/>
          </p:cNvSpPr>
          <p:nvPr/>
        </p:nvSpPr>
        <p:spPr bwMode="auto">
          <a:xfrm>
            <a:off x="1083435" y="6053488"/>
            <a:ext cx="981577" cy="3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13A3"/>
                </a:solidFill>
                <a:effectLst/>
                <a:uLnTx/>
                <a:uFillTx/>
                <a:latin typeface="Arial" panose="020B0604020202020204" pitchFamily="34" charset="0"/>
                <a:ea typeface="ＭＳ Ｐゴシック" panose="020B0600070205080204" pitchFamily="34" charset="-128"/>
                <a:cs typeface="+mn-cs"/>
              </a:rPr>
              <a:t>Host B</a:t>
            </a:r>
            <a:endParaRPr kumimoji="0" lang="en-US" altLang="en-US" sz="4000" b="0" i="0" u="none" strike="noStrike" kern="1200" cap="none" spc="0" normalizeH="0" baseline="0" noProof="0" dirty="0">
              <a:ln>
                <a:noFill/>
              </a:ln>
              <a:solidFill>
                <a:srgbClr val="0013A3"/>
              </a:solidFill>
              <a:effectLst/>
              <a:uLnTx/>
              <a:uFillTx/>
              <a:latin typeface="Comic Sans MS" panose="030F0902030302020204" pitchFamily="66" charset="0"/>
              <a:ea typeface="ＭＳ Ｐゴシック" panose="020B0600070205080204" pitchFamily="34" charset="-128"/>
              <a:cs typeface="+mn-cs"/>
            </a:endParaRPr>
          </a:p>
        </p:txBody>
      </p:sp>
      <p:sp>
        <p:nvSpPr>
          <p:cNvPr id="351" name="Line 53">
            <a:extLst>
              <a:ext uri="{FF2B5EF4-FFF2-40B4-BE49-F238E27FC236}">
                <a16:creationId xmlns:a16="http://schemas.microsoft.com/office/drawing/2014/main" id="{75256407-96DE-9F48-98B8-5BBEA93EFEC0}"/>
              </a:ext>
            </a:extLst>
          </p:cNvPr>
          <p:cNvSpPr>
            <a:spLocks noChangeShapeType="1"/>
          </p:cNvSpPr>
          <p:nvPr/>
        </p:nvSpPr>
        <p:spPr bwMode="auto">
          <a:xfrm flipH="1">
            <a:off x="3002248"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2" name="Line 54">
            <a:extLst>
              <a:ext uri="{FF2B5EF4-FFF2-40B4-BE49-F238E27FC236}">
                <a16:creationId xmlns:a16="http://schemas.microsoft.com/office/drawing/2014/main" id="{468D4135-22FF-CA48-B7FE-0A8C463F08E4}"/>
              </a:ext>
            </a:extLst>
          </p:cNvPr>
          <p:cNvSpPr>
            <a:spLocks noChangeShapeType="1"/>
          </p:cNvSpPr>
          <p:nvPr/>
        </p:nvSpPr>
        <p:spPr bwMode="auto">
          <a:xfrm flipH="1">
            <a:off x="4991187" y="5379569"/>
            <a:ext cx="748777"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3" name="Line 55">
            <a:extLst>
              <a:ext uri="{FF2B5EF4-FFF2-40B4-BE49-F238E27FC236}">
                <a16:creationId xmlns:a16="http://schemas.microsoft.com/office/drawing/2014/main" id="{BBD1E308-9528-154A-A531-46348FA3DF78}"/>
              </a:ext>
            </a:extLst>
          </p:cNvPr>
          <p:cNvSpPr>
            <a:spLocks noChangeShapeType="1"/>
          </p:cNvSpPr>
          <p:nvPr/>
        </p:nvSpPr>
        <p:spPr bwMode="auto">
          <a:xfrm flipH="1">
            <a:off x="5143282" y="4856096"/>
            <a:ext cx="1134865" cy="113419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4" name="Line 57">
            <a:extLst>
              <a:ext uri="{FF2B5EF4-FFF2-40B4-BE49-F238E27FC236}">
                <a16:creationId xmlns:a16="http://schemas.microsoft.com/office/drawing/2014/main" id="{ED09B7CD-707F-824A-951E-3DF44B158743}"/>
              </a:ext>
            </a:extLst>
          </p:cNvPr>
          <p:cNvSpPr>
            <a:spLocks noChangeShapeType="1"/>
          </p:cNvSpPr>
          <p:nvPr/>
        </p:nvSpPr>
        <p:spPr bwMode="auto">
          <a:xfrm flipH="1">
            <a:off x="6275655" y="4856289"/>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6" name="Group 127">
            <a:extLst>
              <a:ext uri="{FF2B5EF4-FFF2-40B4-BE49-F238E27FC236}">
                <a16:creationId xmlns:a16="http://schemas.microsoft.com/office/drawing/2014/main" id="{F053E5CE-83C8-B44F-BB41-24ACED3C1F54}"/>
              </a:ext>
            </a:extLst>
          </p:cNvPr>
          <p:cNvGrpSpPr>
            <a:grpSpLocks/>
          </p:cNvGrpSpPr>
          <p:nvPr/>
        </p:nvGrpSpPr>
        <p:grpSpPr bwMode="auto">
          <a:xfrm>
            <a:off x="7531958" y="4473878"/>
            <a:ext cx="284691" cy="577481"/>
            <a:chOff x="4140" y="429"/>
            <a:chExt cx="1425" cy="2396"/>
          </a:xfrm>
        </p:grpSpPr>
        <p:sp>
          <p:nvSpPr>
            <p:cNvPr id="420" name="Freeform 128">
              <a:extLst>
                <a:ext uri="{FF2B5EF4-FFF2-40B4-BE49-F238E27FC236}">
                  <a16:creationId xmlns:a16="http://schemas.microsoft.com/office/drawing/2014/main" id="{0C38C29E-82D9-DE4D-B34F-6E1B0F29E950}"/>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1" name="Rectangle 129">
              <a:extLst>
                <a:ext uri="{FF2B5EF4-FFF2-40B4-BE49-F238E27FC236}">
                  <a16:creationId xmlns:a16="http://schemas.microsoft.com/office/drawing/2014/main" id="{68008099-7DA3-DC4F-9848-B28E0757C8AF}"/>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2" name="Freeform 130">
              <a:extLst>
                <a:ext uri="{FF2B5EF4-FFF2-40B4-BE49-F238E27FC236}">
                  <a16:creationId xmlns:a16="http://schemas.microsoft.com/office/drawing/2014/main" id="{EE836601-014E-A34E-BA49-8C6B48990CC7}"/>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3" name="Freeform 131">
              <a:extLst>
                <a:ext uri="{FF2B5EF4-FFF2-40B4-BE49-F238E27FC236}">
                  <a16:creationId xmlns:a16="http://schemas.microsoft.com/office/drawing/2014/main" id="{196DB8E5-D7EB-FE4F-8E87-CF4500523516}"/>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4" name="Rectangle 132">
              <a:extLst>
                <a:ext uri="{FF2B5EF4-FFF2-40B4-BE49-F238E27FC236}">
                  <a16:creationId xmlns:a16="http://schemas.microsoft.com/office/drawing/2014/main" id="{A36AF25C-36F4-8C41-BBF3-7179E440A69A}"/>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5" name="Group 133">
              <a:extLst>
                <a:ext uri="{FF2B5EF4-FFF2-40B4-BE49-F238E27FC236}">
                  <a16:creationId xmlns:a16="http://schemas.microsoft.com/office/drawing/2014/main" id="{91FC7106-BBE3-6342-AEDC-BB075E2A4F40}"/>
                </a:ext>
              </a:extLst>
            </p:cNvPr>
            <p:cNvGrpSpPr>
              <a:grpSpLocks/>
            </p:cNvGrpSpPr>
            <p:nvPr/>
          </p:nvGrpSpPr>
          <p:grpSpPr bwMode="auto">
            <a:xfrm>
              <a:off x="4749" y="668"/>
              <a:ext cx="581" cy="145"/>
              <a:chOff x="614" y="2568"/>
              <a:chExt cx="725" cy="139"/>
            </a:xfrm>
          </p:grpSpPr>
          <p:sp>
            <p:nvSpPr>
              <p:cNvPr id="450" name="AutoShape 134">
                <a:extLst>
                  <a:ext uri="{FF2B5EF4-FFF2-40B4-BE49-F238E27FC236}">
                    <a16:creationId xmlns:a16="http://schemas.microsoft.com/office/drawing/2014/main" id="{B78B2B71-C293-E74B-A8B2-FA48F8A21AA8}"/>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1" name="AutoShape 135">
                <a:extLst>
                  <a:ext uri="{FF2B5EF4-FFF2-40B4-BE49-F238E27FC236}">
                    <a16:creationId xmlns:a16="http://schemas.microsoft.com/office/drawing/2014/main" id="{B93FE048-8D2E-184B-938F-A023FE6CC24D}"/>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6" name="Rectangle 136">
              <a:extLst>
                <a:ext uri="{FF2B5EF4-FFF2-40B4-BE49-F238E27FC236}">
                  <a16:creationId xmlns:a16="http://schemas.microsoft.com/office/drawing/2014/main" id="{1BE92891-13BB-1942-AF26-7547F5E896F7}"/>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7" name="Group 137">
              <a:extLst>
                <a:ext uri="{FF2B5EF4-FFF2-40B4-BE49-F238E27FC236}">
                  <a16:creationId xmlns:a16="http://schemas.microsoft.com/office/drawing/2014/main" id="{B146C1A0-0498-3742-B869-C11FC5A9B4D9}"/>
                </a:ext>
              </a:extLst>
            </p:cNvPr>
            <p:cNvGrpSpPr>
              <a:grpSpLocks/>
            </p:cNvGrpSpPr>
            <p:nvPr/>
          </p:nvGrpSpPr>
          <p:grpSpPr bwMode="auto">
            <a:xfrm>
              <a:off x="4747" y="994"/>
              <a:ext cx="581" cy="134"/>
              <a:chOff x="614" y="2568"/>
              <a:chExt cx="725" cy="139"/>
            </a:xfrm>
          </p:grpSpPr>
          <p:sp>
            <p:nvSpPr>
              <p:cNvPr id="448" name="AutoShape 138">
                <a:extLst>
                  <a:ext uri="{FF2B5EF4-FFF2-40B4-BE49-F238E27FC236}">
                    <a16:creationId xmlns:a16="http://schemas.microsoft.com/office/drawing/2014/main" id="{6D8DAB10-D332-E443-B0C8-6926120D7EAC}"/>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9" name="AutoShape 139">
                <a:extLst>
                  <a:ext uri="{FF2B5EF4-FFF2-40B4-BE49-F238E27FC236}">
                    <a16:creationId xmlns:a16="http://schemas.microsoft.com/office/drawing/2014/main" id="{10A758BC-CA4A-4941-B3B1-013DFD754CC9}"/>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8" name="Rectangle 140">
              <a:extLst>
                <a:ext uri="{FF2B5EF4-FFF2-40B4-BE49-F238E27FC236}">
                  <a16:creationId xmlns:a16="http://schemas.microsoft.com/office/drawing/2014/main" id="{72D726F8-E1D6-6540-B8C3-5DC6D289ACF9}"/>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9" name="Rectangle 141">
              <a:extLst>
                <a:ext uri="{FF2B5EF4-FFF2-40B4-BE49-F238E27FC236}">
                  <a16:creationId xmlns:a16="http://schemas.microsoft.com/office/drawing/2014/main" id="{A62C6415-93B4-6540-B726-6DC1170DF017}"/>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30" name="Group 142">
              <a:extLst>
                <a:ext uri="{FF2B5EF4-FFF2-40B4-BE49-F238E27FC236}">
                  <a16:creationId xmlns:a16="http://schemas.microsoft.com/office/drawing/2014/main" id="{E2133AAA-F115-D84C-A2BB-27266E35F2E4}"/>
                </a:ext>
              </a:extLst>
            </p:cNvPr>
            <p:cNvGrpSpPr>
              <a:grpSpLocks/>
            </p:cNvGrpSpPr>
            <p:nvPr/>
          </p:nvGrpSpPr>
          <p:grpSpPr bwMode="auto">
            <a:xfrm>
              <a:off x="4735" y="1627"/>
              <a:ext cx="582" cy="151"/>
              <a:chOff x="614" y="2568"/>
              <a:chExt cx="725" cy="139"/>
            </a:xfrm>
          </p:grpSpPr>
          <p:sp>
            <p:nvSpPr>
              <p:cNvPr id="446" name="AutoShape 143">
                <a:extLst>
                  <a:ext uri="{FF2B5EF4-FFF2-40B4-BE49-F238E27FC236}">
                    <a16:creationId xmlns:a16="http://schemas.microsoft.com/office/drawing/2014/main" id="{2E174869-B2BC-4A45-B3FD-9330A289DD47}"/>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7" name="AutoShape 144">
                <a:extLst>
                  <a:ext uri="{FF2B5EF4-FFF2-40B4-BE49-F238E27FC236}">
                    <a16:creationId xmlns:a16="http://schemas.microsoft.com/office/drawing/2014/main" id="{865B98B3-39D4-1340-8796-962A54421EB5}"/>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1" name="Freeform 145">
              <a:extLst>
                <a:ext uri="{FF2B5EF4-FFF2-40B4-BE49-F238E27FC236}">
                  <a16:creationId xmlns:a16="http://schemas.microsoft.com/office/drawing/2014/main" id="{519C0B54-898C-9845-915D-7A5F4E93D83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32" name="Group 146">
              <a:extLst>
                <a:ext uri="{FF2B5EF4-FFF2-40B4-BE49-F238E27FC236}">
                  <a16:creationId xmlns:a16="http://schemas.microsoft.com/office/drawing/2014/main" id="{8CDD4409-D107-D44E-A6F3-3F54C9F344EA}"/>
                </a:ext>
              </a:extLst>
            </p:cNvPr>
            <p:cNvGrpSpPr>
              <a:grpSpLocks/>
            </p:cNvGrpSpPr>
            <p:nvPr/>
          </p:nvGrpSpPr>
          <p:grpSpPr bwMode="auto">
            <a:xfrm>
              <a:off x="4739" y="1327"/>
              <a:ext cx="582" cy="139"/>
              <a:chOff x="614" y="2568"/>
              <a:chExt cx="725" cy="139"/>
            </a:xfrm>
          </p:grpSpPr>
          <p:sp>
            <p:nvSpPr>
              <p:cNvPr id="444" name="AutoShape 147">
                <a:extLst>
                  <a:ext uri="{FF2B5EF4-FFF2-40B4-BE49-F238E27FC236}">
                    <a16:creationId xmlns:a16="http://schemas.microsoft.com/office/drawing/2014/main" id="{55B72EBE-4A58-CF48-BD56-76B6F6022AB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5" name="AutoShape 148">
                <a:extLst>
                  <a:ext uri="{FF2B5EF4-FFF2-40B4-BE49-F238E27FC236}">
                    <a16:creationId xmlns:a16="http://schemas.microsoft.com/office/drawing/2014/main" id="{AEF43A66-7669-AC44-AF01-1D8B6CB77F41}"/>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3" name="Rectangle 149">
              <a:extLst>
                <a:ext uri="{FF2B5EF4-FFF2-40B4-BE49-F238E27FC236}">
                  <a16:creationId xmlns:a16="http://schemas.microsoft.com/office/drawing/2014/main" id="{48DA1B94-09C2-1840-B8EC-113BE8C83454}"/>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4" name="Freeform 150">
              <a:extLst>
                <a:ext uri="{FF2B5EF4-FFF2-40B4-BE49-F238E27FC236}">
                  <a16:creationId xmlns:a16="http://schemas.microsoft.com/office/drawing/2014/main" id="{E90CC519-FF6C-A642-B4B0-C0D5E7E7F8DF}"/>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5" name="Freeform 151">
              <a:extLst>
                <a:ext uri="{FF2B5EF4-FFF2-40B4-BE49-F238E27FC236}">
                  <a16:creationId xmlns:a16="http://schemas.microsoft.com/office/drawing/2014/main" id="{4FD498C9-45E2-9A44-833E-DF1718373526}"/>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6" name="Oval 152">
              <a:extLst>
                <a:ext uri="{FF2B5EF4-FFF2-40B4-BE49-F238E27FC236}">
                  <a16:creationId xmlns:a16="http://schemas.microsoft.com/office/drawing/2014/main" id="{094B9650-E8E9-8049-A250-639ED23B64E2}"/>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7" name="Freeform 153">
              <a:extLst>
                <a:ext uri="{FF2B5EF4-FFF2-40B4-BE49-F238E27FC236}">
                  <a16:creationId xmlns:a16="http://schemas.microsoft.com/office/drawing/2014/main" id="{CC772392-E262-1B4C-934A-C2274B74B3D1}"/>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8" name="AutoShape 154">
              <a:extLst>
                <a:ext uri="{FF2B5EF4-FFF2-40B4-BE49-F238E27FC236}">
                  <a16:creationId xmlns:a16="http://schemas.microsoft.com/office/drawing/2014/main" id="{A847FBEF-BCEF-144E-A9B4-6D4EC2B327A2}"/>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9" name="AutoShape 155">
              <a:extLst>
                <a:ext uri="{FF2B5EF4-FFF2-40B4-BE49-F238E27FC236}">
                  <a16:creationId xmlns:a16="http://schemas.microsoft.com/office/drawing/2014/main" id="{77E42DB7-A005-9743-82D9-584F8FF41393}"/>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Oval 156">
              <a:extLst>
                <a:ext uri="{FF2B5EF4-FFF2-40B4-BE49-F238E27FC236}">
                  <a16:creationId xmlns:a16="http://schemas.microsoft.com/office/drawing/2014/main" id="{727589AB-7983-4642-ABB0-1373C86DB54A}"/>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1" name="Oval 157">
              <a:extLst>
                <a:ext uri="{FF2B5EF4-FFF2-40B4-BE49-F238E27FC236}">
                  <a16:creationId xmlns:a16="http://schemas.microsoft.com/office/drawing/2014/main" id="{0E294EC3-D225-AC47-9069-5C4C2296B7DB}"/>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42" name="Oval 158">
              <a:extLst>
                <a:ext uri="{FF2B5EF4-FFF2-40B4-BE49-F238E27FC236}">
                  <a16:creationId xmlns:a16="http://schemas.microsoft.com/office/drawing/2014/main" id="{91CEEFA5-1DF7-3243-BA43-EEF99F148238}"/>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3" name="Rectangle 159">
              <a:extLst>
                <a:ext uri="{FF2B5EF4-FFF2-40B4-BE49-F238E27FC236}">
                  <a16:creationId xmlns:a16="http://schemas.microsoft.com/office/drawing/2014/main" id="{1F261A4A-7DA6-3F43-A166-B036ABB1FED2}"/>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57" name="Group 160">
            <a:extLst>
              <a:ext uri="{FF2B5EF4-FFF2-40B4-BE49-F238E27FC236}">
                <a16:creationId xmlns:a16="http://schemas.microsoft.com/office/drawing/2014/main" id="{FC5CD3E0-8F4C-A247-BF27-2828EA8EA48E}"/>
              </a:ext>
            </a:extLst>
          </p:cNvPr>
          <p:cNvGrpSpPr>
            <a:grpSpLocks/>
          </p:cNvGrpSpPr>
          <p:nvPr/>
        </p:nvGrpSpPr>
        <p:grpSpPr bwMode="auto">
          <a:xfrm>
            <a:off x="585296" y="5655276"/>
            <a:ext cx="645431" cy="569172"/>
            <a:chOff x="-44" y="1473"/>
            <a:chExt cx="981" cy="1105"/>
          </a:xfrm>
        </p:grpSpPr>
        <p:pic>
          <p:nvPicPr>
            <p:cNvPr id="418" name="Picture 161" descr="desktop_computer_stylized_medium">
              <a:extLst>
                <a:ext uri="{FF2B5EF4-FFF2-40B4-BE49-F238E27FC236}">
                  <a16:creationId xmlns:a16="http://schemas.microsoft.com/office/drawing/2014/main" id="{6E92F66C-6B76-EE47-BDD2-F1129D17E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 name="Freeform 162">
              <a:extLst>
                <a:ext uri="{FF2B5EF4-FFF2-40B4-BE49-F238E27FC236}">
                  <a16:creationId xmlns:a16="http://schemas.microsoft.com/office/drawing/2014/main" id="{6E619406-BD3D-804E-84E7-04C656A88C80}"/>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58" name="Group 163">
            <a:extLst>
              <a:ext uri="{FF2B5EF4-FFF2-40B4-BE49-F238E27FC236}">
                <a16:creationId xmlns:a16="http://schemas.microsoft.com/office/drawing/2014/main" id="{E1C5F9CD-6CD9-E043-8A6F-A2FE02A80733}"/>
              </a:ext>
            </a:extLst>
          </p:cNvPr>
          <p:cNvGrpSpPr>
            <a:grpSpLocks/>
          </p:cNvGrpSpPr>
          <p:nvPr/>
        </p:nvGrpSpPr>
        <p:grpSpPr bwMode="auto">
          <a:xfrm>
            <a:off x="7141970" y="5736859"/>
            <a:ext cx="284691" cy="577481"/>
            <a:chOff x="4140" y="429"/>
            <a:chExt cx="1425" cy="2396"/>
          </a:xfrm>
        </p:grpSpPr>
        <p:sp>
          <p:nvSpPr>
            <p:cNvPr id="386" name="Freeform 164">
              <a:extLst>
                <a:ext uri="{FF2B5EF4-FFF2-40B4-BE49-F238E27FC236}">
                  <a16:creationId xmlns:a16="http://schemas.microsoft.com/office/drawing/2014/main" id="{6CA1ADCB-BF30-864D-9F00-26EE89960734}"/>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7" name="Rectangle 165">
              <a:extLst>
                <a:ext uri="{FF2B5EF4-FFF2-40B4-BE49-F238E27FC236}">
                  <a16:creationId xmlns:a16="http://schemas.microsoft.com/office/drawing/2014/main" id="{84113A57-FEA3-A245-ADC3-1C98EE6B6040}"/>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8" name="Freeform 166">
              <a:extLst>
                <a:ext uri="{FF2B5EF4-FFF2-40B4-BE49-F238E27FC236}">
                  <a16:creationId xmlns:a16="http://schemas.microsoft.com/office/drawing/2014/main" id="{17DDF599-C8B9-ED49-A878-2E9E9C14F252}"/>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9" name="Freeform 167">
              <a:extLst>
                <a:ext uri="{FF2B5EF4-FFF2-40B4-BE49-F238E27FC236}">
                  <a16:creationId xmlns:a16="http://schemas.microsoft.com/office/drawing/2014/main" id="{D79F5A9D-B30C-E04E-814D-CEF62D45B0E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0" name="Rectangle 168">
              <a:extLst>
                <a:ext uri="{FF2B5EF4-FFF2-40B4-BE49-F238E27FC236}">
                  <a16:creationId xmlns:a16="http://schemas.microsoft.com/office/drawing/2014/main" id="{E4257EA1-363B-2845-8C9B-7FA15C50A60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1" name="Group 169">
              <a:extLst>
                <a:ext uri="{FF2B5EF4-FFF2-40B4-BE49-F238E27FC236}">
                  <a16:creationId xmlns:a16="http://schemas.microsoft.com/office/drawing/2014/main" id="{5E2C0E7D-06A7-264F-887D-F219437D11A5}"/>
                </a:ext>
              </a:extLst>
            </p:cNvPr>
            <p:cNvGrpSpPr>
              <a:grpSpLocks/>
            </p:cNvGrpSpPr>
            <p:nvPr/>
          </p:nvGrpSpPr>
          <p:grpSpPr bwMode="auto">
            <a:xfrm>
              <a:off x="4749" y="668"/>
              <a:ext cx="581" cy="145"/>
              <a:chOff x="614" y="2568"/>
              <a:chExt cx="725" cy="139"/>
            </a:xfrm>
          </p:grpSpPr>
          <p:sp>
            <p:nvSpPr>
              <p:cNvPr id="416" name="AutoShape 170">
                <a:extLst>
                  <a:ext uri="{FF2B5EF4-FFF2-40B4-BE49-F238E27FC236}">
                    <a16:creationId xmlns:a16="http://schemas.microsoft.com/office/drawing/2014/main" id="{A967F0FF-1A5B-524B-93E6-F5241976BB9B}"/>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7" name="AutoShape 171">
                <a:extLst>
                  <a:ext uri="{FF2B5EF4-FFF2-40B4-BE49-F238E27FC236}">
                    <a16:creationId xmlns:a16="http://schemas.microsoft.com/office/drawing/2014/main" id="{47E42211-0EB4-8846-9356-8025F0B0AFDB}"/>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2" name="Rectangle 172">
              <a:extLst>
                <a:ext uri="{FF2B5EF4-FFF2-40B4-BE49-F238E27FC236}">
                  <a16:creationId xmlns:a16="http://schemas.microsoft.com/office/drawing/2014/main" id="{A253ECB5-E810-654A-8AEA-B06E7E8BD7F0}"/>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3" name="Group 173">
              <a:extLst>
                <a:ext uri="{FF2B5EF4-FFF2-40B4-BE49-F238E27FC236}">
                  <a16:creationId xmlns:a16="http://schemas.microsoft.com/office/drawing/2014/main" id="{8ABBF0A2-79C7-3843-AEF7-0B108A1A9DBD}"/>
                </a:ext>
              </a:extLst>
            </p:cNvPr>
            <p:cNvGrpSpPr>
              <a:grpSpLocks/>
            </p:cNvGrpSpPr>
            <p:nvPr/>
          </p:nvGrpSpPr>
          <p:grpSpPr bwMode="auto">
            <a:xfrm>
              <a:off x="4747" y="994"/>
              <a:ext cx="581" cy="134"/>
              <a:chOff x="614" y="2568"/>
              <a:chExt cx="725" cy="139"/>
            </a:xfrm>
          </p:grpSpPr>
          <p:sp>
            <p:nvSpPr>
              <p:cNvPr id="414" name="AutoShape 174">
                <a:extLst>
                  <a:ext uri="{FF2B5EF4-FFF2-40B4-BE49-F238E27FC236}">
                    <a16:creationId xmlns:a16="http://schemas.microsoft.com/office/drawing/2014/main" id="{0D6185E6-D51D-A544-8C9F-6CF31ACD0652}"/>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5" name="AutoShape 175">
                <a:extLst>
                  <a:ext uri="{FF2B5EF4-FFF2-40B4-BE49-F238E27FC236}">
                    <a16:creationId xmlns:a16="http://schemas.microsoft.com/office/drawing/2014/main" id="{45C49FBD-4799-3440-BE93-ED432BA55488}"/>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4" name="Rectangle 176">
              <a:extLst>
                <a:ext uri="{FF2B5EF4-FFF2-40B4-BE49-F238E27FC236}">
                  <a16:creationId xmlns:a16="http://schemas.microsoft.com/office/drawing/2014/main" id="{62DDF460-8AF3-FF41-B885-D46ADE63CCE7}"/>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5" name="Rectangle 177">
              <a:extLst>
                <a:ext uri="{FF2B5EF4-FFF2-40B4-BE49-F238E27FC236}">
                  <a16:creationId xmlns:a16="http://schemas.microsoft.com/office/drawing/2014/main" id="{C24947D6-AADC-9A47-95C8-7A2CCE910DBE}"/>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6" name="Group 178">
              <a:extLst>
                <a:ext uri="{FF2B5EF4-FFF2-40B4-BE49-F238E27FC236}">
                  <a16:creationId xmlns:a16="http://schemas.microsoft.com/office/drawing/2014/main" id="{51A2B0F1-DE5B-9C44-A881-C4B542B6B50A}"/>
                </a:ext>
              </a:extLst>
            </p:cNvPr>
            <p:cNvGrpSpPr>
              <a:grpSpLocks/>
            </p:cNvGrpSpPr>
            <p:nvPr/>
          </p:nvGrpSpPr>
          <p:grpSpPr bwMode="auto">
            <a:xfrm>
              <a:off x="4735" y="1627"/>
              <a:ext cx="582" cy="151"/>
              <a:chOff x="614" y="2568"/>
              <a:chExt cx="725" cy="139"/>
            </a:xfrm>
          </p:grpSpPr>
          <p:sp>
            <p:nvSpPr>
              <p:cNvPr id="412" name="AutoShape 179">
                <a:extLst>
                  <a:ext uri="{FF2B5EF4-FFF2-40B4-BE49-F238E27FC236}">
                    <a16:creationId xmlns:a16="http://schemas.microsoft.com/office/drawing/2014/main" id="{FF26D077-4EA3-2342-837F-8A5D5BE98408}"/>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3" name="AutoShape 180">
                <a:extLst>
                  <a:ext uri="{FF2B5EF4-FFF2-40B4-BE49-F238E27FC236}">
                    <a16:creationId xmlns:a16="http://schemas.microsoft.com/office/drawing/2014/main" id="{6938491D-ACC4-D247-A174-ED9E63955920}"/>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7" name="Freeform 181">
              <a:extLst>
                <a:ext uri="{FF2B5EF4-FFF2-40B4-BE49-F238E27FC236}">
                  <a16:creationId xmlns:a16="http://schemas.microsoft.com/office/drawing/2014/main" id="{8347DBD3-007C-5347-8074-BC4893481902}"/>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98" name="Group 182">
              <a:extLst>
                <a:ext uri="{FF2B5EF4-FFF2-40B4-BE49-F238E27FC236}">
                  <a16:creationId xmlns:a16="http://schemas.microsoft.com/office/drawing/2014/main" id="{97B09700-0634-FF4D-98CD-FC999C9A388E}"/>
                </a:ext>
              </a:extLst>
            </p:cNvPr>
            <p:cNvGrpSpPr>
              <a:grpSpLocks/>
            </p:cNvGrpSpPr>
            <p:nvPr/>
          </p:nvGrpSpPr>
          <p:grpSpPr bwMode="auto">
            <a:xfrm>
              <a:off x="4739" y="1327"/>
              <a:ext cx="582" cy="139"/>
              <a:chOff x="614" y="2568"/>
              <a:chExt cx="725" cy="139"/>
            </a:xfrm>
          </p:grpSpPr>
          <p:sp>
            <p:nvSpPr>
              <p:cNvPr id="410" name="AutoShape 183">
                <a:extLst>
                  <a:ext uri="{FF2B5EF4-FFF2-40B4-BE49-F238E27FC236}">
                    <a16:creationId xmlns:a16="http://schemas.microsoft.com/office/drawing/2014/main" id="{CAE14D82-2E48-404E-B50D-02636745A8F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1" name="AutoShape 184">
                <a:extLst>
                  <a:ext uri="{FF2B5EF4-FFF2-40B4-BE49-F238E27FC236}">
                    <a16:creationId xmlns:a16="http://schemas.microsoft.com/office/drawing/2014/main" id="{51BBC259-2416-1447-ADC8-FFADEB6DBB8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9" name="Rectangle 185">
              <a:extLst>
                <a:ext uri="{FF2B5EF4-FFF2-40B4-BE49-F238E27FC236}">
                  <a16:creationId xmlns:a16="http://schemas.microsoft.com/office/drawing/2014/main" id="{1064C0C2-840D-B947-9570-7D79A80EF584}"/>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0" name="Freeform 186">
              <a:extLst>
                <a:ext uri="{FF2B5EF4-FFF2-40B4-BE49-F238E27FC236}">
                  <a16:creationId xmlns:a16="http://schemas.microsoft.com/office/drawing/2014/main" id="{B6468F87-96EF-784A-B97A-D7EA2DEA79D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1" name="Freeform 187">
              <a:extLst>
                <a:ext uri="{FF2B5EF4-FFF2-40B4-BE49-F238E27FC236}">
                  <a16:creationId xmlns:a16="http://schemas.microsoft.com/office/drawing/2014/main" id="{F24072E3-E21E-3D47-83FF-6B5B3B036830}"/>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2" name="Oval 188">
              <a:extLst>
                <a:ext uri="{FF2B5EF4-FFF2-40B4-BE49-F238E27FC236}">
                  <a16:creationId xmlns:a16="http://schemas.microsoft.com/office/drawing/2014/main" id="{C2FDEF67-F14F-2A4C-A3BF-0529D843B8F4}"/>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3" name="Freeform 189">
              <a:extLst>
                <a:ext uri="{FF2B5EF4-FFF2-40B4-BE49-F238E27FC236}">
                  <a16:creationId xmlns:a16="http://schemas.microsoft.com/office/drawing/2014/main" id="{E396FECC-6A5D-DA40-A4D0-B93DFA225851}"/>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04" name="AutoShape 190">
              <a:extLst>
                <a:ext uri="{FF2B5EF4-FFF2-40B4-BE49-F238E27FC236}">
                  <a16:creationId xmlns:a16="http://schemas.microsoft.com/office/drawing/2014/main" id="{AF73C4B3-874F-8945-8C8A-3D07D6B2FDB1}"/>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5" name="AutoShape 191">
              <a:extLst>
                <a:ext uri="{FF2B5EF4-FFF2-40B4-BE49-F238E27FC236}">
                  <a16:creationId xmlns:a16="http://schemas.microsoft.com/office/drawing/2014/main" id="{7B3616E9-0E1D-0F4A-B64E-333A0E782AEB}"/>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6" name="Oval 192">
              <a:extLst>
                <a:ext uri="{FF2B5EF4-FFF2-40B4-BE49-F238E27FC236}">
                  <a16:creationId xmlns:a16="http://schemas.microsoft.com/office/drawing/2014/main" id="{B6D080BF-90A6-B144-BB0F-B017C8FC32D0}"/>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7" name="Oval 193">
              <a:extLst>
                <a:ext uri="{FF2B5EF4-FFF2-40B4-BE49-F238E27FC236}">
                  <a16:creationId xmlns:a16="http://schemas.microsoft.com/office/drawing/2014/main" id="{476EDDEF-CE6F-4042-81DC-768C18CD64B1}"/>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08" name="Oval 194">
              <a:extLst>
                <a:ext uri="{FF2B5EF4-FFF2-40B4-BE49-F238E27FC236}">
                  <a16:creationId xmlns:a16="http://schemas.microsoft.com/office/drawing/2014/main" id="{D38E2869-2274-384D-8E48-0AED4D69634B}"/>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9" name="Rectangle 195">
              <a:extLst>
                <a:ext uri="{FF2B5EF4-FFF2-40B4-BE49-F238E27FC236}">
                  <a16:creationId xmlns:a16="http://schemas.microsoft.com/office/drawing/2014/main" id="{E207AF41-FA65-C248-905D-7770F218B047}"/>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9" name="Line 57">
            <a:extLst>
              <a:ext uri="{FF2B5EF4-FFF2-40B4-BE49-F238E27FC236}">
                <a16:creationId xmlns:a16="http://schemas.microsoft.com/office/drawing/2014/main" id="{63DE0F1D-A9CF-3B47-9DBF-096FE0F6708D}"/>
              </a:ext>
            </a:extLst>
          </p:cNvPr>
          <p:cNvSpPr>
            <a:spLocks noChangeShapeType="1"/>
          </p:cNvSpPr>
          <p:nvPr/>
        </p:nvSpPr>
        <p:spPr bwMode="auto">
          <a:xfrm flipH="1">
            <a:off x="5155368" y="5988369"/>
            <a:ext cx="100991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0" name="Line 57">
            <a:extLst>
              <a:ext uri="{FF2B5EF4-FFF2-40B4-BE49-F238E27FC236}">
                <a16:creationId xmlns:a16="http://schemas.microsoft.com/office/drawing/2014/main" id="{46D01C7A-CEF1-E346-AF5D-2CCF20987B53}"/>
              </a:ext>
            </a:extLst>
          </p:cNvPr>
          <p:cNvSpPr>
            <a:spLocks noChangeShapeType="1"/>
          </p:cNvSpPr>
          <p:nvPr/>
        </p:nvSpPr>
        <p:spPr bwMode="auto">
          <a:xfrm flipH="1">
            <a:off x="3001196" y="4853221"/>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1" name="Line 57">
            <a:extLst>
              <a:ext uri="{FF2B5EF4-FFF2-40B4-BE49-F238E27FC236}">
                <a16:creationId xmlns:a16="http://schemas.microsoft.com/office/drawing/2014/main" id="{FC5AF6D5-FBFA-504B-A634-B5D18FA55859}"/>
              </a:ext>
            </a:extLst>
          </p:cNvPr>
          <p:cNvSpPr>
            <a:spLocks noChangeShapeType="1"/>
          </p:cNvSpPr>
          <p:nvPr/>
        </p:nvSpPr>
        <p:spPr bwMode="auto">
          <a:xfrm flipH="1">
            <a:off x="1869391" y="5991438"/>
            <a:ext cx="540134"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62" name="Group 361">
            <a:extLst>
              <a:ext uri="{FF2B5EF4-FFF2-40B4-BE49-F238E27FC236}">
                <a16:creationId xmlns:a16="http://schemas.microsoft.com/office/drawing/2014/main" id="{A8476EBE-514C-F24A-9934-50A3E251CCB0}"/>
              </a:ext>
            </a:extLst>
          </p:cNvPr>
          <p:cNvGrpSpPr/>
          <p:nvPr/>
        </p:nvGrpSpPr>
        <p:grpSpPr>
          <a:xfrm>
            <a:off x="2749090" y="3427413"/>
            <a:ext cx="2851610" cy="946150"/>
            <a:chOff x="2749090" y="3427413"/>
            <a:chExt cx="2851610" cy="946150"/>
          </a:xfrm>
        </p:grpSpPr>
        <p:sp>
          <p:nvSpPr>
            <p:cNvPr id="379" name="Text Box 68">
              <a:extLst>
                <a:ext uri="{FF2B5EF4-FFF2-40B4-BE49-F238E27FC236}">
                  <a16:creationId xmlns:a16="http://schemas.microsoft.com/office/drawing/2014/main" id="{8AF39E71-B088-4C43-899B-2F5F1867554D}"/>
                </a:ext>
              </a:extLst>
            </p:cNvPr>
            <p:cNvSpPr txBox="1">
              <a:spLocks noChangeArrowheads="1"/>
            </p:cNvSpPr>
            <p:nvPr/>
          </p:nvSpPr>
          <p:spPr bwMode="auto">
            <a:xfrm>
              <a:off x="3368675" y="3427413"/>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original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80" name="Oval 217">
              <a:extLst>
                <a:ext uri="{FF2B5EF4-FFF2-40B4-BE49-F238E27FC236}">
                  <a16:creationId xmlns:a16="http://schemas.microsoft.com/office/drawing/2014/main" id="{11DE1202-9705-C244-9A3F-E44B4A0C0C53}"/>
                </a:ext>
              </a:extLst>
            </p:cNvPr>
            <p:cNvSpPr>
              <a:spLocks noChangeArrowheads="1"/>
            </p:cNvSpPr>
            <p:nvPr/>
          </p:nvSpPr>
          <p:spPr bwMode="auto">
            <a:xfrm>
              <a:off x="2749090" y="3616325"/>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1" name="Line 229">
              <a:extLst>
                <a:ext uri="{FF2B5EF4-FFF2-40B4-BE49-F238E27FC236}">
                  <a16:creationId xmlns:a16="http://schemas.microsoft.com/office/drawing/2014/main" id="{429846E6-D021-D048-B531-E1D9B4772D1D}"/>
                </a:ext>
              </a:extLst>
            </p:cNvPr>
            <p:cNvSpPr>
              <a:spLocks noChangeShapeType="1"/>
            </p:cNvSpPr>
            <p:nvPr/>
          </p:nvSpPr>
          <p:spPr bwMode="auto">
            <a:xfrm>
              <a:off x="4845050" y="3995738"/>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2" name="Oval 232">
              <a:extLst>
                <a:ext uri="{FF2B5EF4-FFF2-40B4-BE49-F238E27FC236}">
                  <a16:creationId xmlns:a16="http://schemas.microsoft.com/office/drawing/2014/main" id="{C1A4B9C1-E455-364D-9F70-13A0F3F4D365}"/>
                </a:ext>
              </a:extLst>
            </p:cNvPr>
            <p:cNvSpPr>
              <a:spLocks noChangeArrowheads="1"/>
            </p:cNvSpPr>
            <p:nvPr/>
          </p:nvSpPr>
          <p:spPr bwMode="auto">
            <a:xfrm>
              <a:off x="2749606" y="3849688"/>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3" name="Text Box 233">
              <a:extLst>
                <a:ext uri="{FF2B5EF4-FFF2-40B4-BE49-F238E27FC236}">
                  <a16:creationId xmlns:a16="http://schemas.microsoft.com/office/drawing/2014/main" id="{580E2367-A745-E345-BB8F-41D6212780AD}"/>
                </a:ext>
              </a:extLst>
            </p:cNvPr>
            <p:cNvSpPr txBox="1">
              <a:spLocks noChangeArrowheads="1"/>
            </p:cNvSpPr>
            <p:nvPr/>
          </p:nvSpPr>
          <p:spPr bwMode="auto">
            <a:xfrm>
              <a:off x="3251200" y="3756025"/>
              <a:ext cx="2349500" cy="61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retransmitted data</a:t>
              </a:r>
              <a:endParaRPr kumimoji="0" lang="en-US" altLang="en-US" sz="16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384" name="Line 234">
              <a:extLst>
                <a:ext uri="{FF2B5EF4-FFF2-40B4-BE49-F238E27FC236}">
                  <a16:creationId xmlns:a16="http://schemas.microsoft.com/office/drawing/2014/main" id="{461900DA-408C-DE4C-AE3A-7C59E17053E7}"/>
                </a:ext>
              </a:extLst>
            </p:cNvPr>
            <p:cNvSpPr>
              <a:spLocks noChangeShapeType="1"/>
            </p:cNvSpPr>
            <p:nvPr/>
          </p:nvSpPr>
          <p:spPr bwMode="auto">
            <a:xfrm>
              <a:off x="2909888" y="3916363"/>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5" name="Line 235">
              <a:extLst>
                <a:ext uri="{FF2B5EF4-FFF2-40B4-BE49-F238E27FC236}">
                  <a16:creationId xmlns:a16="http://schemas.microsoft.com/office/drawing/2014/main" id="{9AE41AE9-2E2C-A94C-8563-FA0EF6DB2493}"/>
                </a:ext>
              </a:extLst>
            </p:cNvPr>
            <p:cNvSpPr>
              <a:spLocks noChangeShapeType="1"/>
            </p:cNvSpPr>
            <p:nvPr/>
          </p:nvSpPr>
          <p:spPr bwMode="auto">
            <a:xfrm>
              <a:off x="2905125" y="3683000"/>
              <a:ext cx="514350" cy="0"/>
            </a:xfrm>
            <a:prstGeom prst="line">
              <a:avLst/>
            </a:prstGeom>
            <a:noFill/>
            <a:ln w="12700">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63" name="Group 362">
            <a:extLst>
              <a:ext uri="{FF2B5EF4-FFF2-40B4-BE49-F238E27FC236}">
                <a16:creationId xmlns:a16="http://schemas.microsoft.com/office/drawing/2014/main" id="{EF024339-16A9-2940-84AC-8D5FD6D530DC}"/>
              </a:ext>
            </a:extLst>
          </p:cNvPr>
          <p:cNvGrpSpPr/>
          <p:nvPr/>
        </p:nvGrpSpPr>
        <p:grpSpPr>
          <a:xfrm>
            <a:off x="2913490" y="5218953"/>
            <a:ext cx="1938730" cy="1300181"/>
            <a:chOff x="2913490" y="5218953"/>
            <a:chExt cx="1938730" cy="1300181"/>
          </a:xfrm>
        </p:grpSpPr>
        <p:sp>
          <p:nvSpPr>
            <p:cNvPr id="368" name="Text Box 32">
              <a:extLst>
                <a:ext uri="{FF2B5EF4-FFF2-40B4-BE49-F238E27FC236}">
                  <a16:creationId xmlns:a16="http://schemas.microsoft.com/office/drawing/2014/main" id="{5AAD3E18-5D61-9A4F-A8C6-DA15D5F6E8C8}"/>
                </a:ext>
              </a:extLst>
            </p:cNvPr>
            <p:cNvSpPr txBox="1">
              <a:spLocks noChangeArrowheads="1"/>
            </p:cNvSpPr>
            <p:nvPr/>
          </p:nvSpPr>
          <p:spPr bwMode="auto">
            <a:xfrm>
              <a:off x="2913490" y="6001893"/>
              <a:ext cx="1749096" cy="51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600" b="1" i="1"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finite</a:t>
              </a:r>
              <a:r>
                <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shared output link buffers</a:t>
              </a:r>
            </a:p>
          </p:txBody>
        </p:sp>
        <p:sp>
          <p:nvSpPr>
            <p:cNvPr id="369" name="Line 77">
              <a:extLst>
                <a:ext uri="{FF2B5EF4-FFF2-40B4-BE49-F238E27FC236}">
                  <a16:creationId xmlns:a16="http://schemas.microsoft.com/office/drawing/2014/main" id="{9C4905E3-CC67-3F4F-9F6E-3576D662FE1F}"/>
                </a:ext>
              </a:extLst>
            </p:cNvPr>
            <p:cNvSpPr>
              <a:spLocks noChangeShapeType="1"/>
            </p:cNvSpPr>
            <p:nvPr/>
          </p:nvSpPr>
          <p:spPr bwMode="auto">
            <a:xfrm flipH="1">
              <a:off x="4292190" y="5608320"/>
              <a:ext cx="295050" cy="508454"/>
            </a:xfrm>
            <a:prstGeom prst="line">
              <a:avLst/>
            </a:prstGeom>
            <a:noFill/>
            <a:ln w="9525">
              <a:solidFill>
                <a:srgbClr val="000000"/>
              </a:solidFill>
              <a:round/>
              <a:headEnd/>
              <a:tailEnd type="non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70" name="Group 369">
              <a:extLst>
                <a:ext uri="{FF2B5EF4-FFF2-40B4-BE49-F238E27FC236}">
                  <a16:creationId xmlns:a16="http://schemas.microsoft.com/office/drawing/2014/main" id="{642EEE98-D955-2645-BCEA-6CFA28F8CF58}"/>
                </a:ext>
              </a:extLst>
            </p:cNvPr>
            <p:cNvGrpSpPr/>
            <p:nvPr/>
          </p:nvGrpSpPr>
          <p:grpSpPr>
            <a:xfrm>
              <a:off x="4030362" y="5218953"/>
              <a:ext cx="821858" cy="355937"/>
              <a:chOff x="6859123" y="5156933"/>
              <a:chExt cx="456701" cy="226548"/>
            </a:xfrm>
          </p:grpSpPr>
          <p:sp>
            <p:nvSpPr>
              <p:cNvPr id="371" name="Rectangle 370">
                <a:extLst>
                  <a:ext uri="{FF2B5EF4-FFF2-40B4-BE49-F238E27FC236}">
                    <a16:creationId xmlns:a16="http://schemas.microsoft.com/office/drawing/2014/main" id="{BF29C153-2860-A047-B353-EB834110B516}"/>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72" name="Straight Connector 371">
                <a:extLst>
                  <a:ext uri="{FF2B5EF4-FFF2-40B4-BE49-F238E27FC236}">
                    <a16:creationId xmlns:a16="http://schemas.microsoft.com/office/drawing/2014/main" id="{0F94F15C-CB01-2343-8BA9-D6A7A5F3E921}"/>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13BCDCB2-682E-8A47-B5AA-751DCC383167}"/>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id="{4EC6D7F8-6E55-114F-BBD8-DF2048FBDBD4}"/>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0DA34588-6E4E-E843-9815-D17EF78C07C8}"/>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id="{EDC81EAA-11E7-204C-B32D-EF46B8EA047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BB2D8E63-0217-464C-AF6F-C583D47A94FB}"/>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id="{1DC8A4E4-9140-9846-AE4D-F6F7180594C0}"/>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364" name="Freeform 91">
            <a:extLst>
              <a:ext uri="{FF2B5EF4-FFF2-40B4-BE49-F238E27FC236}">
                <a16:creationId xmlns:a16="http://schemas.microsoft.com/office/drawing/2014/main" id="{6A998D77-E674-4C42-8116-BFA762D73522}"/>
              </a:ext>
            </a:extLst>
          </p:cNvPr>
          <p:cNvSpPr>
            <a:spLocks/>
          </p:cNvSpPr>
          <p:nvPr/>
        </p:nvSpPr>
        <p:spPr bwMode="auto">
          <a:xfrm>
            <a:off x="2803354" y="3659588"/>
            <a:ext cx="4211870" cy="1670126"/>
          </a:xfrm>
          <a:custGeom>
            <a:avLst/>
            <a:gdLst>
              <a:gd name="T0" fmla="*/ 0 w 2160"/>
              <a:gd name="T1" fmla="*/ 0 h 804"/>
              <a:gd name="T2" fmla="*/ 0 w 2160"/>
              <a:gd name="T3" fmla="*/ 2147483647 h 804"/>
              <a:gd name="T4" fmla="*/ 2147483647 w 2160"/>
              <a:gd name="T5" fmla="*/ 2147483647 h 804"/>
              <a:gd name="T6" fmla="*/ 2147483647 w 2160"/>
              <a:gd name="T7" fmla="*/ 2147483647 h 804"/>
              <a:gd name="T8" fmla="*/ 2147483647 w 2160"/>
              <a:gd name="T9" fmla="*/ 2147483647 h 804"/>
              <a:gd name="T10" fmla="*/ 2147483647 w 2160"/>
              <a:gd name="T11" fmla="*/ 2147483647 h 804"/>
              <a:gd name="T12" fmla="*/ 2147483647 w 2160"/>
              <a:gd name="T13" fmla="*/ 2147483647 h 804"/>
              <a:gd name="T14" fmla="*/ 2147483647 w 2160"/>
              <a:gd name="T15" fmla="*/ 2147483647 h 80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 h="804">
                <a:moveTo>
                  <a:pt x="0" y="0"/>
                </a:moveTo>
                <a:lnTo>
                  <a:pt x="0" y="594"/>
                </a:lnTo>
                <a:lnTo>
                  <a:pt x="402" y="600"/>
                </a:lnTo>
                <a:lnTo>
                  <a:pt x="216" y="804"/>
                </a:lnTo>
                <a:lnTo>
                  <a:pt x="1446" y="804"/>
                </a:lnTo>
                <a:lnTo>
                  <a:pt x="1770" y="524"/>
                </a:lnTo>
                <a:lnTo>
                  <a:pt x="2160" y="516"/>
                </a:lnTo>
                <a:lnTo>
                  <a:pt x="2160" y="48"/>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65" name="Group 364">
            <a:extLst>
              <a:ext uri="{FF2B5EF4-FFF2-40B4-BE49-F238E27FC236}">
                <a16:creationId xmlns:a16="http://schemas.microsoft.com/office/drawing/2014/main" id="{7181676C-F21F-FA45-B687-4F604B6D6AB0}"/>
              </a:ext>
            </a:extLst>
          </p:cNvPr>
          <p:cNvGrpSpPr/>
          <p:nvPr/>
        </p:nvGrpSpPr>
        <p:grpSpPr>
          <a:xfrm>
            <a:off x="1586591" y="4743924"/>
            <a:ext cx="4913849" cy="1346072"/>
            <a:chOff x="5641439" y="2685215"/>
            <a:chExt cx="4000500" cy="1028700"/>
          </a:xfrm>
        </p:grpSpPr>
        <p:sp>
          <p:nvSpPr>
            <p:cNvPr id="366" name="Oval 73">
              <a:extLst>
                <a:ext uri="{FF2B5EF4-FFF2-40B4-BE49-F238E27FC236}">
                  <a16:creationId xmlns:a16="http://schemas.microsoft.com/office/drawing/2014/main" id="{35053334-4D7F-4847-80B3-6F40D7B23AB8}"/>
                </a:ext>
              </a:extLst>
            </p:cNvPr>
            <p:cNvSpPr>
              <a:spLocks noChangeArrowheads="1"/>
            </p:cNvSpPr>
            <p:nvPr/>
          </p:nvSpPr>
          <p:spPr bwMode="auto">
            <a:xfrm>
              <a:off x="5641439" y="2685215"/>
              <a:ext cx="92075" cy="90487"/>
            </a:xfrm>
            <a:prstGeom prst="ellipse">
              <a:avLst/>
            </a:prstGeom>
            <a:solidFill>
              <a:srgbClr val="0013A3"/>
            </a:solidFill>
            <a:ln w="9525">
              <a:solidFill>
                <a:srgbClr val="0013A3"/>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7" name="Freeform 90">
              <a:extLst>
                <a:ext uri="{FF2B5EF4-FFF2-40B4-BE49-F238E27FC236}">
                  <a16:creationId xmlns:a16="http://schemas.microsoft.com/office/drawing/2014/main" id="{95104C9F-4620-634A-B9AC-1FD27521ED0A}"/>
                </a:ext>
              </a:extLst>
            </p:cNvPr>
            <p:cNvSpPr>
              <a:spLocks/>
            </p:cNvSpPr>
            <p:nvPr/>
          </p:nvSpPr>
          <p:spPr bwMode="auto">
            <a:xfrm>
              <a:off x="5689064" y="2761415"/>
              <a:ext cx="3952875" cy="952500"/>
            </a:xfrm>
            <a:custGeom>
              <a:avLst/>
              <a:gdLst>
                <a:gd name="T0" fmla="*/ 0 w 6225"/>
                <a:gd name="T1" fmla="*/ 0 h 1501"/>
                <a:gd name="T2" fmla="*/ 0 w 6225"/>
                <a:gd name="T3" fmla="*/ 2147483647 h 1501"/>
                <a:gd name="T4" fmla="*/ 2147483647 w 6225"/>
                <a:gd name="T5" fmla="*/ 2147483647 h 1501"/>
                <a:gd name="T6" fmla="*/ 2147483647 w 6225"/>
                <a:gd name="T7" fmla="*/ 2147483647 h 1501"/>
                <a:gd name="T8" fmla="*/ 2147483647 w 6225"/>
                <a:gd name="T9" fmla="*/ 2147483647 h 1501"/>
                <a:gd name="T10" fmla="*/ 2147483647 w 6225"/>
                <a:gd name="T11" fmla="*/ 2147483647 h 1501"/>
                <a:gd name="T12" fmla="*/ 2147483647 w 6225"/>
                <a:gd name="T13" fmla="*/ 2147483647 h 1501"/>
                <a:gd name="T14" fmla="*/ 2147483647 w 6225"/>
                <a:gd name="T15" fmla="*/ 2147483647 h 150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225" h="1501">
                  <a:moveTo>
                    <a:pt x="0" y="0"/>
                  </a:moveTo>
                  <a:lnTo>
                    <a:pt x="0" y="1486"/>
                  </a:lnTo>
                  <a:lnTo>
                    <a:pt x="1005" y="1501"/>
                  </a:lnTo>
                  <a:lnTo>
                    <a:pt x="1860" y="706"/>
                  </a:lnTo>
                  <a:lnTo>
                    <a:pt x="5085" y="721"/>
                  </a:lnTo>
                  <a:lnTo>
                    <a:pt x="4305" y="1456"/>
                  </a:lnTo>
                  <a:lnTo>
                    <a:pt x="6225" y="1456"/>
                  </a:lnTo>
                  <a:lnTo>
                    <a:pt x="6220" y="391"/>
                  </a:lnTo>
                </a:path>
              </a:pathLst>
            </a:custGeom>
            <a:noFill/>
            <a:ln w="38100" cmpd="sng">
              <a:solidFill>
                <a:srgbClr val="0013A3"/>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82" name="Group 481">
            <a:extLst>
              <a:ext uri="{FF2B5EF4-FFF2-40B4-BE49-F238E27FC236}">
                <a16:creationId xmlns:a16="http://schemas.microsoft.com/office/drawing/2014/main" id="{5013778A-FC3E-6147-B237-2E421A578596}"/>
              </a:ext>
            </a:extLst>
          </p:cNvPr>
          <p:cNvGrpSpPr/>
          <p:nvPr/>
        </p:nvGrpSpPr>
        <p:grpSpPr>
          <a:xfrm>
            <a:off x="3289650" y="5336775"/>
            <a:ext cx="2124396" cy="604097"/>
            <a:chOff x="3289650" y="5336775"/>
            <a:chExt cx="2124396" cy="604097"/>
          </a:xfrm>
        </p:grpSpPr>
        <p:sp>
          <p:nvSpPr>
            <p:cNvPr id="483" name="TextBox 482">
              <a:extLst>
                <a:ext uri="{FF2B5EF4-FFF2-40B4-BE49-F238E27FC236}">
                  <a16:creationId xmlns:a16="http://schemas.microsoft.com/office/drawing/2014/main" id="{79802D0E-17EA-E149-8E57-45B459B30699}"/>
                </a:ext>
              </a:extLst>
            </p:cNvPr>
            <p:cNvSpPr txBox="1"/>
            <p:nvPr/>
          </p:nvSpPr>
          <p:spPr>
            <a:xfrm>
              <a:off x="4982445" y="5336775"/>
              <a:ext cx="431601" cy="604097"/>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sp>
          <p:nvSpPr>
            <p:cNvPr id="484" name="TextBox 483">
              <a:extLst>
                <a:ext uri="{FF2B5EF4-FFF2-40B4-BE49-F238E27FC236}">
                  <a16:creationId xmlns:a16="http://schemas.microsoft.com/office/drawing/2014/main" id="{18161CA6-5140-A442-9496-A8022DF846CA}"/>
                </a:ext>
              </a:extLst>
            </p:cNvPr>
            <p:cNvSpPr txBox="1"/>
            <p:nvPr/>
          </p:nvSpPr>
          <p:spPr>
            <a:xfrm>
              <a:off x="3289650" y="5351752"/>
              <a:ext cx="351378" cy="461665"/>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a:t>
              </a: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179" name="Line 17">
            <a:extLst>
              <a:ext uri="{FF2B5EF4-FFF2-40B4-BE49-F238E27FC236}">
                <a16:creationId xmlns:a16="http://schemas.microsoft.com/office/drawing/2014/main" id="{D36515D0-132A-8F4C-B7B9-1155DF48878C}"/>
              </a:ext>
            </a:extLst>
          </p:cNvPr>
          <p:cNvSpPr>
            <a:spLocks noChangeShapeType="1"/>
          </p:cNvSpPr>
          <p:nvPr/>
        </p:nvSpPr>
        <p:spPr bwMode="auto">
          <a:xfrm flipH="1">
            <a:off x="3021013" y="4878388"/>
            <a:ext cx="538162" cy="158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6" name="Oval 215">
            <a:extLst>
              <a:ext uri="{FF2B5EF4-FFF2-40B4-BE49-F238E27FC236}">
                <a16:creationId xmlns:a16="http://schemas.microsoft.com/office/drawing/2014/main" id="{1C4268F0-E551-D24B-9519-6A260937A6C3}"/>
              </a:ext>
            </a:extLst>
          </p:cNvPr>
          <p:cNvSpPr>
            <a:spLocks noChangeArrowheads="1"/>
          </p:cNvSpPr>
          <p:nvPr/>
        </p:nvSpPr>
        <p:spPr bwMode="auto">
          <a:xfrm>
            <a:off x="2763838" y="3638550"/>
            <a:ext cx="112712" cy="11588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9" name="Freeform 228">
            <a:extLst>
              <a:ext uri="{FF2B5EF4-FFF2-40B4-BE49-F238E27FC236}">
                <a16:creationId xmlns:a16="http://schemas.microsoft.com/office/drawing/2014/main" id="{63D52C34-ADA8-824F-BFD8-D4746FEC885A}"/>
              </a:ext>
            </a:extLst>
          </p:cNvPr>
          <p:cNvSpPr>
            <a:spLocks/>
          </p:cNvSpPr>
          <p:nvPr/>
        </p:nvSpPr>
        <p:spPr bwMode="auto">
          <a:xfrm>
            <a:off x="2822575" y="3698875"/>
            <a:ext cx="4210050" cy="1646238"/>
          </a:xfrm>
          <a:custGeom>
            <a:avLst/>
            <a:gdLst>
              <a:gd name="T0" fmla="*/ 0 w 5400"/>
              <a:gd name="T1" fmla="*/ 0 h 2010"/>
              <a:gd name="T2" fmla="*/ 0 w 5400"/>
              <a:gd name="T3" fmla="*/ 2147483647 h 2010"/>
              <a:gd name="T4" fmla="*/ 2147483647 w 5400"/>
              <a:gd name="T5" fmla="*/ 2147483647 h 2010"/>
              <a:gd name="T6" fmla="*/ 2147483647 w 5400"/>
              <a:gd name="T7" fmla="*/ 2147483647 h 2010"/>
              <a:gd name="T8" fmla="*/ 2147483647 w 5400"/>
              <a:gd name="T9" fmla="*/ 2147483647 h 2010"/>
              <a:gd name="T10" fmla="*/ 2147483647 w 5400"/>
              <a:gd name="T11" fmla="*/ 2147483647 h 2010"/>
              <a:gd name="T12" fmla="*/ 2147483647 w 5400"/>
              <a:gd name="T13" fmla="*/ 2147483647 h 2010"/>
              <a:gd name="T14" fmla="*/ 2147483647 w 5400"/>
              <a:gd name="T15" fmla="*/ 2147483647 h 201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400" h="2010">
                <a:moveTo>
                  <a:pt x="0" y="0"/>
                </a:moveTo>
                <a:lnTo>
                  <a:pt x="0" y="1485"/>
                </a:lnTo>
                <a:lnTo>
                  <a:pt x="1005" y="1500"/>
                </a:lnTo>
                <a:lnTo>
                  <a:pt x="540" y="2010"/>
                </a:lnTo>
                <a:lnTo>
                  <a:pt x="3615" y="2010"/>
                </a:lnTo>
                <a:lnTo>
                  <a:pt x="4350" y="1275"/>
                </a:lnTo>
                <a:lnTo>
                  <a:pt x="5400" y="1290"/>
                </a:lnTo>
                <a:lnTo>
                  <a:pt x="5400" y="120"/>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0" name="Oval 229">
            <a:extLst>
              <a:ext uri="{FF2B5EF4-FFF2-40B4-BE49-F238E27FC236}">
                <a16:creationId xmlns:a16="http://schemas.microsoft.com/office/drawing/2014/main" id="{2699F953-20DB-2F48-91B4-9336D6A63ABD}"/>
              </a:ext>
            </a:extLst>
          </p:cNvPr>
          <p:cNvSpPr>
            <a:spLocks noChangeArrowheads="1"/>
          </p:cNvSpPr>
          <p:nvPr/>
        </p:nvSpPr>
        <p:spPr bwMode="auto">
          <a:xfrm>
            <a:off x="2763838" y="3871913"/>
            <a:ext cx="112712" cy="115887"/>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5" name="Rectangle 234">
            <a:extLst>
              <a:ext uri="{FF2B5EF4-FFF2-40B4-BE49-F238E27FC236}">
                <a16:creationId xmlns:a16="http://schemas.microsoft.com/office/drawing/2014/main" id="{52CAA5BF-C505-6847-BAF8-A75587362EE3}"/>
              </a:ext>
            </a:extLst>
          </p:cNvPr>
          <p:cNvSpPr>
            <a:spLocks noChangeArrowheads="1"/>
          </p:cNvSpPr>
          <p:nvPr/>
        </p:nvSpPr>
        <p:spPr bwMode="auto">
          <a:xfrm>
            <a:off x="2711450" y="3613150"/>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Rectangle 235">
            <a:extLst>
              <a:ext uri="{FF2B5EF4-FFF2-40B4-BE49-F238E27FC236}">
                <a16:creationId xmlns:a16="http://schemas.microsoft.com/office/drawing/2014/main" id="{6EBFCC57-DC97-C441-897D-9E4916F1E725}"/>
              </a:ext>
            </a:extLst>
          </p:cNvPr>
          <p:cNvSpPr>
            <a:spLocks noChangeArrowheads="1"/>
          </p:cNvSpPr>
          <p:nvPr/>
        </p:nvSpPr>
        <p:spPr bwMode="auto">
          <a:xfrm>
            <a:off x="2381250" y="3846513"/>
            <a:ext cx="244475" cy="155575"/>
          </a:xfrm>
          <a:prstGeom prst="rect">
            <a:avLst/>
          </a:prstGeom>
          <a:solidFill>
            <a:srgbClr val="00CC99"/>
          </a:solidFill>
          <a:ln w="9525">
            <a:solidFill>
              <a:srgbClr val="0066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Text Box 236">
            <a:extLst>
              <a:ext uri="{FF2B5EF4-FFF2-40B4-BE49-F238E27FC236}">
                <a16:creationId xmlns:a16="http://schemas.microsoft.com/office/drawing/2014/main" id="{2385057C-CC2A-904D-B477-1A4E091EC574}"/>
              </a:ext>
            </a:extLst>
          </p:cNvPr>
          <p:cNvSpPr txBox="1">
            <a:spLocks noChangeArrowheads="1"/>
          </p:cNvSpPr>
          <p:nvPr/>
        </p:nvSpPr>
        <p:spPr bwMode="auto">
          <a:xfrm>
            <a:off x="1757363" y="3736975"/>
            <a:ext cx="6127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6600"/>
                </a:solidFill>
                <a:effectLst/>
                <a:uLnTx/>
                <a:uFillTx/>
                <a:latin typeface="Arial" charset="0"/>
                <a:ea typeface="ＭＳ Ｐゴシック" charset="0"/>
                <a:cs typeface="+mn-cs"/>
              </a:rPr>
              <a:t>copy</a:t>
            </a:r>
          </a:p>
        </p:txBody>
      </p:sp>
      <p:grpSp>
        <p:nvGrpSpPr>
          <p:cNvPr id="239" name="Group 240">
            <a:extLst>
              <a:ext uri="{FF2B5EF4-FFF2-40B4-BE49-F238E27FC236}">
                <a16:creationId xmlns:a16="http://schemas.microsoft.com/office/drawing/2014/main" id="{3C099EA3-4C76-8E43-A8FA-DA69E23B587D}"/>
              </a:ext>
            </a:extLst>
          </p:cNvPr>
          <p:cNvGrpSpPr>
            <a:grpSpLocks/>
          </p:cNvGrpSpPr>
          <p:nvPr/>
        </p:nvGrpSpPr>
        <p:grpSpPr bwMode="auto">
          <a:xfrm>
            <a:off x="1376363" y="3300413"/>
            <a:ext cx="947737" cy="869950"/>
            <a:chOff x="3283" y="2142"/>
            <a:chExt cx="597" cy="548"/>
          </a:xfrm>
        </p:grpSpPr>
        <p:grpSp>
          <p:nvGrpSpPr>
            <p:cNvPr id="240" name="Group 241">
              <a:extLst>
                <a:ext uri="{FF2B5EF4-FFF2-40B4-BE49-F238E27FC236}">
                  <a16:creationId xmlns:a16="http://schemas.microsoft.com/office/drawing/2014/main" id="{B0C67642-FA77-3248-BB94-4C12B33DABEB}"/>
                </a:ext>
              </a:extLst>
            </p:cNvPr>
            <p:cNvGrpSpPr>
              <a:grpSpLocks/>
            </p:cNvGrpSpPr>
            <p:nvPr/>
          </p:nvGrpSpPr>
          <p:grpSpPr bwMode="auto">
            <a:xfrm>
              <a:off x="3283" y="2387"/>
              <a:ext cx="597" cy="303"/>
              <a:chOff x="990" y="4570"/>
              <a:chExt cx="597" cy="380"/>
            </a:xfrm>
          </p:grpSpPr>
          <p:pic>
            <p:nvPicPr>
              <p:cNvPr id="243" name="Picture 242">
                <a:extLst>
                  <a:ext uri="{FF2B5EF4-FFF2-40B4-BE49-F238E27FC236}">
                    <a16:creationId xmlns:a16="http://schemas.microsoft.com/office/drawing/2014/main" id="{67A85C0C-4A8A-6B47-B09B-B8DCC27068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44" name="Rectangle 243">
                <a:extLst>
                  <a:ext uri="{FF2B5EF4-FFF2-40B4-BE49-F238E27FC236}">
                    <a16:creationId xmlns:a16="http://schemas.microsoft.com/office/drawing/2014/main" id="{1BE93BC6-21EB-E345-A354-EC1A31A9313F}"/>
                  </a:ext>
                </a:extLst>
              </p:cNvPr>
              <p:cNvSpPr>
                <a:spLocks noChangeArrowheads="1"/>
              </p:cNvSpPr>
              <p:nvPr/>
            </p:nvSpPr>
            <p:spPr bwMode="auto">
              <a:xfrm>
                <a:off x="1124" y="4679"/>
                <a:ext cx="360"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Text Box 244">
              <a:extLst>
                <a:ext uri="{FF2B5EF4-FFF2-40B4-BE49-F238E27FC236}">
                  <a16:creationId xmlns:a16="http://schemas.microsoft.com/office/drawing/2014/main" id="{057976BB-0F9A-9941-9597-91496E327B0E}"/>
                </a:ext>
              </a:extLst>
            </p:cNvPr>
            <p:cNvSpPr txBox="1">
              <a:spLocks noChangeArrowheads="1"/>
            </p:cNvSpPr>
            <p:nvPr/>
          </p:nvSpPr>
          <p:spPr bwMode="auto">
            <a:xfrm>
              <a:off x="3343" y="2461"/>
              <a:ext cx="479" cy="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dirty="0">
                  <a:ln>
                    <a:noFill/>
                  </a:ln>
                  <a:solidFill>
                    <a:srgbClr val="3333CC"/>
                  </a:solidFill>
                  <a:effectLst/>
                  <a:uLnTx/>
                  <a:uFillTx/>
                  <a:latin typeface="Comic Sans MS" charset="0"/>
                  <a:ea typeface="ＭＳ Ｐゴシック" charset="0"/>
                  <a:cs typeface="+mn-cs"/>
                </a:rPr>
                <a:t>timeout</a:t>
              </a:r>
            </a:p>
          </p:txBody>
        </p:sp>
        <p:pic>
          <p:nvPicPr>
            <p:cNvPr id="242" name="Picture 245">
              <a:extLst>
                <a:ext uri="{FF2B5EF4-FFF2-40B4-BE49-F238E27FC236}">
                  <a16:creationId xmlns:a16="http://schemas.microsoft.com/office/drawing/2014/main" id="{18023B91-60B5-4147-A0EC-197B454FEC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3419" y="2142"/>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grpSp>
      <p:sp>
        <p:nvSpPr>
          <p:cNvPr id="342" name="Rectangle 281">
            <a:extLst>
              <a:ext uri="{FF2B5EF4-FFF2-40B4-BE49-F238E27FC236}">
                <a16:creationId xmlns:a16="http://schemas.microsoft.com/office/drawing/2014/main" id="{3D39CBCD-019A-0349-BB68-948FE706EC0C}"/>
              </a:ext>
            </a:extLst>
          </p:cNvPr>
          <p:cNvSpPr>
            <a:spLocks noChangeArrowheads="1"/>
          </p:cNvSpPr>
          <p:nvPr/>
        </p:nvSpPr>
        <p:spPr bwMode="auto">
          <a:xfrm>
            <a:off x="768350" y="1252512"/>
            <a:ext cx="5939840" cy="208745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Realistic scenario: </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un-needed</a:t>
            </a: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duplicates</a:t>
            </a: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packets can be lost, dropped at router due  to full buffers – requiring retransmissions</a:t>
            </a: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but sender times can time out prematurely, sending </a:t>
            </a:r>
            <a:r>
              <a:rPr kumimoji="0" lang="en-US" sz="22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two</a:t>
            </a:r>
            <a:r>
              <a:rPr kumimoji="0" lang="en-US" sz="22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copies, </a:t>
            </a:r>
            <a:r>
              <a:rPr kumimoji="0" lang="en-US" sz="2200" b="0" i="1"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both</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of which are delivered</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238" name="Text Box 237">
            <a:extLst>
              <a:ext uri="{FF2B5EF4-FFF2-40B4-BE49-F238E27FC236}">
                <a16:creationId xmlns:a16="http://schemas.microsoft.com/office/drawing/2014/main" id="{147D48B6-6F9D-A040-89CB-089EAC406DE6}"/>
              </a:ext>
            </a:extLst>
          </p:cNvPr>
          <p:cNvSpPr txBox="1">
            <a:spLocks noChangeArrowheads="1"/>
          </p:cNvSpPr>
          <p:nvPr/>
        </p:nvSpPr>
        <p:spPr bwMode="auto">
          <a:xfrm>
            <a:off x="3724275" y="4761119"/>
            <a:ext cx="17684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1200" cap="none" spc="0" normalizeH="0" baseline="0" noProof="0" dirty="0">
                <a:ln>
                  <a:noFill/>
                </a:ln>
                <a:solidFill>
                  <a:srgbClr val="006600"/>
                </a:solidFill>
                <a:effectLst/>
                <a:uLnTx/>
                <a:uFillTx/>
                <a:latin typeface="Arial" charset="0"/>
                <a:ea typeface="ＭＳ Ｐゴシック" charset="0"/>
                <a:cs typeface="+mn-cs"/>
              </a:rPr>
              <a:t>free buffer space!</a:t>
            </a:r>
          </a:p>
        </p:txBody>
      </p:sp>
      <p:grpSp>
        <p:nvGrpSpPr>
          <p:cNvPr id="7" name="Group 6">
            <a:extLst>
              <a:ext uri="{FF2B5EF4-FFF2-40B4-BE49-F238E27FC236}">
                <a16:creationId xmlns:a16="http://schemas.microsoft.com/office/drawing/2014/main" id="{567624B7-6B20-F845-9C41-4CC182257E49}"/>
              </a:ext>
            </a:extLst>
          </p:cNvPr>
          <p:cNvGrpSpPr/>
          <p:nvPr/>
        </p:nvGrpSpPr>
        <p:grpSpPr>
          <a:xfrm>
            <a:off x="10022277" y="2256302"/>
            <a:ext cx="2018927" cy="1905034"/>
            <a:chOff x="10022277" y="2034920"/>
            <a:chExt cx="2018927" cy="1905034"/>
          </a:xfrm>
        </p:grpSpPr>
        <p:sp>
          <p:nvSpPr>
            <p:cNvPr id="198" name="Text Box 259">
              <a:extLst>
                <a:ext uri="{FF2B5EF4-FFF2-40B4-BE49-F238E27FC236}">
                  <a16:creationId xmlns:a16="http://schemas.microsoft.com/office/drawing/2014/main" id="{9EDD7432-CD42-3343-A35C-16F063B6C25E}"/>
                </a:ext>
              </a:extLst>
            </p:cNvPr>
            <p:cNvSpPr txBox="1">
              <a:spLocks noChangeArrowheads="1"/>
            </p:cNvSpPr>
            <p:nvPr/>
          </p:nvSpPr>
          <p:spPr bwMode="auto">
            <a:xfrm>
              <a:off x="10241280" y="2339516"/>
              <a:ext cx="1799924" cy="16004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when sending at R/2, some packets are retransmissions, including needed and </a:t>
              </a:r>
              <a:r>
                <a:rPr kumimoji="0" lang="en-US" sz="1400" b="0" i="1" u="none" strike="noStrike" kern="1200" cap="none" spc="0" normalizeH="0" baseline="0" noProof="0" dirty="0">
                  <a:ln>
                    <a:noFill/>
                  </a:ln>
                  <a:solidFill>
                    <a:srgbClr val="C00000"/>
                  </a:solidFill>
                  <a:effectLst/>
                  <a:uLnTx/>
                  <a:uFillTx/>
                  <a:latin typeface="Arial" charset="0"/>
                  <a:ea typeface="ＭＳ Ｐゴシック" charset="0"/>
                  <a:cs typeface="+mn-cs"/>
                </a:rPr>
                <a:t>un-needed</a:t>
              </a: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 duplicates, that are delivered!</a:t>
              </a:r>
            </a:p>
          </p:txBody>
        </p:sp>
        <p:sp>
          <p:nvSpPr>
            <p:cNvPr id="202" name="Line 253">
              <a:extLst>
                <a:ext uri="{FF2B5EF4-FFF2-40B4-BE49-F238E27FC236}">
                  <a16:creationId xmlns:a16="http://schemas.microsoft.com/office/drawing/2014/main" id="{D5AB995F-B247-6F4B-BEAE-3191BFB3D4E9}"/>
                </a:ext>
              </a:extLst>
            </p:cNvPr>
            <p:cNvSpPr>
              <a:spLocks noChangeShapeType="1"/>
            </p:cNvSpPr>
            <p:nvPr/>
          </p:nvSpPr>
          <p:spPr bwMode="auto">
            <a:xfrm flipH="1" flipV="1">
              <a:off x="10022277" y="2034920"/>
              <a:ext cx="423050" cy="355155"/>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6" name="Group 5">
            <a:extLst>
              <a:ext uri="{FF2B5EF4-FFF2-40B4-BE49-F238E27FC236}">
                <a16:creationId xmlns:a16="http://schemas.microsoft.com/office/drawing/2014/main" id="{BEA05CA9-3FA3-BF4C-A8E9-55EEC0008877}"/>
              </a:ext>
            </a:extLst>
          </p:cNvPr>
          <p:cNvGrpSpPr/>
          <p:nvPr/>
        </p:nvGrpSpPr>
        <p:grpSpPr>
          <a:xfrm>
            <a:off x="10040109" y="1751513"/>
            <a:ext cx="1904433" cy="674031"/>
            <a:chOff x="10040109" y="1530131"/>
            <a:chExt cx="1904433" cy="674031"/>
          </a:xfrm>
        </p:grpSpPr>
        <p:sp>
          <p:nvSpPr>
            <p:cNvPr id="224" name="Text Box 252">
              <a:extLst>
                <a:ext uri="{FF2B5EF4-FFF2-40B4-BE49-F238E27FC236}">
                  <a16:creationId xmlns:a16="http://schemas.microsoft.com/office/drawing/2014/main" id="{14DBF64B-0F2A-564A-8608-15D68B07DB02}"/>
                </a:ext>
              </a:extLst>
            </p:cNvPr>
            <p:cNvSpPr txBox="1">
              <a:spLocks noChangeArrowheads="1"/>
            </p:cNvSpPr>
            <p:nvPr/>
          </p:nvSpPr>
          <p:spPr bwMode="auto">
            <a:xfrm>
              <a:off x="10128951" y="1530131"/>
              <a:ext cx="1815591" cy="6740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“wasted” capacity due to un-needed retransmissions</a:t>
              </a:r>
            </a:p>
          </p:txBody>
        </p:sp>
        <p:sp>
          <p:nvSpPr>
            <p:cNvPr id="225" name="Right Brace 224">
              <a:extLst>
                <a:ext uri="{FF2B5EF4-FFF2-40B4-BE49-F238E27FC236}">
                  <a16:creationId xmlns:a16="http://schemas.microsoft.com/office/drawing/2014/main" id="{2533B29F-81E1-3C4A-A26B-AFF9EC5694E3}"/>
                </a:ext>
              </a:extLst>
            </p:cNvPr>
            <p:cNvSpPr/>
            <p:nvPr/>
          </p:nvSpPr>
          <p:spPr>
            <a:xfrm>
              <a:off x="10040109" y="1765940"/>
              <a:ext cx="144379" cy="223205"/>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8" name="Group 7">
            <a:extLst>
              <a:ext uri="{FF2B5EF4-FFF2-40B4-BE49-F238E27FC236}">
                <a16:creationId xmlns:a16="http://schemas.microsoft.com/office/drawing/2014/main" id="{12B126A1-4A79-F34D-A071-BDA969124FB9}"/>
              </a:ext>
            </a:extLst>
          </p:cNvPr>
          <p:cNvGrpSpPr/>
          <p:nvPr/>
        </p:nvGrpSpPr>
        <p:grpSpPr>
          <a:xfrm>
            <a:off x="7361453" y="1421562"/>
            <a:ext cx="3100386" cy="2791471"/>
            <a:chOff x="7361453" y="1200180"/>
            <a:chExt cx="3100386" cy="2791471"/>
          </a:xfrm>
        </p:grpSpPr>
        <p:sp>
          <p:nvSpPr>
            <p:cNvPr id="204" name="Freeform 245">
              <a:extLst>
                <a:ext uri="{FF2B5EF4-FFF2-40B4-BE49-F238E27FC236}">
                  <a16:creationId xmlns:a16="http://schemas.microsoft.com/office/drawing/2014/main" id="{B3460BD7-A5F9-BE49-9E86-1F8442B74C7E}"/>
                </a:ext>
              </a:extLst>
            </p:cNvPr>
            <p:cNvSpPr>
              <a:spLocks/>
            </p:cNvSpPr>
            <p:nvPr/>
          </p:nvSpPr>
          <p:spPr bwMode="auto">
            <a:xfrm>
              <a:off x="7958715" y="1967477"/>
              <a:ext cx="2024019" cy="1384114"/>
            </a:xfrm>
            <a:custGeom>
              <a:avLst/>
              <a:gdLst>
                <a:gd name="T0" fmla="*/ 0 w 1636"/>
                <a:gd name="T1" fmla="*/ 955 h 955"/>
                <a:gd name="T2" fmla="*/ 758 w 1636"/>
                <a:gd name="T3" fmla="*/ 246 h 955"/>
                <a:gd name="T4" fmla="*/ 1636 w 1636"/>
                <a:gd name="T5" fmla="*/ 7 h 955"/>
                <a:gd name="T6" fmla="*/ 0 60000 65536"/>
                <a:gd name="T7" fmla="*/ 0 60000 65536"/>
                <a:gd name="T8" fmla="*/ 0 60000 65536"/>
                <a:gd name="connsiteX0" fmla="*/ 0 w 6072"/>
                <a:gd name="connsiteY0" fmla="*/ 8862 h 8862"/>
                <a:gd name="connsiteX1" fmla="*/ 4633 w 6072"/>
                <a:gd name="connsiteY1" fmla="*/ 1438 h 8862"/>
                <a:gd name="connsiteX2" fmla="*/ 6072 w 6072"/>
                <a:gd name="connsiteY2" fmla="*/ 120 h 8862"/>
                <a:gd name="connsiteX0" fmla="*/ 0 w 10000"/>
                <a:gd name="connsiteY0" fmla="*/ 9865 h 9865"/>
                <a:gd name="connsiteX1" fmla="*/ 7630 w 10000"/>
                <a:gd name="connsiteY1" fmla="*/ 1488 h 9865"/>
                <a:gd name="connsiteX2" fmla="*/ 10000 w 10000"/>
                <a:gd name="connsiteY2" fmla="*/ 0 h 9865"/>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536 w 10000"/>
                <a:gd name="connsiteY1" fmla="*/ 1223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268" y="8586"/>
                    <a:pt x="4789" y="3077"/>
                    <a:pt x="6536" y="1223"/>
                  </a:cubicBezTo>
                  <a:cubicBezTo>
                    <a:pt x="7406" y="549"/>
                    <a:pt x="8333" y="126"/>
                    <a:pt x="10000" y="0"/>
                  </a:cubicBezTo>
                </a:path>
              </a:pathLst>
            </a:custGeom>
            <a:noFill/>
            <a:ln w="28575"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05" name="Group 246">
              <a:extLst>
                <a:ext uri="{FF2B5EF4-FFF2-40B4-BE49-F238E27FC236}">
                  <a16:creationId xmlns:a16="http://schemas.microsoft.com/office/drawing/2014/main" id="{5E08E7AA-3C32-114D-AB01-2054FE7FF68F}"/>
                </a:ext>
              </a:extLst>
            </p:cNvPr>
            <p:cNvGrpSpPr>
              <a:grpSpLocks/>
            </p:cNvGrpSpPr>
            <p:nvPr/>
          </p:nvGrpSpPr>
          <p:grpSpPr bwMode="auto">
            <a:xfrm>
              <a:off x="8776235" y="3317988"/>
              <a:ext cx="458788" cy="400051"/>
              <a:chOff x="3583" y="1761"/>
              <a:chExt cx="289" cy="252"/>
            </a:xfrm>
          </p:grpSpPr>
          <p:sp>
            <p:nvSpPr>
              <p:cNvPr id="221" name="Text Box 247">
                <a:extLst>
                  <a:ext uri="{FF2B5EF4-FFF2-40B4-BE49-F238E27FC236}">
                    <a16:creationId xmlns:a16="http://schemas.microsoft.com/office/drawing/2014/main" id="{1B32B252-D75C-EE47-9DF7-3388AC1F3230}"/>
                  </a:ext>
                </a:extLst>
              </p:cNvPr>
              <p:cNvSpPr txBox="1">
                <a:spLocks noChangeArrowheads="1"/>
              </p:cNvSpPr>
              <p:nvPr/>
            </p:nvSpPr>
            <p:spPr bwMode="auto">
              <a:xfrm>
                <a:off x="3583" y="1761"/>
                <a:ext cx="289" cy="25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Symbol" charset="0"/>
                    <a:ea typeface="ＭＳ Ｐゴシック" charset="0"/>
                    <a:cs typeface="Arial" charset="0"/>
                  </a:rPr>
                  <a:t>l</a:t>
                </a:r>
                <a:r>
                  <a:rPr kumimoji="0" lang="en-US" sz="2000" b="0" i="0" u="none" strike="noStrike" kern="1200" cap="none" spc="0" normalizeH="0" baseline="-25000" noProof="0" dirty="0" err="1">
                    <a:ln>
                      <a:noFill/>
                    </a:ln>
                    <a:solidFill>
                      <a:prstClr val="black"/>
                    </a:solidFill>
                    <a:effectLst/>
                    <a:uLnTx/>
                    <a:uFillTx/>
                    <a:latin typeface="Arial" charset="0"/>
                    <a:ea typeface="ＭＳ Ｐゴシック" charset="0"/>
                    <a:cs typeface="Arial" charset="0"/>
                  </a:rPr>
                  <a:t>in</a:t>
                </a:r>
                <a:endPar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Arial" charset="0"/>
                </a:endParaRPr>
              </a:p>
            </p:txBody>
          </p:sp>
          <p:sp>
            <p:nvSpPr>
              <p:cNvPr id="222" name="Line 248">
                <a:extLst>
                  <a:ext uri="{FF2B5EF4-FFF2-40B4-BE49-F238E27FC236}">
                    <a16:creationId xmlns:a16="http://schemas.microsoft.com/office/drawing/2014/main" id="{069831FC-8BE0-BA42-967D-6C06BFB98533}"/>
                  </a:ext>
                </a:extLst>
              </p:cNvPr>
              <p:cNvSpPr>
                <a:spLocks noChangeShapeType="1"/>
              </p:cNvSpPr>
              <p:nvPr/>
            </p:nvSpPr>
            <p:spPr bwMode="auto">
              <a:xfrm flipV="1">
                <a:off x="3726" y="1834"/>
                <a:ext cx="24" cy="2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206" name="Line 278">
              <a:extLst>
                <a:ext uri="{FF2B5EF4-FFF2-40B4-BE49-F238E27FC236}">
                  <a16:creationId xmlns:a16="http://schemas.microsoft.com/office/drawing/2014/main" id="{79D305B3-2BB2-D449-B462-DEAABA8BAFCB}"/>
                </a:ext>
              </a:extLst>
            </p:cNvPr>
            <p:cNvSpPr>
              <a:spLocks noChangeShapeType="1"/>
            </p:cNvSpPr>
            <p:nvPr/>
          </p:nvSpPr>
          <p:spPr bwMode="auto">
            <a:xfrm>
              <a:off x="7965669" y="1200180"/>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7" name="Line 280">
              <a:extLst>
                <a:ext uri="{FF2B5EF4-FFF2-40B4-BE49-F238E27FC236}">
                  <a16:creationId xmlns:a16="http://schemas.microsoft.com/office/drawing/2014/main" id="{06048882-9574-FC44-B8CF-F1DAC2D70473}"/>
                </a:ext>
              </a:extLst>
            </p:cNvPr>
            <p:cNvSpPr>
              <a:spLocks noChangeShapeType="1"/>
            </p:cNvSpPr>
            <p:nvPr/>
          </p:nvSpPr>
          <p:spPr bwMode="auto">
            <a:xfrm>
              <a:off x="9972557" y="1436494"/>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8" name="Freeform 281">
              <a:extLst>
                <a:ext uri="{FF2B5EF4-FFF2-40B4-BE49-F238E27FC236}">
                  <a16:creationId xmlns:a16="http://schemas.microsoft.com/office/drawing/2014/main" id="{BF1363B2-F686-8742-8291-A19A05138F45}"/>
                </a:ext>
              </a:extLst>
            </p:cNvPr>
            <p:cNvSpPr>
              <a:spLocks/>
            </p:cNvSpPr>
            <p:nvPr/>
          </p:nvSpPr>
          <p:spPr bwMode="auto">
            <a:xfrm>
              <a:off x="7954426" y="1377415"/>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9" name="Line 282">
              <a:extLst>
                <a:ext uri="{FF2B5EF4-FFF2-40B4-BE49-F238E27FC236}">
                  <a16:creationId xmlns:a16="http://schemas.microsoft.com/office/drawing/2014/main" id="{F026FEA1-5290-6345-BCE2-778BE3958BA2}"/>
                </a:ext>
              </a:extLst>
            </p:cNvPr>
            <p:cNvSpPr>
              <a:spLocks noChangeShapeType="1"/>
            </p:cNvSpPr>
            <p:nvPr/>
          </p:nvSpPr>
          <p:spPr bwMode="auto">
            <a:xfrm>
              <a:off x="7819509" y="1377415"/>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10" name="Line 283">
              <a:extLst>
                <a:ext uri="{FF2B5EF4-FFF2-40B4-BE49-F238E27FC236}">
                  <a16:creationId xmlns:a16="http://schemas.microsoft.com/office/drawing/2014/main" id="{6915514F-CA67-4B49-A03C-EFE57672B7F1}"/>
                </a:ext>
              </a:extLst>
            </p:cNvPr>
            <p:cNvSpPr>
              <a:spLocks noChangeShapeType="1"/>
            </p:cNvSpPr>
            <p:nvPr/>
          </p:nvSpPr>
          <p:spPr bwMode="auto">
            <a:xfrm>
              <a:off x="9966936" y="3359228"/>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11" name="Text Box 284">
              <a:extLst>
                <a:ext uri="{FF2B5EF4-FFF2-40B4-BE49-F238E27FC236}">
                  <a16:creationId xmlns:a16="http://schemas.microsoft.com/office/drawing/2014/main" id="{28C1A511-7077-0445-8960-2561706C38B7}"/>
                </a:ext>
              </a:extLst>
            </p:cNvPr>
            <p:cNvSpPr txBox="1">
              <a:spLocks noChangeArrowheads="1"/>
            </p:cNvSpPr>
            <p:nvPr/>
          </p:nvSpPr>
          <p:spPr bwMode="auto">
            <a:xfrm>
              <a:off x="7361453" y="1202894"/>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212" name="Text Box 286">
              <a:extLst>
                <a:ext uri="{FF2B5EF4-FFF2-40B4-BE49-F238E27FC236}">
                  <a16:creationId xmlns:a16="http://schemas.microsoft.com/office/drawing/2014/main" id="{4E3E2B16-E915-2341-A1DD-6D63A903AE3C}"/>
                </a:ext>
              </a:extLst>
            </p:cNvPr>
            <p:cNvSpPr txBox="1">
              <a:spLocks noChangeArrowheads="1"/>
            </p:cNvSpPr>
            <p:nvPr/>
          </p:nvSpPr>
          <p:spPr bwMode="auto">
            <a:xfrm rot="16200000">
              <a:off x="7391666" y="1332203"/>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213" name="Line 288">
              <a:extLst>
                <a:ext uri="{FF2B5EF4-FFF2-40B4-BE49-F238E27FC236}">
                  <a16:creationId xmlns:a16="http://schemas.microsoft.com/office/drawing/2014/main" id="{3DD586CE-CDF2-2743-B1D7-9277A7808AEB}"/>
                </a:ext>
              </a:extLst>
            </p:cNvPr>
            <p:cNvSpPr>
              <a:spLocks noChangeShapeType="1"/>
            </p:cNvSpPr>
            <p:nvPr/>
          </p:nvSpPr>
          <p:spPr bwMode="auto">
            <a:xfrm>
              <a:off x="7999399" y="1380101"/>
              <a:ext cx="1841053"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214" name="Straight Connector 213">
              <a:extLst>
                <a:ext uri="{FF2B5EF4-FFF2-40B4-BE49-F238E27FC236}">
                  <a16:creationId xmlns:a16="http://schemas.microsoft.com/office/drawing/2014/main" id="{E3464261-F9AD-6F4C-A531-9BA3554E8509}"/>
                </a:ext>
              </a:extLst>
            </p:cNvPr>
            <p:cNvCxnSpPr>
              <a:cxnSpLocks/>
            </p:cNvCxnSpPr>
            <p:nvPr/>
          </p:nvCxnSpPr>
          <p:spPr>
            <a:xfrm>
              <a:off x="7976136" y="3337560"/>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5" name="TextBox 214">
              <a:extLst>
                <a:ext uri="{FF2B5EF4-FFF2-40B4-BE49-F238E27FC236}">
                  <a16:creationId xmlns:a16="http://schemas.microsoft.com/office/drawing/2014/main" id="{9848139A-43C0-0442-A722-9A7D460705EC}"/>
                </a:ext>
              </a:extLst>
            </p:cNvPr>
            <p:cNvSpPr txBox="1"/>
            <p:nvPr/>
          </p:nvSpPr>
          <p:spPr>
            <a:xfrm rot="16200000">
              <a:off x="7139298" y="2419300"/>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217" name="Oval 216">
              <a:extLst>
                <a:ext uri="{FF2B5EF4-FFF2-40B4-BE49-F238E27FC236}">
                  <a16:creationId xmlns:a16="http://schemas.microsoft.com/office/drawing/2014/main" id="{8833EE11-7254-0440-A469-F4B411A23097}"/>
                </a:ext>
              </a:extLst>
            </p:cNvPr>
            <p:cNvSpPr/>
            <p:nvPr/>
          </p:nvSpPr>
          <p:spPr>
            <a:xfrm>
              <a:off x="9893835" y="1336842"/>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18" name="Text Box 285">
              <a:extLst>
                <a:ext uri="{FF2B5EF4-FFF2-40B4-BE49-F238E27FC236}">
                  <a16:creationId xmlns:a16="http://schemas.microsoft.com/office/drawing/2014/main" id="{A6A2982E-D69C-954A-AC9A-D8235E843BA1}"/>
                </a:ext>
              </a:extLst>
            </p:cNvPr>
            <p:cNvSpPr txBox="1">
              <a:spLocks noChangeArrowheads="1"/>
            </p:cNvSpPr>
            <p:nvPr/>
          </p:nvSpPr>
          <p:spPr bwMode="auto">
            <a:xfrm>
              <a:off x="9646716" y="3476057"/>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219" name="Oval 218">
              <a:extLst>
                <a:ext uri="{FF2B5EF4-FFF2-40B4-BE49-F238E27FC236}">
                  <a16:creationId xmlns:a16="http://schemas.microsoft.com/office/drawing/2014/main" id="{25F13CA3-6FA8-E041-9F3C-DDDB5B06C49D}"/>
                </a:ext>
              </a:extLst>
            </p:cNvPr>
            <p:cNvSpPr/>
            <p:nvPr/>
          </p:nvSpPr>
          <p:spPr>
            <a:xfrm>
              <a:off x="9912327" y="1689923"/>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0" name="Line 288">
              <a:extLst>
                <a:ext uri="{FF2B5EF4-FFF2-40B4-BE49-F238E27FC236}">
                  <a16:creationId xmlns:a16="http://schemas.microsoft.com/office/drawing/2014/main" id="{B5526BBD-BE65-A44F-AFCC-B97E4A3E4C6E}"/>
                </a:ext>
              </a:extLst>
            </p:cNvPr>
            <p:cNvSpPr>
              <a:spLocks noChangeShapeType="1"/>
            </p:cNvSpPr>
            <p:nvPr/>
          </p:nvSpPr>
          <p:spPr bwMode="auto">
            <a:xfrm>
              <a:off x="7960093" y="1773132"/>
              <a:ext cx="1975007"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26" name="Oval 225">
              <a:extLst>
                <a:ext uri="{FF2B5EF4-FFF2-40B4-BE49-F238E27FC236}">
                  <a16:creationId xmlns:a16="http://schemas.microsoft.com/office/drawing/2014/main" id="{64497D25-845D-1D48-B421-413BFD02AFEB}"/>
                </a:ext>
              </a:extLst>
            </p:cNvPr>
            <p:cNvSpPr/>
            <p:nvPr/>
          </p:nvSpPr>
          <p:spPr>
            <a:xfrm>
              <a:off x="9908716" y="1920329"/>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7" name="Line 288">
              <a:extLst>
                <a:ext uri="{FF2B5EF4-FFF2-40B4-BE49-F238E27FC236}">
                  <a16:creationId xmlns:a16="http://schemas.microsoft.com/office/drawing/2014/main" id="{32428ACB-96BC-1046-A240-3A7DD1957B64}"/>
                </a:ext>
              </a:extLst>
            </p:cNvPr>
            <p:cNvSpPr>
              <a:spLocks noChangeShapeType="1"/>
            </p:cNvSpPr>
            <p:nvPr/>
          </p:nvSpPr>
          <p:spPr bwMode="auto">
            <a:xfrm>
              <a:off x="7995485" y="1986203"/>
              <a:ext cx="1975007"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90" name="Slide Number Placeholder 2">
            <a:extLst>
              <a:ext uri="{FF2B5EF4-FFF2-40B4-BE49-F238E27FC236}">
                <a16:creationId xmlns:a16="http://schemas.microsoft.com/office/drawing/2014/main" id="{78C896B7-6A68-6749-AF49-8349F653C917}"/>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109</a:t>
            </a:fld>
            <a:endParaRPr lang="en-US" dirty="0"/>
          </a:p>
        </p:txBody>
      </p:sp>
    </p:spTree>
    <p:extLst>
      <p:ext uri="{BB962C8B-B14F-4D97-AF65-F5344CB8AC3E}">
        <p14:creationId xmlns:p14="http://schemas.microsoft.com/office/powerpoint/2010/main" val="95739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5"/>
                                        </p:tgtEl>
                                        <p:attrNameLst>
                                          <p:attrName>style.visibility</p:attrName>
                                        </p:attrNameLst>
                                      </p:cBhvr>
                                      <p:to>
                                        <p:strVal val="visible"/>
                                      </p:to>
                                    </p:set>
                                    <p:animEffect transition="in" filter="dissolve">
                                      <p:cBhvr>
                                        <p:cTn id="7" dur="500"/>
                                        <p:tgtEl>
                                          <p:spTgt spid="235"/>
                                        </p:tgtEl>
                                      </p:cBhvr>
                                    </p:animEffect>
                                  </p:childTnLst>
                                </p:cTn>
                              </p:par>
                            </p:childTnLst>
                          </p:cTn>
                        </p:par>
                        <p:par>
                          <p:cTn id="8" fill="hold">
                            <p:stCondLst>
                              <p:cond delay="500"/>
                            </p:stCondLst>
                            <p:childTnLst>
                              <p:par>
                                <p:cTn id="9" presetID="42" presetClass="path" presetSubtype="0" accel="50000" decel="50000" fill="hold" grpId="1" nodeType="afterEffect">
                                  <p:stCondLst>
                                    <p:cond delay="0"/>
                                  </p:stCondLst>
                                  <p:childTnLst>
                                    <p:animMotion origin="layout" path="M -0.00017 0.00255 L -5.55556E-7 0.03542 " pathEditMode="relative" rAng="0" ptsTypes="AA">
                                      <p:cBhvr>
                                        <p:cTn id="10" dur="2000" fill="hold"/>
                                        <p:tgtEl>
                                          <p:spTgt spid="235"/>
                                        </p:tgtEl>
                                        <p:attrNameLst>
                                          <p:attrName>ppt_x</p:attrName>
                                          <p:attrName>ppt_y</p:attrName>
                                        </p:attrNameLst>
                                      </p:cBhvr>
                                      <p:rCtr x="0" y="1644"/>
                                    </p:animMotion>
                                  </p:childTnLst>
                                </p:cTn>
                              </p:par>
                            </p:childTnLst>
                          </p:cTn>
                        </p:par>
                        <p:par>
                          <p:cTn id="11" fill="hold">
                            <p:stCondLst>
                              <p:cond delay="2500"/>
                            </p:stCondLst>
                            <p:childTnLst>
                              <p:par>
                                <p:cTn id="12" presetID="9" presetClass="entr" presetSubtype="0" fill="hold" grpId="0" nodeType="afterEffect">
                                  <p:stCondLst>
                                    <p:cond delay="0"/>
                                  </p:stCondLst>
                                  <p:childTnLst>
                                    <p:set>
                                      <p:cBhvr>
                                        <p:cTn id="13" dur="1" fill="hold">
                                          <p:stCondLst>
                                            <p:cond delay="0"/>
                                          </p:stCondLst>
                                        </p:cTn>
                                        <p:tgtEl>
                                          <p:spTgt spid="236"/>
                                        </p:tgtEl>
                                        <p:attrNameLst>
                                          <p:attrName>style.visibility</p:attrName>
                                        </p:attrNameLst>
                                      </p:cBhvr>
                                      <p:to>
                                        <p:strVal val="visible"/>
                                      </p:to>
                                    </p:set>
                                    <p:animEffect transition="in" filter="dissolve">
                                      <p:cBhvr>
                                        <p:cTn id="14" dur="500"/>
                                        <p:tgtEl>
                                          <p:spTgt spid="236"/>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237"/>
                                        </p:tgtEl>
                                        <p:attrNameLst>
                                          <p:attrName>style.visibility</p:attrName>
                                        </p:attrNameLst>
                                      </p:cBhvr>
                                      <p:to>
                                        <p:strVal val="visible"/>
                                      </p:to>
                                    </p:set>
                                    <p:animEffect transition="in" filter="dissolve">
                                      <p:cBhvr>
                                        <p:cTn id="17" dur="500"/>
                                        <p:tgtEl>
                                          <p:spTgt spid="237"/>
                                        </p:tgtEl>
                                      </p:cBhvr>
                                    </p:animEffect>
                                  </p:childTnLst>
                                </p:cTn>
                              </p:par>
                            </p:childTnLst>
                          </p:cTn>
                        </p:par>
                        <p:par>
                          <p:cTn id="18" fill="hold">
                            <p:stCondLst>
                              <p:cond delay="3000"/>
                            </p:stCondLst>
                            <p:childTnLst>
                              <p:par>
                                <p:cTn id="19" presetID="0" presetClass="path" presetSubtype="0" accel="50000" decel="50000" fill="hold" grpId="2" nodeType="afterEffect">
                                  <p:stCondLst>
                                    <p:cond delay="0"/>
                                  </p:stCondLst>
                                  <p:childTnLst>
                                    <p:animMotion origin="layout" path="M -1.875E-6 0.03542 L 0.00039 0.17732 L 0.06446 0.17825 L 0.03503 0.24121 L 0.14544 0.24121 " pathEditMode="relative" rAng="0" ptsTypes="AAAAA">
                                      <p:cBhvr>
                                        <p:cTn id="20" dur="2000" fill="hold"/>
                                        <p:tgtEl>
                                          <p:spTgt spid="235"/>
                                        </p:tgtEl>
                                        <p:attrNameLst>
                                          <p:attrName>ppt_x</p:attrName>
                                          <p:attrName>ppt_y</p:attrName>
                                        </p:attrNameLst>
                                      </p:cBhvr>
                                      <p:rCtr x="7266" y="10278"/>
                                    </p:animMotion>
                                  </p:childTnLst>
                                </p:cTn>
                              </p:par>
                              <p:par>
                                <p:cTn id="21" presetID="9" presetClass="exit" presetSubtype="0" fill="hold" grpId="1" nodeType="withEffect">
                                  <p:stCondLst>
                                    <p:cond delay="0"/>
                                  </p:stCondLst>
                                  <p:childTnLst>
                                    <p:animEffect transition="out" filter="dissolve">
                                      <p:cBhvr>
                                        <p:cTn id="22" dur="500"/>
                                        <p:tgtEl>
                                          <p:spTgt spid="237"/>
                                        </p:tgtEl>
                                      </p:cBhvr>
                                    </p:animEffect>
                                    <p:set>
                                      <p:cBhvr>
                                        <p:cTn id="23" dur="1" fill="hold">
                                          <p:stCondLst>
                                            <p:cond delay="499"/>
                                          </p:stCondLst>
                                        </p:cTn>
                                        <p:tgtEl>
                                          <p:spTgt spid="237"/>
                                        </p:tgtEl>
                                        <p:attrNameLst>
                                          <p:attrName>style.visibility</p:attrName>
                                        </p:attrNameLst>
                                      </p:cBhvr>
                                      <p:to>
                                        <p:strVal val="hidden"/>
                                      </p:to>
                                    </p:set>
                                  </p:childTnLst>
                                </p:cTn>
                              </p:par>
                            </p:childTnLst>
                          </p:cTn>
                        </p:par>
                        <p:par>
                          <p:cTn id="24" fill="hold">
                            <p:stCondLst>
                              <p:cond delay="5000"/>
                            </p:stCondLst>
                            <p:childTnLst>
                              <p:par>
                                <p:cTn id="25" presetID="9" presetClass="entr" presetSubtype="0" fill="hold" grpId="0" nodeType="afterEffect">
                                  <p:stCondLst>
                                    <p:cond delay="0"/>
                                  </p:stCondLst>
                                  <p:childTnLst>
                                    <p:set>
                                      <p:cBhvr>
                                        <p:cTn id="26" dur="1" fill="hold">
                                          <p:stCondLst>
                                            <p:cond delay="0"/>
                                          </p:stCondLst>
                                        </p:cTn>
                                        <p:tgtEl>
                                          <p:spTgt spid="238"/>
                                        </p:tgtEl>
                                        <p:attrNameLst>
                                          <p:attrName>style.visibility</p:attrName>
                                        </p:attrNameLst>
                                      </p:cBhvr>
                                      <p:to>
                                        <p:strVal val="visible"/>
                                      </p:to>
                                    </p:set>
                                    <p:animEffect transition="in" filter="dissolve">
                                      <p:cBhvr>
                                        <p:cTn id="27" dur="500"/>
                                        <p:tgtEl>
                                          <p:spTgt spid="238"/>
                                        </p:tgtEl>
                                      </p:cBhvr>
                                    </p:animEffect>
                                  </p:childTnLst>
                                </p:cTn>
                              </p:par>
                            </p:childTnLst>
                          </p:cTn>
                        </p:par>
                        <p:par>
                          <p:cTn id="28" fill="hold">
                            <p:stCondLst>
                              <p:cond delay="5500"/>
                            </p:stCondLst>
                            <p:childTnLst>
                              <p:par>
                                <p:cTn id="29" presetID="0" presetClass="path" presetSubtype="0" accel="50000" decel="50000" fill="hold" grpId="3" nodeType="afterEffect">
                                  <p:stCondLst>
                                    <p:cond delay="0"/>
                                  </p:stCondLst>
                                  <p:childTnLst>
                                    <p:animMotion origin="layout" path="M 0.14544 0.24121 L 0.16641 0.24121 " pathEditMode="relative" rAng="0" ptsTypes="AA">
                                      <p:cBhvr>
                                        <p:cTn id="30" dur="3000" fill="hold"/>
                                        <p:tgtEl>
                                          <p:spTgt spid="235"/>
                                        </p:tgtEl>
                                        <p:attrNameLst>
                                          <p:attrName>ppt_x</p:attrName>
                                          <p:attrName>ppt_y</p:attrName>
                                        </p:attrNameLst>
                                      </p:cBhvr>
                                      <p:rCtr x="1042" y="0"/>
                                    </p:animMotion>
                                  </p:childTnLst>
                                </p:cTn>
                              </p:par>
                            </p:childTnLst>
                          </p:cTn>
                        </p:par>
                        <p:par>
                          <p:cTn id="31" fill="hold">
                            <p:stCondLst>
                              <p:cond delay="8500"/>
                            </p:stCondLst>
                            <p:childTnLst>
                              <p:par>
                                <p:cTn id="32" presetID="0" presetClass="path" presetSubtype="0" accel="50000" decel="50000" fill="hold" grpId="4" nodeType="afterEffect">
                                  <p:stCondLst>
                                    <p:cond delay="0"/>
                                  </p:stCondLst>
                                  <p:childTnLst>
                                    <p:animMotion origin="layout" path="M 0.18086 0.24051 L 0.23542 0.24051 L 0.26641 0.18125 " pathEditMode="relative" rAng="0" ptsTypes="AAA">
                                      <p:cBhvr>
                                        <p:cTn id="33" dur="2000" fill="hold"/>
                                        <p:tgtEl>
                                          <p:spTgt spid="235"/>
                                        </p:tgtEl>
                                        <p:attrNameLst>
                                          <p:attrName>ppt_x</p:attrName>
                                          <p:attrName>ppt_y</p:attrName>
                                        </p:attrNameLst>
                                      </p:cBhvr>
                                      <p:rCtr x="4271" y="-2963"/>
                                    </p:animMotion>
                                  </p:childTnLst>
                                </p:cTn>
                              </p:par>
                              <p:par>
                                <p:cTn id="34" presetID="9" presetClass="exit" presetSubtype="0" fill="hold" grpId="1" nodeType="withEffect">
                                  <p:stCondLst>
                                    <p:cond delay="0"/>
                                  </p:stCondLst>
                                  <p:childTnLst>
                                    <p:animEffect transition="out" filter="dissolve">
                                      <p:cBhvr>
                                        <p:cTn id="35" dur="500"/>
                                        <p:tgtEl>
                                          <p:spTgt spid="238"/>
                                        </p:tgtEl>
                                      </p:cBhvr>
                                    </p:animEffect>
                                    <p:set>
                                      <p:cBhvr>
                                        <p:cTn id="36" dur="1" fill="hold">
                                          <p:stCondLst>
                                            <p:cond delay="499"/>
                                          </p:stCondLst>
                                        </p:cTn>
                                        <p:tgtEl>
                                          <p:spTgt spid="238"/>
                                        </p:tgtEl>
                                        <p:attrNameLst>
                                          <p:attrName>style.visibility</p:attrName>
                                        </p:attrNameLst>
                                      </p:cBhvr>
                                      <p:to>
                                        <p:strVal val="hidden"/>
                                      </p:to>
                                    </p:set>
                                  </p:childTnLst>
                                </p:cTn>
                              </p:par>
                            </p:childTnLst>
                          </p:cTn>
                        </p:par>
                        <p:par>
                          <p:cTn id="37" fill="hold">
                            <p:stCondLst>
                              <p:cond delay="10500"/>
                            </p:stCondLst>
                            <p:childTnLst>
                              <p:par>
                                <p:cTn id="38" presetID="9" presetClass="entr" presetSubtype="0" fill="hold" nodeType="afterEffect">
                                  <p:stCondLst>
                                    <p:cond delay="0"/>
                                  </p:stCondLst>
                                  <p:childTnLst>
                                    <p:set>
                                      <p:cBhvr>
                                        <p:cTn id="39" dur="1" fill="hold">
                                          <p:stCondLst>
                                            <p:cond delay="0"/>
                                          </p:stCondLst>
                                        </p:cTn>
                                        <p:tgtEl>
                                          <p:spTgt spid="239"/>
                                        </p:tgtEl>
                                        <p:attrNameLst>
                                          <p:attrName>style.visibility</p:attrName>
                                        </p:attrNameLst>
                                      </p:cBhvr>
                                      <p:to>
                                        <p:strVal val="visible"/>
                                      </p:to>
                                    </p:set>
                                    <p:animEffect transition="in" filter="dissolve">
                                      <p:cBhvr>
                                        <p:cTn id="40" dur="500"/>
                                        <p:tgtEl>
                                          <p:spTgt spid="239"/>
                                        </p:tgtEl>
                                      </p:cBhvr>
                                    </p:animEffect>
                                  </p:childTnLst>
                                </p:cTn>
                              </p:par>
                            </p:childTnLst>
                          </p:cTn>
                        </p:par>
                        <p:par>
                          <p:cTn id="41" fill="hold">
                            <p:stCondLst>
                              <p:cond delay="11000"/>
                            </p:stCondLst>
                            <p:childTnLst>
                              <p:par>
                                <p:cTn id="42" presetID="0" presetClass="path" presetSubtype="0" accel="50000" decel="50000" fill="hold" grpId="5" nodeType="afterEffect">
                                  <p:stCondLst>
                                    <p:cond delay="0"/>
                                  </p:stCondLst>
                                  <p:childTnLst>
                                    <p:animMotion origin="layout" path="M 0.26641 0.18125 L 0.2806 0.15348 L 0.33229 0.15348 L 0.33138 0.0169 " pathEditMode="relative" rAng="0" ptsTypes="AAAA">
                                      <p:cBhvr>
                                        <p:cTn id="43" dur="2000" fill="hold"/>
                                        <p:tgtEl>
                                          <p:spTgt spid="235"/>
                                        </p:tgtEl>
                                        <p:attrNameLst>
                                          <p:attrName>ppt_x</p:attrName>
                                          <p:attrName>ppt_y</p:attrName>
                                        </p:attrNameLst>
                                      </p:cBhvr>
                                      <p:rCtr x="3294" y="-8218"/>
                                    </p:animMotion>
                                  </p:childTnLst>
                                </p:cTn>
                              </p:par>
                              <p:par>
                                <p:cTn id="44" presetID="9" presetClass="exit" presetSubtype="0" fill="hold" nodeType="withEffect">
                                  <p:stCondLst>
                                    <p:cond delay="0"/>
                                  </p:stCondLst>
                                  <p:childTnLst>
                                    <p:animEffect transition="out" filter="dissolve">
                                      <p:cBhvr>
                                        <p:cTn id="45" dur="500"/>
                                        <p:tgtEl>
                                          <p:spTgt spid="239"/>
                                        </p:tgtEl>
                                      </p:cBhvr>
                                    </p:animEffect>
                                    <p:set>
                                      <p:cBhvr>
                                        <p:cTn id="46" dur="1" fill="hold">
                                          <p:stCondLst>
                                            <p:cond delay="499"/>
                                          </p:stCondLst>
                                        </p:cTn>
                                        <p:tgtEl>
                                          <p:spTgt spid="239"/>
                                        </p:tgtEl>
                                        <p:attrNameLst>
                                          <p:attrName>style.visibility</p:attrName>
                                        </p:attrNameLst>
                                      </p:cBhvr>
                                      <p:to>
                                        <p:strVal val="hidden"/>
                                      </p:to>
                                    </p:set>
                                  </p:childTnLst>
                                </p:cTn>
                              </p:par>
                              <p:par>
                                <p:cTn id="47" presetID="0" presetClass="path" presetSubtype="0" accel="50000" decel="50000" fill="hold" grpId="1" nodeType="withEffect">
                                  <p:stCondLst>
                                    <p:cond delay="0"/>
                                  </p:stCondLst>
                                  <p:childTnLst>
                                    <p:animMotion origin="layout" path="M 1.45833E-6 -2.22222E-6 L 0.02565 -2.22222E-6 L 0.02734 0.14306 L 0.08476 0.14468 L 0.06094 0.20648 L 0.24844 0.20648 L 0.297 0.1169 L 0.35989 0.11852 L 0.35989 -0.01805 " pathEditMode="relative" rAng="0" ptsTypes="AAAAAAAAA">
                                      <p:cBhvr>
                                        <p:cTn id="48" dur="2000" fill="hold"/>
                                        <p:tgtEl>
                                          <p:spTgt spid="236"/>
                                        </p:tgtEl>
                                        <p:attrNameLst>
                                          <p:attrName>ppt_x</p:attrName>
                                          <p:attrName>ppt_y</p:attrName>
                                        </p:attrNameLst>
                                      </p:cBhvr>
                                      <p:rCtr x="17995" y="9421"/>
                                    </p:animMotion>
                                  </p:childTnLst>
                                </p:cTn>
                              </p:par>
                            </p:childTnLst>
                          </p:cTn>
                        </p:par>
                        <p:par>
                          <p:cTn id="49" fill="hold">
                            <p:stCondLst>
                              <p:cond delay="13000"/>
                            </p:stCondLst>
                            <p:childTnLst>
                              <p:par>
                                <p:cTn id="50" presetID="9" presetClass="exit" presetSubtype="0" fill="hold" grpId="6" nodeType="afterEffect">
                                  <p:stCondLst>
                                    <p:cond delay="0"/>
                                  </p:stCondLst>
                                  <p:childTnLst>
                                    <p:animEffect transition="out" filter="dissolve">
                                      <p:cBhvr>
                                        <p:cTn id="51" dur="500"/>
                                        <p:tgtEl>
                                          <p:spTgt spid="235"/>
                                        </p:tgtEl>
                                      </p:cBhvr>
                                    </p:animEffect>
                                    <p:set>
                                      <p:cBhvr>
                                        <p:cTn id="52" dur="1" fill="hold">
                                          <p:stCondLst>
                                            <p:cond delay="499"/>
                                          </p:stCondLst>
                                        </p:cTn>
                                        <p:tgtEl>
                                          <p:spTgt spid="235"/>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dissolve">
                                      <p:cBhvr>
                                        <p:cTn id="57" dur="500"/>
                                        <p:tgtEl>
                                          <p:spTgt spid="8"/>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0" fill="hold" nodeType="click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dissolve">
                                      <p:cBhvr>
                                        <p:cTn id="62" dur="500"/>
                                        <p:tgtEl>
                                          <p:spTgt spid="7"/>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nodeType="click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dissolve">
                                      <p:cBhvr>
                                        <p:cTn id="6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0" animBg="1"/>
      <p:bldP spid="235" grpId="1" animBg="1"/>
      <p:bldP spid="235" grpId="2" animBg="1"/>
      <p:bldP spid="235" grpId="3" animBg="1"/>
      <p:bldP spid="235" grpId="4" animBg="1"/>
      <p:bldP spid="235" grpId="5" animBg="1"/>
      <p:bldP spid="235" grpId="6" animBg="1"/>
      <p:bldP spid="236" grpId="0" animBg="1"/>
      <p:bldP spid="236" grpId="1" animBg="1"/>
      <p:bldP spid="237" grpId="0"/>
      <p:bldP spid="237" grpId="1"/>
      <p:bldP spid="238" grpId="0"/>
      <p:bldP spid="238"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4FFEBBBB-2623-A645-BE22-49AB28379D36}"/>
              </a:ext>
            </a:extLst>
          </p:cNvPr>
          <p:cNvSpPr/>
          <p:nvPr/>
        </p:nvSpPr>
        <p:spPr>
          <a:xfrm>
            <a:off x="5864224" y="2340021"/>
            <a:ext cx="1063879"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9" name="TextBox 98">
            <a:extLst>
              <a:ext uri="{FF2B5EF4-FFF2-40B4-BE49-F238E27FC236}">
                <a16:creationId xmlns:a16="http://schemas.microsoft.com/office/drawing/2014/main" id="{BE6AB7BA-7EC8-0044-B495-B5FBC9F37B18}"/>
              </a:ext>
            </a:extLst>
          </p:cNvPr>
          <p:cNvSpPr txBox="1"/>
          <p:nvPr/>
        </p:nvSpPr>
        <p:spPr>
          <a:xfrm>
            <a:off x="5819897" y="2291365"/>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91" name="Slide Number Placeholder 2">
            <a:extLst>
              <a:ext uri="{FF2B5EF4-FFF2-40B4-BE49-F238E27FC236}">
                <a16:creationId xmlns:a16="http://schemas.microsoft.com/office/drawing/2014/main" id="{065CB0E2-E88A-814E-8D57-5A55C91AE05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a:t>
            </a:fld>
            <a:endParaRPr lang="en-US" dirty="0"/>
          </a:p>
        </p:txBody>
      </p:sp>
    </p:spTree>
    <p:extLst>
      <p:ext uri="{BB962C8B-B14F-4D97-AF65-F5344CB8AC3E}">
        <p14:creationId xmlns:p14="http://schemas.microsoft.com/office/powerpoint/2010/main" val="314053260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2</a:t>
            </a:r>
            <a:endParaRPr lang="en-US" sz="4400" b="0" dirty="0"/>
          </a:p>
        </p:txBody>
      </p:sp>
      <p:sp>
        <p:nvSpPr>
          <p:cNvPr id="173" name="Rectangle 261">
            <a:extLst>
              <a:ext uri="{FF2B5EF4-FFF2-40B4-BE49-F238E27FC236}">
                <a16:creationId xmlns:a16="http://schemas.microsoft.com/office/drawing/2014/main" id="{6AE69D83-2632-D345-B492-5CABD2230391}"/>
              </a:ext>
            </a:extLst>
          </p:cNvPr>
          <p:cNvSpPr>
            <a:spLocks noChangeArrowheads="1"/>
          </p:cNvSpPr>
          <p:nvPr/>
        </p:nvSpPr>
        <p:spPr bwMode="auto">
          <a:xfrm>
            <a:off x="1474555" y="3993105"/>
            <a:ext cx="9386733" cy="2159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685800" indent="-22860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ja-JP" sz="2800" b="0" i="0" u="none" strike="noStrike" kern="1200" cap="none" spc="0" normalizeH="0" baseline="0" noProof="0" dirty="0">
                <a:ln>
                  <a:noFill/>
                </a:ln>
                <a:solidFill>
                  <a:srgbClr val="CC0000"/>
                </a:solidFill>
                <a:effectLst/>
                <a:uLnTx/>
                <a:uFillTx/>
                <a:latin typeface="Calibri"/>
                <a:ea typeface="ＭＳ Ｐゴシック" panose="020B0600070205080204" pitchFamily="34" charset="-128"/>
                <a:cs typeface="+mn-cs"/>
              </a:rPr>
              <a:t>“costs” of congestion:</a:t>
            </a:r>
            <a:r>
              <a:rPr kumimoji="0"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 </a:t>
            </a:r>
          </a:p>
          <a:p>
            <a:pPr marL="342900" marR="0" lvl="0" indent="-342900"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more work (retransmission) for given receiver </a:t>
            </a:r>
            <a:r>
              <a:rPr kumimoji="0"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throughput</a:t>
            </a:r>
          </a:p>
          <a:p>
            <a:pPr marL="342900" marR="0" lvl="0" indent="-342900"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unneeded retransmissions: link carries multiple copies of a packet</a:t>
            </a:r>
          </a:p>
          <a:p>
            <a:pPr marL="685800" marR="0" lvl="1" indent="-228600" algn="l" defTabSz="914400" rtl="0" eaLnBrk="1" fontAlgn="auto" latinLnBrk="0" hangingPunct="1">
              <a:lnSpc>
                <a:spcPct val="85000"/>
              </a:lnSpc>
              <a:spcBef>
                <a:spcPct val="20000"/>
              </a:spcBef>
              <a:spcAft>
                <a:spcPts val="0"/>
              </a:spcAft>
              <a:buClr>
                <a:srgbClr val="000099"/>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decreasing maximum achievable throughput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40" name="Rectangle 281">
            <a:extLst>
              <a:ext uri="{FF2B5EF4-FFF2-40B4-BE49-F238E27FC236}">
                <a16:creationId xmlns:a16="http://schemas.microsoft.com/office/drawing/2014/main" id="{7AF2D119-126F-014B-83AA-56B122F05B2E}"/>
              </a:ext>
            </a:extLst>
          </p:cNvPr>
          <p:cNvSpPr>
            <a:spLocks noChangeArrowheads="1"/>
          </p:cNvSpPr>
          <p:nvPr/>
        </p:nvSpPr>
        <p:spPr bwMode="auto">
          <a:xfrm>
            <a:off x="768350" y="1252512"/>
            <a:ext cx="5939840" cy="208745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Realistic scenario: </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un-needed</a:t>
            </a:r>
            <a:r>
              <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duplicates</a:t>
            </a: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packets can be lost, dropped at router due  to full buffers – requiring retransmissions</a:t>
            </a:r>
          </a:p>
          <a:p>
            <a:pPr marL="292100" marR="0" lvl="0" indent="-2413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but sender times can time out prematurely, sending </a:t>
            </a:r>
            <a:r>
              <a:rPr kumimoji="0" lang="en-US" sz="22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two</a:t>
            </a:r>
            <a:r>
              <a:rPr kumimoji="0" lang="en-US" sz="22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copies, </a:t>
            </a:r>
            <a:r>
              <a:rPr kumimoji="0" lang="en-US" sz="2200" b="0" i="1"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both</a:t>
            </a:r>
            <a:r>
              <a:rPr kumimoji="0" lang="en-US" sz="2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of which are delivered</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grpSp>
        <p:nvGrpSpPr>
          <p:cNvPr id="41" name="Group 40">
            <a:extLst>
              <a:ext uri="{FF2B5EF4-FFF2-40B4-BE49-F238E27FC236}">
                <a16:creationId xmlns:a16="http://schemas.microsoft.com/office/drawing/2014/main" id="{6B7AE07C-3439-7545-A2C3-573952E4E75C}"/>
              </a:ext>
            </a:extLst>
          </p:cNvPr>
          <p:cNvGrpSpPr/>
          <p:nvPr/>
        </p:nvGrpSpPr>
        <p:grpSpPr>
          <a:xfrm>
            <a:off x="10022277" y="2256302"/>
            <a:ext cx="2018927" cy="1905034"/>
            <a:chOff x="10022277" y="2034920"/>
            <a:chExt cx="2018927" cy="1905034"/>
          </a:xfrm>
        </p:grpSpPr>
        <p:sp>
          <p:nvSpPr>
            <p:cNvPr id="42" name="Text Box 259">
              <a:extLst>
                <a:ext uri="{FF2B5EF4-FFF2-40B4-BE49-F238E27FC236}">
                  <a16:creationId xmlns:a16="http://schemas.microsoft.com/office/drawing/2014/main" id="{2AE9ED38-872D-1547-B74B-FA1C059CE888}"/>
                </a:ext>
              </a:extLst>
            </p:cNvPr>
            <p:cNvSpPr txBox="1">
              <a:spLocks noChangeArrowheads="1"/>
            </p:cNvSpPr>
            <p:nvPr/>
          </p:nvSpPr>
          <p:spPr bwMode="auto">
            <a:xfrm>
              <a:off x="10241280" y="2339516"/>
              <a:ext cx="1799924" cy="16004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when sending at R/2, some packets are retransmissions, including needed and </a:t>
              </a:r>
              <a:r>
                <a:rPr kumimoji="0" lang="en-US" sz="1400" b="0" i="1" u="none" strike="noStrike" kern="1200" cap="none" spc="0" normalizeH="0" baseline="0" noProof="0" dirty="0">
                  <a:ln>
                    <a:noFill/>
                  </a:ln>
                  <a:solidFill>
                    <a:srgbClr val="C00000"/>
                  </a:solidFill>
                  <a:effectLst/>
                  <a:uLnTx/>
                  <a:uFillTx/>
                  <a:latin typeface="Arial" charset="0"/>
                  <a:ea typeface="ＭＳ Ｐゴシック" charset="0"/>
                  <a:cs typeface="+mn-cs"/>
                </a:rPr>
                <a:t>un-needed</a:t>
              </a: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 duplicates, that are delivered!</a:t>
              </a:r>
            </a:p>
          </p:txBody>
        </p:sp>
        <p:sp>
          <p:nvSpPr>
            <p:cNvPr id="43" name="Line 253">
              <a:extLst>
                <a:ext uri="{FF2B5EF4-FFF2-40B4-BE49-F238E27FC236}">
                  <a16:creationId xmlns:a16="http://schemas.microsoft.com/office/drawing/2014/main" id="{302372ED-29BD-194D-AEA3-543827366E80}"/>
                </a:ext>
              </a:extLst>
            </p:cNvPr>
            <p:cNvSpPr>
              <a:spLocks noChangeShapeType="1"/>
            </p:cNvSpPr>
            <p:nvPr/>
          </p:nvSpPr>
          <p:spPr bwMode="auto">
            <a:xfrm flipH="1" flipV="1">
              <a:off x="10022277" y="2034920"/>
              <a:ext cx="423050" cy="355155"/>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44" name="Group 43">
            <a:extLst>
              <a:ext uri="{FF2B5EF4-FFF2-40B4-BE49-F238E27FC236}">
                <a16:creationId xmlns:a16="http://schemas.microsoft.com/office/drawing/2014/main" id="{BE09E8EF-02E1-6F46-BE6F-8AF28BC68C97}"/>
              </a:ext>
            </a:extLst>
          </p:cNvPr>
          <p:cNvGrpSpPr/>
          <p:nvPr/>
        </p:nvGrpSpPr>
        <p:grpSpPr>
          <a:xfrm>
            <a:off x="10040109" y="1751513"/>
            <a:ext cx="1904433" cy="674031"/>
            <a:chOff x="10040109" y="1530131"/>
            <a:chExt cx="1904433" cy="674031"/>
          </a:xfrm>
        </p:grpSpPr>
        <p:sp>
          <p:nvSpPr>
            <p:cNvPr id="45" name="Text Box 252">
              <a:extLst>
                <a:ext uri="{FF2B5EF4-FFF2-40B4-BE49-F238E27FC236}">
                  <a16:creationId xmlns:a16="http://schemas.microsoft.com/office/drawing/2014/main" id="{6A8395FC-23AA-CB40-9968-49995B9FD415}"/>
                </a:ext>
              </a:extLst>
            </p:cNvPr>
            <p:cNvSpPr txBox="1">
              <a:spLocks noChangeArrowheads="1"/>
            </p:cNvSpPr>
            <p:nvPr/>
          </p:nvSpPr>
          <p:spPr bwMode="auto">
            <a:xfrm>
              <a:off x="10128951" y="1530131"/>
              <a:ext cx="1815591" cy="6740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“wasted” capacity due to un-needed retransmissions</a:t>
              </a:r>
            </a:p>
          </p:txBody>
        </p:sp>
        <p:sp>
          <p:nvSpPr>
            <p:cNvPr id="46" name="Right Brace 45">
              <a:extLst>
                <a:ext uri="{FF2B5EF4-FFF2-40B4-BE49-F238E27FC236}">
                  <a16:creationId xmlns:a16="http://schemas.microsoft.com/office/drawing/2014/main" id="{3BBD7799-5800-514D-86AF-59DCDFAD00C3}"/>
                </a:ext>
              </a:extLst>
            </p:cNvPr>
            <p:cNvSpPr/>
            <p:nvPr/>
          </p:nvSpPr>
          <p:spPr>
            <a:xfrm>
              <a:off x="10040109" y="1765940"/>
              <a:ext cx="144379" cy="223205"/>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47" name="Group 46">
            <a:extLst>
              <a:ext uri="{FF2B5EF4-FFF2-40B4-BE49-F238E27FC236}">
                <a16:creationId xmlns:a16="http://schemas.microsoft.com/office/drawing/2014/main" id="{6D112B15-760C-5944-93D0-8A37C930F004}"/>
              </a:ext>
            </a:extLst>
          </p:cNvPr>
          <p:cNvGrpSpPr/>
          <p:nvPr/>
        </p:nvGrpSpPr>
        <p:grpSpPr>
          <a:xfrm>
            <a:off x="7361453" y="1421562"/>
            <a:ext cx="3100386" cy="2791471"/>
            <a:chOff x="7361453" y="1200180"/>
            <a:chExt cx="3100386" cy="2791471"/>
          </a:xfrm>
        </p:grpSpPr>
        <p:sp>
          <p:nvSpPr>
            <p:cNvPr id="48" name="Freeform 245">
              <a:extLst>
                <a:ext uri="{FF2B5EF4-FFF2-40B4-BE49-F238E27FC236}">
                  <a16:creationId xmlns:a16="http://schemas.microsoft.com/office/drawing/2014/main" id="{56604969-6E93-9D4E-BD54-3ABD094C7342}"/>
                </a:ext>
              </a:extLst>
            </p:cNvPr>
            <p:cNvSpPr>
              <a:spLocks/>
            </p:cNvSpPr>
            <p:nvPr/>
          </p:nvSpPr>
          <p:spPr bwMode="auto">
            <a:xfrm>
              <a:off x="7958715" y="1967477"/>
              <a:ext cx="2024019" cy="1384114"/>
            </a:xfrm>
            <a:custGeom>
              <a:avLst/>
              <a:gdLst>
                <a:gd name="T0" fmla="*/ 0 w 1636"/>
                <a:gd name="T1" fmla="*/ 955 h 955"/>
                <a:gd name="T2" fmla="*/ 758 w 1636"/>
                <a:gd name="T3" fmla="*/ 246 h 955"/>
                <a:gd name="T4" fmla="*/ 1636 w 1636"/>
                <a:gd name="T5" fmla="*/ 7 h 955"/>
                <a:gd name="T6" fmla="*/ 0 60000 65536"/>
                <a:gd name="T7" fmla="*/ 0 60000 65536"/>
                <a:gd name="T8" fmla="*/ 0 60000 65536"/>
                <a:gd name="connsiteX0" fmla="*/ 0 w 6072"/>
                <a:gd name="connsiteY0" fmla="*/ 8862 h 8862"/>
                <a:gd name="connsiteX1" fmla="*/ 4633 w 6072"/>
                <a:gd name="connsiteY1" fmla="*/ 1438 h 8862"/>
                <a:gd name="connsiteX2" fmla="*/ 6072 w 6072"/>
                <a:gd name="connsiteY2" fmla="*/ 120 h 8862"/>
                <a:gd name="connsiteX0" fmla="*/ 0 w 10000"/>
                <a:gd name="connsiteY0" fmla="*/ 9865 h 9865"/>
                <a:gd name="connsiteX1" fmla="*/ 7630 w 10000"/>
                <a:gd name="connsiteY1" fmla="*/ 1488 h 9865"/>
                <a:gd name="connsiteX2" fmla="*/ 10000 w 10000"/>
                <a:gd name="connsiteY2" fmla="*/ 0 h 9865"/>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630 w 10000"/>
                <a:gd name="connsiteY1" fmla="*/ 1508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7233 w 10000"/>
                <a:gd name="connsiteY1" fmla="*/ 1532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900 w 10000"/>
                <a:gd name="connsiteY1" fmla="*/ 753 h 10000"/>
                <a:gd name="connsiteX2" fmla="*/ 10000 w 10000"/>
                <a:gd name="connsiteY2" fmla="*/ 0 h 10000"/>
                <a:gd name="connsiteX0" fmla="*/ 0 w 10000"/>
                <a:gd name="connsiteY0" fmla="*/ 10000 h 10000"/>
                <a:gd name="connsiteX1" fmla="*/ 6536 w 10000"/>
                <a:gd name="connsiteY1" fmla="*/ 1223 h 10000"/>
                <a:gd name="connsiteX2" fmla="*/ 10000 w 10000"/>
                <a:gd name="connsiteY2" fmla="*/ 0 h 10000"/>
              </a:gdLst>
              <a:ahLst/>
              <a:cxnLst>
                <a:cxn ang="0">
                  <a:pos x="connsiteX0" y="connsiteY0"/>
                </a:cxn>
                <a:cxn ang="0">
                  <a:pos x="connsiteX1" y="connsiteY1"/>
                </a:cxn>
                <a:cxn ang="0">
                  <a:pos x="connsiteX2" y="connsiteY2"/>
                </a:cxn>
              </a:cxnLst>
              <a:rect l="l" t="t" r="r" b="b"/>
              <a:pathLst>
                <a:path w="10000" h="10000">
                  <a:moveTo>
                    <a:pt x="0" y="10000"/>
                  </a:moveTo>
                  <a:cubicBezTo>
                    <a:pt x="1268" y="8586"/>
                    <a:pt x="4789" y="3077"/>
                    <a:pt x="6536" y="1223"/>
                  </a:cubicBezTo>
                  <a:cubicBezTo>
                    <a:pt x="7406" y="549"/>
                    <a:pt x="8333" y="126"/>
                    <a:pt x="10000" y="0"/>
                  </a:cubicBezTo>
                </a:path>
              </a:pathLst>
            </a:custGeom>
            <a:noFill/>
            <a:ln w="28575"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9" name="Group 246">
              <a:extLst>
                <a:ext uri="{FF2B5EF4-FFF2-40B4-BE49-F238E27FC236}">
                  <a16:creationId xmlns:a16="http://schemas.microsoft.com/office/drawing/2014/main" id="{A189611D-8FA6-F342-BD61-72FA3E8C1B4F}"/>
                </a:ext>
              </a:extLst>
            </p:cNvPr>
            <p:cNvGrpSpPr>
              <a:grpSpLocks/>
            </p:cNvGrpSpPr>
            <p:nvPr/>
          </p:nvGrpSpPr>
          <p:grpSpPr bwMode="auto">
            <a:xfrm>
              <a:off x="8776235" y="3317988"/>
              <a:ext cx="458788" cy="400051"/>
              <a:chOff x="3583" y="1761"/>
              <a:chExt cx="289" cy="252"/>
            </a:xfrm>
          </p:grpSpPr>
          <p:sp>
            <p:nvSpPr>
              <p:cNvPr id="66" name="Text Box 247">
                <a:extLst>
                  <a:ext uri="{FF2B5EF4-FFF2-40B4-BE49-F238E27FC236}">
                    <a16:creationId xmlns:a16="http://schemas.microsoft.com/office/drawing/2014/main" id="{AC89A5F8-BCE7-8D47-A01F-9B344BD272D0}"/>
                  </a:ext>
                </a:extLst>
              </p:cNvPr>
              <p:cNvSpPr txBox="1">
                <a:spLocks noChangeArrowheads="1"/>
              </p:cNvSpPr>
              <p:nvPr/>
            </p:nvSpPr>
            <p:spPr bwMode="auto">
              <a:xfrm>
                <a:off x="3583" y="1761"/>
                <a:ext cx="289" cy="25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Symbol" charset="0"/>
                    <a:ea typeface="ＭＳ Ｐゴシック" charset="0"/>
                    <a:cs typeface="Arial" charset="0"/>
                  </a:rPr>
                  <a:t>l</a:t>
                </a:r>
                <a:r>
                  <a:rPr kumimoji="0" lang="en-US" sz="2000" b="0" i="0" u="none" strike="noStrike" kern="1200" cap="none" spc="0" normalizeH="0" baseline="-25000" noProof="0" dirty="0" err="1">
                    <a:ln>
                      <a:noFill/>
                    </a:ln>
                    <a:solidFill>
                      <a:prstClr val="black"/>
                    </a:solidFill>
                    <a:effectLst/>
                    <a:uLnTx/>
                    <a:uFillTx/>
                    <a:latin typeface="Arial" charset="0"/>
                    <a:ea typeface="ＭＳ Ｐゴシック" charset="0"/>
                    <a:cs typeface="Arial" charset="0"/>
                  </a:rPr>
                  <a:t>in</a:t>
                </a:r>
                <a:endPar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Arial" charset="0"/>
                </a:endParaRPr>
              </a:p>
            </p:txBody>
          </p:sp>
          <p:sp>
            <p:nvSpPr>
              <p:cNvPr id="67" name="Line 248">
                <a:extLst>
                  <a:ext uri="{FF2B5EF4-FFF2-40B4-BE49-F238E27FC236}">
                    <a16:creationId xmlns:a16="http://schemas.microsoft.com/office/drawing/2014/main" id="{133A846F-DD32-BE46-BC1E-FCEF489756D4}"/>
                  </a:ext>
                </a:extLst>
              </p:cNvPr>
              <p:cNvSpPr>
                <a:spLocks noChangeShapeType="1"/>
              </p:cNvSpPr>
              <p:nvPr/>
            </p:nvSpPr>
            <p:spPr bwMode="auto">
              <a:xfrm flipV="1">
                <a:off x="3726" y="1834"/>
                <a:ext cx="24" cy="24"/>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50" name="Line 278">
              <a:extLst>
                <a:ext uri="{FF2B5EF4-FFF2-40B4-BE49-F238E27FC236}">
                  <a16:creationId xmlns:a16="http://schemas.microsoft.com/office/drawing/2014/main" id="{B2180F82-DB0B-BA4F-B74F-C2A5839E0AEA}"/>
                </a:ext>
              </a:extLst>
            </p:cNvPr>
            <p:cNvSpPr>
              <a:spLocks noChangeShapeType="1"/>
            </p:cNvSpPr>
            <p:nvPr/>
          </p:nvSpPr>
          <p:spPr bwMode="auto">
            <a:xfrm>
              <a:off x="7965669" y="1200180"/>
              <a:ext cx="0" cy="2159048"/>
            </a:xfrm>
            <a:prstGeom prst="line">
              <a:avLst/>
            </a:prstGeom>
            <a:noFill/>
            <a:ln w="254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1" name="Line 280">
              <a:extLst>
                <a:ext uri="{FF2B5EF4-FFF2-40B4-BE49-F238E27FC236}">
                  <a16:creationId xmlns:a16="http://schemas.microsoft.com/office/drawing/2014/main" id="{1336F3E0-C2F4-B745-A742-6A3442BBC08E}"/>
                </a:ext>
              </a:extLst>
            </p:cNvPr>
            <p:cNvSpPr>
              <a:spLocks noChangeShapeType="1"/>
            </p:cNvSpPr>
            <p:nvPr/>
          </p:nvSpPr>
          <p:spPr bwMode="auto">
            <a:xfrm>
              <a:off x="9972557" y="1436494"/>
              <a:ext cx="0" cy="1869027"/>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2" name="Freeform 281">
              <a:extLst>
                <a:ext uri="{FF2B5EF4-FFF2-40B4-BE49-F238E27FC236}">
                  <a16:creationId xmlns:a16="http://schemas.microsoft.com/office/drawing/2014/main" id="{76483204-6679-0C46-979F-64F97B2FEA27}"/>
                </a:ext>
              </a:extLst>
            </p:cNvPr>
            <p:cNvSpPr>
              <a:spLocks/>
            </p:cNvSpPr>
            <p:nvPr/>
          </p:nvSpPr>
          <p:spPr bwMode="auto">
            <a:xfrm>
              <a:off x="7954426" y="1377415"/>
              <a:ext cx="2023753" cy="1965701"/>
            </a:xfrm>
            <a:custGeom>
              <a:avLst/>
              <a:gdLst>
                <a:gd name="T0" fmla="*/ 0 w 720"/>
                <a:gd name="T1" fmla="*/ 732 h 732"/>
                <a:gd name="T2" fmla="*/ 720 w 720"/>
                <a:gd name="T3" fmla="*/ 0 h 732"/>
                <a:gd name="T4" fmla="*/ 0 60000 65536"/>
                <a:gd name="T5" fmla="*/ 0 60000 65536"/>
              </a:gdLst>
              <a:ahLst/>
              <a:cxnLst>
                <a:cxn ang="T4">
                  <a:pos x="T0" y="T1"/>
                </a:cxn>
                <a:cxn ang="T5">
                  <a:pos x="T2" y="T3"/>
                </a:cxn>
              </a:cxnLst>
              <a:rect l="0" t="0" r="r" b="b"/>
              <a:pathLst>
                <a:path w="720" h="732">
                  <a:moveTo>
                    <a:pt x="0" y="732"/>
                  </a:moveTo>
                  <a:lnTo>
                    <a:pt x="720" y="0"/>
                  </a:lnTo>
                </a:path>
              </a:pathLst>
            </a:custGeom>
            <a:noFill/>
            <a:ln w="28575" cap="flat" cmpd="sng">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Line 282">
              <a:extLst>
                <a:ext uri="{FF2B5EF4-FFF2-40B4-BE49-F238E27FC236}">
                  <a16:creationId xmlns:a16="http://schemas.microsoft.com/office/drawing/2014/main" id="{BEE9156E-74A8-6943-94B3-7700EC034FCE}"/>
                </a:ext>
              </a:extLst>
            </p:cNvPr>
            <p:cNvSpPr>
              <a:spLocks noChangeShapeType="1"/>
            </p:cNvSpPr>
            <p:nvPr/>
          </p:nvSpPr>
          <p:spPr bwMode="auto">
            <a:xfrm>
              <a:off x="7819509" y="1377415"/>
              <a:ext cx="14053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4" name="Line 283">
              <a:extLst>
                <a:ext uri="{FF2B5EF4-FFF2-40B4-BE49-F238E27FC236}">
                  <a16:creationId xmlns:a16="http://schemas.microsoft.com/office/drawing/2014/main" id="{5E6BFEC0-DE88-B94E-8423-A3D452830E31}"/>
                </a:ext>
              </a:extLst>
            </p:cNvPr>
            <p:cNvSpPr>
              <a:spLocks noChangeShapeType="1"/>
            </p:cNvSpPr>
            <p:nvPr/>
          </p:nvSpPr>
          <p:spPr bwMode="auto">
            <a:xfrm>
              <a:off x="9966936" y="3359228"/>
              <a:ext cx="0" cy="155752"/>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5" name="Text Box 284">
              <a:extLst>
                <a:ext uri="{FF2B5EF4-FFF2-40B4-BE49-F238E27FC236}">
                  <a16:creationId xmlns:a16="http://schemas.microsoft.com/office/drawing/2014/main" id="{100A63B1-F092-9049-BD5D-F838C3B7C4BE}"/>
                </a:ext>
              </a:extLst>
            </p:cNvPr>
            <p:cNvSpPr txBox="1">
              <a:spLocks noChangeArrowheads="1"/>
            </p:cNvSpPr>
            <p:nvPr/>
          </p:nvSpPr>
          <p:spPr bwMode="auto">
            <a:xfrm>
              <a:off x="7361453" y="1202894"/>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56" name="Text Box 286">
              <a:extLst>
                <a:ext uri="{FF2B5EF4-FFF2-40B4-BE49-F238E27FC236}">
                  <a16:creationId xmlns:a16="http://schemas.microsoft.com/office/drawing/2014/main" id="{7D1E47C8-D6ED-C94B-BC2F-5EAB5CEDE22F}"/>
                </a:ext>
              </a:extLst>
            </p:cNvPr>
            <p:cNvSpPr txBox="1">
              <a:spLocks noChangeArrowheads="1"/>
            </p:cNvSpPr>
            <p:nvPr/>
          </p:nvSpPr>
          <p:spPr bwMode="auto">
            <a:xfrm rot="16200000">
              <a:off x="7391666" y="1332203"/>
              <a:ext cx="937199" cy="7026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r>
                <a:rPr kumimoji="0" lang="en-US" sz="2000" b="0" i="0" u="none" strike="noStrike" kern="1200" cap="none" spc="0" normalizeH="0" baseline="-25000" noProof="0" dirty="0">
                  <a:ln>
                    <a:noFill/>
                  </a:ln>
                  <a:solidFill>
                    <a:prstClr val="black"/>
                  </a:solidFill>
                  <a:effectLst/>
                  <a:uLnTx/>
                  <a:uFillTx/>
                  <a:latin typeface="Arial" charset="0"/>
                  <a:ea typeface="ＭＳ Ｐゴシック" charset="0"/>
                  <a:cs typeface="+mn-cs"/>
                </a:rPr>
                <a:t>out</a:t>
              </a:r>
            </a:p>
          </p:txBody>
        </p:sp>
        <p:sp>
          <p:nvSpPr>
            <p:cNvPr id="57" name="Line 288">
              <a:extLst>
                <a:ext uri="{FF2B5EF4-FFF2-40B4-BE49-F238E27FC236}">
                  <a16:creationId xmlns:a16="http://schemas.microsoft.com/office/drawing/2014/main" id="{0E2D5F21-D6F0-C540-A957-E688D74A8C7D}"/>
                </a:ext>
              </a:extLst>
            </p:cNvPr>
            <p:cNvSpPr>
              <a:spLocks noChangeShapeType="1"/>
            </p:cNvSpPr>
            <p:nvPr/>
          </p:nvSpPr>
          <p:spPr bwMode="auto">
            <a:xfrm>
              <a:off x="7999399" y="1380101"/>
              <a:ext cx="1841053"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cxnSp>
          <p:nvCxnSpPr>
            <p:cNvPr id="58" name="Straight Connector 57">
              <a:extLst>
                <a:ext uri="{FF2B5EF4-FFF2-40B4-BE49-F238E27FC236}">
                  <a16:creationId xmlns:a16="http://schemas.microsoft.com/office/drawing/2014/main" id="{077CB1B6-2EC1-3F4E-98A5-C5243ED36777}"/>
                </a:ext>
              </a:extLst>
            </p:cNvPr>
            <p:cNvCxnSpPr>
              <a:cxnSpLocks/>
            </p:cNvCxnSpPr>
            <p:nvPr/>
          </p:nvCxnSpPr>
          <p:spPr>
            <a:xfrm>
              <a:off x="7976136" y="3337560"/>
              <a:ext cx="2165684"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678BBF6F-1BF2-E34A-BB63-6CE7DC7FAFC6}"/>
                </a:ext>
              </a:extLst>
            </p:cNvPr>
            <p:cNvSpPr txBox="1"/>
            <p:nvPr/>
          </p:nvSpPr>
          <p:spPr>
            <a:xfrm rot="16200000">
              <a:off x="7139298" y="2419300"/>
              <a:ext cx="123450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throughput: </a:t>
              </a:r>
            </a:p>
          </p:txBody>
        </p:sp>
        <p:sp>
          <p:nvSpPr>
            <p:cNvPr id="60" name="Oval 59">
              <a:extLst>
                <a:ext uri="{FF2B5EF4-FFF2-40B4-BE49-F238E27FC236}">
                  <a16:creationId xmlns:a16="http://schemas.microsoft.com/office/drawing/2014/main" id="{8E09E356-3ED0-0441-85EB-9F2DD26A2A2E}"/>
                </a:ext>
              </a:extLst>
            </p:cNvPr>
            <p:cNvSpPr/>
            <p:nvPr/>
          </p:nvSpPr>
          <p:spPr>
            <a:xfrm>
              <a:off x="9893835" y="1336842"/>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1" name="Text Box 285">
              <a:extLst>
                <a:ext uri="{FF2B5EF4-FFF2-40B4-BE49-F238E27FC236}">
                  <a16:creationId xmlns:a16="http://schemas.microsoft.com/office/drawing/2014/main" id="{B150A84A-761E-204D-92C1-25DEA63EEABD}"/>
                </a:ext>
              </a:extLst>
            </p:cNvPr>
            <p:cNvSpPr txBox="1">
              <a:spLocks noChangeArrowheads="1"/>
            </p:cNvSpPr>
            <p:nvPr/>
          </p:nvSpPr>
          <p:spPr bwMode="auto">
            <a:xfrm>
              <a:off x="9646716" y="3476057"/>
              <a:ext cx="815123" cy="5155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R/2</a:t>
              </a:r>
            </a:p>
          </p:txBody>
        </p:sp>
        <p:sp>
          <p:nvSpPr>
            <p:cNvPr id="62" name="Oval 61">
              <a:extLst>
                <a:ext uri="{FF2B5EF4-FFF2-40B4-BE49-F238E27FC236}">
                  <a16:creationId xmlns:a16="http://schemas.microsoft.com/office/drawing/2014/main" id="{966E84B0-D850-A24D-AE64-115C19BE83C3}"/>
                </a:ext>
              </a:extLst>
            </p:cNvPr>
            <p:cNvSpPr/>
            <p:nvPr/>
          </p:nvSpPr>
          <p:spPr>
            <a:xfrm>
              <a:off x="9912327" y="1689923"/>
              <a:ext cx="127000" cy="127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3" name="Line 288">
              <a:extLst>
                <a:ext uri="{FF2B5EF4-FFF2-40B4-BE49-F238E27FC236}">
                  <a16:creationId xmlns:a16="http://schemas.microsoft.com/office/drawing/2014/main" id="{AC507C50-A700-6544-8A0E-A27D638B5553}"/>
                </a:ext>
              </a:extLst>
            </p:cNvPr>
            <p:cNvSpPr>
              <a:spLocks noChangeShapeType="1"/>
            </p:cNvSpPr>
            <p:nvPr/>
          </p:nvSpPr>
          <p:spPr bwMode="auto">
            <a:xfrm>
              <a:off x="7960093" y="1773132"/>
              <a:ext cx="1975007" cy="0"/>
            </a:xfrm>
            <a:prstGeom prst="line">
              <a:avLst/>
            </a:prstGeom>
            <a:noFill/>
            <a:ln w="12700">
              <a:solidFill>
                <a:schemeClr val="bg1">
                  <a:lumMod val="75000"/>
                </a:schemeClr>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64" name="Oval 63">
              <a:extLst>
                <a:ext uri="{FF2B5EF4-FFF2-40B4-BE49-F238E27FC236}">
                  <a16:creationId xmlns:a16="http://schemas.microsoft.com/office/drawing/2014/main" id="{B951CECB-9FA3-0543-B003-2298FE867A0A}"/>
                </a:ext>
              </a:extLst>
            </p:cNvPr>
            <p:cNvSpPr/>
            <p:nvPr/>
          </p:nvSpPr>
          <p:spPr>
            <a:xfrm>
              <a:off x="9908716" y="1920329"/>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5" name="Line 288">
              <a:extLst>
                <a:ext uri="{FF2B5EF4-FFF2-40B4-BE49-F238E27FC236}">
                  <a16:creationId xmlns:a16="http://schemas.microsoft.com/office/drawing/2014/main" id="{EE8235DB-C263-4B47-8EDD-99EF35F83A65}"/>
                </a:ext>
              </a:extLst>
            </p:cNvPr>
            <p:cNvSpPr>
              <a:spLocks noChangeShapeType="1"/>
            </p:cNvSpPr>
            <p:nvPr/>
          </p:nvSpPr>
          <p:spPr bwMode="auto">
            <a:xfrm>
              <a:off x="7995485" y="1986203"/>
              <a:ext cx="1975007" cy="0"/>
            </a:xfrm>
            <a:prstGeom prst="line">
              <a:avLst/>
            </a:prstGeom>
            <a:noFill/>
            <a:ln w="1270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2" name="Slide Number Placeholder 2">
            <a:extLst>
              <a:ext uri="{FF2B5EF4-FFF2-40B4-BE49-F238E27FC236}">
                <a16:creationId xmlns:a16="http://schemas.microsoft.com/office/drawing/2014/main" id="{684A97D3-F9E5-B54D-ACCA-432EDB0F25B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110</a:t>
            </a:fld>
            <a:endParaRPr lang="en-US" dirty="0"/>
          </a:p>
        </p:txBody>
      </p:sp>
    </p:spTree>
    <p:extLst>
      <p:ext uri="{BB962C8B-B14F-4D97-AF65-F5344CB8AC3E}">
        <p14:creationId xmlns:p14="http://schemas.microsoft.com/office/powerpoint/2010/main" val="1053912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3" name="Freeform 354">
            <a:extLst>
              <a:ext uri="{FF2B5EF4-FFF2-40B4-BE49-F238E27FC236}">
                <a16:creationId xmlns:a16="http://schemas.microsoft.com/office/drawing/2014/main" id="{FA3A6278-DB89-0C41-A34C-36879DB1B579}"/>
              </a:ext>
            </a:extLst>
          </p:cNvPr>
          <p:cNvSpPr>
            <a:spLocks/>
          </p:cNvSpPr>
          <p:nvPr/>
        </p:nvSpPr>
        <p:spPr bwMode="auto">
          <a:xfrm flipH="1">
            <a:off x="3903164" y="3127613"/>
            <a:ext cx="169456" cy="104273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000 w 10000"/>
              <a:gd name="connsiteY0" fmla="*/ 9153 h 9200"/>
              <a:gd name="connsiteX1" fmla="*/ 1373 w 10000"/>
              <a:gd name="connsiteY1" fmla="*/ 0 h 9200"/>
              <a:gd name="connsiteX2" fmla="*/ 0 w 10000"/>
              <a:gd name="connsiteY2" fmla="*/ 8733 h 9200"/>
              <a:gd name="connsiteX3" fmla="*/ 5082 w 10000"/>
              <a:gd name="connsiteY3" fmla="*/ 9200 h 9200"/>
              <a:gd name="connsiteX4" fmla="*/ 10000 w 10000"/>
              <a:gd name="connsiteY4" fmla="*/ 9153 h 9200"/>
              <a:gd name="connsiteX0" fmla="*/ 8955 w 8955"/>
              <a:gd name="connsiteY0" fmla="*/ 9949 h 10000"/>
              <a:gd name="connsiteX1" fmla="*/ 328 w 8955"/>
              <a:gd name="connsiteY1" fmla="*/ 0 h 10000"/>
              <a:gd name="connsiteX2" fmla="*/ 0 w 8955"/>
              <a:gd name="connsiteY2" fmla="*/ 9416 h 10000"/>
              <a:gd name="connsiteX3" fmla="*/ 4037 w 8955"/>
              <a:gd name="connsiteY3" fmla="*/ 10000 h 10000"/>
              <a:gd name="connsiteX4" fmla="*/ 8955 w 8955"/>
              <a:gd name="connsiteY4" fmla="*/ 9949 h 10000"/>
              <a:gd name="connsiteX0" fmla="*/ 8000 w 8000"/>
              <a:gd name="connsiteY0" fmla="*/ 6998 h 10000"/>
              <a:gd name="connsiteX1" fmla="*/ 366 w 8000"/>
              <a:gd name="connsiteY1" fmla="*/ 0 h 10000"/>
              <a:gd name="connsiteX2" fmla="*/ 0 w 8000"/>
              <a:gd name="connsiteY2" fmla="*/ 9416 h 10000"/>
              <a:gd name="connsiteX3" fmla="*/ 4508 w 8000"/>
              <a:gd name="connsiteY3" fmla="*/ 10000 h 10000"/>
              <a:gd name="connsiteX4" fmla="*/ 8000 w 8000"/>
              <a:gd name="connsiteY4" fmla="*/ 6998 h 10000"/>
              <a:gd name="connsiteX0" fmla="*/ 10000 w 10000"/>
              <a:gd name="connsiteY0" fmla="*/ 6998 h 11173"/>
              <a:gd name="connsiteX1" fmla="*/ 458 w 10000"/>
              <a:gd name="connsiteY1" fmla="*/ 0 h 11173"/>
              <a:gd name="connsiteX2" fmla="*/ 0 w 10000"/>
              <a:gd name="connsiteY2" fmla="*/ 9416 h 11173"/>
              <a:gd name="connsiteX3" fmla="*/ 9177 w 10000"/>
              <a:gd name="connsiteY3" fmla="*/ 11173 h 11173"/>
              <a:gd name="connsiteX4" fmla="*/ 10000 w 10000"/>
              <a:gd name="connsiteY4" fmla="*/ 6998 h 11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1173">
                <a:moveTo>
                  <a:pt x="10000" y="6998"/>
                </a:moveTo>
                <a:lnTo>
                  <a:pt x="458" y="0"/>
                </a:lnTo>
                <a:cubicBezTo>
                  <a:pt x="306" y="3139"/>
                  <a:pt x="153" y="6277"/>
                  <a:pt x="0" y="9416"/>
                </a:cubicBezTo>
                <a:lnTo>
                  <a:pt x="9177" y="11173"/>
                </a:lnTo>
                <a:lnTo>
                  <a:pt x="10000" y="699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5" name="Group 334">
            <a:extLst>
              <a:ext uri="{FF2B5EF4-FFF2-40B4-BE49-F238E27FC236}">
                <a16:creationId xmlns:a16="http://schemas.microsoft.com/office/drawing/2014/main" id="{F857C4E7-5B60-F84D-8BB4-B434B73070E5}"/>
              </a:ext>
            </a:extLst>
          </p:cNvPr>
          <p:cNvGrpSpPr/>
          <p:nvPr/>
        </p:nvGrpSpPr>
        <p:grpSpPr>
          <a:xfrm>
            <a:off x="4058150" y="3125879"/>
            <a:ext cx="616282" cy="869387"/>
            <a:chOff x="10910964" y="2513124"/>
            <a:chExt cx="586769" cy="904023"/>
          </a:xfrm>
        </p:grpSpPr>
        <p:sp>
          <p:nvSpPr>
            <p:cNvPr id="336" name="Rectangle 335">
              <a:extLst>
                <a:ext uri="{FF2B5EF4-FFF2-40B4-BE49-F238E27FC236}">
                  <a16:creationId xmlns:a16="http://schemas.microsoft.com/office/drawing/2014/main" id="{610F1877-CB6B-9747-B11C-1D34E3952E75}"/>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7" name="Straight Connector 336">
              <a:extLst>
                <a:ext uri="{FF2B5EF4-FFF2-40B4-BE49-F238E27FC236}">
                  <a16:creationId xmlns:a16="http://schemas.microsoft.com/office/drawing/2014/main" id="{5B5CE757-ACFF-904B-89A6-4D678ED16A4A}"/>
                </a:ext>
              </a:extLst>
            </p:cNvPr>
            <p:cNvCxnSpPr/>
            <p:nvPr/>
          </p:nvCxnSpPr>
          <p:spPr>
            <a:xfrm>
              <a:off x="10910964"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CC2F54B2-D68E-7042-8783-586E9687DE55}"/>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4BBC8FE7-5D92-904A-AD63-57FFEB272C66}"/>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397117FA-E151-5745-9EB1-3E245C911471}"/>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74" name="Freeform 350">
            <a:extLst>
              <a:ext uri="{FF2B5EF4-FFF2-40B4-BE49-F238E27FC236}">
                <a16:creationId xmlns:a16="http://schemas.microsoft.com/office/drawing/2014/main" id="{C5AF13C6-D475-8E42-B46E-37AE6E534B0E}"/>
              </a:ext>
            </a:extLst>
          </p:cNvPr>
          <p:cNvSpPr>
            <a:spLocks/>
          </p:cNvSpPr>
          <p:nvPr/>
        </p:nvSpPr>
        <p:spPr bwMode="auto">
          <a:xfrm flipH="1">
            <a:off x="1898724" y="5081691"/>
            <a:ext cx="195993" cy="1005421"/>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000 w 10000"/>
              <a:gd name="connsiteY0" fmla="*/ 9953 h 10444"/>
              <a:gd name="connsiteX1" fmla="*/ 328 w 10000"/>
              <a:gd name="connsiteY1" fmla="*/ 0 h 10444"/>
              <a:gd name="connsiteX2" fmla="*/ 0 w 10000"/>
              <a:gd name="connsiteY2" fmla="*/ 9533 h 10444"/>
              <a:gd name="connsiteX3" fmla="*/ 7177 w 10000"/>
              <a:gd name="connsiteY3" fmla="*/ 10444 h 10444"/>
              <a:gd name="connsiteX4" fmla="*/ 10000 w 10000"/>
              <a:gd name="connsiteY4" fmla="*/ 9953 h 10444"/>
              <a:gd name="connsiteX0" fmla="*/ 7715 w 7715"/>
              <a:gd name="connsiteY0" fmla="*/ 7822 h 10444"/>
              <a:gd name="connsiteX1" fmla="*/ 328 w 7715"/>
              <a:gd name="connsiteY1" fmla="*/ 0 h 10444"/>
              <a:gd name="connsiteX2" fmla="*/ 0 w 7715"/>
              <a:gd name="connsiteY2" fmla="*/ 9533 h 10444"/>
              <a:gd name="connsiteX3" fmla="*/ 7177 w 7715"/>
              <a:gd name="connsiteY3" fmla="*/ 10444 h 10444"/>
              <a:gd name="connsiteX4" fmla="*/ 7715 w 7715"/>
              <a:gd name="connsiteY4" fmla="*/ 7822 h 10444"/>
              <a:gd name="connsiteX0" fmla="*/ 10740 w 10740"/>
              <a:gd name="connsiteY0" fmla="*/ 7489 h 10000"/>
              <a:gd name="connsiteX1" fmla="*/ 1165 w 10740"/>
              <a:gd name="connsiteY1" fmla="*/ 0 h 10000"/>
              <a:gd name="connsiteX2" fmla="*/ 0 w 10740"/>
              <a:gd name="connsiteY2" fmla="*/ 8788 h 10000"/>
              <a:gd name="connsiteX3" fmla="*/ 10043 w 10740"/>
              <a:gd name="connsiteY3" fmla="*/ 10000 h 10000"/>
              <a:gd name="connsiteX4" fmla="*/ 10740 w 10740"/>
              <a:gd name="connsiteY4" fmla="*/ 7489 h 10000"/>
              <a:gd name="connsiteX0" fmla="*/ 10740 w 10740"/>
              <a:gd name="connsiteY0" fmla="*/ 6979 h 9490"/>
              <a:gd name="connsiteX1" fmla="*/ 424 w 10740"/>
              <a:gd name="connsiteY1" fmla="*/ 0 h 9490"/>
              <a:gd name="connsiteX2" fmla="*/ 0 w 10740"/>
              <a:gd name="connsiteY2" fmla="*/ 8278 h 9490"/>
              <a:gd name="connsiteX3" fmla="*/ 10043 w 10740"/>
              <a:gd name="connsiteY3" fmla="*/ 9490 h 9490"/>
              <a:gd name="connsiteX4" fmla="*/ 10740 w 10740"/>
              <a:gd name="connsiteY4" fmla="*/ 6979 h 9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0" h="9490">
                <a:moveTo>
                  <a:pt x="10740" y="6979"/>
                </a:moveTo>
                <a:lnTo>
                  <a:pt x="424" y="0"/>
                </a:lnTo>
                <a:cubicBezTo>
                  <a:pt x="283" y="3043"/>
                  <a:pt x="141" y="5235"/>
                  <a:pt x="0" y="8278"/>
                </a:cubicBezTo>
                <a:lnTo>
                  <a:pt x="10043" y="9490"/>
                </a:lnTo>
                <a:lnTo>
                  <a:pt x="10740" y="6979"/>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9" name="Group 328">
            <a:extLst>
              <a:ext uri="{FF2B5EF4-FFF2-40B4-BE49-F238E27FC236}">
                <a16:creationId xmlns:a16="http://schemas.microsoft.com/office/drawing/2014/main" id="{2DB461A9-F46E-8749-BF51-45E92AA6339A}"/>
              </a:ext>
            </a:extLst>
          </p:cNvPr>
          <p:cNvGrpSpPr/>
          <p:nvPr/>
        </p:nvGrpSpPr>
        <p:grpSpPr>
          <a:xfrm>
            <a:off x="2080082" y="5084889"/>
            <a:ext cx="616282" cy="869387"/>
            <a:chOff x="10910964" y="2513124"/>
            <a:chExt cx="586769" cy="904023"/>
          </a:xfrm>
        </p:grpSpPr>
        <p:sp>
          <p:nvSpPr>
            <p:cNvPr id="330" name="Rectangle 329">
              <a:extLst>
                <a:ext uri="{FF2B5EF4-FFF2-40B4-BE49-F238E27FC236}">
                  <a16:creationId xmlns:a16="http://schemas.microsoft.com/office/drawing/2014/main" id="{7D39F858-8BB0-A642-89CC-2F019B33E697}"/>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31" name="Straight Connector 330">
              <a:extLst>
                <a:ext uri="{FF2B5EF4-FFF2-40B4-BE49-F238E27FC236}">
                  <a16:creationId xmlns:a16="http://schemas.microsoft.com/office/drawing/2014/main" id="{B201F6E9-50D4-2949-B445-79D78C6E2F8A}"/>
                </a:ext>
              </a:extLst>
            </p:cNvPr>
            <p:cNvCxnSpPr/>
            <p:nvPr/>
          </p:nvCxnSpPr>
          <p:spPr>
            <a:xfrm>
              <a:off x="10910964"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id="{CED38CC1-6A45-214C-BEAA-3AA92EF8440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55F19835-EB3A-3D40-8C3C-0E365455DD32}"/>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F1796FFE-1845-5840-8B13-398696D75E0E}"/>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75" name="Freeform 347">
            <a:extLst>
              <a:ext uri="{FF2B5EF4-FFF2-40B4-BE49-F238E27FC236}">
                <a16:creationId xmlns:a16="http://schemas.microsoft.com/office/drawing/2014/main" id="{84CB63DB-E546-6447-B0B5-8E43F3CC8290}"/>
              </a:ext>
            </a:extLst>
          </p:cNvPr>
          <p:cNvSpPr>
            <a:spLocks/>
          </p:cNvSpPr>
          <p:nvPr/>
        </p:nvSpPr>
        <p:spPr bwMode="auto">
          <a:xfrm>
            <a:off x="8102599" y="5226097"/>
            <a:ext cx="168983" cy="112254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10000 w 10000"/>
              <a:gd name="connsiteY0" fmla="*/ 9953 h 11066"/>
              <a:gd name="connsiteX1" fmla="*/ 328 w 10000"/>
              <a:gd name="connsiteY1" fmla="*/ 0 h 11066"/>
              <a:gd name="connsiteX2" fmla="*/ 0 w 10000"/>
              <a:gd name="connsiteY2" fmla="*/ 9533 h 11066"/>
              <a:gd name="connsiteX3" fmla="*/ 6605 w 10000"/>
              <a:gd name="connsiteY3" fmla="*/ 11066 h 11066"/>
              <a:gd name="connsiteX4" fmla="*/ 10000 w 10000"/>
              <a:gd name="connsiteY4" fmla="*/ 9953 h 11066"/>
              <a:gd name="connsiteX0" fmla="*/ 7144 w 7144"/>
              <a:gd name="connsiteY0" fmla="*/ 7022 h 11066"/>
              <a:gd name="connsiteX1" fmla="*/ 328 w 7144"/>
              <a:gd name="connsiteY1" fmla="*/ 0 h 11066"/>
              <a:gd name="connsiteX2" fmla="*/ 0 w 7144"/>
              <a:gd name="connsiteY2" fmla="*/ 9533 h 11066"/>
              <a:gd name="connsiteX3" fmla="*/ 6605 w 7144"/>
              <a:gd name="connsiteY3" fmla="*/ 11066 h 11066"/>
              <a:gd name="connsiteX4" fmla="*/ 7144 w 7144"/>
              <a:gd name="connsiteY4" fmla="*/ 7022 h 110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44" h="11066">
                <a:moveTo>
                  <a:pt x="7144" y="7022"/>
                </a:moveTo>
                <a:lnTo>
                  <a:pt x="328" y="0"/>
                </a:lnTo>
                <a:cubicBezTo>
                  <a:pt x="219" y="3178"/>
                  <a:pt x="109" y="6355"/>
                  <a:pt x="0" y="9533"/>
                </a:cubicBezTo>
                <a:lnTo>
                  <a:pt x="6605" y="11066"/>
                </a:lnTo>
                <a:cubicBezTo>
                  <a:pt x="6785" y="9718"/>
                  <a:pt x="6964" y="8370"/>
                  <a:pt x="7144" y="7022"/>
                </a:cubicBez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23" name="Group 322">
            <a:extLst>
              <a:ext uri="{FF2B5EF4-FFF2-40B4-BE49-F238E27FC236}">
                <a16:creationId xmlns:a16="http://schemas.microsoft.com/office/drawing/2014/main" id="{EECEBAA5-183F-9943-8745-DBAE2D8B7061}"/>
              </a:ext>
            </a:extLst>
          </p:cNvPr>
          <p:cNvGrpSpPr/>
          <p:nvPr/>
        </p:nvGrpSpPr>
        <p:grpSpPr>
          <a:xfrm>
            <a:off x="7504175" y="5297345"/>
            <a:ext cx="616281" cy="869387"/>
            <a:chOff x="10910965" y="2513124"/>
            <a:chExt cx="586768" cy="904023"/>
          </a:xfrm>
        </p:grpSpPr>
        <p:sp>
          <p:nvSpPr>
            <p:cNvPr id="324" name="Rectangle 323">
              <a:extLst>
                <a:ext uri="{FF2B5EF4-FFF2-40B4-BE49-F238E27FC236}">
                  <a16:creationId xmlns:a16="http://schemas.microsoft.com/office/drawing/2014/main" id="{9D6A6B6B-5FD6-2346-A3EE-BD1582FAB001}"/>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25" name="Straight Connector 324">
              <a:extLst>
                <a:ext uri="{FF2B5EF4-FFF2-40B4-BE49-F238E27FC236}">
                  <a16:creationId xmlns:a16="http://schemas.microsoft.com/office/drawing/2014/main" id="{0F3D8B01-03BD-E34A-BAFB-7952B32F9270}"/>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0BDB3107-533F-3542-94CF-BC06F61D2FD6}"/>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id="{64DC87E4-F7BE-8A4B-91C3-596857C5FB13}"/>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id="{77C12250-985A-8B45-B946-123BAC2C8B7B}"/>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76" name="Freeform 344">
            <a:extLst>
              <a:ext uri="{FF2B5EF4-FFF2-40B4-BE49-F238E27FC236}">
                <a16:creationId xmlns:a16="http://schemas.microsoft.com/office/drawing/2014/main" id="{F7EB3EDB-2BCE-F949-BF32-4926B0702E72}"/>
              </a:ext>
            </a:extLst>
          </p:cNvPr>
          <p:cNvSpPr>
            <a:spLocks/>
          </p:cNvSpPr>
          <p:nvPr/>
        </p:nvSpPr>
        <p:spPr bwMode="auto">
          <a:xfrm>
            <a:off x="8572023" y="3216064"/>
            <a:ext cx="223031" cy="124417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 name="connsiteX0" fmla="*/ 9429 w 9429"/>
              <a:gd name="connsiteY0" fmla="*/ 8488 h 10000"/>
              <a:gd name="connsiteX1" fmla="*/ 328 w 9429"/>
              <a:gd name="connsiteY1" fmla="*/ 0 h 10000"/>
              <a:gd name="connsiteX2" fmla="*/ 0 w 9429"/>
              <a:gd name="connsiteY2" fmla="*/ 9533 h 10000"/>
              <a:gd name="connsiteX3" fmla="*/ 5082 w 9429"/>
              <a:gd name="connsiteY3" fmla="*/ 10000 h 10000"/>
              <a:gd name="connsiteX4" fmla="*/ 9429 w 9429"/>
              <a:gd name="connsiteY4" fmla="*/ 8488 h 10000"/>
              <a:gd name="connsiteX0" fmla="*/ 10000 w 10000"/>
              <a:gd name="connsiteY0" fmla="*/ 8488 h 12265"/>
              <a:gd name="connsiteX1" fmla="*/ 348 w 10000"/>
              <a:gd name="connsiteY1" fmla="*/ 0 h 12265"/>
              <a:gd name="connsiteX2" fmla="*/ 0 w 10000"/>
              <a:gd name="connsiteY2" fmla="*/ 9533 h 12265"/>
              <a:gd name="connsiteX3" fmla="*/ 9025 w 10000"/>
              <a:gd name="connsiteY3" fmla="*/ 12265 h 12265"/>
              <a:gd name="connsiteX4" fmla="*/ 10000 w 10000"/>
              <a:gd name="connsiteY4" fmla="*/ 8488 h 12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2265">
                <a:moveTo>
                  <a:pt x="10000" y="8488"/>
                </a:moveTo>
                <a:lnTo>
                  <a:pt x="348" y="0"/>
                </a:lnTo>
                <a:lnTo>
                  <a:pt x="0" y="9533"/>
                </a:lnTo>
                <a:lnTo>
                  <a:pt x="9025" y="12265"/>
                </a:lnTo>
                <a:lnTo>
                  <a:pt x="10000" y="848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3</a:t>
            </a:r>
            <a:endParaRPr lang="en-US" sz="4400" b="0" dirty="0"/>
          </a:p>
        </p:txBody>
      </p:sp>
      <p:sp>
        <p:nvSpPr>
          <p:cNvPr id="173" name="Rectangle 3">
            <a:extLst>
              <a:ext uri="{FF2B5EF4-FFF2-40B4-BE49-F238E27FC236}">
                <a16:creationId xmlns:a16="http://schemas.microsoft.com/office/drawing/2014/main" id="{99753E1D-5DEC-E947-8B37-6AF7D72D62A8}"/>
              </a:ext>
            </a:extLst>
          </p:cNvPr>
          <p:cNvSpPr txBox="1">
            <a:spLocks noChangeArrowheads="1"/>
          </p:cNvSpPr>
          <p:nvPr/>
        </p:nvSpPr>
        <p:spPr>
          <a:xfrm>
            <a:off x="936625" y="1320799"/>
            <a:ext cx="3787775" cy="124777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four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multi-hop</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paths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timeout/retransmit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Rectangle 7">
            <a:extLst>
              <a:ext uri="{FF2B5EF4-FFF2-40B4-BE49-F238E27FC236}">
                <a16:creationId xmlns:a16="http://schemas.microsoft.com/office/drawing/2014/main" id="{2D1E8573-2F28-9941-A79E-BF2F04742572}"/>
              </a:ext>
            </a:extLst>
          </p:cNvPr>
          <p:cNvSpPr>
            <a:spLocks noChangeArrowheads="1"/>
          </p:cNvSpPr>
          <p:nvPr/>
        </p:nvSpPr>
        <p:spPr bwMode="auto">
          <a:xfrm>
            <a:off x="4733925" y="1273175"/>
            <a:ext cx="6264275" cy="52612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28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Q:</a:t>
            </a:r>
            <a:r>
              <a:rPr kumimoji="0" lang="en-US" altLang="en-US" sz="24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what happens as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Gill Sans MT" panose="020B0502020104020203" pitchFamily="34" charset="77"/>
                <a:ea typeface="ＭＳ Ｐゴシック" panose="020B0600070205080204" pitchFamily="34" charset="-128"/>
                <a:cs typeface="+mn-cs"/>
              </a:rPr>
              <a:t>in</a:t>
            </a:r>
            <a:r>
              <a:rPr kumimoji="0" lang="en-US" altLang="en-US" sz="2400" b="0" i="0" u="none" strike="noStrike" kern="1200" cap="none" spc="0" normalizeH="0" baseline="0" noProof="0" dirty="0">
                <a:ln>
                  <a:noFill/>
                </a:ln>
                <a:solidFill>
                  <a:srgbClr val="CC0000"/>
                </a:solidFill>
                <a:effectLst/>
                <a:uLnTx/>
                <a:uFillTx/>
                <a:latin typeface="Gill Sans MT" panose="020B0502020104020203" pitchFamily="34" charset="77"/>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and</a:t>
            </a:r>
            <a:r>
              <a:rPr kumimoji="0" lang="en-US" altLang="en-US"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Gill Sans MT" panose="020B0502020104020203" pitchFamily="34" charset="77"/>
                <a:ea typeface="ＭＳ Ｐゴシック" panose="020B0600070205080204" pitchFamily="34" charset="-128"/>
                <a:cs typeface="+mn-cs"/>
              </a:rPr>
              <a:t>in</a:t>
            </a:r>
            <a:r>
              <a:rPr kumimoji="0" lang="ja-JP" altLang="en-US" sz="2400" b="1" i="0" u="none" strike="noStrike" kern="1200" cap="none" spc="0" normalizeH="0" baseline="3000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a:t>
            </a:r>
            <a:r>
              <a:rPr kumimoji="0" lang="en-US" altLang="ja-JP"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increase ?</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76" name="Rectangle 356">
            <a:extLst>
              <a:ext uri="{FF2B5EF4-FFF2-40B4-BE49-F238E27FC236}">
                <a16:creationId xmlns:a16="http://schemas.microsoft.com/office/drawing/2014/main" id="{F4C88F76-884B-3642-8A4C-9AF73E19454E}"/>
              </a:ext>
            </a:extLst>
          </p:cNvPr>
          <p:cNvSpPr>
            <a:spLocks noChangeArrowheads="1"/>
          </p:cNvSpPr>
          <p:nvPr/>
        </p:nvSpPr>
        <p:spPr bwMode="auto">
          <a:xfrm>
            <a:off x="4764261" y="1804940"/>
            <a:ext cx="6994525" cy="1066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28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a:t>
            </a:r>
            <a:r>
              <a:rPr kumimoji="0" lang="en-US" altLang="en-US" sz="24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as red  </a:t>
            </a:r>
            <a:r>
              <a:rPr kumimoji="0" lang="en-US" altLang="en-US" sz="2400" b="0" i="0" u="none" strike="noStrike" kern="1200" cap="none" spc="0" normalizeH="0" baseline="0" noProof="0" dirty="0" err="1">
                <a:ln>
                  <a:noFill/>
                </a:ln>
                <a:solidFill>
                  <a:srgbClr val="CC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CC0000"/>
                </a:solidFill>
                <a:effectLst/>
                <a:uLnTx/>
                <a:uFillTx/>
                <a:latin typeface="Gill Sans MT" panose="020B0502020104020203" pitchFamily="34" charset="77"/>
                <a:ea typeface="ＭＳ Ｐゴシック" panose="020B0600070205080204" pitchFamily="34" charset="-128"/>
                <a:cs typeface="+mn-cs"/>
              </a:rPr>
              <a:t>in</a:t>
            </a:r>
            <a:r>
              <a:rPr kumimoji="0" lang="ja-JP" altLang="en-US" sz="2400" b="0" i="0" u="none" strike="noStrike" kern="1200" cap="none" spc="0" normalizeH="0" baseline="30000" noProof="0">
                <a:ln>
                  <a:noFill/>
                </a:ln>
                <a:solidFill>
                  <a:srgbClr val="CC0000"/>
                </a:solidFill>
                <a:effectLst/>
                <a:uLnTx/>
                <a:uFillTx/>
                <a:latin typeface="Arial" panose="020B0604020202020204" pitchFamily="34" charset="0"/>
                <a:ea typeface="ＭＳ Ｐゴシック" panose="020B0600070205080204" pitchFamily="34" charset="-128"/>
                <a:cs typeface="Arial" panose="020B0604020202020204" pitchFamily="34" charset="0"/>
              </a:rPr>
              <a:t>’</a:t>
            </a:r>
            <a:r>
              <a:rPr kumimoji="0" lang="en-US" altLang="ja-JP"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Arial" panose="020B0604020202020204" pitchFamily="34" charset="0"/>
              </a:rPr>
              <a: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increases, all arriving blue pkts at upper queue are dropped, blue throughput </a:t>
            </a:r>
            <a:r>
              <a:rPr kumimoji="0" lang="en-US" altLang="ja-JP" sz="2400" b="0" i="0" u="none" strike="noStrike" kern="1200" cap="none" spc="0" normalizeH="0" baseline="0" noProof="0" dirty="0">
                <a:ln>
                  <a:noFill/>
                </a:ln>
                <a:solidFill>
                  <a:prstClr val="black"/>
                </a:solidFill>
                <a:effectLst/>
                <a:uLnTx/>
                <a:uFillTx/>
                <a:latin typeface="Wingdings 3" pitchFamily="2" charset="2"/>
                <a:ea typeface="ＭＳ Ｐゴシック" panose="020B0600070205080204" pitchFamily="34" charset="-128"/>
                <a:cs typeface="+mn-cs"/>
              </a:rPr>
              <a:t>g</a:t>
            </a:r>
            <a:r>
              <a:rPr kumimoji="0" lang="en-US" altLang="ja-JP" sz="24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rPr>
              <a: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0</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036" name="Group 1035">
            <a:extLst>
              <a:ext uri="{FF2B5EF4-FFF2-40B4-BE49-F238E27FC236}">
                <a16:creationId xmlns:a16="http://schemas.microsoft.com/office/drawing/2014/main" id="{1590867D-F685-4246-ABDB-FB690B552C22}"/>
              </a:ext>
            </a:extLst>
          </p:cNvPr>
          <p:cNvGrpSpPr/>
          <p:nvPr/>
        </p:nvGrpSpPr>
        <p:grpSpPr>
          <a:xfrm>
            <a:off x="5682185" y="4389943"/>
            <a:ext cx="1015652" cy="456281"/>
            <a:chOff x="7493876" y="2774731"/>
            <a:chExt cx="1481958" cy="894622"/>
          </a:xfrm>
        </p:grpSpPr>
        <p:sp>
          <p:nvSpPr>
            <p:cNvPr id="1037" name="Freeform 1036">
              <a:extLst>
                <a:ext uri="{FF2B5EF4-FFF2-40B4-BE49-F238E27FC236}">
                  <a16:creationId xmlns:a16="http://schemas.microsoft.com/office/drawing/2014/main" id="{7E35F043-BF45-9F46-96E3-BB3ADBEDD6E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38" name="Oval 1037">
              <a:extLst>
                <a:ext uri="{FF2B5EF4-FFF2-40B4-BE49-F238E27FC236}">
                  <a16:creationId xmlns:a16="http://schemas.microsoft.com/office/drawing/2014/main" id="{A5ADF05E-2312-1D4F-9BE0-1759E9B9353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39" name="Group 1038">
              <a:extLst>
                <a:ext uri="{FF2B5EF4-FFF2-40B4-BE49-F238E27FC236}">
                  <a16:creationId xmlns:a16="http://schemas.microsoft.com/office/drawing/2014/main" id="{7FACC5C7-906C-2B46-A172-006761C86F1E}"/>
                </a:ext>
              </a:extLst>
            </p:cNvPr>
            <p:cNvGrpSpPr/>
            <p:nvPr/>
          </p:nvGrpSpPr>
          <p:grpSpPr>
            <a:xfrm>
              <a:off x="7713663" y="2848339"/>
              <a:ext cx="1042107" cy="425543"/>
              <a:chOff x="7786941" y="2884917"/>
              <a:chExt cx="897649" cy="353919"/>
            </a:xfrm>
          </p:grpSpPr>
          <p:sp>
            <p:nvSpPr>
              <p:cNvPr id="1040" name="Freeform 1039">
                <a:extLst>
                  <a:ext uri="{FF2B5EF4-FFF2-40B4-BE49-F238E27FC236}">
                    <a16:creationId xmlns:a16="http://schemas.microsoft.com/office/drawing/2014/main" id="{9AAEEAEF-FEE3-4C4F-A60E-ECD453E41A3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1" name="Freeform 1040">
                <a:extLst>
                  <a:ext uri="{FF2B5EF4-FFF2-40B4-BE49-F238E27FC236}">
                    <a16:creationId xmlns:a16="http://schemas.microsoft.com/office/drawing/2014/main" id="{848C9694-3AFB-E942-B20A-3BD722A4102D}"/>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2" name="Freeform 1041">
                <a:extLst>
                  <a:ext uri="{FF2B5EF4-FFF2-40B4-BE49-F238E27FC236}">
                    <a16:creationId xmlns:a16="http://schemas.microsoft.com/office/drawing/2014/main" id="{17CFC228-2824-994D-9EA7-CCABCA1A5AD2}"/>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3" name="Freeform 1042">
                <a:extLst>
                  <a:ext uri="{FF2B5EF4-FFF2-40B4-BE49-F238E27FC236}">
                    <a16:creationId xmlns:a16="http://schemas.microsoft.com/office/drawing/2014/main" id="{A7328784-CE2A-0440-8AE9-F80D315E67D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028" name="Group 1027">
            <a:extLst>
              <a:ext uri="{FF2B5EF4-FFF2-40B4-BE49-F238E27FC236}">
                <a16:creationId xmlns:a16="http://schemas.microsoft.com/office/drawing/2014/main" id="{D5682828-EA87-794F-BF60-819D7667E9EF}"/>
              </a:ext>
            </a:extLst>
          </p:cNvPr>
          <p:cNvGrpSpPr/>
          <p:nvPr/>
        </p:nvGrpSpPr>
        <p:grpSpPr>
          <a:xfrm>
            <a:off x="5962825" y="5123116"/>
            <a:ext cx="1015652" cy="456281"/>
            <a:chOff x="7493876" y="2774731"/>
            <a:chExt cx="1481958" cy="894622"/>
          </a:xfrm>
        </p:grpSpPr>
        <p:sp>
          <p:nvSpPr>
            <p:cNvPr id="1029" name="Freeform 1028">
              <a:extLst>
                <a:ext uri="{FF2B5EF4-FFF2-40B4-BE49-F238E27FC236}">
                  <a16:creationId xmlns:a16="http://schemas.microsoft.com/office/drawing/2014/main" id="{2056B1E8-7373-0941-8FA2-77B0D784D6D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30" name="Oval 1029">
              <a:extLst>
                <a:ext uri="{FF2B5EF4-FFF2-40B4-BE49-F238E27FC236}">
                  <a16:creationId xmlns:a16="http://schemas.microsoft.com/office/drawing/2014/main" id="{9FDCC5D4-EA9B-9746-A480-2CC5325E9BA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31" name="Group 1030">
              <a:extLst>
                <a:ext uri="{FF2B5EF4-FFF2-40B4-BE49-F238E27FC236}">
                  <a16:creationId xmlns:a16="http://schemas.microsoft.com/office/drawing/2014/main" id="{570F0FCB-D968-1148-B306-F399F70F821D}"/>
                </a:ext>
              </a:extLst>
            </p:cNvPr>
            <p:cNvGrpSpPr/>
            <p:nvPr/>
          </p:nvGrpSpPr>
          <p:grpSpPr>
            <a:xfrm>
              <a:off x="7713663" y="2848339"/>
              <a:ext cx="1042107" cy="425543"/>
              <a:chOff x="7786941" y="2884917"/>
              <a:chExt cx="897649" cy="353919"/>
            </a:xfrm>
          </p:grpSpPr>
          <p:sp>
            <p:nvSpPr>
              <p:cNvPr id="1032" name="Freeform 1031">
                <a:extLst>
                  <a:ext uri="{FF2B5EF4-FFF2-40B4-BE49-F238E27FC236}">
                    <a16:creationId xmlns:a16="http://schemas.microsoft.com/office/drawing/2014/main" id="{418B1C5D-5D51-3B49-BAC8-5A977E7BF67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Freeform 1032">
                <a:extLst>
                  <a:ext uri="{FF2B5EF4-FFF2-40B4-BE49-F238E27FC236}">
                    <a16:creationId xmlns:a16="http://schemas.microsoft.com/office/drawing/2014/main" id="{D6476B65-5B26-6F41-9399-FA6E2A0A771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4" name="Freeform 1033">
                <a:extLst>
                  <a:ext uri="{FF2B5EF4-FFF2-40B4-BE49-F238E27FC236}">
                    <a16:creationId xmlns:a16="http://schemas.microsoft.com/office/drawing/2014/main" id="{3336FA20-F9EA-F640-8683-B36DE04C429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5" name="Freeform 1034">
                <a:extLst>
                  <a:ext uri="{FF2B5EF4-FFF2-40B4-BE49-F238E27FC236}">
                    <a16:creationId xmlns:a16="http://schemas.microsoft.com/office/drawing/2014/main" id="{F1C9D141-A007-CC4B-AC95-C03639BD621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004" name="Group 1003">
            <a:extLst>
              <a:ext uri="{FF2B5EF4-FFF2-40B4-BE49-F238E27FC236}">
                <a16:creationId xmlns:a16="http://schemas.microsoft.com/office/drawing/2014/main" id="{1972653F-0F1B-604A-B76F-A5AB75CE116D}"/>
              </a:ext>
            </a:extLst>
          </p:cNvPr>
          <p:cNvGrpSpPr/>
          <p:nvPr/>
        </p:nvGrpSpPr>
        <p:grpSpPr>
          <a:xfrm>
            <a:off x="3583956" y="4844264"/>
            <a:ext cx="1015652" cy="456281"/>
            <a:chOff x="7493876" y="2774731"/>
            <a:chExt cx="1481958" cy="894622"/>
          </a:xfrm>
        </p:grpSpPr>
        <p:sp>
          <p:nvSpPr>
            <p:cNvPr id="1005" name="Freeform 1004">
              <a:extLst>
                <a:ext uri="{FF2B5EF4-FFF2-40B4-BE49-F238E27FC236}">
                  <a16:creationId xmlns:a16="http://schemas.microsoft.com/office/drawing/2014/main" id="{14F756BD-3FD8-EF4A-ACB9-4374306B14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06" name="Oval 1005">
              <a:extLst>
                <a:ext uri="{FF2B5EF4-FFF2-40B4-BE49-F238E27FC236}">
                  <a16:creationId xmlns:a16="http://schemas.microsoft.com/office/drawing/2014/main" id="{8C7BD2BF-04E8-E048-B37B-2EF4588E9F8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07" name="Group 1006">
              <a:extLst>
                <a:ext uri="{FF2B5EF4-FFF2-40B4-BE49-F238E27FC236}">
                  <a16:creationId xmlns:a16="http://schemas.microsoft.com/office/drawing/2014/main" id="{2F0EBD81-A812-B54E-87D7-F2A2A0F73598}"/>
                </a:ext>
              </a:extLst>
            </p:cNvPr>
            <p:cNvGrpSpPr/>
            <p:nvPr/>
          </p:nvGrpSpPr>
          <p:grpSpPr>
            <a:xfrm>
              <a:off x="7713663" y="2848339"/>
              <a:ext cx="1042107" cy="425543"/>
              <a:chOff x="7786941" y="2884917"/>
              <a:chExt cx="897649" cy="353919"/>
            </a:xfrm>
          </p:grpSpPr>
          <p:sp>
            <p:nvSpPr>
              <p:cNvPr id="1008" name="Freeform 1007">
                <a:extLst>
                  <a:ext uri="{FF2B5EF4-FFF2-40B4-BE49-F238E27FC236}">
                    <a16:creationId xmlns:a16="http://schemas.microsoft.com/office/drawing/2014/main" id="{DA0350AD-6BDD-8742-AD54-D31903BFFBC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09" name="Freeform 1008">
                <a:extLst>
                  <a:ext uri="{FF2B5EF4-FFF2-40B4-BE49-F238E27FC236}">
                    <a16:creationId xmlns:a16="http://schemas.microsoft.com/office/drawing/2014/main" id="{3882FE62-2EF4-8345-A049-B867546B974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10" name="Freeform 1009">
                <a:extLst>
                  <a:ext uri="{FF2B5EF4-FFF2-40B4-BE49-F238E27FC236}">
                    <a16:creationId xmlns:a16="http://schemas.microsoft.com/office/drawing/2014/main" id="{323E0DB7-EDAB-4B44-8CD0-AA680735E842}"/>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11" name="Freeform 1010">
                <a:extLst>
                  <a:ext uri="{FF2B5EF4-FFF2-40B4-BE49-F238E27FC236}">
                    <a16:creationId xmlns:a16="http://schemas.microsoft.com/office/drawing/2014/main" id="{859E3ACC-40C8-9E4B-909F-00901CF258D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677" name="Text Box 14">
            <a:extLst>
              <a:ext uri="{FF2B5EF4-FFF2-40B4-BE49-F238E27FC236}">
                <a16:creationId xmlns:a16="http://schemas.microsoft.com/office/drawing/2014/main" id="{A3C80523-A3C7-5A48-AF35-91A54191B320}"/>
              </a:ext>
            </a:extLst>
          </p:cNvPr>
          <p:cNvSpPr txBox="1">
            <a:spLocks noChangeArrowheads="1"/>
          </p:cNvSpPr>
          <p:nvPr/>
        </p:nvSpPr>
        <p:spPr bwMode="auto">
          <a:xfrm>
            <a:off x="5310361" y="3661938"/>
            <a:ext cx="1912938" cy="395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finite shared output link buffers</a:t>
            </a:r>
          </a:p>
        </p:txBody>
      </p:sp>
      <p:sp>
        <p:nvSpPr>
          <p:cNvPr id="678" name="Line 15">
            <a:extLst>
              <a:ext uri="{FF2B5EF4-FFF2-40B4-BE49-F238E27FC236}">
                <a16:creationId xmlns:a16="http://schemas.microsoft.com/office/drawing/2014/main" id="{A54ED1D9-7AF8-1C46-92BF-64AB53B44E8A}"/>
              </a:ext>
            </a:extLst>
          </p:cNvPr>
          <p:cNvSpPr>
            <a:spLocks noChangeShapeType="1"/>
          </p:cNvSpPr>
          <p:nvPr/>
        </p:nvSpPr>
        <p:spPr bwMode="auto">
          <a:xfrm flipH="1">
            <a:off x="4151313" y="4113259"/>
            <a:ext cx="923925" cy="8667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7" name="Text Box 65">
            <a:extLst>
              <a:ext uri="{FF2B5EF4-FFF2-40B4-BE49-F238E27FC236}">
                <a16:creationId xmlns:a16="http://schemas.microsoft.com/office/drawing/2014/main" id="{A6D6C3CB-B52A-B540-B712-B3A1C6545B8B}"/>
              </a:ext>
            </a:extLst>
          </p:cNvPr>
          <p:cNvSpPr txBox="1">
            <a:spLocks noChangeArrowheads="1"/>
          </p:cNvSpPr>
          <p:nvPr/>
        </p:nvSpPr>
        <p:spPr bwMode="auto">
          <a:xfrm>
            <a:off x="3992563" y="2779759"/>
            <a:ext cx="735012"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A</a:t>
            </a:r>
          </a:p>
        </p:txBody>
      </p:sp>
      <p:sp>
        <p:nvSpPr>
          <p:cNvPr id="688" name="Line 67">
            <a:extLst>
              <a:ext uri="{FF2B5EF4-FFF2-40B4-BE49-F238E27FC236}">
                <a16:creationId xmlns:a16="http://schemas.microsoft.com/office/drawing/2014/main" id="{4C1968E6-EC62-094F-BD83-D9CA6A530514}"/>
              </a:ext>
            </a:extLst>
          </p:cNvPr>
          <p:cNvSpPr>
            <a:spLocks noChangeShapeType="1"/>
          </p:cNvSpPr>
          <p:nvPr/>
        </p:nvSpPr>
        <p:spPr bwMode="auto">
          <a:xfrm flipH="1">
            <a:off x="1868129" y="6103982"/>
            <a:ext cx="246257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6" name="Line 117">
            <a:extLst>
              <a:ext uri="{FF2B5EF4-FFF2-40B4-BE49-F238E27FC236}">
                <a16:creationId xmlns:a16="http://schemas.microsoft.com/office/drawing/2014/main" id="{52940752-F616-324B-80EA-ECAB405BF34E}"/>
              </a:ext>
            </a:extLst>
          </p:cNvPr>
          <p:cNvSpPr>
            <a:spLocks noChangeShapeType="1"/>
          </p:cNvSpPr>
          <p:nvPr/>
        </p:nvSpPr>
        <p:spPr bwMode="auto">
          <a:xfrm flipH="1" flipV="1">
            <a:off x="4637088" y="4543472"/>
            <a:ext cx="1357312" cy="1746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7" name="Line 118">
            <a:extLst>
              <a:ext uri="{FF2B5EF4-FFF2-40B4-BE49-F238E27FC236}">
                <a16:creationId xmlns:a16="http://schemas.microsoft.com/office/drawing/2014/main" id="{C9FD2B0B-C893-774C-980F-8CD9C6DDBAA3}"/>
              </a:ext>
            </a:extLst>
          </p:cNvPr>
          <p:cNvSpPr>
            <a:spLocks noChangeShapeType="1"/>
          </p:cNvSpPr>
          <p:nvPr/>
        </p:nvSpPr>
        <p:spPr bwMode="auto">
          <a:xfrm flipH="1" flipV="1">
            <a:off x="6302375" y="4560933"/>
            <a:ext cx="895350" cy="952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8" name="Line 119">
            <a:extLst>
              <a:ext uri="{FF2B5EF4-FFF2-40B4-BE49-F238E27FC236}">
                <a16:creationId xmlns:a16="http://schemas.microsoft.com/office/drawing/2014/main" id="{6C25B7AE-261A-0646-8C1E-3F48F28CCE36}"/>
              </a:ext>
            </a:extLst>
          </p:cNvPr>
          <p:cNvSpPr>
            <a:spLocks noChangeShapeType="1"/>
          </p:cNvSpPr>
          <p:nvPr/>
        </p:nvSpPr>
        <p:spPr bwMode="auto">
          <a:xfrm flipH="1">
            <a:off x="6361112" y="4073832"/>
            <a:ext cx="1337545" cy="135387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9" name="Line 120">
            <a:extLst>
              <a:ext uri="{FF2B5EF4-FFF2-40B4-BE49-F238E27FC236}">
                <a16:creationId xmlns:a16="http://schemas.microsoft.com/office/drawing/2014/main" id="{323341B4-BD94-8040-82E9-99EC24A84587}"/>
              </a:ext>
            </a:extLst>
          </p:cNvPr>
          <p:cNvSpPr>
            <a:spLocks noChangeShapeType="1"/>
          </p:cNvSpPr>
          <p:nvPr/>
        </p:nvSpPr>
        <p:spPr bwMode="auto">
          <a:xfrm flipH="1">
            <a:off x="7687685" y="4077626"/>
            <a:ext cx="439738"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D478B0D0-619F-7349-B4E5-DCEC3A9A7101}"/>
              </a:ext>
            </a:extLst>
          </p:cNvPr>
          <p:cNvGrpSpPr/>
          <p:nvPr/>
        </p:nvGrpSpPr>
        <p:grpSpPr>
          <a:xfrm>
            <a:off x="7027073" y="4812231"/>
            <a:ext cx="637943" cy="602421"/>
            <a:chOff x="7027073" y="4812231"/>
            <a:chExt cx="637943" cy="602421"/>
          </a:xfrm>
        </p:grpSpPr>
        <p:sp>
          <p:nvSpPr>
            <p:cNvPr id="753" name="Text Box 216">
              <a:extLst>
                <a:ext uri="{FF2B5EF4-FFF2-40B4-BE49-F238E27FC236}">
                  <a16:creationId xmlns:a16="http://schemas.microsoft.com/office/drawing/2014/main" id="{586CD15E-9DCF-2242-ADC7-0EBB063D0983}"/>
                </a:ext>
              </a:extLst>
            </p:cNvPr>
            <p:cNvSpPr txBox="1">
              <a:spLocks noChangeArrowheads="1"/>
            </p:cNvSpPr>
            <p:nvPr/>
          </p:nvSpPr>
          <p:spPr bwMode="auto">
            <a:xfrm>
              <a:off x="7027073" y="4812231"/>
              <a:ext cx="617537"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out</a:t>
              </a:r>
              <a:endParaRPr kumimoji="0" lang="en-US" altLang="en-US" sz="2000" b="0" i="0" u="none" strike="noStrike" kern="1200" cap="none" spc="0" normalizeH="0" baseline="0" noProof="0" dirty="0">
                <a:ln>
                  <a:noFill/>
                </a:ln>
                <a:solidFill>
                  <a:srgbClr val="C00000"/>
                </a:solidFill>
                <a:effectLst/>
                <a:uLnTx/>
                <a:uFillTx/>
                <a:latin typeface="Comic Sans MS" panose="030F0902030302020204" pitchFamily="66" charset="0"/>
                <a:ea typeface="ＭＳ Ｐゴシック" panose="020B0600070205080204" pitchFamily="34" charset="-128"/>
                <a:cs typeface="+mn-cs"/>
              </a:endParaRPr>
            </a:p>
          </p:txBody>
        </p:sp>
        <p:sp>
          <p:nvSpPr>
            <p:cNvPr id="754" name="Line 217">
              <a:extLst>
                <a:ext uri="{FF2B5EF4-FFF2-40B4-BE49-F238E27FC236}">
                  <a16:creationId xmlns:a16="http://schemas.microsoft.com/office/drawing/2014/main" id="{676E6049-2186-D442-B4B2-91F3161EB300}"/>
                </a:ext>
              </a:extLst>
            </p:cNvPr>
            <p:cNvSpPr>
              <a:spLocks noChangeShapeType="1"/>
            </p:cNvSpPr>
            <p:nvPr/>
          </p:nvSpPr>
          <p:spPr bwMode="auto">
            <a:xfrm>
              <a:off x="7464991" y="5195577"/>
              <a:ext cx="200025" cy="219075"/>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5" name="Line 218">
            <a:extLst>
              <a:ext uri="{FF2B5EF4-FFF2-40B4-BE49-F238E27FC236}">
                <a16:creationId xmlns:a16="http://schemas.microsoft.com/office/drawing/2014/main" id="{9FC0E2B7-EE1C-0D41-8103-C8FCB3F9E514}"/>
              </a:ext>
            </a:extLst>
          </p:cNvPr>
          <p:cNvSpPr>
            <a:spLocks noChangeShapeType="1"/>
          </p:cNvSpPr>
          <p:nvPr/>
        </p:nvSpPr>
        <p:spPr bwMode="auto">
          <a:xfrm flipH="1">
            <a:off x="6249988" y="4162002"/>
            <a:ext cx="7937" cy="24335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9" name="Line 242">
            <a:extLst>
              <a:ext uri="{FF2B5EF4-FFF2-40B4-BE49-F238E27FC236}">
                <a16:creationId xmlns:a16="http://schemas.microsoft.com/office/drawing/2014/main" id="{064F47BF-3B0B-DE43-9F0E-D139AF6115EB}"/>
              </a:ext>
            </a:extLst>
          </p:cNvPr>
          <p:cNvSpPr>
            <a:spLocks noChangeShapeType="1"/>
          </p:cNvSpPr>
          <p:nvPr/>
        </p:nvSpPr>
        <p:spPr bwMode="auto">
          <a:xfrm>
            <a:off x="6465888" y="3475084"/>
            <a:ext cx="276225" cy="1588"/>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6" name="Line 270">
            <a:extLst>
              <a:ext uri="{FF2B5EF4-FFF2-40B4-BE49-F238E27FC236}">
                <a16:creationId xmlns:a16="http://schemas.microsoft.com/office/drawing/2014/main" id="{E95CA478-DC80-E94D-871D-F0A47C37057C}"/>
              </a:ext>
            </a:extLst>
          </p:cNvPr>
          <p:cNvSpPr>
            <a:spLocks noChangeShapeType="1"/>
          </p:cNvSpPr>
          <p:nvPr/>
        </p:nvSpPr>
        <p:spPr bwMode="auto">
          <a:xfrm flipH="1" flipV="1">
            <a:off x="4637087" y="6084932"/>
            <a:ext cx="2876307" cy="2248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7" name="Line 271">
            <a:extLst>
              <a:ext uri="{FF2B5EF4-FFF2-40B4-BE49-F238E27FC236}">
                <a16:creationId xmlns:a16="http://schemas.microsoft.com/office/drawing/2014/main" id="{27AA192C-A882-6942-AFC6-B10AE7C0042D}"/>
              </a:ext>
            </a:extLst>
          </p:cNvPr>
          <p:cNvSpPr>
            <a:spLocks noChangeShapeType="1"/>
          </p:cNvSpPr>
          <p:nvPr/>
        </p:nvSpPr>
        <p:spPr bwMode="auto">
          <a:xfrm flipH="1">
            <a:off x="5711825" y="5461837"/>
            <a:ext cx="604176" cy="63262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020" name="Group 1019">
            <a:extLst>
              <a:ext uri="{FF2B5EF4-FFF2-40B4-BE49-F238E27FC236}">
                <a16:creationId xmlns:a16="http://schemas.microsoft.com/office/drawing/2014/main" id="{B351B890-D7B2-6B4A-A54F-9A17DCD4F2A5}"/>
              </a:ext>
            </a:extLst>
          </p:cNvPr>
          <p:cNvGrpSpPr/>
          <p:nvPr/>
        </p:nvGrpSpPr>
        <p:grpSpPr>
          <a:xfrm>
            <a:off x="4115809" y="5911519"/>
            <a:ext cx="923925" cy="426578"/>
            <a:chOff x="7493876" y="2774731"/>
            <a:chExt cx="1481958" cy="894622"/>
          </a:xfrm>
        </p:grpSpPr>
        <p:sp>
          <p:nvSpPr>
            <p:cNvPr id="1021" name="Freeform 1020">
              <a:extLst>
                <a:ext uri="{FF2B5EF4-FFF2-40B4-BE49-F238E27FC236}">
                  <a16:creationId xmlns:a16="http://schemas.microsoft.com/office/drawing/2014/main" id="{BFA1621A-7C33-1442-AABC-8CA9989EF86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22" name="Oval 1021">
              <a:extLst>
                <a:ext uri="{FF2B5EF4-FFF2-40B4-BE49-F238E27FC236}">
                  <a16:creationId xmlns:a16="http://schemas.microsoft.com/office/drawing/2014/main" id="{B432F96D-DCEA-1940-B3EB-10DC273627D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23" name="Group 1022">
              <a:extLst>
                <a:ext uri="{FF2B5EF4-FFF2-40B4-BE49-F238E27FC236}">
                  <a16:creationId xmlns:a16="http://schemas.microsoft.com/office/drawing/2014/main" id="{445733B0-C200-7443-B614-F3CE56262D57}"/>
                </a:ext>
              </a:extLst>
            </p:cNvPr>
            <p:cNvGrpSpPr/>
            <p:nvPr/>
          </p:nvGrpSpPr>
          <p:grpSpPr>
            <a:xfrm>
              <a:off x="7713663" y="2848339"/>
              <a:ext cx="1042107" cy="425543"/>
              <a:chOff x="7786941" y="2884917"/>
              <a:chExt cx="897649" cy="353919"/>
            </a:xfrm>
          </p:grpSpPr>
          <p:sp>
            <p:nvSpPr>
              <p:cNvPr id="1024" name="Freeform 1023">
                <a:extLst>
                  <a:ext uri="{FF2B5EF4-FFF2-40B4-BE49-F238E27FC236}">
                    <a16:creationId xmlns:a16="http://schemas.microsoft.com/office/drawing/2014/main" id="{0B7AFB59-A6AA-4745-8FFB-C21D0E37EE8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5" name="Freeform 1024">
                <a:extLst>
                  <a:ext uri="{FF2B5EF4-FFF2-40B4-BE49-F238E27FC236}">
                    <a16:creationId xmlns:a16="http://schemas.microsoft.com/office/drawing/2014/main" id="{8F342913-D690-FA46-9B73-C46C2CD3D5F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6" name="Freeform 1025">
                <a:extLst>
                  <a:ext uri="{FF2B5EF4-FFF2-40B4-BE49-F238E27FC236}">
                    <a16:creationId xmlns:a16="http://schemas.microsoft.com/office/drawing/2014/main" id="{743F90F2-19F8-FC4B-B6BF-DAAA5DD031B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7" name="Freeform 1026">
                <a:extLst>
                  <a:ext uri="{FF2B5EF4-FFF2-40B4-BE49-F238E27FC236}">
                    <a16:creationId xmlns:a16="http://schemas.microsoft.com/office/drawing/2014/main" id="{75CD2DB9-85B3-D94B-BA98-81974DA70D6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844" name="Line 308">
            <a:extLst>
              <a:ext uri="{FF2B5EF4-FFF2-40B4-BE49-F238E27FC236}">
                <a16:creationId xmlns:a16="http://schemas.microsoft.com/office/drawing/2014/main" id="{A454DE4E-2142-C540-BF6A-3FF871591668}"/>
              </a:ext>
            </a:extLst>
          </p:cNvPr>
          <p:cNvSpPr>
            <a:spLocks noChangeShapeType="1"/>
          </p:cNvSpPr>
          <p:nvPr/>
        </p:nvSpPr>
        <p:spPr bwMode="auto">
          <a:xfrm flipV="1">
            <a:off x="4047728" y="4957809"/>
            <a:ext cx="195171" cy="155510"/>
          </a:xfrm>
          <a:prstGeom prst="line">
            <a:avLst/>
          </a:prstGeom>
          <a:noFill/>
          <a:ln w="28575">
            <a:solidFill>
              <a:srgbClr val="969696"/>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45" name="Line 309">
            <a:extLst>
              <a:ext uri="{FF2B5EF4-FFF2-40B4-BE49-F238E27FC236}">
                <a16:creationId xmlns:a16="http://schemas.microsoft.com/office/drawing/2014/main" id="{F565347B-4B50-EE43-8424-7BD5F89E83C8}"/>
              </a:ext>
            </a:extLst>
          </p:cNvPr>
          <p:cNvSpPr>
            <a:spLocks noChangeShapeType="1"/>
          </p:cNvSpPr>
          <p:nvPr/>
        </p:nvSpPr>
        <p:spPr bwMode="auto">
          <a:xfrm flipH="1">
            <a:off x="2987674" y="5113320"/>
            <a:ext cx="1031875" cy="98272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6" name="Text Box 335">
            <a:extLst>
              <a:ext uri="{FF2B5EF4-FFF2-40B4-BE49-F238E27FC236}">
                <a16:creationId xmlns:a16="http://schemas.microsoft.com/office/drawing/2014/main" id="{EC1F708A-2D5F-F542-854C-75A1D11D8280}"/>
              </a:ext>
            </a:extLst>
          </p:cNvPr>
          <p:cNvSpPr txBox="1">
            <a:spLocks noChangeArrowheads="1"/>
          </p:cNvSpPr>
          <p:nvPr/>
        </p:nvSpPr>
        <p:spPr bwMode="auto">
          <a:xfrm>
            <a:off x="8027988" y="2965497"/>
            <a:ext cx="735012"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B</a:t>
            </a:r>
          </a:p>
        </p:txBody>
      </p:sp>
      <p:sp>
        <p:nvSpPr>
          <p:cNvPr id="867" name="Text Box 336">
            <a:extLst>
              <a:ext uri="{FF2B5EF4-FFF2-40B4-BE49-F238E27FC236}">
                <a16:creationId xmlns:a16="http://schemas.microsoft.com/office/drawing/2014/main" id="{F2F32402-4562-6C48-A689-4C8257513152}"/>
              </a:ext>
            </a:extLst>
          </p:cNvPr>
          <p:cNvSpPr txBox="1">
            <a:spLocks noChangeArrowheads="1"/>
          </p:cNvSpPr>
          <p:nvPr/>
        </p:nvSpPr>
        <p:spPr bwMode="auto">
          <a:xfrm>
            <a:off x="7480300" y="5026072"/>
            <a:ext cx="735013"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C</a:t>
            </a:r>
          </a:p>
        </p:txBody>
      </p:sp>
      <p:sp>
        <p:nvSpPr>
          <p:cNvPr id="868" name="Text Box 337">
            <a:extLst>
              <a:ext uri="{FF2B5EF4-FFF2-40B4-BE49-F238E27FC236}">
                <a16:creationId xmlns:a16="http://schemas.microsoft.com/office/drawing/2014/main" id="{A4EB824E-664E-C940-8134-7071C617DE94}"/>
              </a:ext>
            </a:extLst>
          </p:cNvPr>
          <p:cNvSpPr txBox="1">
            <a:spLocks noChangeArrowheads="1"/>
          </p:cNvSpPr>
          <p:nvPr/>
        </p:nvSpPr>
        <p:spPr bwMode="auto">
          <a:xfrm>
            <a:off x="2043113" y="4783184"/>
            <a:ext cx="735012"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Host D</a:t>
            </a:r>
          </a:p>
        </p:txBody>
      </p:sp>
      <p:grpSp>
        <p:nvGrpSpPr>
          <p:cNvPr id="4" name="Group 3">
            <a:extLst>
              <a:ext uri="{FF2B5EF4-FFF2-40B4-BE49-F238E27FC236}">
                <a16:creationId xmlns:a16="http://schemas.microsoft.com/office/drawing/2014/main" id="{BD4E31C0-E9C7-C340-B3B9-4C96C464E2BC}"/>
              </a:ext>
            </a:extLst>
          </p:cNvPr>
          <p:cNvGrpSpPr/>
          <p:nvPr/>
        </p:nvGrpSpPr>
        <p:grpSpPr>
          <a:xfrm>
            <a:off x="4409092" y="2741055"/>
            <a:ext cx="2272505" cy="510248"/>
            <a:chOff x="4418013" y="2732134"/>
            <a:chExt cx="2272505" cy="510248"/>
          </a:xfrm>
        </p:grpSpPr>
        <p:sp>
          <p:nvSpPr>
            <p:cNvPr id="752" name="Line 215">
              <a:extLst>
                <a:ext uri="{FF2B5EF4-FFF2-40B4-BE49-F238E27FC236}">
                  <a16:creationId xmlns:a16="http://schemas.microsoft.com/office/drawing/2014/main" id="{EFFD9886-71D4-BB4B-8AB0-19FA954C4965}"/>
                </a:ext>
              </a:extLst>
            </p:cNvPr>
            <p:cNvSpPr>
              <a:spLocks noChangeShapeType="1"/>
            </p:cNvSpPr>
            <p:nvPr/>
          </p:nvSpPr>
          <p:spPr bwMode="auto">
            <a:xfrm flipH="1">
              <a:off x="4541838" y="3055984"/>
              <a:ext cx="295275" cy="104775"/>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C00000"/>
                </a:solidFill>
                <a:effectLst/>
                <a:uLnTx/>
                <a:uFillTx/>
                <a:latin typeface="Tahoma" panose="020B0604030504040204" pitchFamily="34" charset="0"/>
                <a:ea typeface="ＭＳ Ｐゴシック" panose="020B0600070205080204" pitchFamily="34" charset="-128"/>
                <a:cs typeface="+mn-cs"/>
              </a:endParaRPr>
            </a:p>
          </p:txBody>
        </p:sp>
        <p:sp>
          <p:nvSpPr>
            <p:cNvPr id="781" name="Oval 244">
              <a:extLst>
                <a:ext uri="{FF2B5EF4-FFF2-40B4-BE49-F238E27FC236}">
                  <a16:creationId xmlns:a16="http://schemas.microsoft.com/office/drawing/2014/main" id="{51FAD07D-0B83-F54B-8BC2-AFE24FF0F1A2}"/>
                </a:ext>
              </a:extLst>
            </p:cNvPr>
            <p:cNvSpPr>
              <a:spLocks noChangeArrowheads="1"/>
            </p:cNvSpPr>
            <p:nvPr/>
          </p:nvSpPr>
          <p:spPr bwMode="auto">
            <a:xfrm>
              <a:off x="4418013" y="3151234"/>
              <a:ext cx="90487" cy="9114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C00000"/>
                </a:solidFill>
                <a:effectLst/>
                <a:uLnTx/>
                <a:uFillTx/>
                <a:latin typeface="Tahoma" panose="020B0604030504040204" pitchFamily="34" charset="0"/>
                <a:ea typeface="ＭＳ Ｐゴシック" panose="020B0600070205080204" pitchFamily="34" charset="-128"/>
                <a:cs typeface="+mn-cs"/>
              </a:endParaRPr>
            </a:p>
          </p:txBody>
        </p:sp>
        <p:sp>
          <p:nvSpPr>
            <p:cNvPr id="869" name="Text Box 338">
              <a:extLst>
                <a:ext uri="{FF2B5EF4-FFF2-40B4-BE49-F238E27FC236}">
                  <a16:creationId xmlns:a16="http://schemas.microsoft.com/office/drawing/2014/main" id="{5AE7EEB2-443D-C74D-9FE2-48E45B97BE42}"/>
                </a:ext>
              </a:extLst>
            </p:cNvPr>
            <p:cNvSpPr txBox="1">
              <a:spLocks noChangeArrowheads="1"/>
            </p:cNvSpPr>
            <p:nvPr/>
          </p:nvSpPr>
          <p:spPr bwMode="auto">
            <a:xfrm>
              <a:off x="4809330" y="2732134"/>
              <a:ext cx="1881188"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600" b="0" i="0" u="none" strike="noStrike" kern="1200" cap="none" spc="0" normalizeH="0" baseline="-2500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original data</a:t>
              </a:r>
            </a:p>
          </p:txBody>
        </p:sp>
      </p:grpSp>
      <p:sp>
        <p:nvSpPr>
          <p:cNvPr id="870" name="Line 340">
            <a:extLst>
              <a:ext uri="{FF2B5EF4-FFF2-40B4-BE49-F238E27FC236}">
                <a16:creationId xmlns:a16="http://schemas.microsoft.com/office/drawing/2014/main" id="{F7B1FC1D-7510-1C49-AE6A-C7F69308C1C3}"/>
              </a:ext>
            </a:extLst>
          </p:cNvPr>
          <p:cNvSpPr>
            <a:spLocks noChangeShapeType="1"/>
          </p:cNvSpPr>
          <p:nvPr/>
        </p:nvSpPr>
        <p:spPr bwMode="auto">
          <a:xfrm>
            <a:off x="6305550" y="3389359"/>
            <a:ext cx="339725" cy="0"/>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FD507231-6EFD-6A42-9136-D71365EF63D2}"/>
              </a:ext>
            </a:extLst>
          </p:cNvPr>
          <p:cNvGrpSpPr/>
          <p:nvPr/>
        </p:nvGrpSpPr>
        <p:grpSpPr>
          <a:xfrm>
            <a:off x="4413552" y="3083161"/>
            <a:ext cx="2482850" cy="617537"/>
            <a:chOff x="4418013" y="3074240"/>
            <a:chExt cx="2482850" cy="617537"/>
          </a:xfrm>
        </p:grpSpPr>
        <p:sp>
          <p:nvSpPr>
            <p:cNvPr id="782" name="Oval 245">
              <a:extLst>
                <a:ext uri="{FF2B5EF4-FFF2-40B4-BE49-F238E27FC236}">
                  <a16:creationId xmlns:a16="http://schemas.microsoft.com/office/drawing/2014/main" id="{54248ED4-7799-AC43-BD75-DD6C5002CF73}"/>
                </a:ext>
              </a:extLst>
            </p:cNvPr>
            <p:cNvSpPr>
              <a:spLocks noChangeArrowheads="1"/>
            </p:cNvSpPr>
            <p:nvPr/>
          </p:nvSpPr>
          <p:spPr bwMode="auto">
            <a:xfrm>
              <a:off x="4418013" y="3331549"/>
              <a:ext cx="90487" cy="9114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3" name="Line 247">
              <a:extLst>
                <a:ext uri="{FF2B5EF4-FFF2-40B4-BE49-F238E27FC236}">
                  <a16:creationId xmlns:a16="http://schemas.microsoft.com/office/drawing/2014/main" id="{E59D074B-1F6E-C14E-AD81-B0177A7E8C41}"/>
                </a:ext>
              </a:extLst>
            </p:cNvPr>
            <p:cNvSpPr>
              <a:spLocks noChangeShapeType="1"/>
            </p:cNvSpPr>
            <p:nvPr/>
          </p:nvSpPr>
          <p:spPr bwMode="auto">
            <a:xfrm flipH="1">
              <a:off x="4551363" y="3322684"/>
              <a:ext cx="304800" cy="3810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1" name="Text Box 341">
              <a:extLst>
                <a:ext uri="{FF2B5EF4-FFF2-40B4-BE49-F238E27FC236}">
                  <a16:creationId xmlns:a16="http://schemas.microsoft.com/office/drawing/2014/main" id="{7BFEC39C-D433-1D4D-A184-DDA258B9A623}"/>
                </a:ext>
              </a:extLst>
            </p:cNvPr>
            <p:cNvSpPr txBox="1">
              <a:spLocks noChangeArrowheads="1"/>
            </p:cNvSpPr>
            <p:nvPr/>
          </p:nvSpPr>
          <p:spPr bwMode="auto">
            <a:xfrm>
              <a:off x="4551363" y="3074240"/>
              <a:ext cx="2349500" cy="617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base" latinLnBrk="0" hangingPunct="1">
                <a:lnSpc>
                  <a:spcPct val="90000"/>
                </a:lnSpc>
                <a:spcBef>
                  <a:spcPct val="0"/>
                </a:spcBef>
                <a:spcAft>
                  <a:spcPct val="0"/>
                </a:spcAft>
                <a:buClrTx/>
                <a:buSzTx/>
                <a:buFontTx/>
                <a:buNone/>
                <a:tabLst/>
                <a:defRPr/>
              </a:pPr>
              <a:r>
                <a:rPr kumimoji="0" lang="en-US" altLang="en-US" sz="2000" b="0" i="0" u="none" strike="noStrike" kern="1200" cap="none" spc="0" normalizeH="0" baseline="0" noProof="0" dirty="0" err="1">
                  <a:ln>
                    <a:noFill/>
                  </a:ln>
                  <a:solidFill>
                    <a:srgbClr val="C00000"/>
                  </a:solidFill>
                  <a:effectLst/>
                  <a:uLnTx/>
                  <a:uFillTx/>
                  <a:latin typeface="Symbol" pitchFamily="2" charset="2"/>
                  <a:ea typeface="ＭＳ Ｐゴシック" panose="020B0600070205080204" pitchFamily="34" charset="-128"/>
                  <a:cs typeface="+mn-cs"/>
                </a:rPr>
                <a:t>l</a:t>
              </a:r>
              <a:r>
                <a:rPr kumimoji="0" lang="en-US" altLang="en-US" sz="2000" b="0" i="0" u="none" strike="noStrike" kern="1200" cap="none" spc="0" normalizeH="0" baseline="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2000" b="0" i="0" u="none" strike="noStrike" kern="1200" cap="none" spc="0" normalizeH="0" baseline="-25000" noProof="0" dirty="0" err="1">
                  <a:ln>
                    <a:noFill/>
                  </a:ln>
                  <a:solidFill>
                    <a:srgbClr val="C00000"/>
                  </a:solidFill>
                  <a:effectLst/>
                  <a:uLnTx/>
                  <a:uFillTx/>
                  <a:latin typeface="Arial" panose="020B0604020202020204" pitchFamily="34" charset="0"/>
                  <a:ea typeface="ＭＳ Ｐゴシック" panose="020B0600070205080204" pitchFamily="34" charset="-128"/>
                  <a:cs typeface="+mn-cs"/>
                </a:rPr>
                <a:t>in</a:t>
              </a:r>
              <a:r>
                <a:rPr kumimoji="0" lang="en-US" altLang="en-US" sz="18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a:ln>
                    <a:noFill/>
                  </a:ln>
                  <a:solidFill>
                    <a:srgbClr val="C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original data, </a:t>
              </a:r>
              <a:r>
                <a:rPr kumimoji="0" lang="en-US" altLang="en-US" sz="16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plus</a:t>
              </a:r>
              <a:r>
                <a:rPr kumimoji="0" lang="en-US" altLang="en-US" sz="16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retransmitted data</a:t>
              </a:r>
            </a:p>
          </p:txBody>
        </p:sp>
      </p:grpSp>
      <p:grpSp>
        <p:nvGrpSpPr>
          <p:cNvPr id="872" name="Group 358">
            <a:extLst>
              <a:ext uri="{FF2B5EF4-FFF2-40B4-BE49-F238E27FC236}">
                <a16:creationId xmlns:a16="http://schemas.microsoft.com/office/drawing/2014/main" id="{B102A184-15F6-9D48-BA25-6DCAD4F95232}"/>
              </a:ext>
            </a:extLst>
          </p:cNvPr>
          <p:cNvGrpSpPr>
            <a:grpSpLocks/>
          </p:cNvGrpSpPr>
          <p:nvPr/>
        </p:nvGrpSpPr>
        <p:grpSpPr bwMode="auto">
          <a:xfrm>
            <a:off x="8721725" y="4056109"/>
            <a:ext cx="231775" cy="441325"/>
            <a:chOff x="4140" y="429"/>
            <a:chExt cx="1425" cy="2396"/>
          </a:xfrm>
        </p:grpSpPr>
        <p:sp>
          <p:nvSpPr>
            <p:cNvPr id="873" name="Freeform 359">
              <a:extLst>
                <a:ext uri="{FF2B5EF4-FFF2-40B4-BE49-F238E27FC236}">
                  <a16:creationId xmlns:a16="http://schemas.microsoft.com/office/drawing/2014/main" id="{401A19BA-93A0-5948-83A2-34413A31DCF6}"/>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4" name="Rectangle 360">
              <a:extLst>
                <a:ext uri="{FF2B5EF4-FFF2-40B4-BE49-F238E27FC236}">
                  <a16:creationId xmlns:a16="http://schemas.microsoft.com/office/drawing/2014/main" id="{29C3A899-DA55-CB48-9E5B-0A9EA5B7F139}"/>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5" name="Freeform 361">
              <a:extLst>
                <a:ext uri="{FF2B5EF4-FFF2-40B4-BE49-F238E27FC236}">
                  <a16:creationId xmlns:a16="http://schemas.microsoft.com/office/drawing/2014/main" id="{92BBA9EA-E1EC-9642-BC6C-1195963D1CA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6" name="Freeform 362">
              <a:extLst>
                <a:ext uri="{FF2B5EF4-FFF2-40B4-BE49-F238E27FC236}">
                  <a16:creationId xmlns:a16="http://schemas.microsoft.com/office/drawing/2014/main" id="{F5DE54CC-1A21-7242-893E-5B0F34DDF569}"/>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7" name="Rectangle 363">
              <a:extLst>
                <a:ext uri="{FF2B5EF4-FFF2-40B4-BE49-F238E27FC236}">
                  <a16:creationId xmlns:a16="http://schemas.microsoft.com/office/drawing/2014/main" id="{AFD98E37-52B9-2A4A-9280-8985F3AB853C}"/>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78" name="Group 364">
              <a:extLst>
                <a:ext uri="{FF2B5EF4-FFF2-40B4-BE49-F238E27FC236}">
                  <a16:creationId xmlns:a16="http://schemas.microsoft.com/office/drawing/2014/main" id="{42B390A1-1CE1-8A44-98E6-EC785C7E804D}"/>
                </a:ext>
              </a:extLst>
            </p:cNvPr>
            <p:cNvGrpSpPr>
              <a:grpSpLocks/>
            </p:cNvGrpSpPr>
            <p:nvPr/>
          </p:nvGrpSpPr>
          <p:grpSpPr bwMode="auto">
            <a:xfrm>
              <a:off x="4749" y="668"/>
              <a:ext cx="581" cy="145"/>
              <a:chOff x="614" y="2568"/>
              <a:chExt cx="725" cy="139"/>
            </a:xfrm>
          </p:grpSpPr>
          <p:sp>
            <p:nvSpPr>
              <p:cNvPr id="903" name="AutoShape 365">
                <a:extLst>
                  <a:ext uri="{FF2B5EF4-FFF2-40B4-BE49-F238E27FC236}">
                    <a16:creationId xmlns:a16="http://schemas.microsoft.com/office/drawing/2014/main" id="{A81F4F9D-A24D-994F-987A-B13859CE60EC}"/>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4" name="AutoShape 366">
                <a:extLst>
                  <a:ext uri="{FF2B5EF4-FFF2-40B4-BE49-F238E27FC236}">
                    <a16:creationId xmlns:a16="http://schemas.microsoft.com/office/drawing/2014/main" id="{9A450662-B29B-9A47-8273-B52413BF16F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79" name="Rectangle 367">
              <a:extLst>
                <a:ext uri="{FF2B5EF4-FFF2-40B4-BE49-F238E27FC236}">
                  <a16:creationId xmlns:a16="http://schemas.microsoft.com/office/drawing/2014/main" id="{28F33A87-EA9F-9646-8926-755174B82B45}"/>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80" name="Group 368">
              <a:extLst>
                <a:ext uri="{FF2B5EF4-FFF2-40B4-BE49-F238E27FC236}">
                  <a16:creationId xmlns:a16="http://schemas.microsoft.com/office/drawing/2014/main" id="{F712878E-6028-734C-9CF4-9ED3F9563904}"/>
                </a:ext>
              </a:extLst>
            </p:cNvPr>
            <p:cNvGrpSpPr>
              <a:grpSpLocks/>
            </p:cNvGrpSpPr>
            <p:nvPr/>
          </p:nvGrpSpPr>
          <p:grpSpPr bwMode="auto">
            <a:xfrm>
              <a:off x="4747" y="994"/>
              <a:ext cx="581" cy="134"/>
              <a:chOff x="614" y="2568"/>
              <a:chExt cx="725" cy="139"/>
            </a:xfrm>
          </p:grpSpPr>
          <p:sp>
            <p:nvSpPr>
              <p:cNvPr id="901" name="AutoShape 369">
                <a:extLst>
                  <a:ext uri="{FF2B5EF4-FFF2-40B4-BE49-F238E27FC236}">
                    <a16:creationId xmlns:a16="http://schemas.microsoft.com/office/drawing/2014/main" id="{D9A0700F-287C-924F-926C-F65682B21625}"/>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2" name="AutoShape 370">
                <a:extLst>
                  <a:ext uri="{FF2B5EF4-FFF2-40B4-BE49-F238E27FC236}">
                    <a16:creationId xmlns:a16="http://schemas.microsoft.com/office/drawing/2014/main" id="{69D0E01F-131B-AE4E-9FA9-4DEAD09EBE4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81" name="Rectangle 371">
              <a:extLst>
                <a:ext uri="{FF2B5EF4-FFF2-40B4-BE49-F238E27FC236}">
                  <a16:creationId xmlns:a16="http://schemas.microsoft.com/office/drawing/2014/main" id="{2B5B8250-6B47-8640-9BE0-E536E9BEB84D}"/>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2" name="Rectangle 372">
              <a:extLst>
                <a:ext uri="{FF2B5EF4-FFF2-40B4-BE49-F238E27FC236}">
                  <a16:creationId xmlns:a16="http://schemas.microsoft.com/office/drawing/2014/main" id="{4F3ADC46-A0C7-4D41-81C6-E9FEF3D22996}"/>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83" name="Group 373">
              <a:extLst>
                <a:ext uri="{FF2B5EF4-FFF2-40B4-BE49-F238E27FC236}">
                  <a16:creationId xmlns:a16="http://schemas.microsoft.com/office/drawing/2014/main" id="{DBB62302-BA22-EB43-9800-FDE6BC60AEC2}"/>
                </a:ext>
              </a:extLst>
            </p:cNvPr>
            <p:cNvGrpSpPr>
              <a:grpSpLocks/>
            </p:cNvGrpSpPr>
            <p:nvPr/>
          </p:nvGrpSpPr>
          <p:grpSpPr bwMode="auto">
            <a:xfrm>
              <a:off x="4735" y="1627"/>
              <a:ext cx="582" cy="151"/>
              <a:chOff x="614" y="2568"/>
              <a:chExt cx="725" cy="139"/>
            </a:xfrm>
          </p:grpSpPr>
          <p:sp>
            <p:nvSpPr>
              <p:cNvPr id="899" name="AutoShape 374">
                <a:extLst>
                  <a:ext uri="{FF2B5EF4-FFF2-40B4-BE49-F238E27FC236}">
                    <a16:creationId xmlns:a16="http://schemas.microsoft.com/office/drawing/2014/main" id="{073B7F63-6B8F-3C47-98E4-91D899F23EA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0" name="AutoShape 375">
                <a:extLst>
                  <a:ext uri="{FF2B5EF4-FFF2-40B4-BE49-F238E27FC236}">
                    <a16:creationId xmlns:a16="http://schemas.microsoft.com/office/drawing/2014/main" id="{341A6BBC-F5C1-4A4B-B98C-F7FBC232C096}"/>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84" name="Freeform 376">
              <a:extLst>
                <a:ext uri="{FF2B5EF4-FFF2-40B4-BE49-F238E27FC236}">
                  <a16:creationId xmlns:a16="http://schemas.microsoft.com/office/drawing/2014/main" id="{FD7BA052-11AD-0746-9E1F-ED093C0C7F5F}"/>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885" name="Group 377">
              <a:extLst>
                <a:ext uri="{FF2B5EF4-FFF2-40B4-BE49-F238E27FC236}">
                  <a16:creationId xmlns:a16="http://schemas.microsoft.com/office/drawing/2014/main" id="{94849104-ED73-4A4E-9499-FE17A0BEEADF}"/>
                </a:ext>
              </a:extLst>
            </p:cNvPr>
            <p:cNvGrpSpPr>
              <a:grpSpLocks/>
            </p:cNvGrpSpPr>
            <p:nvPr/>
          </p:nvGrpSpPr>
          <p:grpSpPr bwMode="auto">
            <a:xfrm>
              <a:off x="4739" y="1327"/>
              <a:ext cx="582" cy="139"/>
              <a:chOff x="614" y="2568"/>
              <a:chExt cx="725" cy="139"/>
            </a:xfrm>
          </p:grpSpPr>
          <p:sp>
            <p:nvSpPr>
              <p:cNvPr id="897" name="AutoShape 378">
                <a:extLst>
                  <a:ext uri="{FF2B5EF4-FFF2-40B4-BE49-F238E27FC236}">
                    <a16:creationId xmlns:a16="http://schemas.microsoft.com/office/drawing/2014/main" id="{6AF22F59-81FC-284E-9ED3-B8543A67EC4A}"/>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8" name="AutoShape 379">
                <a:extLst>
                  <a:ext uri="{FF2B5EF4-FFF2-40B4-BE49-F238E27FC236}">
                    <a16:creationId xmlns:a16="http://schemas.microsoft.com/office/drawing/2014/main" id="{59F0C798-93FE-2E49-A5BB-F37B2B375CA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86" name="Rectangle 380">
              <a:extLst>
                <a:ext uri="{FF2B5EF4-FFF2-40B4-BE49-F238E27FC236}">
                  <a16:creationId xmlns:a16="http://schemas.microsoft.com/office/drawing/2014/main" id="{D7204B38-E79D-704F-9D1A-7946FE0F7A17}"/>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7" name="Freeform 381">
              <a:extLst>
                <a:ext uri="{FF2B5EF4-FFF2-40B4-BE49-F238E27FC236}">
                  <a16:creationId xmlns:a16="http://schemas.microsoft.com/office/drawing/2014/main" id="{B297E38E-B1EF-904E-B58B-D3DB570632A7}"/>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8" name="Freeform 382">
              <a:extLst>
                <a:ext uri="{FF2B5EF4-FFF2-40B4-BE49-F238E27FC236}">
                  <a16:creationId xmlns:a16="http://schemas.microsoft.com/office/drawing/2014/main" id="{D9CB8A91-EFB4-EF48-9D5A-800AA7662CE3}"/>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9" name="Oval 383">
              <a:extLst>
                <a:ext uri="{FF2B5EF4-FFF2-40B4-BE49-F238E27FC236}">
                  <a16:creationId xmlns:a16="http://schemas.microsoft.com/office/drawing/2014/main" id="{8987F49C-0A2B-AD46-A559-3662A0989013}"/>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0" name="Freeform 384">
              <a:extLst>
                <a:ext uri="{FF2B5EF4-FFF2-40B4-BE49-F238E27FC236}">
                  <a16:creationId xmlns:a16="http://schemas.microsoft.com/office/drawing/2014/main" id="{56272E2A-B37E-7040-8FE7-B9446851752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1" name="AutoShape 385">
              <a:extLst>
                <a:ext uri="{FF2B5EF4-FFF2-40B4-BE49-F238E27FC236}">
                  <a16:creationId xmlns:a16="http://schemas.microsoft.com/office/drawing/2014/main" id="{265AE34B-C24C-4244-B2E1-823D47AD4343}"/>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2" name="AutoShape 386">
              <a:extLst>
                <a:ext uri="{FF2B5EF4-FFF2-40B4-BE49-F238E27FC236}">
                  <a16:creationId xmlns:a16="http://schemas.microsoft.com/office/drawing/2014/main" id="{10E44DC8-F69D-5545-9E57-740FE4383A04}"/>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3" name="Oval 387">
              <a:extLst>
                <a:ext uri="{FF2B5EF4-FFF2-40B4-BE49-F238E27FC236}">
                  <a16:creationId xmlns:a16="http://schemas.microsoft.com/office/drawing/2014/main" id="{FD342163-1DC9-1B48-BEA0-1620ABB4E923}"/>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4" name="Oval 388">
              <a:extLst>
                <a:ext uri="{FF2B5EF4-FFF2-40B4-BE49-F238E27FC236}">
                  <a16:creationId xmlns:a16="http://schemas.microsoft.com/office/drawing/2014/main" id="{CA07F370-4D95-0740-89A3-264118D23696}"/>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895" name="Oval 389">
              <a:extLst>
                <a:ext uri="{FF2B5EF4-FFF2-40B4-BE49-F238E27FC236}">
                  <a16:creationId xmlns:a16="http://schemas.microsoft.com/office/drawing/2014/main" id="{7A871C45-6926-0144-A9DA-1CB846474E19}"/>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6" name="Rectangle 390">
              <a:extLst>
                <a:ext uri="{FF2B5EF4-FFF2-40B4-BE49-F238E27FC236}">
                  <a16:creationId xmlns:a16="http://schemas.microsoft.com/office/drawing/2014/main" id="{93478FB3-BB83-904F-BDCC-D9C78F5D8467}"/>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905" name="Group 391">
            <a:extLst>
              <a:ext uri="{FF2B5EF4-FFF2-40B4-BE49-F238E27FC236}">
                <a16:creationId xmlns:a16="http://schemas.microsoft.com/office/drawing/2014/main" id="{B94C15E5-CBA5-2940-8689-484338C5321F}"/>
              </a:ext>
            </a:extLst>
          </p:cNvPr>
          <p:cNvGrpSpPr>
            <a:grpSpLocks/>
          </p:cNvGrpSpPr>
          <p:nvPr/>
        </p:nvGrpSpPr>
        <p:grpSpPr bwMode="auto">
          <a:xfrm>
            <a:off x="8242300" y="5913484"/>
            <a:ext cx="231775" cy="441325"/>
            <a:chOff x="4140" y="429"/>
            <a:chExt cx="1425" cy="2396"/>
          </a:xfrm>
        </p:grpSpPr>
        <p:sp>
          <p:nvSpPr>
            <p:cNvPr id="906" name="Freeform 392">
              <a:extLst>
                <a:ext uri="{FF2B5EF4-FFF2-40B4-BE49-F238E27FC236}">
                  <a16:creationId xmlns:a16="http://schemas.microsoft.com/office/drawing/2014/main" id="{4F66A60C-4523-1247-B22F-E614C232321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7" name="Rectangle 393">
              <a:extLst>
                <a:ext uri="{FF2B5EF4-FFF2-40B4-BE49-F238E27FC236}">
                  <a16:creationId xmlns:a16="http://schemas.microsoft.com/office/drawing/2014/main" id="{61D620F7-773E-9447-BBE9-EADB205BA352}"/>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8" name="Freeform 394">
              <a:extLst>
                <a:ext uri="{FF2B5EF4-FFF2-40B4-BE49-F238E27FC236}">
                  <a16:creationId xmlns:a16="http://schemas.microsoft.com/office/drawing/2014/main" id="{68051943-1F78-7D4F-9003-02B33D5103D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9" name="Freeform 395">
              <a:extLst>
                <a:ext uri="{FF2B5EF4-FFF2-40B4-BE49-F238E27FC236}">
                  <a16:creationId xmlns:a16="http://schemas.microsoft.com/office/drawing/2014/main" id="{CFD52F3A-7D38-814B-ACF7-C2DABDAC01F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10" name="Rectangle 396">
              <a:extLst>
                <a:ext uri="{FF2B5EF4-FFF2-40B4-BE49-F238E27FC236}">
                  <a16:creationId xmlns:a16="http://schemas.microsoft.com/office/drawing/2014/main" id="{ED4FE6BC-E863-0A40-A1BF-59B1EE6E65F0}"/>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11" name="Group 397">
              <a:extLst>
                <a:ext uri="{FF2B5EF4-FFF2-40B4-BE49-F238E27FC236}">
                  <a16:creationId xmlns:a16="http://schemas.microsoft.com/office/drawing/2014/main" id="{B0820A9D-B93E-724D-B70E-1CA866696055}"/>
                </a:ext>
              </a:extLst>
            </p:cNvPr>
            <p:cNvGrpSpPr>
              <a:grpSpLocks/>
            </p:cNvGrpSpPr>
            <p:nvPr/>
          </p:nvGrpSpPr>
          <p:grpSpPr bwMode="auto">
            <a:xfrm>
              <a:off x="4749" y="668"/>
              <a:ext cx="581" cy="145"/>
              <a:chOff x="614" y="2568"/>
              <a:chExt cx="725" cy="139"/>
            </a:xfrm>
          </p:grpSpPr>
          <p:sp>
            <p:nvSpPr>
              <p:cNvPr id="936" name="AutoShape 398">
                <a:extLst>
                  <a:ext uri="{FF2B5EF4-FFF2-40B4-BE49-F238E27FC236}">
                    <a16:creationId xmlns:a16="http://schemas.microsoft.com/office/drawing/2014/main" id="{C731DD29-B1AF-B140-BF66-9AA1704AA0DA}"/>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7" name="AutoShape 399">
                <a:extLst>
                  <a:ext uri="{FF2B5EF4-FFF2-40B4-BE49-F238E27FC236}">
                    <a16:creationId xmlns:a16="http://schemas.microsoft.com/office/drawing/2014/main" id="{69450BC6-9D04-5E41-AAFA-3248B29893B9}"/>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2" name="Rectangle 400">
              <a:extLst>
                <a:ext uri="{FF2B5EF4-FFF2-40B4-BE49-F238E27FC236}">
                  <a16:creationId xmlns:a16="http://schemas.microsoft.com/office/drawing/2014/main" id="{1E68D328-8CD6-494C-8980-4A62098558E2}"/>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13" name="Group 401">
              <a:extLst>
                <a:ext uri="{FF2B5EF4-FFF2-40B4-BE49-F238E27FC236}">
                  <a16:creationId xmlns:a16="http://schemas.microsoft.com/office/drawing/2014/main" id="{80ABD857-57C1-6042-8F03-E798080B040D}"/>
                </a:ext>
              </a:extLst>
            </p:cNvPr>
            <p:cNvGrpSpPr>
              <a:grpSpLocks/>
            </p:cNvGrpSpPr>
            <p:nvPr/>
          </p:nvGrpSpPr>
          <p:grpSpPr bwMode="auto">
            <a:xfrm>
              <a:off x="4747" y="994"/>
              <a:ext cx="581" cy="134"/>
              <a:chOff x="614" y="2568"/>
              <a:chExt cx="725" cy="139"/>
            </a:xfrm>
          </p:grpSpPr>
          <p:sp>
            <p:nvSpPr>
              <p:cNvPr id="934" name="AutoShape 402">
                <a:extLst>
                  <a:ext uri="{FF2B5EF4-FFF2-40B4-BE49-F238E27FC236}">
                    <a16:creationId xmlns:a16="http://schemas.microsoft.com/office/drawing/2014/main" id="{F3B87B92-FEB0-5347-AD64-CA0F25689BD9}"/>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5" name="AutoShape 403">
                <a:extLst>
                  <a:ext uri="{FF2B5EF4-FFF2-40B4-BE49-F238E27FC236}">
                    <a16:creationId xmlns:a16="http://schemas.microsoft.com/office/drawing/2014/main" id="{9936A920-B1F4-C14C-B5C6-409A7AFE847A}"/>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4" name="Rectangle 404">
              <a:extLst>
                <a:ext uri="{FF2B5EF4-FFF2-40B4-BE49-F238E27FC236}">
                  <a16:creationId xmlns:a16="http://schemas.microsoft.com/office/drawing/2014/main" id="{0F04EEB4-7896-7D4A-BCDA-62B0C7B9FA3E}"/>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15" name="Rectangle 405">
              <a:extLst>
                <a:ext uri="{FF2B5EF4-FFF2-40B4-BE49-F238E27FC236}">
                  <a16:creationId xmlns:a16="http://schemas.microsoft.com/office/drawing/2014/main" id="{5909BD1D-CACF-D748-A5B9-4C7904EECC44}"/>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16" name="Group 406">
              <a:extLst>
                <a:ext uri="{FF2B5EF4-FFF2-40B4-BE49-F238E27FC236}">
                  <a16:creationId xmlns:a16="http://schemas.microsoft.com/office/drawing/2014/main" id="{F985F348-C548-C043-912F-5350B438D3C0}"/>
                </a:ext>
              </a:extLst>
            </p:cNvPr>
            <p:cNvGrpSpPr>
              <a:grpSpLocks/>
            </p:cNvGrpSpPr>
            <p:nvPr/>
          </p:nvGrpSpPr>
          <p:grpSpPr bwMode="auto">
            <a:xfrm>
              <a:off x="4735" y="1627"/>
              <a:ext cx="582" cy="151"/>
              <a:chOff x="614" y="2568"/>
              <a:chExt cx="725" cy="139"/>
            </a:xfrm>
          </p:grpSpPr>
          <p:sp>
            <p:nvSpPr>
              <p:cNvPr id="932" name="AutoShape 407">
                <a:extLst>
                  <a:ext uri="{FF2B5EF4-FFF2-40B4-BE49-F238E27FC236}">
                    <a16:creationId xmlns:a16="http://schemas.microsoft.com/office/drawing/2014/main" id="{F70F083E-0DB4-B64D-BC78-036B8F2D460F}"/>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3" name="AutoShape 408">
                <a:extLst>
                  <a:ext uri="{FF2B5EF4-FFF2-40B4-BE49-F238E27FC236}">
                    <a16:creationId xmlns:a16="http://schemas.microsoft.com/office/drawing/2014/main" id="{EDA150B8-1FBA-3A43-8152-77EF2D3FD366}"/>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7" name="Freeform 409">
              <a:extLst>
                <a:ext uri="{FF2B5EF4-FFF2-40B4-BE49-F238E27FC236}">
                  <a16:creationId xmlns:a16="http://schemas.microsoft.com/office/drawing/2014/main" id="{A4EE2C33-4CEF-F64E-8D2C-C9DFC11B0CF3}"/>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18" name="Group 410">
              <a:extLst>
                <a:ext uri="{FF2B5EF4-FFF2-40B4-BE49-F238E27FC236}">
                  <a16:creationId xmlns:a16="http://schemas.microsoft.com/office/drawing/2014/main" id="{D5237434-45E3-9B43-B435-70ECE4BC17C6}"/>
                </a:ext>
              </a:extLst>
            </p:cNvPr>
            <p:cNvGrpSpPr>
              <a:grpSpLocks/>
            </p:cNvGrpSpPr>
            <p:nvPr/>
          </p:nvGrpSpPr>
          <p:grpSpPr bwMode="auto">
            <a:xfrm>
              <a:off x="4739" y="1327"/>
              <a:ext cx="582" cy="139"/>
              <a:chOff x="614" y="2568"/>
              <a:chExt cx="725" cy="139"/>
            </a:xfrm>
          </p:grpSpPr>
          <p:sp>
            <p:nvSpPr>
              <p:cNvPr id="930" name="AutoShape 411">
                <a:extLst>
                  <a:ext uri="{FF2B5EF4-FFF2-40B4-BE49-F238E27FC236}">
                    <a16:creationId xmlns:a16="http://schemas.microsoft.com/office/drawing/2014/main" id="{FE241821-A07C-5E45-9536-5C4C0DCB2EE2}"/>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1" name="AutoShape 412">
                <a:extLst>
                  <a:ext uri="{FF2B5EF4-FFF2-40B4-BE49-F238E27FC236}">
                    <a16:creationId xmlns:a16="http://schemas.microsoft.com/office/drawing/2014/main" id="{A291E061-47B5-8B40-B857-3700BEC1CF92}"/>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19" name="Rectangle 413">
              <a:extLst>
                <a:ext uri="{FF2B5EF4-FFF2-40B4-BE49-F238E27FC236}">
                  <a16:creationId xmlns:a16="http://schemas.microsoft.com/office/drawing/2014/main" id="{DD501FF1-6533-124E-B747-F46FD4739AA5}"/>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0" name="Freeform 414">
              <a:extLst>
                <a:ext uri="{FF2B5EF4-FFF2-40B4-BE49-F238E27FC236}">
                  <a16:creationId xmlns:a16="http://schemas.microsoft.com/office/drawing/2014/main" id="{DCD7A571-3F8E-5B4C-AE78-445B1D4AE2C2}"/>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21" name="Freeform 415">
              <a:extLst>
                <a:ext uri="{FF2B5EF4-FFF2-40B4-BE49-F238E27FC236}">
                  <a16:creationId xmlns:a16="http://schemas.microsoft.com/office/drawing/2014/main" id="{938BC4F2-A426-3F45-8FD9-7FA2DBEC0307}"/>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22" name="Oval 416">
              <a:extLst>
                <a:ext uri="{FF2B5EF4-FFF2-40B4-BE49-F238E27FC236}">
                  <a16:creationId xmlns:a16="http://schemas.microsoft.com/office/drawing/2014/main" id="{AF98DFA3-988A-EC49-B271-BC58A8724EDD}"/>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3" name="Freeform 417">
              <a:extLst>
                <a:ext uri="{FF2B5EF4-FFF2-40B4-BE49-F238E27FC236}">
                  <a16:creationId xmlns:a16="http://schemas.microsoft.com/office/drawing/2014/main" id="{A196ACD0-B52A-594C-BD08-5F7FA59EA3F8}"/>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24" name="AutoShape 418">
              <a:extLst>
                <a:ext uri="{FF2B5EF4-FFF2-40B4-BE49-F238E27FC236}">
                  <a16:creationId xmlns:a16="http://schemas.microsoft.com/office/drawing/2014/main" id="{31CD3BB6-E02C-FF4B-963F-83FAE08F49B8}"/>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5" name="AutoShape 419">
              <a:extLst>
                <a:ext uri="{FF2B5EF4-FFF2-40B4-BE49-F238E27FC236}">
                  <a16:creationId xmlns:a16="http://schemas.microsoft.com/office/drawing/2014/main" id="{348C19C6-E3E4-6244-86AE-3030DDC92A47}"/>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6" name="Oval 420">
              <a:extLst>
                <a:ext uri="{FF2B5EF4-FFF2-40B4-BE49-F238E27FC236}">
                  <a16:creationId xmlns:a16="http://schemas.microsoft.com/office/drawing/2014/main" id="{427211E2-1972-7141-998C-496F47DB8C74}"/>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7" name="Oval 421">
              <a:extLst>
                <a:ext uri="{FF2B5EF4-FFF2-40B4-BE49-F238E27FC236}">
                  <a16:creationId xmlns:a16="http://schemas.microsoft.com/office/drawing/2014/main" id="{A4986518-BD9B-5B44-985C-6F2FB20BB7B3}"/>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928" name="Oval 422">
              <a:extLst>
                <a:ext uri="{FF2B5EF4-FFF2-40B4-BE49-F238E27FC236}">
                  <a16:creationId xmlns:a16="http://schemas.microsoft.com/office/drawing/2014/main" id="{410B6E44-7449-9E43-AFBD-60C7C42E260D}"/>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9" name="Rectangle 423">
              <a:extLst>
                <a:ext uri="{FF2B5EF4-FFF2-40B4-BE49-F238E27FC236}">
                  <a16:creationId xmlns:a16="http://schemas.microsoft.com/office/drawing/2014/main" id="{B13CD25C-C312-244E-B0BF-CD83F0BBA536}"/>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938" name="Group 424">
            <a:extLst>
              <a:ext uri="{FF2B5EF4-FFF2-40B4-BE49-F238E27FC236}">
                <a16:creationId xmlns:a16="http://schemas.microsoft.com/office/drawing/2014/main" id="{E9EBF6A3-E9F0-8746-A258-7B6F1E3DA995}"/>
              </a:ext>
            </a:extLst>
          </p:cNvPr>
          <p:cNvGrpSpPr>
            <a:grpSpLocks/>
          </p:cNvGrpSpPr>
          <p:nvPr/>
        </p:nvGrpSpPr>
        <p:grpSpPr bwMode="auto">
          <a:xfrm>
            <a:off x="1689100" y="5749972"/>
            <a:ext cx="231775" cy="441325"/>
            <a:chOff x="4140" y="429"/>
            <a:chExt cx="1425" cy="2396"/>
          </a:xfrm>
        </p:grpSpPr>
        <p:sp>
          <p:nvSpPr>
            <p:cNvPr id="939" name="Freeform 425">
              <a:extLst>
                <a:ext uri="{FF2B5EF4-FFF2-40B4-BE49-F238E27FC236}">
                  <a16:creationId xmlns:a16="http://schemas.microsoft.com/office/drawing/2014/main" id="{317EF1EB-033C-B541-875F-F971EF4C96A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40" name="Rectangle 426">
              <a:extLst>
                <a:ext uri="{FF2B5EF4-FFF2-40B4-BE49-F238E27FC236}">
                  <a16:creationId xmlns:a16="http://schemas.microsoft.com/office/drawing/2014/main" id="{7DE336F4-7D1A-AD4C-B804-3C17B5FDDBE4}"/>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41" name="Freeform 427">
              <a:extLst>
                <a:ext uri="{FF2B5EF4-FFF2-40B4-BE49-F238E27FC236}">
                  <a16:creationId xmlns:a16="http://schemas.microsoft.com/office/drawing/2014/main" id="{2EF9F335-3899-2649-A235-1B2F287E3EA2}"/>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42" name="Freeform 428">
              <a:extLst>
                <a:ext uri="{FF2B5EF4-FFF2-40B4-BE49-F238E27FC236}">
                  <a16:creationId xmlns:a16="http://schemas.microsoft.com/office/drawing/2014/main" id="{38F111C0-EACA-674A-B70B-E58450D355E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43" name="Rectangle 429">
              <a:extLst>
                <a:ext uri="{FF2B5EF4-FFF2-40B4-BE49-F238E27FC236}">
                  <a16:creationId xmlns:a16="http://schemas.microsoft.com/office/drawing/2014/main" id="{8FAFAE77-82D3-6944-9183-612E8FADA366}"/>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44" name="Group 430">
              <a:extLst>
                <a:ext uri="{FF2B5EF4-FFF2-40B4-BE49-F238E27FC236}">
                  <a16:creationId xmlns:a16="http://schemas.microsoft.com/office/drawing/2014/main" id="{C9C3B06D-1446-984E-8533-C1D0EC6B486C}"/>
                </a:ext>
              </a:extLst>
            </p:cNvPr>
            <p:cNvGrpSpPr>
              <a:grpSpLocks/>
            </p:cNvGrpSpPr>
            <p:nvPr/>
          </p:nvGrpSpPr>
          <p:grpSpPr bwMode="auto">
            <a:xfrm>
              <a:off x="4749" y="668"/>
              <a:ext cx="581" cy="145"/>
              <a:chOff x="614" y="2568"/>
              <a:chExt cx="725" cy="139"/>
            </a:xfrm>
          </p:grpSpPr>
          <p:sp>
            <p:nvSpPr>
              <p:cNvPr id="969" name="AutoShape 431">
                <a:extLst>
                  <a:ext uri="{FF2B5EF4-FFF2-40B4-BE49-F238E27FC236}">
                    <a16:creationId xmlns:a16="http://schemas.microsoft.com/office/drawing/2014/main" id="{B80496C4-049D-954C-A5E2-DFF3BE40A452}"/>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70" name="AutoShape 432">
                <a:extLst>
                  <a:ext uri="{FF2B5EF4-FFF2-40B4-BE49-F238E27FC236}">
                    <a16:creationId xmlns:a16="http://schemas.microsoft.com/office/drawing/2014/main" id="{E94FA028-F9BF-5049-A877-C2D7FDCD9015}"/>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45" name="Rectangle 433">
              <a:extLst>
                <a:ext uri="{FF2B5EF4-FFF2-40B4-BE49-F238E27FC236}">
                  <a16:creationId xmlns:a16="http://schemas.microsoft.com/office/drawing/2014/main" id="{1C7D30E0-62C3-8547-BC1B-55D6857A2A8C}"/>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46" name="Group 434">
              <a:extLst>
                <a:ext uri="{FF2B5EF4-FFF2-40B4-BE49-F238E27FC236}">
                  <a16:creationId xmlns:a16="http://schemas.microsoft.com/office/drawing/2014/main" id="{CAA280D4-E674-2E4D-847F-F365F1274CA6}"/>
                </a:ext>
              </a:extLst>
            </p:cNvPr>
            <p:cNvGrpSpPr>
              <a:grpSpLocks/>
            </p:cNvGrpSpPr>
            <p:nvPr/>
          </p:nvGrpSpPr>
          <p:grpSpPr bwMode="auto">
            <a:xfrm>
              <a:off x="4747" y="994"/>
              <a:ext cx="581" cy="134"/>
              <a:chOff x="614" y="2568"/>
              <a:chExt cx="725" cy="139"/>
            </a:xfrm>
          </p:grpSpPr>
          <p:sp>
            <p:nvSpPr>
              <p:cNvPr id="967" name="AutoShape 435">
                <a:extLst>
                  <a:ext uri="{FF2B5EF4-FFF2-40B4-BE49-F238E27FC236}">
                    <a16:creationId xmlns:a16="http://schemas.microsoft.com/office/drawing/2014/main" id="{738D85AC-043C-754D-A78E-BACC8A48207E}"/>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8" name="AutoShape 436">
                <a:extLst>
                  <a:ext uri="{FF2B5EF4-FFF2-40B4-BE49-F238E27FC236}">
                    <a16:creationId xmlns:a16="http://schemas.microsoft.com/office/drawing/2014/main" id="{B76D4B9D-F7C8-E14E-9522-B51842A2DCD7}"/>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47" name="Rectangle 437">
              <a:extLst>
                <a:ext uri="{FF2B5EF4-FFF2-40B4-BE49-F238E27FC236}">
                  <a16:creationId xmlns:a16="http://schemas.microsoft.com/office/drawing/2014/main" id="{A121AF39-D190-9942-9112-F9B7373DD92F}"/>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48" name="Rectangle 438">
              <a:extLst>
                <a:ext uri="{FF2B5EF4-FFF2-40B4-BE49-F238E27FC236}">
                  <a16:creationId xmlns:a16="http://schemas.microsoft.com/office/drawing/2014/main" id="{9946FEDB-0B41-A441-8DFF-6C8F29D596E3}"/>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49" name="Group 439">
              <a:extLst>
                <a:ext uri="{FF2B5EF4-FFF2-40B4-BE49-F238E27FC236}">
                  <a16:creationId xmlns:a16="http://schemas.microsoft.com/office/drawing/2014/main" id="{087E5FE7-6DA0-E046-A8AD-270F21B72F4B}"/>
                </a:ext>
              </a:extLst>
            </p:cNvPr>
            <p:cNvGrpSpPr>
              <a:grpSpLocks/>
            </p:cNvGrpSpPr>
            <p:nvPr/>
          </p:nvGrpSpPr>
          <p:grpSpPr bwMode="auto">
            <a:xfrm>
              <a:off x="4735" y="1627"/>
              <a:ext cx="582" cy="151"/>
              <a:chOff x="614" y="2568"/>
              <a:chExt cx="725" cy="139"/>
            </a:xfrm>
          </p:grpSpPr>
          <p:sp>
            <p:nvSpPr>
              <p:cNvPr id="965" name="AutoShape 440">
                <a:extLst>
                  <a:ext uri="{FF2B5EF4-FFF2-40B4-BE49-F238E27FC236}">
                    <a16:creationId xmlns:a16="http://schemas.microsoft.com/office/drawing/2014/main" id="{039CD5C6-4A2D-F248-8B0E-32167F37202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6" name="AutoShape 441">
                <a:extLst>
                  <a:ext uri="{FF2B5EF4-FFF2-40B4-BE49-F238E27FC236}">
                    <a16:creationId xmlns:a16="http://schemas.microsoft.com/office/drawing/2014/main" id="{E70B0960-3C6E-5040-8F34-E0B99EDAF366}"/>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50" name="Freeform 442">
              <a:extLst>
                <a:ext uri="{FF2B5EF4-FFF2-40B4-BE49-F238E27FC236}">
                  <a16:creationId xmlns:a16="http://schemas.microsoft.com/office/drawing/2014/main" id="{17BD7AC4-5373-C941-88AB-B26440D32685}"/>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51" name="Group 443">
              <a:extLst>
                <a:ext uri="{FF2B5EF4-FFF2-40B4-BE49-F238E27FC236}">
                  <a16:creationId xmlns:a16="http://schemas.microsoft.com/office/drawing/2014/main" id="{C7BD3591-3619-7E4C-9B6A-55A758416E82}"/>
                </a:ext>
              </a:extLst>
            </p:cNvPr>
            <p:cNvGrpSpPr>
              <a:grpSpLocks/>
            </p:cNvGrpSpPr>
            <p:nvPr/>
          </p:nvGrpSpPr>
          <p:grpSpPr bwMode="auto">
            <a:xfrm>
              <a:off x="4739" y="1327"/>
              <a:ext cx="582" cy="139"/>
              <a:chOff x="614" y="2568"/>
              <a:chExt cx="725" cy="139"/>
            </a:xfrm>
          </p:grpSpPr>
          <p:sp>
            <p:nvSpPr>
              <p:cNvPr id="963" name="AutoShape 444">
                <a:extLst>
                  <a:ext uri="{FF2B5EF4-FFF2-40B4-BE49-F238E27FC236}">
                    <a16:creationId xmlns:a16="http://schemas.microsoft.com/office/drawing/2014/main" id="{C694EDB9-4E43-7042-9083-DC97B66DE3A3}"/>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4" name="AutoShape 445">
                <a:extLst>
                  <a:ext uri="{FF2B5EF4-FFF2-40B4-BE49-F238E27FC236}">
                    <a16:creationId xmlns:a16="http://schemas.microsoft.com/office/drawing/2014/main" id="{2AB5642F-0A02-6B42-AF90-50B0A18117A6}"/>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52" name="Rectangle 446">
              <a:extLst>
                <a:ext uri="{FF2B5EF4-FFF2-40B4-BE49-F238E27FC236}">
                  <a16:creationId xmlns:a16="http://schemas.microsoft.com/office/drawing/2014/main" id="{2AFCC6E7-BFA9-B440-8D4B-84D103A08926}"/>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3" name="Freeform 447">
              <a:extLst>
                <a:ext uri="{FF2B5EF4-FFF2-40B4-BE49-F238E27FC236}">
                  <a16:creationId xmlns:a16="http://schemas.microsoft.com/office/drawing/2014/main" id="{82204651-13E9-F04B-82D6-6A223B2E11E9}"/>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4" name="Freeform 448">
              <a:extLst>
                <a:ext uri="{FF2B5EF4-FFF2-40B4-BE49-F238E27FC236}">
                  <a16:creationId xmlns:a16="http://schemas.microsoft.com/office/drawing/2014/main" id="{6922DA35-3C04-774C-8ACF-153A173C658F}"/>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5" name="Oval 449">
              <a:extLst>
                <a:ext uri="{FF2B5EF4-FFF2-40B4-BE49-F238E27FC236}">
                  <a16:creationId xmlns:a16="http://schemas.microsoft.com/office/drawing/2014/main" id="{C23E4235-11FF-984D-A57A-C75AD14601A9}"/>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6" name="Freeform 450">
              <a:extLst>
                <a:ext uri="{FF2B5EF4-FFF2-40B4-BE49-F238E27FC236}">
                  <a16:creationId xmlns:a16="http://schemas.microsoft.com/office/drawing/2014/main" id="{59166102-C946-C84E-A8E6-A50DC889B2E2}"/>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7" name="AutoShape 451">
              <a:extLst>
                <a:ext uri="{FF2B5EF4-FFF2-40B4-BE49-F238E27FC236}">
                  <a16:creationId xmlns:a16="http://schemas.microsoft.com/office/drawing/2014/main" id="{DB6EAA21-8AC6-7643-85FF-FFC300E9E71D}"/>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8" name="AutoShape 452">
              <a:extLst>
                <a:ext uri="{FF2B5EF4-FFF2-40B4-BE49-F238E27FC236}">
                  <a16:creationId xmlns:a16="http://schemas.microsoft.com/office/drawing/2014/main" id="{15D9F3D2-6ED8-4C4F-BB56-E545BDE0C428}"/>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59" name="Oval 453">
              <a:extLst>
                <a:ext uri="{FF2B5EF4-FFF2-40B4-BE49-F238E27FC236}">
                  <a16:creationId xmlns:a16="http://schemas.microsoft.com/office/drawing/2014/main" id="{D05548EE-6B5D-D146-AE13-3B37C643B54E}"/>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0" name="Oval 454">
              <a:extLst>
                <a:ext uri="{FF2B5EF4-FFF2-40B4-BE49-F238E27FC236}">
                  <a16:creationId xmlns:a16="http://schemas.microsoft.com/office/drawing/2014/main" id="{BA9CDE26-F880-424F-ACDF-5A5386DB0843}"/>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961" name="Oval 455">
              <a:extLst>
                <a:ext uri="{FF2B5EF4-FFF2-40B4-BE49-F238E27FC236}">
                  <a16:creationId xmlns:a16="http://schemas.microsoft.com/office/drawing/2014/main" id="{ADD01E69-6DBA-9443-B258-925348F541E2}"/>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62" name="Rectangle 456">
              <a:extLst>
                <a:ext uri="{FF2B5EF4-FFF2-40B4-BE49-F238E27FC236}">
                  <a16:creationId xmlns:a16="http://schemas.microsoft.com/office/drawing/2014/main" id="{60515F24-76C5-D241-9374-EDF990578674}"/>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7" name="Group 316">
            <a:extLst>
              <a:ext uri="{FF2B5EF4-FFF2-40B4-BE49-F238E27FC236}">
                <a16:creationId xmlns:a16="http://schemas.microsoft.com/office/drawing/2014/main" id="{C425A84F-46B8-754A-9724-6E2F7CE21E32}"/>
              </a:ext>
            </a:extLst>
          </p:cNvPr>
          <p:cNvGrpSpPr/>
          <p:nvPr/>
        </p:nvGrpSpPr>
        <p:grpSpPr>
          <a:xfrm>
            <a:off x="7928343" y="3253082"/>
            <a:ext cx="616281" cy="869387"/>
            <a:chOff x="10910965" y="2513124"/>
            <a:chExt cx="586768" cy="904023"/>
          </a:xfrm>
        </p:grpSpPr>
        <p:sp>
          <p:nvSpPr>
            <p:cNvPr id="318" name="Rectangle 317">
              <a:extLst>
                <a:ext uri="{FF2B5EF4-FFF2-40B4-BE49-F238E27FC236}">
                  <a16:creationId xmlns:a16="http://schemas.microsoft.com/office/drawing/2014/main" id="{8936A3DE-03D8-EE46-B893-03954ECF8D91}"/>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19" name="Straight Connector 318">
              <a:extLst>
                <a:ext uri="{FF2B5EF4-FFF2-40B4-BE49-F238E27FC236}">
                  <a16:creationId xmlns:a16="http://schemas.microsoft.com/office/drawing/2014/main" id="{6D7E9975-BFAD-8342-A28D-A44C4EE2D551}"/>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EA99EF4C-F055-BE41-BC0C-7222F834FC82}"/>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62BE39BD-E7EF-F549-B80A-D6DB578AC9F3}"/>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id="{263E7FDF-996A-D047-B0F4-86BAA87A454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8" name="Straight Connector 7">
            <a:extLst>
              <a:ext uri="{FF2B5EF4-FFF2-40B4-BE49-F238E27FC236}">
                <a16:creationId xmlns:a16="http://schemas.microsoft.com/office/drawing/2014/main" id="{E5D22A11-B9BD-7D47-BC69-0B40AFC1DDE5}"/>
              </a:ext>
            </a:extLst>
          </p:cNvPr>
          <p:cNvCxnSpPr>
            <a:cxnSpLocks/>
          </p:cNvCxnSpPr>
          <p:nvPr/>
        </p:nvCxnSpPr>
        <p:spPr>
          <a:xfrm>
            <a:off x="3769031" y="4119717"/>
            <a:ext cx="130769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971" name="Group 457">
            <a:extLst>
              <a:ext uri="{FF2B5EF4-FFF2-40B4-BE49-F238E27FC236}">
                <a16:creationId xmlns:a16="http://schemas.microsoft.com/office/drawing/2014/main" id="{C6E45B59-E267-7B45-B2BC-74C688AEE131}"/>
              </a:ext>
            </a:extLst>
          </p:cNvPr>
          <p:cNvGrpSpPr>
            <a:grpSpLocks/>
          </p:cNvGrpSpPr>
          <p:nvPr/>
        </p:nvGrpSpPr>
        <p:grpSpPr bwMode="auto">
          <a:xfrm>
            <a:off x="3703638" y="3744959"/>
            <a:ext cx="231775" cy="441325"/>
            <a:chOff x="4140" y="429"/>
            <a:chExt cx="1425" cy="2396"/>
          </a:xfrm>
        </p:grpSpPr>
        <p:sp>
          <p:nvSpPr>
            <p:cNvPr id="972" name="Freeform 458">
              <a:extLst>
                <a:ext uri="{FF2B5EF4-FFF2-40B4-BE49-F238E27FC236}">
                  <a16:creationId xmlns:a16="http://schemas.microsoft.com/office/drawing/2014/main" id="{7DD04F7D-0DF7-5F46-95E0-951160D158F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73" name="Rectangle 459">
              <a:extLst>
                <a:ext uri="{FF2B5EF4-FFF2-40B4-BE49-F238E27FC236}">
                  <a16:creationId xmlns:a16="http://schemas.microsoft.com/office/drawing/2014/main" id="{A482EC7C-40E6-5541-87E2-CC0AD47E1583}"/>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74" name="Freeform 460">
              <a:extLst>
                <a:ext uri="{FF2B5EF4-FFF2-40B4-BE49-F238E27FC236}">
                  <a16:creationId xmlns:a16="http://schemas.microsoft.com/office/drawing/2014/main" id="{09B2489F-DA46-8142-BD8E-C1442F2160ED}"/>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75" name="Freeform 461">
              <a:extLst>
                <a:ext uri="{FF2B5EF4-FFF2-40B4-BE49-F238E27FC236}">
                  <a16:creationId xmlns:a16="http://schemas.microsoft.com/office/drawing/2014/main" id="{8560579B-50AA-8744-885F-62D076AE41F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76" name="Rectangle 462">
              <a:extLst>
                <a:ext uri="{FF2B5EF4-FFF2-40B4-BE49-F238E27FC236}">
                  <a16:creationId xmlns:a16="http://schemas.microsoft.com/office/drawing/2014/main" id="{981079A7-2423-4D45-ABF9-335D31DA3224}"/>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77" name="Group 463">
              <a:extLst>
                <a:ext uri="{FF2B5EF4-FFF2-40B4-BE49-F238E27FC236}">
                  <a16:creationId xmlns:a16="http://schemas.microsoft.com/office/drawing/2014/main" id="{F60D08F5-01A8-1B47-9530-A60B84910B0F}"/>
                </a:ext>
              </a:extLst>
            </p:cNvPr>
            <p:cNvGrpSpPr>
              <a:grpSpLocks/>
            </p:cNvGrpSpPr>
            <p:nvPr/>
          </p:nvGrpSpPr>
          <p:grpSpPr bwMode="auto">
            <a:xfrm>
              <a:off x="4749" y="668"/>
              <a:ext cx="581" cy="145"/>
              <a:chOff x="614" y="2568"/>
              <a:chExt cx="725" cy="139"/>
            </a:xfrm>
          </p:grpSpPr>
          <p:sp>
            <p:nvSpPr>
              <p:cNvPr id="1002" name="AutoShape 464">
                <a:extLst>
                  <a:ext uri="{FF2B5EF4-FFF2-40B4-BE49-F238E27FC236}">
                    <a16:creationId xmlns:a16="http://schemas.microsoft.com/office/drawing/2014/main" id="{3FACCA5F-6077-7140-A10F-814A4CEC8338}"/>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3" name="AutoShape 465">
                <a:extLst>
                  <a:ext uri="{FF2B5EF4-FFF2-40B4-BE49-F238E27FC236}">
                    <a16:creationId xmlns:a16="http://schemas.microsoft.com/office/drawing/2014/main" id="{F7CA1427-C3CB-EB4A-9376-38E19F4B8442}"/>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78" name="Rectangle 466">
              <a:extLst>
                <a:ext uri="{FF2B5EF4-FFF2-40B4-BE49-F238E27FC236}">
                  <a16:creationId xmlns:a16="http://schemas.microsoft.com/office/drawing/2014/main" id="{837C26C6-C274-5F4E-89AD-0D0A0063C5DB}"/>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79" name="Group 467">
              <a:extLst>
                <a:ext uri="{FF2B5EF4-FFF2-40B4-BE49-F238E27FC236}">
                  <a16:creationId xmlns:a16="http://schemas.microsoft.com/office/drawing/2014/main" id="{866E97C1-381B-D941-9CAC-1F7B64147C85}"/>
                </a:ext>
              </a:extLst>
            </p:cNvPr>
            <p:cNvGrpSpPr>
              <a:grpSpLocks/>
            </p:cNvGrpSpPr>
            <p:nvPr/>
          </p:nvGrpSpPr>
          <p:grpSpPr bwMode="auto">
            <a:xfrm>
              <a:off x="4747" y="994"/>
              <a:ext cx="581" cy="134"/>
              <a:chOff x="614" y="2568"/>
              <a:chExt cx="725" cy="139"/>
            </a:xfrm>
          </p:grpSpPr>
          <p:sp>
            <p:nvSpPr>
              <p:cNvPr id="1000" name="AutoShape 468">
                <a:extLst>
                  <a:ext uri="{FF2B5EF4-FFF2-40B4-BE49-F238E27FC236}">
                    <a16:creationId xmlns:a16="http://schemas.microsoft.com/office/drawing/2014/main" id="{089E79CA-EA5F-F845-8135-381DDCE2B7F6}"/>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1" name="AutoShape 469">
                <a:extLst>
                  <a:ext uri="{FF2B5EF4-FFF2-40B4-BE49-F238E27FC236}">
                    <a16:creationId xmlns:a16="http://schemas.microsoft.com/office/drawing/2014/main" id="{CEC382CF-D42E-C148-B554-D931AF3DAF63}"/>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80" name="Rectangle 470">
              <a:extLst>
                <a:ext uri="{FF2B5EF4-FFF2-40B4-BE49-F238E27FC236}">
                  <a16:creationId xmlns:a16="http://schemas.microsoft.com/office/drawing/2014/main" id="{39C56472-C924-2940-B17A-5BD33A2B2568}"/>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1" name="Rectangle 471">
              <a:extLst>
                <a:ext uri="{FF2B5EF4-FFF2-40B4-BE49-F238E27FC236}">
                  <a16:creationId xmlns:a16="http://schemas.microsoft.com/office/drawing/2014/main" id="{48693300-7BC2-F24F-A5EA-5EFC928E335A}"/>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982" name="Group 472">
              <a:extLst>
                <a:ext uri="{FF2B5EF4-FFF2-40B4-BE49-F238E27FC236}">
                  <a16:creationId xmlns:a16="http://schemas.microsoft.com/office/drawing/2014/main" id="{1BF7C429-6C5C-D54E-BD8C-1990AE08D8B1}"/>
                </a:ext>
              </a:extLst>
            </p:cNvPr>
            <p:cNvGrpSpPr>
              <a:grpSpLocks/>
            </p:cNvGrpSpPr>
            <p:nvPr/>
          </p:nvGrpSpPr>
          <p:grpSpPr bwMode="auto">
            <a:xfrm>
              <a:off x="4735" y="1627"/>
              <a:ext cx="582" cy="151"/>
              <a:chOff x="614" y="2568"/>
              <a:chExt cx="725" cy="139"/>
            </a:xfrm>
          </p:grpSpPr>
          <p:sp>
            <p:nvSpPr>
              <p:cNvPr id="998" name="AutoShape 473">
                <a:extLst>
                  <a:ext uri="{FF2B5EF4-FFF2-40B4-BE49-F238E27FC236}">
                    <a16:creationId xmlns:a16="http://schemas.microsoft.com/office/drawing/2014/main" id="{E12DA08F-762F-8A42-B411-55A6A73043E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9" name="AutoShape 474">
                <a:extLst>
                  <a:ext uri="{FF2B5EF4-FFF2-40B4-BE49-F238E27FC236}">
                    <a16:creationId xmlns:a16="http://schemas.microsoft.com/office/drawing/2014/main" id="{4E5DD8A3-DB1E-5E48-9B40-9CDB93E2F533}"/>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83" name="Freeform 475">
              <a:extLst>
                <a:ext uri="{FF2B5EF4-FFF2-40B4-BE49-F238E27FC236}">
                  <a16:creationId xmlns:a16="http://schemas.microsoft.com/office/drawing/2014/main" id="{6338E658-2064-FE4D-8C90-608F5603D1B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84" name="Group 476">
              <a:extLst>
                <a:ext uri="{FF2B5EF4-FFF2-40B4-BE49-F238E27FC236}">
                  <a16:creationId xmlns:a16="http://schemas.microsoft.com/office/drawing/2014/main" id="{F51EBDA0-8B91-7542-8465-DBEA299056D6}"/>
                </a:ext>
              </a:extLst>
            </p:cNvPr>
            <p:cNvGrpSpPr>
              <a:grpSpLocks/>
            </p:cNvGrpSpPr>
            <p:nvPr/>
          </p:nvGrpSpPr>
          <p:grpSpPr bwMode="auto">
            <a:xfrm>
              <a:off x="4739" y="1327"/>
              <a:ext cx="582" cy="139"/>
              <a:chOff x="614" y="2568"/>
              <a:chExt cx="725" cy="139"/>
            </a:xfrm>
          </p:grpSpPr>
          <p:sp>
            <p:nvSpPr>
              <p:cNvPr id="996" name="AutoShape 477">
                <a:extLst>
                  <a:ext uri="{FF2B5EF4-FFF2-40B4-BE49-F238E27FC236}">
                    <a16:creationId xmlns:a16="http://schemas.microsoft.com/office/drawing/2014/main" id="{EF24BF5B-102B-C340-948F-D8918718BC85}"/>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7" name="AutoShape 478">
                <a:extLst>
                  <a:ext uri="{FF2B5EF4-FFF2-40B4-BE49-F238E27FC236}">
                    <a16:creationId xmlns:a16="http://schemas.microsoft.com/office/drawing/2014/main" id="{140E04CF-3812-F045-8D17-168F7B463C01}"/>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85" name="Rectangle 479">
              <a:extLst>
                <a:ext uri="{FF2B5EF4-FFF2-40B4-BE49-F238E27FC236}">
                  <a16:creationId xmlns:a16="http://schemas.microsoft.com/office/drawing/2014/main" id="{A84A63E1-DEDD-8D48-9DE3-A238F90EAF8E}"/>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6" name="Freeform 480">
              <a:extLst>
                <a:ext uri="{FF2B5EF4-FFF2-40B4-BE49-F238E27FC236}">
                  <a16:creationId xmlns:a16="http://schemas.microsoft.com/office/drawing/2014/main" id="{AA0561AD-7E9C-4449-BC28-22FE95411EC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87" name="Freeform 481">
              <a:extLst>
                <a:ext uri="{FF2B5EF4-FFF2-40B4-BE49-F238E27FC236}">
                  <a16:creationId xmlns:a16="http://schemas.microsoft.com/office/drawing/2014/main" id="{4CD36BC2-CE3A-8647-BA74-07860429897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88" name="Oval 482">
              <a:extLst>
                <a:ext uri="{FF2B5EF4-FFF2-40B4-BE49-F238E27FC236}">
                  <a16:creationId xmlns:a16="http://schemas.microsoft.com/office/drawing/2014/main" id="{20A57E2B-584E-DA4B-8D86-672777B3E25D}"/>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9" name="Freeform 483">
              <a:extLst>
                <a:ext uri="{FF2B5EF4-FFF2-40B4-BE49-F238E27FC236}">
                  <a16:creationId xmlns:a16="http://schemas.microsoft.com/office/drawing/2014/main" id="{6FEFA449-FBC8-864C-B7D9-6DED5AB0CBD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90" name="AutoShape 484">
              <a:extLst>
                <a:ext uri="{FF2B5EF4-FFF2-40B4-BE49-F238E27FC236}">
                  <a16:creationId xmlns:a16="http://schemas.microsoft.com/office/drawing/2014/main" id="{4546C8B6-EBDA-5247-B1B0-B48DEBAFF978}"/>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1" name="AutoShape 485">
              <a:extLst>
                <a:ext uri="{FF2B5EF4-FFF2-40B4-BE49-F238E27FC236}">
                  <a16:creationId xmlns:a16="http://schemas.microsoft.com/office/drawing/2014/main" id="{C05FEF15-30BC-3D4D-8D0F-14F59AB04084}"/>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2" name="Oval 486">
              <a:extLst>
                <a:ext uri="{FF2B5EF4-FFF2-40B4-BE49-F238E27FC236}">
                  <a16:creationId xmlns:a16="http://schemas.microsoft.com/office/drawing/2014/main" id="{ECF2AD08-E62F-C24F-A0CB-5677D25F05B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3" name="Oval 487">
              <a:extLst>
                <a:ext uri="{FF2B5EF4-FFF2-40B4-BE49-F238E27FC236}">
                  <a16:creationId xmlns:a16="http://schemas.microsoft.com/office/drawing/2014/main" id="{CDAFBE24-E2D4-6545-BA87-78A5C4DCA02D}"/>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994" name="Oval 488">
              <a:extLst>
                <a:ext uri="{FF2B5EF4-FFF2-40B4-BE49-F238E27FC236}">
                  <a16:creationId xmlns:a16="http://schemas.microsoft.com/office/drawing/2014/main" id="{023AD650-7400-B34D-A1C1-EABEFBFD9C06}"/>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5" name="Rectangle 489">
              <a:extLst>
                <a:ext uri="{FF2B5EF4-FFF2-40B4-BE49-F238E27FC236}">
                  <a16:creationId xmlns:a16="http://schemas.microsoft.com/office/drawing/2014/main" id="{114EA38E-5873-E449-9C8C-82E6AEF3B7AA}"/>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5" name="Group 344">
            <a:extLst>
              <a:ext uri="{FF2B5EF4-FFF2-40B4-BE49-F238E27FC236}">
                <a16:creationId xmlns:a16="http://schemas.microsoft.com/office/drawing/2014/main" id="{4B59543D-C5BA-F140-B187-9B5CD42038E3}"/>
              </a:ext>
            </a:extLst>
          </p:cNvPr>
          <p:cNvGrpSpPr/>
          <p:nvPr/>
        </p:nvGrpSpPr>
        <p:grpSpPr>
          <a:xfrm>
            <a:off x="4258034" y="5968846"/>
            <a:ext cx="476864" cy="255639"/>
            <a:chOff x="6859123" y="5156933"/>
            <a:chExt cx="456701" cy="226548"/>
          </a:xfrm>
        </p:grpSpPr>
        <p:sp>
          <p:nvSpPr>
            <p:cNvPr id="346" name="Rectangle 345">
              <a:extLst>
                <a:ext uri="{FF2B5EF4-FFF2-40B4-BE49-F238E27FC236}">
                  <a16:creationId xmlns:a16="http://schemas.microsoft.com/office/drawing/2014/main" id="{658633B4-7F85-9649-9D29-D4685E4D8FCE}"/>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47" name="Straight Connector 346">
              <a:extLst>
                <a:ext uri="{FF2B5EF4-FFF2-40B4-BE49-F238E27FC236}">
                  <a16:creationId xmlns:a16="http://schemas.microsoft.com/office/drawing/2014/main" id="{4AEFBFC0-69F4-0442-A5A5-AA6B13A5C54B}"/>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id="{72565081-DC08-D043-A503-2FB6F949E0F0}"/>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id="{DEA8E45E-B3F3-194A-8A6B-678BE5CEA477}"/>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85A94CF9-243E-0C4E-A010-AF25D658F77B}"/>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AFCDC61C-4A1A-624B-86AF-7EC5B97EAFEE}"/>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CA58E5DA-8966-1E4E-B9CC-4D9206B74168}"/>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40B4CE1B-77BF-D040-87C6-2BE4B75297B8}"/>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54" name="Group 353">
            <a:extLst>
              <a:ext uri="{FF2B5EF4-FFF2-40B4-BE49-F238E27FC236}">
                <a16:creationId xmlns:a16="http://schemas.microsoft.com/office/drawing/2014/main" id="{1516B822-274C-9142-A594-3C026C13E15A}"/>
              </a:ext>
            </a:extLst>
          </p:cNvPr>
          <p:cNvGrpSpPr/>
          <p:nvPr/>
        </p:nvGrpSpPr>
        <p:grpSpPr>
          <a:xfrm rot="18977820">
            <a:off x="3960984" y="4842636"/>
            <a:ext cx="476864" cy="255639"/>
            <a:chOff x="6859123" y="5156933"/>
            <a:chExt cx="456701" cy="226548"/>
          </a:xfrm>
        </p:grpSpPr>
        <p:sp>
          <p:nvSpPr>
            <p:cNvPr id="355" name="Rectangle 354">
              <a:extLst>
                <a:ext uri="{FF2B5EF4-FFF2-40B4-BE49-F238E27FC236}">
                  <a16:creationId xmlns:a16="http://schemas.microsoft.com/office/drawing/2014/main" id="{FE73F339-8370-854D-865A-1DA3D42F8615}"/>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56" name="Straight Connector 355">
              <a:extLst>
                <a:ext uri="{FF2B5EF4-FFF2-40B4-BE49-F238E27FC236}">
                  <a16:creationId xmlns:a16="http://schemas.microsoft.com/office/drawing/2014/main" id="{25FCEF18-6C08-1D44-8B43-B9FEC5A1CF34}"/>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69609594-6D6C-CE4D-8793-7FF98E89AD96}"/>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CA747F05-33BD-0A44-8A65-3557ACA73F90}"/>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E37B61E4-4606-D744-BD80-B5276B042207}"/>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id="{A86704E3-8936-8944-BEA9-BB9821A64A8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a:extLst>
                <a:ext uri="{FF2B5EF4-FFF2-40B4-BE49-F238E27FC236}">
                  <a16:creationId xmlns:a16="http://schemas.microsoft.com/office/drawing/2014/main" id="{60BA1282-3FA8-494B-AA57-9F64ED26BC74}"/>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a:extLst>
                <a:ext uri="{FF2B5EF4-FFF2-40B4-BE49-F238E27FC236}">
                  <a16:creationId xmlns:a16="http://schemas.microsoft.com/office/drawing/2014/main" id="{7D842007-7272-0E4C-9DDC-59436F73AB80}"/>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63" name="Group 362">
            <a:extLst>
              <a:ext uri="{FF2B5EF4-FFF2-40B4-BE49-F238E27FC236}">
                <a16:creationId xmlns:a16="http://schemas.microsoft.com/office/drawing/2014/main" id="{5D4499A7-8331-374E-915F-6FB1150582B0}"/>
              </a:ext>
            </a:extLst>
          </p:cNvPr>
          <p:cNvGrpSpPr/>
          <p:nvPr/>
        </p:nvGrpSpPr>
        <p:grpSpPr>
          <a:xfrm>
            <a:off x="6120416" y="4464220"/>
            <a:ext cx="476864" cy="255639"/>
            <a:chOff x="6859123" y="5156933"/>
            <a:chExt cx="456701" cy="226548"/>
          </a:xfrm>
        </p:grpSpPr>
        <p:sp>
          <p:nvSpPr>
            <p:cNvPr id="364" name="Rectangle 363">
              <a:extLst>
                <a:ext uri="{FF2B5EF4-FFF2-40B4-BE49-F238E27FC236}">
                  <a16:creationId xmlns:a16="http://schemas.microsoft.com/office/drawing/2014/main" id="{9DDEEE95-0C6B-F045-B62F-C3DAD3AD7FF1}"/>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65" name="Straight Connector 364">
              <a:extLst>
                <a:ext uri="{FF2B5EF4-FFF2-40B4-BE49-F238E27FC236}">
                  <a16:creationId xmlns:a16="http://schemas.microsoft.com/office/drawing/2014/main" id="{5B7AA8AC-B89C-5B40-B520-2EC3B1B81D47}"/>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a:extLst>
                <a:ext uri="{FF2B5EF4-FFF2-40B4-BE49-F238E27FC236}">
                  <a16:creationId xmlns:a16="http://schemas.microsoft.com/office/drawing/2014/main" id="{3EC321B7-E2DC-344E-9763-169EF6E841EF}"/>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3C94C832-11CE-A645-9806-C75AAA76D484}"/>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a:extLst>
                <a:ext uri="{FF2B5EF4-FFF2-40B4-BE49-F238E27FC236}">
                  <a16:creationId xmlns:a16="http://schemas.microsoft.com/office/drawing/2014/main" id="{E60FF87F-4770-CA45-B8F3-84AAC6B9A4B3}"/>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id="{43B3B5EF-ECA9-B64A-93C4-85466210C7F4}"/>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a:extLst>
                <a:ext uri="{FF2B5EF4-FFF2-40B4-BE49-F238E27FC236}">
                  <a16:creationId xmlns:a16="http://schemas.microsoft.com/office/drawing/2014/main" id="{113028A7-6DC0-CF47-8C1B-CEF037BDA1AC}"/>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a:extLst>
                <a:ext uri="{FF2B5EF4-FFF2-40B4-BE49-F238E27FC236}">
                  <a16:creationId xmlns:a16="http://schemas.microsoft.com/office/drawing/2014/main" id="{5F1AD6B8-9E8D-D448-AA1C-C19CC1452529}"/>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372" name="Group 371">
            <a:extLst>
              <a:ext uri="{FF2B5EF4-FFF2-40B4-BE49-F238E27FC236}">
                <a16:creationId xmlns:a16="http://schemas.microsoft.com/office/drawing/2014/main" id="{BC753510-FFCF-4444-A7BB-044870E26DD3}"/>
              </a:ext>
            </a:extLst>
          </p:cNvPr>
          <p:cNvGrpSpPr/>
          <p:nvPr/>
        </p:nvGrpSpPr>
        <p:grpSpPr>
          <a:xfrm rot="18857641">
            <a:off x="6110083" y="5317919"/>
            <a:ext cx="476864" cy="255639"/>
            <a:chOff x="6859123" y="5156933"/>
            <a:chExt cx="456701" cy="226548"/>
          </a:xfrm>
        </p:grpSpPr>
        <p:sp>
          <p:nvSpPr>
            <p:cNvPr id="373" name="Rectangle 372">
              <a:extLst>
                <a:ext uri="{FF2B5EF4-FFF2-40B4-BE49-F238E27FC236}">
                  <a16:creationId xmlns:a16="http://schemas.microsoft.com/office/drawing/2014/main" id="{A08E0DBC-4F5A-1745-BA9E-B4688EEBE8B2}"/>
                </a:ext>
              </a:extLst>
            </p:cNvPr>
            <p:cNvSpPr/>
            <p:nvPr/>
          </p:nvSpPr>
          <p:spPr>
            <a:xfrm>
              <a:off x="6859123" y="5156933"/>
              <a:ext cx="456701" cy="226548"/>
            </a:xfrm>
            <a:prstGeom prst="rect">
              <a:avLst/>
            </a:prstGeom>
            <a:solidFill>
              <a:srgbClr val="F989B2"/>
            </a:solid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74" name="Straight Connector 373">
              <a:extLst>
                <a:ext uri="{FF2B5EF4-FFF2-40B4-BE49-F238E27FC236}">
                  <a16:creationId xmlns:a16="http://schemas.microsoft.com/office/drawing/2014/main" id="{86CCF497-BBF5-1847-A54B-1D274EC1FBF2}"/>
                </a:ext>
              </a:extLst>
            </p:cNvPr>
            <p:cNvCxnSpPr/>
            <p:nvPr/>
          </p:nvCxnSpPr>
          <p:spPr>
            <a:xfrm flipV="1">
              <a:off x="724911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44666C01-A459-0044-A0B0-3D22A107A0E3}"/>
                </a:ext>
              </a:extLst>
            </p:cNvPr>
            <p:cNvCxnSpPr/>
            <p:nvPr/>
          </p:nvCxnSpPr>
          <p:spPr>
            <a:xfrm flipV="1">
              <a:off x="7197800"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id="{75D8ECE7-4B34-8F48-B62B-54865BA7462D}"/>
                </a:ext>
              </a:extLst>
            </p:cNvPr>
            <p:cNvCxnSpPr/>
            <p:nvPr/>
          </p:nvCxnSpPr>
          <p:spPr>
            <a:xfrm flipV="1">
              <a:off x="7146485"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85079C21-AA1B-2545-9071-BEE571A459AD}"/>
                </a:ext>
              </a:extLst>
            </p:cNvPr>
            <p:cNvCxnSpPr/>
            <p:nvPr/>
          </p:nvCxnSpPr>
          <p:spPr>
            <a:xfrm flipV="1">
              <a:off x="709517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id="{2D916BAD-87C0-6146-AB10-6650F08C5C71}"/>
                </a:ext>
              </a:extLst>
            </p:cNvPr>
            <p:cNvCxnSpPr/>
            <p:nvPr/>
          </p:nvCxnSpPr>
          <p:spPr>
            <a:xfrm flipV="1">
              <a:off x="7043856"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id="{3F49550F-F63A-B945-A97E-B7A0741AB278}"/>
                </a:ext>
              </a:extLst>
            </p:cNvPr>
            <p:cNvCxnSpPr/>
            <p:nvPr/>
          </p:nvCxnSpPr>
          <p:spPr>
            <a:xfrm flipV="1">
              <a:off x="6992541"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2FDE63AE-3F8B-3D44-969E-074AE7DEAA97}"/>
                </a:ext>
              </a:extLst>
            </p:cNvPr>
            <p:cNvCxnSpPr/>
            <p:nvPr/>
          </p:nvCxnSpPr>
          <p:spPr>
            <a:xfrm flipV="1">
              <a:off x="6941227" y="5189971"/>
              <a:ext cx="0" cy="155752"/>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808" name="Freeform 272">
            <a:extLst>
              <a:ext uri="{FF2B5EF4-FFF2-40B4-BE49-F238E27FC236}">
                <a16:creationId xmlns:a16="http://schemas.microsoft.com/office/drawing/2014/main" id="{CAFA60B5-CA3B-CE47-99B6-49C8AA15A522}"/>
              </a:ext>
            </a:extLst>
          </p:cNvPr>
          <p:cNvSpPr>
            <a:spLocks/>
          </p:cNvSpPr>
          <p:nvPr/>
        </p:nvSpPr>
        <p:spPr bwMode="auto">
          <a:xfrm>
            <a:off x="4455129" y="3198255"/>
            <a:ext cx="3305175" cy="2857500"/>
          </a:xfrm>
          <a:custGeom>
            <a:avLst/>
            <a:gdLst>
              <a:gd name="T0" fmla="*/ 0 w 5205"/>
              <a:gd name="T1" fmla="*/ 0 h 4500"/>
              <a:gd name="T2" fmla="*/ 0 w 5205"/>
              <a:gd name="T3" fmla="*/ 2147483647 h 4500"/>
              <a:gd name="T4" fmla="*/ 2147483647 w 5205"/>
              <a:gd name="T5" fmla="*/ 2147483647 h 4500"/>
              <a:gd name="T6" fmla="*/ 2147483647 w 5205"/>
              <a:gd name="T7" fmla="*/ 2147483647 h 4500"/>
              <a:gd name="T8" fmla="*/ 2147483647 w 5205"/>
              <a:gd name="T9" fmla="*/ 2147483647 h 4500"/>
              <a:gd name="T10" fmla="*/ 2147483647 w 5205"/>
              <a:gd name="T11" fmla="*/ 2147483647 h 4500"/>
              <a:gd name="T12" fmla="*/ 2147483647 w 5205"/>
              <a:gd name="T13" fmla="*/ 2147483647 h 4500"/>
              <a:gd name="T14" fmla="*/ 2147483647 w 5205"/>
              <a:gd name="T15" fmla="*/ 2147483647 h 4500"/>
              <a:gd name="T16" fmla="*/ 0 60000 65536"/>
              <a:gd name="T17" fmla="*/ 0 60000 65536"/>
              <a:gd name="T18" fmla="*/ 0 60000 65536"/>
              <a:gd name="T19" fmla="*/ 0 60000 65536"/>
              <a:gd name="T20" fmla="*/ 0 60000 65536"/>
              <a:gd name="T21" fmla="*/ 0 60000 65536"/>
              <a:gd name="T22" fmla="*/ 0 60000 65536"/>
              <a:gd name="T23" fmla="*/ 0 60000 65536"/>
              <a:gd name="connsiteX0" fmla="*/ 0 w 10000"/>
              <a:gd name="connsiteY0" fmla="*/ 0 h 10000"/>
              <a:gd name="connsiteX1" fmla="*/ 0 w 10000"/>
              <a:gd name="connsiteY1" fmla="*/ 2933 h 10000"/>
              <a:gd name="connsiteX2" fmla="*/ 2374 w 10000"/>
              <a:gd name="connsiteY2" fmla="*/ 2938 h 10000"/>
              <a:gd name="connsiteX3" fmla="*/ 951 w 10000"/>
              <a:gd name="connsiteY3" fmla="*/ 4533 h 10000"/>
              <a:gd name="connsiteX4" fmla="*/ 8674 w 10000"/>
              <a:gd name="connsiteY4" fmla="*/ 4700 h 10000"/>
              <a:gd name="connsiteX5" fmla="*/ 4265 w 10000"/>
              <a:gd name="connsiteY5" fmla="*/ 10000 h 10000"/>
              <a:gd name="connsiteX6" fmla="*/ 10000 w 10000"/>
              <a:gd name="connsiteY6" fmla="*/ 10000 h 10000"/>
              <a:gd name="connsiteX7" fmla="*/ 10000 w 10000"/>
              <a:gd name="connsiteY7" fmla="*/ 7567 h 10000"/>
              <a:gd name="connsiteX0" fmla="*/ 0 w 10000"/>
              <a:gd name="connsiteY0" fmla="*/ 0 h 10000"/>
              <a:gd name="connsiteX1" fmla="*/ 11 w 10000"/>
              <a:gd name="connsiteY1" fmla="*/ 2958 h 10000"/>
              <a:gd name="connsiteX2" fmla="*/ 2374 w 10000"/>
              <a:gd name="connsiteY2" fmla="*/ 2938 h 10000"/>
              <a:gd name="connsiteX3" fmla="*/ 951 w 10000"/>
              <a:gd name="connsiteY3" fmla="*/ 4533 h 10000"/>
              <a:gd name="connsiteX4" fmla="*/ 8674 w 10000"/>
              <a:gd name="connsiteY4" fmla="*/ 4700 h 10000"/>
              <a:gd name="connsiteX5" fmla="*/ 4265 w 10000"/>
              <a:gd name="connsiteY5" fmla="*/ 10000 h 10000"/>
              <a:gd name="connsiteX6" fmla="*/ 10000 w 10000"/>
              <a:gd name="connsiteY6" fmla="*/ 10000 h 10000"/>
              <a:gd name="connsiteX7" fmla="*/ 10000 w 10000"/>
              <a:gd name="connsiteY7" fmla="*/ 7567 h 10000"/>
              <a:gd name="connsiteX0" fmla="*/ 0 w 10000"/>
              <a:gd name="connsiteY0" fmla="*/ 0 h 10000"/>
              <a:gd name="connsiteX1" fmla="*/ 11 w 10000"/>
              <a:gd name="connsiteY1" fmla="*/ 2958 h 10000"/>
              <a:gd name="connsiteX2" fmla="*/ 2299 w 10000"/>
              <a:gd name="connsiteY2" fmla="*/ 2963 h 10000"/>
              <a:gd name="connsiteX3" fmla="*/ 951 w 10000"/>
              <a:gd name="connsiteY3" fmla="*/ 4533 h 10000"/>
              <a:gd name="connsiteX4" fmla="*/ 8674 w 10000"/>
              <a:gd name="connsiteY4" fmla="*/ 4700 h 10000"/>
              <a:gd name="connsiteX5" fmla="*/ 4265 w 10000"/>
              <a:gd name="connsiteY5" fmla="*/ 10000 h 10000"/>
              <a:gd name="connsiteX6" fmla="*/ 10000 w 10000"/>
              <a:gd name="connsiteY6" fmla="*/ 10000 h 10000"/>
              <a:gd name="connsiteX7" fmla="*/ 10000 w 10000"/>
              <a:gd name="connsiteY7" fmla="*/ 756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00" h="10000">
                <a:moveTo>
                  <a:pt x="0" y="0"/>
                </a:moveTo>
                <a:cubicBezTo>
                  <a:pt x="4" y="986"/>
                  <a:pt x="7" y="1972"/>
                  <a:pt x="11" y="2958"/>
                </a:cubicBezTo>
                <a:lnTo>
                  <a:pt x="2299" y="2963"/>
                </a:lnTo>
                <a:lnTo>
                  <a:pt x="951" y="4533"/>
                </a:lnTo>
                <a:lnTo>
                  <a:pt x="8674" y="4700"/>
                </a:lnTo>
                <a:lnTo>
                  <a:pt x="4265" y="10000"/>
                </a:lnTo>
                <a:lnTo>
                  <a:pt x="10000" y="10000"/>
                </a:lnTo>
                <a:lnTo>
                  <a:pt x="10000" y="7567"/>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1" name="Group 10">
            <a:extLst>
              <a:ext uri="{FF2B5EF4-FFF2-40B4-BE49-F238E27FC236}">
                <a16:creationId xmlns:a16="http://schemas.microsoft.com/office/drawing/2014/main" id="{124C2353-8341-1E42-98B2-810BFB992383}"/>
              </a:ext>
            </a:extLst>
          </p:cNvPr>
          <p:cNvGrpSpPr/>
          <p:nvPr/>
        </p:nvGrpSpPr>
        <p:grpSpPr>
          <a:xfrm>
            <a:off x="2825750" y="3227434"/>
            <a:ext cx="5111145" cy="2933700"/>
            <a:chOff x="2825750" y="3227434"/>
            <a:chExt cx="5111145" cy="2933700"/>
          </a:xfrm>
        </p:grpSpPr>
        <p:grpSp>
          <p:nvGrpSpPr>
            <p:cNvPr id="860" name="Group 324">
              <a:extLst>
                <a:ext uri="{FF2B5EF4-FFF2-40B4-BE49-F238E27FC236}">
                  <a16:creationId xmlns:a16="http://schemas.microsoft.com/office/drawing/2014/main" id="{407BA615-EDD2-8A40-BE5B-0B090D092746}"/>
                </a:ext>
              </a:extLst>
            </p:cNvPr>
            <p:cNvGrpSpPr>
              <a:grpSpLocks/>
            </p:cNvGrpSpPr>
            <p:nvPr/>
          </p:nvGrpSpPr>
          <p:grpSpPr bwMode="auto">
            <a:xfrm>
              <a:off x="7844820" y="5350527"/>
              <a:ext cx="92075" cy="271462"/>
              <a:chOff x="10104" y="10005"/>
              <a:chExt cx="137" cy="411"/>
            </a:xfrm>
          </p:grpSpPr>
          <p:sp>
            <p:nvSpPr>
              <p:cNvPr id="861" name="Oval 325">
                <a:extLst>
                  <a:ext uri="{FF2B5EF4-FFF2-40B4-BE49-F238E27FC236}">
                    <a16:creationId xmlns:a16="http://schemas.microsoft.com/office/drawing/2014/main" id="{8B751E56-0C4B-D14C-945C-749546AA535F}"/>
                  </a:ext>
                </a:extLst>
              </p:cNvPr>
              <p:cNvSpPr>
                <a:spLocks noChangeArrowheads="1"/>
              </p:cNvSpPr>
              <p:nvPr/>
            </p:nvSpPr>
            <p:spPr bwMode="auto">
              <a:xfrm>
                <a:off x="10104" y="10005"/>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2" name="Oval 326">
                <a:extLst>
                  <a:ext uri="{FF2B5EF4-FFF2-40B4-BE49-F238E27FC236}">
                    <a16:creationId xmlns:a16="http://schemas.microsoft.com/office/drawing/2014/main" id="{342DEC42-734D-D54D-A9B5-89D44C4674AF}"/>
                  </a:ext>
                </a:extLst>
              </p:cNvPr>
              <p:cNvSpPr>
                <a:spLocks noChangeArrowheads="1"/>
              </p:cNvSpPr>
              <p:nvPr/>
            </p:nvSpPr>
            <p:spPr bwMode="auto">
              <a:xfrm>
                <a:off x="10104" y="10278"/>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854" name="Freeform 318">
              <a:extLst>
                <a:ext uri="{FF2B5EF4-FFF2-40B4-BE49-F238E27FC236}">
                  <a16:creationId xmlns:a16="http://schemas.microsoft.com/office/drawing/2014/main" id="{07189EA4-F824-494B-B957-3F54E942D2D2}"/>
                </a:ext>
              </a:extLst>
            </p:cNvPr>
            <p:cNvSpPr>
              <a:spLocks/>
            </p:cNvSpPr>
            <p:nvPr/>
          </p:nvSpPr>
          <p:spPr bwMode="auto">
            <a:xfrm>
              <a:off x="2825750" y="3227434"/>
              <a:ext cx="5067300" cy="2933700"/>
            </a:xfrm>
            <a:custGeom>
              <a:avLst/>
              <a:gdLst>
                <a:gd name="T0" fmla="*/ 2147483647 w 7980"/>
                <a:gd name="T1" fmla="*/ 2147483647 h 4620"/>
                <a:gd name="T2" fmla="*/ 2147483647 w 7980"/>
                <a:gd name="T3" fmla="*/ 2147483647 h 4620"/>
                <a:gd name="T4" fmla="*/ 0 w 7980"/>
                <a:gd name="T5" fmla="*/ 2147483647 h 4620"/>
                <a:gd name="T6" fmla="*/ 2147483647 w 7980"/>
                <a:gd name="T7" fmla="*/ 2147483647 h 4620"/>
                <a:gd name="T8" fmla="*/ 2147483647 w 7980"/>
                <a:gd name="T9" fmla="*/ 2147483647 h 4620"/>
                <a:gd name="T10" fmla="*/ 2147483647 w 7980"/>
                <a:gd name="T11" fmla="*/ 0 h 4620"/>
                <a:gd name="T12" fmla="*/ 0 60000 65536"/>
                <a:gd name="T13" fmla="*/ 0 60000 65536"/>
                <a:gd name="T14" fmla="*/ 0 60000 65536"/>
                <a:gd name="T15" fmla="*/ 0 60000 65536"/>
                <a:gd name="T16" fmla="*/ 0 60000 65536"/>
                <a:gd name="T17" fmla="*/ 0 60000 65536"/>
                <a:gd name="connsiteX0" fmla="*/ 9981 w 10000"/>
                <a:gd name="connsiteY0" fmla="*/ 7403 h 10000"/>
                <a:gd name="connsiteX1" fmla="*/ 10000 w 10000"/>
                <a:gd name="connsiteY1" fmla="*/ 10000 h 10000"/>
                <a:gd name="connsiteX2" fmla="*/ 0 w 10000"/>
                <a:gd name="connsiteY2" fmla="*/ 9968 h 10000"/>
                <a:gd name="connsiteX3" fmla="*/ 4154 w 10000"/>
                <a:gd name="connsiteY3" fmla="*/ 3214 h 10000"/>
                <a:gd name="connsiteX4" fmla="*/ 2965 w 10000"/>
                <a:gd name="connsiteY4" fmla="*/ 3221 h 10000"/>
                <a:gd name="connsiteX5" fmla="*/ 2951 w 10000"/>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9981" y="7403"/>
                  </a:moveTo>
                  <a:cubicBezTo>
                    <a:pt x="9987" y="8269"/>
                    <a:pt x="9994" y="9134"/>
                    <a:pt x="10000" y="10000"/>
                  </a:cubicBezTo>
                  <a:lnTo>
                    <a:pt x="0" y="9968"/>
                  </a:lnTo>
                  <a:lnTo>
                    <a:pt x="4154" y="3214"/>
                  </a:lnTo>
                  <a:lnTo>
                    <a:pt x="2965" y="3221"/>
                  </a:lnTo>
                  <a:cubicBezTo>
                    <a:pt x="2965" y="2171"/>
                    <a:pt x="2951" y="1050"/>
                    <a:pt x="2951" y="0"/>
                  </a:cubicBezTo>
                </a:path>
              </a:pathLst>
            </a:custGeom>
            <a:noFill/>
            <a:ln w="38100" cmpd="sng">
              <a:solidFill>
                <a:srgbClr val="FF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2" name="Group 11">
            <a:extLst>
              <a:ext uri="{FF2B5EF4-FFF2-40B4-BE49-F238E27FC236}">
                <a16:creationId xmlns:a16="http://schemas.microsoft.com/office/drawing/2014/main" id="{29A84814-4EB2-8F4D-8E06-375531045ECD}"/>
              </a:ext>
            </a:extLst>
          </p:cNvPr>
          <p:cNvGrpSpPr/>
          <p:nvPr/>
        </p:nvGrpSpPr>
        <p:grpSpPr>
          <a:xfrm>
            <a:off x="2352785" y="3322684"/>
            <a:ext cx="5785267" cy="2890693"/>
            <a:chOff x="2437534" y="3327145"/>
            <a:chExt cx="5785267" cy="2890693"/>
          </a:xfrm>
        </p:grpSpPr>
        <p:grpSp>
          <p:nvGrpSpPr>
            <p:cNvPr id="857" name="Group 321">
              <a:extLst>
                <a:ext uri="{FF2B5EF4-FFF2-40B4-BE49-F238E27FC236}">
                  <a16:creationId xmlns:a16="http://schemas.microsoft.com/office/drawing/2014/main" id="{96A8E8FE-EFA0-384B-BEBD-786291E65751}"/>
                </a:ext>
              </a:extLst>
            </p:cNvPr>
            <p:cNvGrpSpPr>
              <a:grpSpLocks/>
            </p:cNvGrpSpPr>
            <p:nvPr/>
          </p:nvGrpSpPr>
          <p:grpSpPr bwMode="auto">
            <a:xfrm>
              <a:off x="2437534" y="5122909"/>
              <a:ext cx="92465" cy="271463"/>
              <a:chOff x="10192" y="10005"/>
              <a:chExt cx="140" cy="411"/>
            </a:xfrm>
          </p:grpSpPr>
          <p:sp>
            <p:nvSpPr>
              <p:cNvPr id="858" name="Oval 322">
                <a:extLst>
                  <a:ext uri="{FF2B5EF4-FFF2-40B4-BE49-F238E27FC236}">
                    <a16:creationId xmlns:a16="http://schemas.microsoft.com/office/drawing/2014/main" id="{657A2D62-DEBC-024A-A3D2-BBFF1F270141}"/>
                  </a:ext>
                </a:extLst>
              </p:cNvPr>
              <p:cNvSpPr>
                <a:spLocks noChangeArrowheads="1"/>
              </p:cNvSpPr>
              <p:nvPr/>
            </p:nvSpPr>
            <p:spPr bwMode="auto">
              <a:xfrm>
                <a:off x="10195" y="10005"/>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9" name="Oval 323">
                <a:extLst>
                  <a:ext uri="{FF2B5EF4-FFF2-40B4-BE49-F238E27FC236}">
                    <a16:creationId xmlns:a16="http://schemas.microsoft.com/office/drawing/2014/main" id="{BE20FDB8-C5B5-B94B-A64D-36960F83238A}"/>
                  </a:ext>
                </a:extLst>
              </p:cNvPr>
              <p:cNvSpPr>
                <a:spLocks noChangeArrowheads="1"/>
              </p:cNvSpPr>
              <p:nvPr/>
            </p:nvSpPr>
            <p:spPr bwMode="auto">
              <a:xfrm>
                <a:off x="10192" y="10278"/>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855" name="Freeform 319">
              <a:extLst>
                <a:ext uri="{FF2B5EF4-FFF2-40B4-BE49-F238E27FC236}">
                  <a16:creationId xmlns:a16="http://schemas.microsoft.com/office/drawing/2014/main" id="{EAE73056-B5F0-9442-A833-AEE6F289ABD3}"/>
                </a:ext>
              </a:extLst>
            </p:cNvPr>
            <p:cNvSpPr>
              <a:spLocks/>
            </p:cNvSpPr>
            <p:nvPr/>
          </p:nvSpPr>
          <p:spPr bwMode="auto">
            <a:xfrm>
              <a:off x="2479226" y="3327145"/>
              <a:ext cx="5743575" cy="2890693"/>
            </a:xfrm>
            <a:custGeom>
              <a:avLst/>
              <a:gdLst>
                <a:gd name="T0" fmla="*/ 0 w 9045"/>
                <a:gd name="T1" fmla="*/ 2147483647 h 4545"/>
                <a:gd name="T2" fmla="*/ 0 w 9045"/>
                <a:gd name="T3" fmla="*/ 2147483647 h 4545"/>
                <a:gd name="T4" fmla="*/ 2147483647 w 9045"/>
                <a:gd name="T5" fmla="*/ 2147483647 h 4545"/>
                <a:gd name="T6" fmla="*/ 2147483647 w 9045"/>
                <a:gd name="T7" fmla="*/ 2147483647 h 4545"/>
                <a:gd name="T8" fmla="*/ 2147483647 w 9045"/>
                <a:gd name="T9" fmla="*/ 2147483647 h 4545"/>
                <a:gd name="T10" fmla="*/ 2147483647 w 9045"/>
                <a:gd name="T11" fmla="*/ 2147483647 h 4545"/>
                <a:gd name="T12" fmla="*/ 2147483647 w 9045"/>
                <a:gd name="T13" fmla="*/ 2147483647 h 4545"/>
                <a:gd name="T14" fmla="*/ 2147483647 w 9045"/>
                <a:gd name="T15" fmla="*/ 0 h 4545"/>
                <a:gd name="T16" fmla="*/ 0 60000 65536"/>
                <a:gd name="T17" fmla="*/ 0 60000 65536"/>
                <a:gd name="T18" fmla="*/ 0 60000 65536"/>
                <a:gd name="T19" fmla="*/ 0 60000 65536"/>
                <a:gd name="T20" fmla="*/ 0 60000 65536"/>
                <a:gd name="T21" fmla="*/ 0 60000 65536"/>
                <a:gd name="T22" fmla="*/ 0 60000 65536"/>
                <a:gd name="T23" fmla="*/ 0 60000 65536"/>
                <a:gd name="connsiteX0" fmla="*/ 0 w 10000"/>
                <a:gd name="connsiteY0" fmla="*/ 6337 h 10028"/>
                <a:gd name="connsiteX1" fmla="*/ 0 w 10000"/>
                <a:gd name="connsiteY1" fmla="*/ 10028 h 10028"/>
                <a:gd name="connsiteX2" fmla="*/ 978 w 10000"/>
                <a:gd name="connsiteY2" fmla="*/ 10000 h 10028"/>
                <a:gd name="connsiteX3" fmla="*/ 3881 w 10000"/>
                <a:gd name="connsiteY3" fmla="*/ 4422 h 10028"/>
                <a:gd name="connsiteX4" fmla="*/ 7894 w 10000"/>
                <a:gd name="connsiteY4" fmla="*/ 4521 h 10028"/>
                <a:gd name="connsiteX5" fmla="*/ 9005 w 10000"/>
                <a:gd name="connsiteY5" fmla="*/ 2244 h 10028"/>
                <a:gd name="connsiteX6" fmla="*/ 10000 w 10000"/>
                <a:gd name="connsiteY6" fmla="*/ 2244 h 10028"/>
                <a:gd name="connsiteX7" fmla="*/ 9967 w 10000"/>
                <a:gd name="connsiteY7" fmla="*/ 0 h 10028"/>
                <a:gd name="connsiteX0" fmla="*/ 0 w 10000"/>
                <a:gd name="connsiteY0" fmla="*/ 6337 h 10000"/>
                <a:gd name="connsiteX1" fmla="*/ 6 w 10000"/>
                <a:gd name="connsiteY1" fmla="*/ 9979 h 10000"/>
                <a:gd name="connsiteX2" fmla="*/ 978 w 10000"/>
                <a:gd name="connsiteY2" fmla="*/ 10000 h 10000"/>
                <a:gd name="connsiteX3" fmla="*/ 3881 w 10000"/>
                <a:gd name="connsiteY3" fmla="*/ 4422 h 10000"/>
                <a:gd name="connsiteX4" fmla="*/ 7894 w 10000"/>
                <a:gd name="connsiteY4" fmla="*/ 4521 h 10000"/>
                <a:gd name="connsiteX5" fmla="*/ 9005 w 10000"/>
                <a:gd name="connsiteY5" fmla="*/ 2244 h 10000"/>
                <a:gd name="connsiteX6" fmla="*/ 10000 w 10000"/>
                <a:gd name="connsiteY6" fmla="*/ 2244 h 10000"/>
                <a:gd name="connsiteX7" fmla="*/ 9967 w 10000"/>
                <a:gd name="connsiteY7" fmla="*/ 0 h 10000"/>
                <a:gd name="connsiteX0" fmla="*/ 0 w 10000"/>
                <a:gd name="connsiteY0" fmla="*/ 6337 h 10016"/>
                <a:gd name="connsiteX1" fmla="*/ 0 w 10000"/>
                <a:gd name="connsiteY1" fmla="*/ 10016 h 10016"/>
                <a:gd name="connsiteX2" fmla="*/ 978 w 10000"/>
                <a:gd name="connsiteY2" fmla="*/ 10000 h 10016"/>
                <a:gd name="connsiteX3" fmla="*/ 3881 w 10000"/>
                <a:gd name="connsiteY3" fmla="*/ 4422 h 10016"/>
                <a:gd name="connsiteX4" fmla="*/ 7894 w 10000"/>
                <a:gd name="connsiteY4" fmla="*/ 4521 h 10016"/>
                <a:gd name="connsiteX5" fmla="*/ 9005 w 10000"/>
                <a:gd name="connsiteY5" fmla="*/ 2244 h 10016"/>
                <a:gd name="connsiteX6" fmla="*/ 10000 w 10000"/>
                <a:gd name="connsiteY6" fmla="*/ 2244 h 10016"/>
                <a:gd name="connsiteX7" fmla="*/ 9967 w 10000"/>
                <a:gd name="connsiteY7" fmla="*/ 0 h 1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00" h="10016">
                  <a:moveTo>
                    <a:pt x="0" y="6337"/>
                  </a:moveTo>
                  <a:lnTo>
                    <a:pt x="0" y="10016"/>
                  </a:lnTo>
                  <a:lnTo>
                    <a:pt x="978" y="10000"/>
                  </a:lnTo>
                  <a:lnTo>
                    <a:pt x="3881" y="4422"/>
                  </a:lnTo>
                  <a:lnTo>
                    <a:pt x="7894" y="4521"/>
                  </a:lnTo>
                  <a:lnTo>
                    <a:pt x="9005" y="2244"/>
                  </a:lnTo>
                  <a:lnTo>
                    <a:pt x="10000" y="2244"/>
                  </a:lnTo>
                  <a:lnTo>
                    <a:pt x="9967" y="0"/>
                  </a:lnTo>
                </a:path>
              </a:pathLst>
            </a:custGeom>
            <a:noFill/>
            <a:ln w="38100" cmpd="sng">
              <a:solidFill>
                <a:srgbClr val="00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4" name="Group 13">
            <a:extLst>
              <a:ext uri="{FF2B5EF4-FFF2-40B4-BE49-F238E27FC236}">
                <a16:creationId xmlns:a16="http://schemas.microsoft.com/office/drawing/2014/main" id="{2D26D03E-1B92-E348-844D-C23EB11A6728}"/>
              </a:ext>
            </a:extLst>
          </p:cNvPr>
          <p:cNvGrpSpPr/>
          <p:nvPr/>
        </p:nvGrpSpPr>
        <p:grpSpPr>
          <a:xfrm>
            <a:off x="2549524" y="3308080"/>
            <a:ext cx="5828945" cy="2729229"/>
            <a:chOff x="2549524" y="3308080"/>
            <a:chExt cx="5828945" cy="2729229"/>
          </a:xfrm>
        </p:grpSpPr>
        <p:sp>
          <p:nvSpPr>
            <p:cNvPr id="856" name="Freeform 320">
              <a:extLst>
                <a:ext uri="{FF2B5EF4-FFF2-40B4-BE49-F238E27FC236}">
                  <a16:creationId xmlns:a16="http://schemas.microsoft.com/office/drawing/2014/main" id="{80105AF2-C1A5-E84F-BA91-D808D14D1904}"/>
                </a:ext>
              </a:extLst>
            </p:cNvPr>
            <p:cNvSpPr>
              <a:spLocks/>
            </p:cNvSpPr>
            <p:nvPr/>
          </p:nvSpPr>
          <p:spPr bwMode="auto">
            <a:xfrm>
              <a:off x="2549524" y="3370309"/>
              <a:ext cx="5787725" cy="2667000"/>
            </a:xfrm>
            <a:custGeom>
              <a:avLst/>
              <a:gdLst>
                <a:gd name="T0" fmla="*/ 0 w 9120"/>
                <a:gd name="T1" fmla="*/ 2147483647 h 4201"/>
                <a:gd name="T2" fmla="*/ 0 w 9120"/>
                <a:gd name="T3" fmla="*/ 2147483647 h 4201"/>
                <a:gd name="T4" fmla="*/ 2147483647 w 9120"/>
                <a:gd name="T5" fmla="*/ 2147483647 h 4201"/>
                <a:gd name="T6" fmla="*/ 2147483647 w 9120"/>
                <a:gd name="T7" fmla="*/ 2147483647 h 4201"/>
                <a:gd name="T8" fmla="*/ 2147483647 w 9120"/>
                <a:gd name="T9" fmla="*/ 2147483647 h 4201"/>
                <a:gd name="T10" fmla="*/ 2147483647 w 9120"/>
                <a:gd name="T11" fmla="*/ 0 h 4201"/>
                <a:gd name="T12" fmla="*/ 0 60000 65536"/>
                <a:gd name="T13" fmla="*/ 0 60000 65536"/>
                <a:gd name="T14" fmla="*/ 0 60000 65536"/>
                <a:gd name="T15" fmla="*/ 0 60000 65536"/>
                <a:gd name="T16" fmla="*/ 0 60000 65536"/>
                <a:gd name="T17" fmla="*/ 0 60000 65536"/>
                <a:gd name="connsiteX0" fmla="*/ 0 w 9994"/>
                <a:gd name="connsiteY0" fmla="*/ 6715 h 10000"/>
                <a:gd name="connsiteX1" fmla="*/ 0 w 9994"/>
                <a:gd name="connsiteY1" fmla="*/ 10000 h 10000"/>
                <a:gd name="connsiteX2" fmla="*/ 5362 w 9994"/>
                <a:gd name="connsiteY2" fmla="*/ 10000 h 10000"/>
                <a:gd name="connsiteX3" fmla="*/ 8832 w 9994"/>
                <a:gd name="connsiteY3" fmla="*/ 2502 h 10000"/>
                <a:gd name="connsiteX4" fmla="*/ 9994 w 9994"/>
                <a:gd name="connsiteY4" fmla="*/ 2505 h 10000"/>
                <a:gd name="connsiteX5" fmla="*/ 9984 w 9994"/>
                <a:gd name="connsiteY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94" h="10000">
                  <a:moveTo>
                    <a:pt x="0" y="6715"/>
                  </a:moveTo>
                  <a:lnTo>
                    <a:pt x="0" y="10000"/>
                  </a:lnTo>
                  <a:lnTo>
                    <a:pt x="5362" y="10000"/>
                  </a:lnTo>
                  <a:lnTo>
                    <a:pt x="8832" y="2502"/>
                  </a:lnTo>
                  <a:lnTo>
                    <a:pt x="9994" y="2505"/>
                  </a:lnTo>
                  <a:cubicBezTo>
                    <a:pt x="9989" y="1648"/>
                    <a:pt x="9989" y="857"/>
                    <a:pt x="9984" y="0"/>
                  </a:cubicBezTo>
                </a:path>
              </a:pathLst>
            </a:custGeom>
            <a:noFill/>
            <a:ln w="38100" cmpd="sng">
              <a:solidFill>
                <a:srgbClr val="00B05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 name="Oval 12">
              <a:extLst>
                <a:ext uri="{FF2B5EF4-FFF2-40B4-BE49-F238E27FC236}">
                  <a16:creationId xmlns:a16="http://schemas.microsoft.com/office/drawing/2014/main" id="{D6207C71-6CD5-544B-8519-3A3DCC4703F2}"/>
                </a:ext>
              </a:extLst>
            </p:cNvPr>
            <p:cNvSpPr/>
            <p:nvPr/>
          </p:nvSpPr>
          <p:spPr>
            <a:xfrm>
              <a:off x="8286088" y="3308080"/>
              <a:ext cx="88262" cy="88262"/>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84" name="Oval 383">
              <a:extLst>
                <a:ext uri="{FF2B5EF4-FFF2-40B4-BE49-F238E27FC236}">
                  <a16:creationId xmlns:a16="http://schemas.microsoft.com/office/drawing/2014/main" id="{9652FEC3-4BD4-274E-A52B-3C77A8ED251B}"/>
                </a:ext>
              </a:extLst>
            </p:cNvPr>
            <p:cNvSpPr/>
            <p:nvPr/>
          </p:nvSpPr>
          <p:spPr>
            <a:xfrm>
              <a:off x="8290207" y="3467541"/>
              <a:ext cx="88262" cy="88262"/>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3" name="Oval 2">
            <a:extLst>
              <a:ext uri="{FF2B5EF4-FFF2-40B4-BE49-F238E27FC236}">
                <a16:creationId xmlns:a16="http://schemas.microsoft.com/office/drawing/2014/main" id="{530F87D0-D169-7740-904C-F6E74D29E96F}"/>
              </a:ext>
            </a:extLst>
          </p:cNvPr>
          <p:cNvSpPr/>
          <p:nvPr/>
        </p:nvSpPr>
        <p:spPr>
          <a:xfrm>
            <a:off x="5476775" y="4215866"/>
            <a:ext cx="1530417" cy="789271"/>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0" name="Oval 279">
            <a:extLst>
              <a:ext uri="{FF2B5EF4-FFF2-40B4-BE49-F238E27FC236}">
                <a16:creationId xmlns:a16="http://schemas.microsoft.com/office/drawing/2014/main" id="{B439597C-D72F-F94A-933D-5ED9634D8F28}"/>
              </a:ext>
            </a:extLst>
          </p:cNvPr>
          <p:cNvSpPr/>
          <p:nvPr/>
        </p:nvSpPr>
        <p:spPr>
          <a:xfrm>
            <a:off x="5725428" y="4965032"/>
            <a:ext cx="1530417" cy="789271"/>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1" name="Slide Number Placeholder 2">
            <a:extLst>
              <a:ext uri="{FF2B5EF4-FFF2-40B4-BE49-F238E27FC236}">
                <a16:creationId xmlns:a16="http://schemas.microsoft.com/office/drawing/2014/main" id="{37102000-08EB-2645-9400-410F30EEEA5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111</a:t>
            </a:fld>
            <a:endParaRPr lang="en-US" dirty="0"/>
          </a:p>
        </p:txBody>
      </p:sp>
    </p:spTree>
    <p:extLst>
      <p:ext uri="{BB962C8B-B14F-4D97-AF65-F5344CB8AC3E}">
        <p14:creationId xmlns:p14="http://schemas.microsoft.com/office/powerpoint/2010/main" val="2067851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08"/>
                                        </p:tgtEl>
                                        <p:attrNameLst>
                                          <p:attrName>style.visibility</p:attrName>
                                        </p:attrNameLst>
                                      </p:cBhvr>
                                      <p:to>
                                        <p:strVal val="visible"/>
                                      </p:to>
                                    </p:set>
                                    <p:animEffect transition="in" filter="dissolve">
                                      <p:cBhvr>
                                        <p:cTn id="7" dur="500"/>
                                        <p:tgtEl>
                                          <p:spTgt spid="80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par>
                          <p:cTn id="13" fill="hold">
                            <p:stCondLst>
                              <p:cond delay="500"/>
                            </p:stCondLst>
                            <p:childTnLst>
                              <p:par>
                                <p:cTn id="14" presetID="9"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dissolve">
                                      <p:cBhvr>
                                        <p:cTn id="16" dur="500"/>
                                        <p:tgtEl>
                                          <p:spTgt spid="5"/>
                                        </p:tgtEl>
                                      </p:cBhvr>
                                    </p:animEffect>
                                  </p:childTnLst>
                                </p:cTn>
                              </p:par>
                            </p:childTnLst>
                          </p:cTn>
                        </p:par>
                        <p:par>
                          <p:cTn id="17" fill="hold">
                            <p:stCondLst>
                              <p:cond delay="1000"/>
                            </p:stCondLst>
                            <p:childTnLst>
                              <p:par>
                                <p:cTn id="18" presetID="9" presetClass="entr" presetSubtype="0"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dissolv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dissolv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dissolv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dissolv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dissolve">
                                      <p:cBhvr>
                                        <p:cTn id="40" dur="500"/>
                                        <p:tgtEl>
                                          <p:spTgt spid="3"/>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80"/>
                                        </p:tgtEl>
                                        <p:attrNameLst>
                                          <p:attrName>style.visibility</p:attrName>
                                        </p:attrNameLst>
                                      </p:cBhvr>
                                      <p:to>
                                        <p:strVal val="visible"/>
                                      </p:to>
                                    </p:set>
                                    <p:animEffect transition="in" filter="dissolve">
                                      <p:cBhvr>
                                        <p:cTn id="45" dur="500"/>
                                        <p:tgtEl>
                                          <p:spTgt spid="280"/>
                                        </p:tgtEl>
                                      </p:cBhvr>
                                    </p:animEffect>
                                  </p:childTnLst>
                                </p:cTn>
                              </p:par>
                              <p:par>
                                <p:cTn id="46" presetID="9" presetClass="exit" presetSubtype="0" fill="hold" grpId="1" nodeType="withEffect">
                                  <p:stCondLst>
                                    <p:cond delay="0"/>
                                  </p:stCondLst>
                                  <p:childTnLst>
                                    <p:animEffect transition="out" filter="dissolve">
                                      <p:cBhvr>
                                        <p:cTn id="47" dur="500"/>
                                        <p:tgtEl>
                                          <p:spTgt spid="3"/>
                                        </p:tgtEl>
                                      </p:cBhvr>
                                    </p:animEffect>
                                    <p:set>
                                      <p:cBhvr>
                                        <p:cTn id="48" dur="1" fill="hold">
                                          <p:stCondLst>
                                            <p:cond delay="499"/>
                                          </p:stCondLst>
                                        </p:cTn>
                                        <p:tgtEl>
                                          <p:spTgt spid="3"/>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9" presetClass="exit" presetSubtype="0" fill="hold" grpId="1" nodeType="clickEffect">
                                  <p:stCondLst>
                                    <p:cond delay="0"/>
                                  </p:stCondLst>
                                  <p:childTnLst>
                                    <p:animEffect transition="out" filter="dissolve">
                                      <p:cBhvr>
                                        <p:cTn id="52" dur="500"/>
                                        <p:tgtEl>
                                          <p:spTgt spid="280"/>
                                        </p:tgtEl>
                                      </p:cBhvr>
                                    </p:animEffect>
                                    <p:set>
                                      <p:cBhvr>
                                        <p:cTn id="53" dur="1" fill="hold">
                                          <p:stCondLst>
                                            <p:cond delay="499"/>
                                          </p:stCondLst>
                                        </p:cTn>
                                        <p:tgtEl>
                                          <p:spTgt spid="280"/>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grpId="0" nodeType="clickEffect">
                                  <p:stCondLst>
                                    <p:cond delay="0"/>
                                  </p:stCondLst>
                                  <p:childTnLst>
                                    <p:set>
                                      <p:cBhvr>
                                        <p:cTn id="57" dur="1" fill="hold">
                                          <p:stCondLst>
                                            <p:cond delay="0"/>
                                          </p:stCondLst>
                                        </p:cTn>
                                        <p:tgtEl>
                                          <p:spTgt spid="174"/>
                                        </p:tgtEl>
                                        <p:attrNameLst>
                                          <p:attrName>style.visibility</p:attrName>
                                        </p:attrNameLst>
                                      </p:cBhvr>
                                      <p:to>
                                        <p:strVal val="visible"/>
                                      </p:to>
                                    </p:set>
                                    <p:animEffect transition="in" filter="dissolve">
                                      <p:cBhvr>
                                        <p:cTn id="58" dur="500"/>
                                        <p:tgtEl>
                                          <p:spTgt spid="174"/>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176"/>
                                        </p:tgtEl>
                                        <p:attrNameLst>
                                          <p:attrName>style.visibility</p:attrName>
                                        </p:attrNameLst>
                                      </p:cBhvr>
                                      <p:to>
                                        <p:strVal val="visible"/>
                                      </p:to>
                                    </p:set>
                                    <p:animEffect transition="in" filter="dissolve">
                                      <p:cBhvr>
                                        <p:cTn id="63" dur="500"/>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0"/>
      <p:bldP spid="176" grpId="0"/>
      <p:bldP spid="808" grpId="0" animBg="1"/>
      <p:bldP spid="3" grpId="0" animBg="1"/>
      <p:bldP spid="3" grpId="1" animBg="1"/>
      <p:bldP spid="280" grpId="0" animBg="1"/>
      <p:bldP spid="280" grpId="1" animBg="1"/>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140">
            <a:extLst>
              <a:ext uri="{FF2B5EF4-FFF2-40B4-BE49-F238E27FC236}">
                <a16:creationId xmlns:a16="http://schemas.microsoft.com/office/drawing/2014/main" id="{5C333110-16C5-1F49-87A1-51E13B44D652}"/>
              </a:ext>
            </a:extLst>
          </p:cNvPr>
          <p:cNvGrpSpPr/>
          <p:nvPr/>
        </p:nvGrpSpPr>
        <p:grpSpPr>
          <a:xfrm>
            <a:off x="9193161" y="2984089"/>
            <a:ext cx="357600" cy="634183"/>
            <a:chOff x="10910965" y="2513124"/>
            <a:chExt cx="586768" cy="904023"/>
          </a:xfrm>
        </p:grpSpPr>
        <p:sp>
          <p:nvSpPr>
            <p:cNvPr id="142" name="Rectangle 141">
              <a:extLst>
                <a:ext uri="{FF2B5EF4-FFF2-40B4-BE49-F238E27FC236}">
                  <a16:creationId xmlns:a16="http://schemas.microsoft.com/office/drawing/2014/main" id="{D39C72B5-C664-444F-8783-AE333F94F966}"/>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43" name="Straight Connector 142">
              <a:extLst>
                <a:ext uri="{FF2B5EF4-FFF2-40B4-BE49-F238E27FC236}">
                  <a16:creationId xmlns:a16="http://schemas.microsoft.com/office/drawing/2014/main" id="{CE55ED2F-C650-8E4E-9989-622310E7946A}"/>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4F1AA6DE-FC27-734F-AC8C-66592ADC486C}"/>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A0C86220-936C-4748-A868-3C32EF039680}"/>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6D04054C-E979-0042-B411-8DB50C4331E3}"/>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7" name="Group 146">
            <a:extLst>
              <a:ext uri="{FF2B5EF4-FFF2-40B4-BE49-F238E27FC236}">
                <a16:creationId xmlns:a16="http://schemas.microsoft.com/office/drawing/2014/main" id="{B8BDB9D2-287F-754F-8C7F-712CB3612986}"/>
              </a:ext>
            </a:extLst>
          </p:cNvPr>
          <p:cNvGrpSpPr/>
          <p:nvPr/>
        </p:nvGrpSpPr>
        <p:grpSpPr>
          <a:xfrm>
            <a:off x="6047012" y="2820091"/>
            <a:ext cx="357600" cy="634183"/>
            <a:chOff x="10910965" y="2513124"/>
            <a:chExt cx="586768" cy="904023"/>
          </a:xfrm>
        </p:grpSpPr>
        <p:sp>
          <p:nvSpPr>
            <p:cNvPr id="148" name="Rectangle 147">
              <a:extLst>
                <a:ext uri="{FF2B5EF4-FFF2-40B4-BE49-F238E27FC236}">
                  <a16:creationId xmlns:a16="http://schemas.microsoft.com/office/drawing/2014/main" id="{EE3BC656-1F15-3541-918F-24CF2A2E071D}"/>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49" name="Straight Connector 148">
              <a:extLst>
                <a:ext uri="{FF2B5EF4-FFF2-40B4-BE49-F238E27FC236}">
                  <a16:creationId xmlns:a16="http://schemas.microsoft.com/office/drawing/2014/main" id="{853E85B6-B0C8-D24B-BE44-7D9478E30C38}"/>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9A45F3A6-BF61-9045-BFD6-D3A2D0CD2A98}"/>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52530D69-F493-4E48-8140-12C10649D561}"/>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CF1EE9AD-9FC6-B545-993A-ACB9A560CEC4}"/>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3" name="Group 152">
            <a:extLst>
              <a:ext uri="{FF2B5EF4-FFF2-40B4-BE49-F238E27FC236}">
                <a16:creationId xmlns:a16="http://schemas.microsoft.com/office/drawing/2014/main" id="{DF0637CA-B847-8F48-B8C9-B75401E386A2}"/>
              </a:ext>
            </a:extLst>
          </p:cNvPr>
          <p:cNvGrpSpPr/>
          <p:nvPr/>
        </p:nvGrpSpPr>
        <p:grpSpPr>
          <a:xfrm>
            <a:off x="7166228" y="1579986"/>
            <a:ext cx="357600" cy="634183"/>
            <a:chOff x="10910965" y="2513124"/>
            <a:chExt cx="586768" cy="904023"/>
          </a:xfrm>
        </p:grpSpPr>
        <p:sp>
          <p:nvSpPr>
            <p:cNvPr id="154" name="Rectangle 153">
              <a:extLst>
                <a:ext uri="{FF2B5EF4-FFF2-40B4-BE49-F238E27FC236}">
                  <a16:creationId xmlns:a16="http://schemas.microsoft.com/office/drawing/2014/main" id="{25C5448A-6ED9-EE42-9728-2323C1ED468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55" name="Straight Connector 154">
              <a:extLst>
                <a:ext uri="{FF2B5EF4-FFF2-40B4-BE49-F238E27FC236}">
                  <a16:creationId xmlns:a16="http://schemas.microsoft.com/office/drawing/2014/main" id="{3FC0DCC4-367A-2146-B613-0903C21C5BD6}"/>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B280A75E-CB9B-DC4F-8F63-B45DE54CC164}"/>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2F34DC55-4A05-B149-B892-06B268742368}"/>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403A8014-0C89-5D42-802F-09680D5C4DF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92" name="Line 113">
            <a:extLst>
              <a:ext uri="{FF2B5EF4-FFF2-40B4-BE49-F238E27FC236}">
                <a16:creationId xmlns:a16="http://schemas.microsoft.com/office/drawing/2014/main" id="{8838B4E2-A532-6E47-AEF4-14729C32AA16}"/>
              </a:ext>
            </a:extLst>
          </p:cNvPr>
          <p:cNvSpPr>
            <a:spLocks noChangeShapeType="1"/>
          </p:cNvSpPr>
          <p:nvPr/>
        </p:nvSpPr>
        <p:spPr bwMode="auto">
          <a:xfrm flipH="1">
            <a:off x="9257399" y="2242311"/>
            <a:ext cx="260376"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35" name="Group 134">
            <a:extLst>
              <a:ext uri="{FF2B5EF4-FFF2-40B4-BE49-F238E27FC236}">
                <a16:creationId xmlns:a16="http://schemas.microsoft.com/office/drawing/2014/main" id="{DEE32A2E-E3E8-974C-B050-845CA4991CE8}"/>
              </a:ext>
            </a:extLst>
          </p:cNvPr>
          <p:cNvGrpSpPr/>
          <p:nvPr/>
        </p:nvGrpSpPr>
        <p:grpSpPr>
          <a:xfrm>
            <a:off x="9453716" y="1637069"/>
            <a:ext cx="357600" cy="634183"/>
            <a:chOff x="10910965" y="2513124"/>
            <a:chExt cx="586768" cy="904023"/>
          </a:xfrm>
        </p:grpSpPr>
        <p:sp>
          <p:nvSpPr>
            <p:cNvPr id="136" name="Rectangle 135">
              <a:extLst>
                <a:ext uri="{FF2B5EF4-FFF2-40B4-BE49-F238E27FC236}">
                  <a16:creationId xmlns:a16="http://schemas.microsoft.com/office/drawing/2014/main" id="{36EA49ED-3E71-C441-8297-25F11265AF54}"/>
                </a:ext>
              </a:extLst>
            </p:cNvPr>
            <p:cNvSpPr/>
            <p:nvPr/>
          </p:nvSpPr>
          <p:spPr>
            <a:xfrm>
              <a:off x="10916736" y="2513124"/>
              <a:ext cx="574264" cy="904023"/>
            </a:xfrm>
            <a:prstGeom prst="rect">
              <a:avLst/>
            </a:prstGeom>
            <a:solidFill>
              <a:schemeClr val="bg1"/>
            </a:solidFill>
            <a:ln w="19050">
              <a:solidFill>
                <a:schemeClr val="tx1"/>
              </a:solidFill>
            </a:ln>
            <a:effectLst>
              <a:outerShdw blurRad="50800" dist="38100" dir="2700000" algn="tl"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37" name="Straight Connector 136">
              <a:extLst>
                <a:ext uri="{FF2B5EF4-FFF2-40B4-BE49-F238E27FC236}">
                  <a16:creationId xmlns:a16="http://schemas.microsoft.com/office/drawing/2014/main" id="{DF0F817C-C846-4644-98B9-F36EADACB99F}"/>
                </a:ext>
              </a:extLst>
            </p:cNvPr>
            <p:cNvCxnSpPr/>
            <p:nvPr/>
          </p:nvCxnSpPr>
          <p:spPr>
            <a:xfrm>
              <a:off x="10910965" y="2696064"/>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61F970CA-AFE5-E347-9CDE-8D770C9134A3}"/>
                </a:ext>
              </a:extLst>
            </p:cNvPr>
            <p:cNvCxnSpPr/>
            <p:nvPr/>
          </p:nvCxnSpPr>
          <p:spPr>
            <a:xfrm>
              <a:off x="10914332" y="288175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77C5D55-32C2-4046-A869-1FCF51BBAAC7}"/>
                </a:ext>
              </a:extLst>
            </p:cNvPr>
            <p:cNvCxnSpPr/>
            <p:nvPr/>
          </p:nvCxnSpPr>
          <p:spPr>
            <a:xfrm>
              <a:off x="10923469" y="3064677"/>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F0E802AC-6B6D-7B4A-99A0-CADB71BF6C3C}"/>
                </a:ext>
              </a:extLst>
            </p:cNvPr>
            <p:cNvCxnSpPr/>
            <p:nvPr/>
          </p:nvCxnSpPr>
          <p:spPr>
            <a:xfrm>
              <a:off x="10915293" y="3242073"/>
              <a:ext cx="5742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50" name="Group 649">
            <a:extLst>
              <a:ext uri="{FF2B5EF4-FFF2-40B4-BE49-F238E27FC236}">
                <a16:creationId xmlns:a16="http://schemas.microsoft.com/office/drawing/2014/main" id="{442D49DD-B625-2044-ABE8-08653B990DD9}"/>
              </a:ext>
            </a:extLst>
          </p:cNvPr>
          <p:cNvGrpSpPr/>
          <p:nvPr/>
        </p:nvGrpSpPr>
        <p:grpSpPr>
          <a:xfrm>
            <a:off x="6869826" y="2671431"/>
            <a:ext cx="660225" cy="290099"/>
            <a:chOff x="7493876" y="2774731"/>
            <a:chExt cx="1481958" cy="894622"/>
          </a:xfrm>
        </p:grpSpPr>
        <p:sp>
          <p:nvSpPr>
            <p:cNvPr id="651" name="Freeform 650">
              <a:extLst>
                <a:ext uri="{FF2B5EF4-FFF2-40B4-BE49-F238E27FC236}">
                  <a16:creationId xmlns:a16="http://schemas.microsoft.com/office/drawing/2014/main" id="{781B9C8F-C42E-ED4B-9E19-C8CBB56BEB8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52" name="Oval 651">
              <a:extLst>
                <a:ext uri="{FF2B5EF4-FFF2-40B4-BE49-F238E27FC236}">
                  <a16:creationId xmlns:a16="http://schemas.microsoft.com/office/drawing/2014/main" id="{0E0D9018-D5B2-7742-90EB-23615AD8382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53" name="Group 652">
              <a:extLst>
                <a:ext uri="{FF2B5EF4-FFF2-40B4-BE49-F238E27FC236}">
                  <a16:creationId xmlns:a16="http://schemas.microsoft.com/office/drawing/2014/main" id="{C96D0382-34DE-5449-8232-4288C333AAE8}"/>
                </a:ext>
              </a:extLst>
            </p:cNvPr>
            <p:cNvGrpSpPr/>
            <p:nvPr/>
          </p:nvGrpSpPr>
          <p:grpSpPr>
            <a:xfrm>
              <a:off x="7713663" y="2848339"/>
              <a:ext cx="1042107" cy="425543"/>
              <a:chOff x="7786941" y="2884917"/>
              <a:chExt cx="897649" cy="353919"/>
            </a:xfrm>
          </p:grpSpPr>
          <p:sp>
            <p:nvSpPr>
              <p:cNvPr id="654" name="Freeform 653">
                <a:extLst>
                  <a:ext uri="{FF2B5EF4-FFF2-40B4-BE49-F238E27FC236}">
                    <a16:creationId xmlns:a16="http://schemas.microsoft.com/office/drawing/2014/main" id="{70D03A71-40DE-3E45-9F13-8165D05F018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5" name="Freeform 654">
                <a:extLst>
                  <a:ext uri="{FF2B5EF4-FFF2-40B4-BE49-F238E27FC236}">
                    <a16:creationId xmlns:a16="http://schemas.microsoft.com/office/drawing/2014/main" id="{B53D6BC3-8B2A-9E43-8D61-E57784BA4AE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6" name="Freeform 655">
                <a:extLst>
                  <a:ext uri="{FF2B5EF4-FFF2-40B4-BE49-F238E27FC236}">
                    <a16:creationId xmlns:a16="http://schemas.microsoft.com/office/drawing/2014/main" id="{164ECF6A-F4B9-DF4F-BF3F-242C8FCB06F2}"/>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7" name="Freeform 656">
                <a:extLst>
                  <a:ext uri="{FF2B5EF4-FFF2-40B4-BE49-F238E27FC236}">
                    <a16:creationId xmlns:a16="http://schemas.microsoft.com/office/drawing/2014/main" id="{E70C37A1-A0CF-3241-B2FE-E09E92D6CF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42" name="Group 641">
            <a:extLst>
              <a:ext uri="{FF2B5EF4-FFF2-40B4-BE49-F238E27FC236}">
                <a16:creationId xmlns:a16="http://schemas.microsoft.com/office/drawing/2014/main" id="{AD4E15D3-6EC7-F447-8715-221D41005AD8}"/>
              </a:ext>
            </a:extLst>
          </p:cNvPr>
          <p:cNvGrpSpPr/>
          <p:nvPr/>
        </p:nvGrpSpPr>
        <p:grpSpPr>
          <a:xfrm>
            <a:off x="7928680" y="2356760"/>
            <a:ext cx="660225" cy="290099"/>
            <a:chOff x="7493876" y="2774731"/>
            <a:chExt cx="1481958" cy="894622"/>
          </a:xfrm>
        </p:grpSpPr>
        <p:sp>
          <p:nvSpPr>
            <p:cNvPr id="643" name="Freeform 642">
              <a:extLst>
                <a:ext uri="{FF2B5EF4-FFF2-40B4-BE49-F238E27FC236}">
                  <a16:creationId xmlns:a16="http://schemas.microsoft.com/office/drawing/2014/main" id="{C2E154AC-5367-E44D-9F74-38EDFB2ED30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44" name="Oval 643">
              <a:extLst>
                <a:ext uri="{FF2B5EF4-FFF2-40B4-BE49-F238E27FC236}">
                  <a16:creationId xmlns:a16="http://schemas.microsoft.com/office/drawing/2014/main" id="{8DD3EE1C-49D5-524C-93C0-63A60B66E8F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45" name="Group 644">
              <a:extLst>
                <a:ext uri="{FF2B5EF4-FFF2-40B4-BE49-F238E27FC236}">
                  <a16:creationId xmlns:a16="http://schemas.microsoft.com/office/drawing/2014/main" id="{90B4AB50-5DF3-044D-A589-BE7AA79D5980}"/>
                </a:ext>
              </a:extLst>
            </p:cNvPr>
            <p:cNvGrpSpPr/>
            <p:nvPr/>
          </p:nvGrpSpPr>
          <p:grpSpPr>
            <a:xfrm>
              <a:off x="7713663" y="2848339"/>
              <a:ext cx="1042107" cy="425543"/>
              <a:chOff x="7786941" y="2884917"/>
              <a:chExt cx="897649" cy="353919"/>
            </a:xfrm>
          </p:grpSpPr>
          <p:sp>
            <p:nvSpPr>
              <p:cNvPr id="646" name="Freeform 645">
                <a:extLst>
                  <a:ext uri="{FF2B5EF4-FFF2-40B4-BE49-F238E27FC236}">
                    <a16:creationId xmlns:a16="http://schemas.microsoft.com/office/drawing/2014/main" id="{E4E59325-7458-9D4F-8AB8-BD8A22B5AE4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7" name="Freeform 646">
                <a:extLst>
                  <a:ext uri="{FF2B5EF4-FFF2-40B4-BE49-F238E27FC236}">
                    <a16:creationId xmlns:a16="http://schemas.microsoft.com/office/drawing/2014/main" id="{B3D13B56-8A0D-4B4A-8192-AF51A57C2EA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8" name="Freeform 647">
                <a:extLst>
                  <a:ext uri="{FF2B5EF4-FFF2-40B4-BE49-F238E27FC236}">
                    <a16:creationId xmlns:a16="http://schemas.microsoft.com/office/drawing/2014/main" id="{2C8E2625-2E7C-F743-B981-73684DBE633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9" name="Freeform 648">
                <a:extLst>
                  <a:ext uri="{FF2B5EF4-FFF2-40B4-BE49-F238E27FC236}">
                    <a16:creationId xmlns:a16="http://schemas.microsoft.com/office/drawing/2014/main" id="{2A860CE2-3114-8741-8DB0-78E922B04289}"/>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34" name="Group 633">
            <a:extLst>
              <a:ext uri="{FF2B5EF4-FFF2-40B4-BE49-F238E27FC236}">
                <a16:creationId xmlns:a16="http://schemas.microsoft.com/office/drawing/2014/main" id="{3BA91B66-EDC3-974E-B9D9-8E4503135515}"/>
              </a:ext>
            </a:extLst>
          </p:cNvPr>
          <p:cNvGrpSpPr/>
          <p:nvPr/>
        </p:nvGrpSpPr>
        <p:grpSpPr>
          <a:xfrm>
            <a:off x="8246995" y="2882143"/>
            <a:ext cx="660225" cy="290099"/>
            <a:chOff x="7493876" y="2774731"/>
            <a:chExt cx="1481958" cy="894622"/>
          </a:xfrm>
        </p:grpSpPr>
        <p:sp>
          <p:nvSpPr>
            <p:cNvPr id="635" name="Freeform 634">
              <a:extLst>
                <a:ext uri="{FF2B5EF4-FFF2-40B4-BE49-F238E27FC236}">
                  <a16:creationId xmlns:a16="http://schemas.microsoft.com/office/drawing/2014/main" id="{5B8B67F8-FC77-7B4B-86F0-B0D0CD4C191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36" name="Oval 635">
              <a:extLst>
                <a:ext uri="{FF2B5EF4-FFF2-40B4-BE49-F238E27FC236}">
                  <a16:creationId xmlns:a16="http://schemas.microsoft.com/office/drawing/2014/main" id="{24DB41F0-B458-2740-8144-D8993DA5DFD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37" name="Group 636">
              <a:extLst>
                <a:ext uri="{FF2B5EF4-FFF2-40B4-BE49-F238E27FC236}">
                  <a16:creationId xmlns:a16="http://schemas.microsoft.com/office/drawing/2014/main" id="{2A22D03D-2357-944F-A71A-94B46AED72BE}"/>
                </a:ext>
              </a:extLst>
            </p:cNvPr>
            <p:cNvGrpSpPr/>
            <p:nvPr/>
          </p:nvGrpSpPr>
          <p:grpSpPr>
            <a:xfrm>
              <a:off x="7713663" y="2848339"/>
              <a:ext cx="1042107" cy="425543"/>
              <a:chOff x="7786941" y="2884917"/>
              <a:chExt cx="897649" cy="353919"/>
            </a:xfrm>
          </p:grpSpPr>
          <p:sp>
            <p:nvSpPr>
              <p:cNvPr id="638" name="Freeform 637">
                <a:extLst>
                  <a:ext uri="{FF2B5EF4-FFF2-40B4-BE49-F238E27FC236}">
                    <a16:creationId xmlns:a16="http://schemas.microsoft.com/office/drawing/2014/main" id="{E4CD4DE0-BD74-6742-9AB5-70B9AAC5E03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9" name="Freeform 638">
                <a:extLst>
                  <a:ext uri="{FF2B5EF4-FFF2-40B4-BE49-F238E27FC236}">
                    <a16:creationId xmlns:a16="http://schemas.microsoft.com/office/drawing/2014/main" id="{888F54AE-EE96-1643-8D6C-7B9B965689F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0" name="Freeform 639">
                <a:extLst>
                  <a:ext uri="{FF2B5EF4-FFF2-40B4-BE49-F238E27FC236}">
                    <a16:creationId xmlns:a16="http://schemas.microsoft.com/office/drawing/2014/main" id="{A9967105-8A41-8646-A119-3F7E30AAD3E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1" name="Freeform 640">
                <a:extLst>
                  <a:ext uri="{FF2B5EF4-FFF2-40B4-BE49-F238E27FC236}">
                    <a16:creationId xmlns:a16="http://schemas.microsoft.com/office/drawing/2014/main" id="{F0349917-BFEB-DD4E-95A0-2C5BFAD63B1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626" name="Group 625">
            <a:extLst>
              <a:ext uri="{FF2B5EF4-FFF2-40B4-BE49-F238E27FC236}">
                <a16:creationId xmlns:a16="http://schemas.microsoft.com/office/drawing/2014/main" id="{0556E247-D59A-2842-82DE-FE8E6F79E019}"/>
              </a:ext>
            </a:extLst>
          </p:cNvPr>
          <p:cNvGrpSpPr/>
          <p:nvPr/>
        </p:nvGrpSpPr>
        <p:grpSpPr>
          <a:xfrm>
            <a:off x="7203643" y="3367614"/>
            <a:ext cx="660225" cy="290099"/>
            <a:chOff x="7493876" y="2774731"/>
            <a:chExt cx="1481958" cy="894622"/>
          </a:xfrm>
        </p:grpSpPr>
        <p:sp>
          <p:nvSpPr>
            <p:cNvPr id="627" name="Freeform 626">
              <a:extLst>
                <a:ext uri="{FF2B5EF4-FFF2-40B4-BE49-F238E27FC236}">
                  <a16:creationId xmlns:a16="http://schemas.microsoft.com/office/drawing/2014/main" id="{445667BF-2880-A44B-92FF-0150E2B89E89}"/>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628" name="Oval 627">
              <a:extLst>
                <a:ext uri="{FF2B5EF4-FFF2-40B4-BE49-F238E27FC236}">
                  <a16:creationId xmlns:a16="http://schemas.microsoft.com/office/drawing/2014/main" id="{8FE549B8-413C-AB43-AED4-55FEDF4BD68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629" name="Group 628">
              <a:extLst>
                <a:ext uri="{FF2B5EF4-FFF2-40B4-BE49-F238E27FC236}">
                  <a16:creationId xmlns:a16="http://schemas.microsoft.com/office/drawing/2014/main" id="{6310970C-CD76-5940-AC70-64BBFBC43C82}"/>
                </a:ext>
              </a:extLst>
            </p:cNvPr>
            <p:cNvGrpSpPr/>
            <p:nvPr/>
          </p:nvGrpSpPr>
          <p:grpSpPr>
            <a:xfrm>
              <a:off x="7713663" y="2848339"/>
              <a:ext cx="1042107" cy="425543"/>
              <a:chOff x="7786941" y="2884917"/>
              <a:chExt cx="897649" cy="353919"/>
            </a:xfrm>
          </p:grpSpPr>
          <p:sp>
            <p:nvSpPr>
              <p:cNvPr id="630" name="Freeform 629">
                <a:extLst>
                  <a:ext uri="{FF2B5EF4-FFF2-40B4-BE49-F238E27FC236}">
                    <a16:creationId xmlns:a16="http://schemas.microsoft.com/office/drawing/2014/main" id="{5FD9D70B-CD96-5747-B734-9870835D7C5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1" name="Freeform 630">
                <a:extLst>
                  <a:ext uri="{FF2B5EF4-FFF2-40B4-BE49-F238E27FC236}">
                    <a16:creationId xmlns:a16="http://schemas.microsoft.com/office/drawing/2014/main" id="{06B65913-DCAC-AD4F-9F10-966CCC14489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2" name="Freeform 631">
                <a:extLst>
                  <a:ext uri="{FF2B5EF4-FFF2-40B4-BE49-F238E27FC236}">
                    <a16:creationId xmlns:a16="http://schemas.microsoft.com/office/drawing/2014/main" id="{EF0534C2-36B5-7849-AFFA-5AC31B60CA1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3" name="Freeform 632">
                <a:extLst>
                  <a:ext uri="{FF2B5EF4-FFF2-40B4-BE49-F238E27FC236}">
                    <a16:creationId xmlns:a16="http://schemas.microsoft.com/office/drawing/2014/main" id="{3361B307-3719-A84A-8AD5-A3B61CE63C5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scenario 3</a:t>
            </a:r>
            <a:endParaRPr lang="en-US" sz="4400" b="0" dirty="0"/>
          </a:p>
        </p:txBody>
      </p:sp>
      <p:sp>
        <p:nvSpPr>
          <p:cNvPr id="470" name="Rectangle 3">
            <a:extLst>
              <a:ext uri="{FF2B5EF4-FFF2-40B4-BE49-F238E27FC236}">
                <a16:creationId xmlns:a16="http://schemas.microsoft.com/office/drawing/2014/main" id="{B3E01DA9-25FD-B546-AB8A-84DD037548D3}"/>
              </a:ext>
            </a:extLst>
          </p:cNvPr>
          <p:cNvSpPr>
            <a:spLocks noChangeArrowheads="1"/>
          </p:cNvSpPr>
          <p:nvPr/>
        </p:nvSpPr>
        <p:spPr bwMode="auto">
          <a:xfrm>
            <a:off x="1206500" y="5114925"/>
            <a:ext cx="8267700" cy="4095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1" name="Rectangle 4">
            <a:extLst>
              <a:ext uri="{FF2B5EF4-FFF2-40B4-BE49-F238E27FC236}">
                <a16:creationId xmlns:a16="http://schemas.microsoft.com/office/drawing/2014/main" id="{50204642-54CB-0C46-8699-863901641A9F}"/>
              </a:ext>
            </a:extLst>
          </p:cNvPr>
          <p:cNvSpPr>
            <a:spLocks noChangeArrowheads="1"/>
          </p:cNvSpPr>
          <p:nvPr/>
        </p:nvSpPr>
        <p:spPr bwMode="auto">
          <a:xfrm>
            <a:off x="1639888" y="4329113"/>
            <a:ext cx="9650409" cy="9906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65000"/>
              <a:buFont typeface="Wingdings" pitchFamily="2" charset="2"/>
              <a:buNone/>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another “</a:t>
            </a:r>
            <a:r>
              <a:rPr kumimoji="0" lang="en-US" altLang="ja-JP"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cost” of congestion: </a:t>
            </a:r>
          </a:p>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when packet dropped, any </a:t>
            </a:r>
            <a:r>
              <a:rPr kumimoji="0" lang="en-US" altLang="ja-JP"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upstream transmission capacity and buffering used for that packet was wasted!</a:t>
            </a: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472" name="Line 8">
            <a:extLst>
              <a:ext uri="{FF2B5EF4-FFF2-40B4-BE49-F238E27FC236}">
                <a16:creationId xmlns:a16="http://schemas.microsoft.com/office/drawing/2014/main" id="{54B69D69-DB5C-FF44-9A78-3EF27FA8D5BE}"/>
              </a:ext>
            </a:extLst>
          </p:cNvPr>
          <p:cNvSpPr>
            <a:spLocks noChangeShapeType="1"/>
          </p:cNvSpPr>
          <p:nvPr/>
        </p:nvSpPr>
        <p:spPr bwMode="auto">
          <a:xfrm flipH="1">
            <a:off x="7206675" y="2219117"/>
            <a:ext cx="546573" cy="55085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73" name="Line 9">
            <a:extLst>
              <a:ext uri="{FF2B5EF4-FFF2-40B4-BE49-F238E27FC236}">
                <a16:creationId xmlns:a16="http://schemas.microsoft.com/office/drawing/2014/main" id="{17302533-B643-1D44-BB74-F2288C9D8A65}"/>
              </a:ext>
            </a:extLst>
          </p:cNvPr>
          <p:cNvSpPr>
            <a:spLocks noChangeShapeType="1"/>
          </p:cNvSpPr>
          <p:nvPr/>
        </p:nvSpPr>
        <p:spPr bwMode="auto">
          <a:xfrm flipH="1">
            <a:off x="7492872" y="2219117"/>
            <a:ext cx="260376"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1" name="Line 60">
            <a:extLst>
              <a:ext uri="{FF2B5EF4-FFF2-40B4-BE49-F238E27FC236}">
                <a16:creationId xmlns:a16="http://schemas.microsoft.com/office/drawing/2014/main" id="{8E9B5F3E-D7D4-784B-A561-225983C51D20}"/>
              </a:ext>
            </a:extLst>
          </p:cNvPr>
          <p:cNvSpPr>
            <a:spLocks noChangeShapeType="1"/>
          </p:cNvSpPr>
          <p:nvPr/>
        </p:nvSpPr>
        <p:spPr bwMode="auto">
          <a:xfrm flipH="1">
            <a:off x="6404029" y="3477375"/>
            <a:ext cx="865049" cy="773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9" name="Line 110">
            <a:extLst>
              <a:ext uri="{FF2B5EF4-FFF2-40B4-BE49-F238E27FC236}">
                <a16:creationId xmlns:a16="http://schemas.microsoft.com/office/drawing/2014/main" id="{81308001-6AF2-8841-BE13-23C6875DBD2A}"/>
              </a:ext>
            </a:extLst>
          </p:cNvPr>
          <p:cNvSpPr>
            <a:spLocks noChangeShapeType="1"/>
          </p:cNvSpPr>
          <p:nvPr/>
        </p:nvSpPr>
        <p:spPr bwMode="auto">
          <a:xfrm flipH="1">
            <a:off x="7492872" y="2491642"/>
            <a:ext cx="430372"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90" name="Line 111">
            <a:extLst>
              <a:ext uri="{FF2B5EF4-FFF2-40B4-BE49-F238E27FC236}">
                <a16:creationId xmlns:a16="http://schemas.microsoft.com/office/drawing/2014/main" id="{E766695C-AC11-DB4D-88D9-ADEE97B162B4}"/>
              </a:ext>
            </a:extLst>
          </p:cNvPr>
          <p:cNvSpPr>
            <a:spLocks noChangeShapeType="1"/>
          </p:cNvSpPr>
          <p:nvPr/>
        </p:nvSpPr>
        <p:spPr bwMode="auto">
          <a:xfrm flipH="1" flipV="1">
            <a:off x="8549437" y="2503239"/>
            <a:ext cx="460499" cy="579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91" name="Line 112">
            <a:extLst>
              <a:ext uri="{FF2B5EF4-FFF2-40B4-BE49-F238E27FC236}">
                <a16:creationId xmlns:a16="http://schemas.microsoft.com/office/drawing/2014/main" id="{3C681570-FA16-4C40-9E6E-770D751E77C3}"/>
              </a:ext>
            </a:extLst>
          </p:cNvPr>
          <p:cNvSpPr>
            <a:spLocks noChangeShapeType="1"/>
          </p:cNvSpPr>
          <p:nvPr/>
        </p:nvSpPr>
        <p:spPr bwMode="auto">
          <a:xfrm flipH="1">
            <a:off x="8515007" y="2230714"/>
            <a:ext cx="768214" cy="82337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16" name="Group 227">
            <a:extLst>
              <a:ext uri="{FF2B5EF4-FFF2-40B4-BE49-F238E27FC236}">
                <a16:creationId xmlns:a16="http://schemas.microsoft.com/office/drawing/2014/main" id="{C5844755-7AB4-394A-8C3D-0EAB4297B7CC}"/>
              </a:ext>
            </a:extLst>
          </p:cNvPr>
          <p:cNvGrpSpPr>
            <a:grpSpLocks/>
          </p:cNvGrpSpPr>
          <p:nvPr/>
        </p:nvGrpSpPr>
        <p:grpSpPr bwMode="auto">
          <a:xfrm>
            <a:off x="8295103" y="2407263"/>
            <a:ext cx="186693" cy="155869"/>
            <a:chOff x="11283" y="10423"/>
            <a:chExt cx="475" cy="374"/>
          </a:xfrm>
        </p:grpSpPr>
        <p:sp>
          <p:nvSpPr>
            <p:cNvPr id="517" name="Rectangle 228">
              <a:extLst>
                <a:ext uri="{FF2B5EF4-FFF2-40B4-BE49-F238E27FC236}">
                  <a16:creationId xmlns:a16="http://schemas.microsoft.com/office/drawing/2014/main" id="{F2C17F9B-7965-ED45-A4D3-EFFC3FD54295}"/>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8" name="Line 229">
              <a:extLst>
                <a:ext uri="{FF2B5EF4-FFF2-40B4-BE49-F238E27FC236}">
                  <a16:creationId xmlns:a16="http://schemas.microsoft.com/office/drawing/2014/main" id="{2A6B3E53-1684-DF43-A05E-A2C80EF94FD2}"/>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9" name="Line 230">
              <a:extLst>
                <a:ext uri="{FF2B5EF4-FFF2-40B4-BE49-F238E27FC236}">
                  <a16:creationId xmlns:a16="http://schemas.microsoft.com/office/drawing/2014/main" id="{D8396C95-BBB2-5D46-A8D2-775CD554A264}"/>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0" name="Line 231">
              <a:extLst>
                <a:ext uri="{FF2B5EF4-FFF2-40B4-BE49-F238E27FC236}">
                  <a16:creationId xmlns:a16="http://schemas.microsoft.com/office/drawing/2014/main" id="{C157781C-8502-014B-A415-7383087D3127}"/>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1" name="Line 232">
              <a:extLst>
                <a:ext uri="{FF2B5EF4-FFF2-40B4-BE49-F238E27FC236}">
                  <a16:creationId xmlns:a16="http://schemas.microsoft.com/office/drawing/2014/main" id="{11C3D78E-49BA-C343-B6BB-91EC56F70624}"/>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2" name="Line 233">
              <a:extLst>
                <a:ext uri="{FF2B5EF4-FFF2-40B4-BE49-F238E27FC236}">
                  <a16:creationId xmlns:a16="http://schemas.microsoft.com/office/drawing/2014/main" id="{18778F4C-DAAF-B04E-9D01-34E52E4B740E}"/>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3" name="Line 234">
              <a:extLst>
                <a:ext uri="{FF2B5EF4-FFF2-40B4-BE49-F238E27FC236}">
                  <a16:creationId xmlns:a16="http://schemas.microsoft.com/office/drawing/2014/main" id="{37A63491-BBEE-3E44-BBF3-79A4DB88BA10}"/>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30" name="Line 235">
            <a:extLst>
              <a:ext uri="{FF2B5EF4-FFF2-40B4-BE49-F238E27FC236}">
                <a16:creationId xmlns:a16="http://schemas.microsoft.com/office/drawing/2014/main" id="{502BD3B4-B453-4343-B3CD-F6AE3C5CA733}"/>
              </a:ext>
            </a:extLst>
          </p:cNvPr>
          <p:cNvSpPr>
            <a:spLocks noChangeShapeType="1"/>
          </p:cNvSpPr>
          <p:nvPr/>
        </p:nvSpPr>
        <p:spPr bwMode="auto">
          <a:xfrm>
            <a:off x="8577410" y="1813227"/>
            <a:ext cx="163542" cy="1932"/>
          </a:xfrm>
          <a:prstGeom prst="line">
            <a:avLst/>
          </a:prstGeom>
          <a:noFill/>
          <a:ln w="38100">
            <a:solidFill>
              <a:srgbClr val="FFFFFF"/>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31" name="Group 236">
            <a:extLst>
              <a:ext uri="{FF2B5EF4-FFF2-40B4-BE49-F238E27FC236}">
                <a16:creationId xmlns:a16="http://schemas.microsoft.com/office/drawing/2014/main" id="{BD40F4B4-9FA4-B242-890F-C7DC5C1F1E4B}"/>
              </a:ext>
            </a:extLst>
          </p:cNvPr>
          <p:cNvGrpSpPr>
            <a:grpSpLocks/>
          </p:cNvGrpSpPr>
          <p:nvPr/>
        </p:nvGrpSpPr>
        <p:grpSpPr bwMode="auto">
          <a:xfrm>
            <a:off x="7363760" y="1608349"/>
            <a:ext cx="53797" cy="172019"/>
            <a:chOff x="10104" y="10005"/>
            <a:chExt cx="137" cy="411"/>
          </a:xfrm>
        </p:grpSpPr>
        <p:sp>
          <p:nvSpPr>
            <p:cNvPr id="532" name="Oval 237">
              <a:extLst>
                <a:ext uri="{FF2B5EF4-FFF2-40B4-BE49-F238E27FC236}">
                  <a16:creationId xmlns:a16="http://schemas.microsoft.com/office/drawing/2014/main" id="{9F31E068-8077-0E41-BA3C-C53046677C0A}"/>
                </a:ext>
              </a:extLst>
            </p:cNvPr>
            <p:cNvSpPr>
              <a:spLocks noChangeArrowheads="1"/>
            </p:cNvSpPr>
            <p:nvPr/>
          </p:nvSpPr>
          <p:spPr bwMode="auto">
            <a:xfrm>
              <a:off x="10104" y="10005"/>
              <a:ext cx="137" cy="13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3" name="Oval 238">
              <a:extLst>
                <a:ext uri="{FF2B5EF4-FFF2-40B4-BE49-F238E27FC236}">
                  <a16:creationId xmlns:a16="http://schemas.microsoft.com/office/drawing/2014/main" id="{B99DFC93-E1C9-6B48-9E97-F404126B9D76}"/>
                </a:ext>
              </a:extLst>
            </p:cNvPr>
            <p:cNvSpPr>
              <a:spLocks noChangeArrowheads="1"/>
            </p:cNvSpPr>
            <p:nvPr/>
          </p:nvSpPr>
          <p:spPr bwMode="auto">
            <a:xfrm>
              <a:off x="10104" y="10278"/>
              <a:ext cx="137" cy="138"/>
            </a:xfrm>
            <a:prstGeom prst="ellipse">
              <a:avLst/>
            </a:prstGeom>
            <a:solidFill>
              <a:srgbClr val="FF0000"/>
            </a:solidFill>
            <a:ln w="9525">
              <a:solidFill>
                <a:srgbClr val="FF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48" name="Group 255">
            <a:extLst>
              <a:ext uri="{FF2B5EF4-FFF2-40B4-BE49-F238E27FC236}">
                <a16:creationId xmlns:a16="http://schemas.microsoft.com/office/drawing/2014/main" id="{AA469380-A079-C241-8EF0-12E5E2FF123A}"/>
              </a:ext>
            </a:extLst>
          </p:cNvPr>
          <p:cNvGrpSpPr>
            <a:grpSpLocks/>
          </p:cNvGrpSpPr>
          <p:nvPr/>
        </p:nvGrpSpPr>
        <p:grpSpPr bwMode="auto">
          <a:xfrm rot="7844936">
            <a:off x="8457757" y="2928960"/>
            <a:ext cx="204878" cy="142023"/>
            <a:chOff x="11283" y="10423"/>
            <a:chExt cx="475" cy="374"/>
          </a:xfrm>
        </p:grpSpPr>
        <p:sp>
          <p:nvSpPr>
            <p:cNvPr id="549" name="Rectangle 256">
              <a:extLst>
                <a:ext uri="{FF2B5EF4-FFF2-40B4-BE49-F238E27FC236}">
                  <a16:creationId xmlns:a16="http://schemas.microsoft.com/office/drawing/2014/main" id="{27D5FDD2-8596-9B4B-B4F5-2748842EF1D6}"/>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0" name="Line 257">
              <a:extLst>
                <a:ext uri="{FF2B5EF4-FFF2-40B4-BE49-F238E27FC236}">
                  <a16:creationId xmlns:a16="http://schemas.microsoft.com/office/drawing/2014/main" id="{5EA4070D-C55C-3C46-971A-495141BBF3E4}"/>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1" name="Line 258">
              <a:extLst>
                <a:ext uri="{FF2B5EF4-FFF2-40B4-BE49-F238E27FC236}">
                  <a16:creationId xmlns:a16="http://schemas.microsoft.com/office/drawing/2014/main" id="{E7415EB7-9A38-A34B-BC52-23820D0899A6}"/>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2" name="Line 259">
              <a:extLst>
                <a:ext uri="{FF2B5EF4-FFF2-40B4-BE49-F238E27FC236}">
                  <a16:creationId xmlns:a16="http://schemas.microsoft.com/office/drawing/2014/main" id="{E1B69AC3-E7AE-F84B-AE13-9E4B698B4530}"/>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3" name="Line 260">
              <a:extLst>
                <a:ext uri="{FF2B5EF4-FFF2-40B4-BE49-F238E27FC236}">
                  <a16:creationId xmlns:a16="http://schemas.microsoft.com/office/drawing/2014/main" id="{14297734-2A75-5D4A-905C-558B07A25DA7}"/>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4" name="Line 261">
              <a:extLst>
                <a:ext uri="{FF2B5EF4-FFF2-40B4-BE49-F238E27FC236}">
                  <a16:creationId xmlns:a16="http://schemas.microsoft.com/office/drawing/2014/main" id="{FAD2D458-99B5-D64F-9787-A3907B8537FB}"/>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5" name="Line 262">
              <a:extLst>
                <a:ext uri="{FF2B5EF4-FFF2-40B4-BE49-F238E27FC236}">
                  <a16:creationId xmlns:a16="http://schemas.microsoft.com/office/drawing/2014/main" id="{ED7690F6-614B-474E-9678-ABBBF355307B}"/>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56" name="Line 263">
            <a:extLst>
              <a:ext uri="{FF2B5EF4-FFF2-40B4-BE49-F238E27FC236}">
                <a16:creationId xmlns:a16="http://schemas.microsoft.com/office/drawing/2014/main" id="{24DFA125-06DC-CE4E-A7FC-5EC2D00675EF}"/>
              </a:ext>
            </a:extLst>
          </p:cNvPr>
          <p:cNvSpPr>
            <a:spLocks noChangeShapeType="1"/>
          </p:cNvSpPr>
          <p:nvPr/>
        </p:nvSpPr>
        <p:spPr bwMode="auto">
          <a:xfrm flipH="1" flipV="1">
            <a:off x="7764006" y="3471578"/>
            <a:ext cx="1172766" cy="1159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7" name="Line 264">
            <a:extLst>
              <a:ext uri="{FF2B5EF4-FFF2-40B4-BE49-F238E27FC236}">
                <a16:creationId xmlns:a16="http://schemas.microsoft.com/office/drawing/2014/main" id="{5FF66E32-B896-A043-9D26-2F80DC2B70A1}"/>
              </a:ext>
            </a:extLst>
          </p:cNvPr>
          <p:cNvSpPr>
            <a:spLocks noChangeShapeType="1"/>
          </p:cNvSpPr>
          <p:nvPr/>
        </p:nvSpPr>
        <p:spPr bwMode="auto">
          <a:xfrm flipH="1">
            <a:off x="8129823" y="3059889"/>
            <a:ext cx="367969" cy="4174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8" name="Freeform 265">
            <a:extLst>
              <a:ext uri="{FF2B5EF4-FFF2-40B4-BE49-F238E27FC236}">
                <a16:creationId xmlns:a16="http://schemas.microsoft.com/office/drawing/2014/main" id="{E2E6E031-8D15-5A42-B00A-1F4F08AF6A0B}"/>
              </a:ext>
            </a:extLst>
          </p:cNvPr>
          <p:cNvSpPr>
            <a:spLocks/>
          </p:cNvSpPr>
          <p:nvPr/>
        </p:nvSpPr>
        <p:spPr bwMode="auto">
          <a:xfrm>
            <a:off x="7391735" y="1631543"/>
            <a:ext cx="1956042" cy="1814908"/>
          </a:xfrm>
          <a:custGeom>
            <a:avLst/>
            <a:gdLst>
              <a:gd name="T0" fmla="*/ 0 w 5205"/>
              <a:gd name="T1" fmla="*/ 0 h 4500"/>
              <a:gd name="T2" fmla="*/ 0 w 5205"/>
              <a:gd name="T3" fmla="*/ 2147483647 h 4500"/>
              <a:gd name="T4" fmla="*/ 2147483647 w 5205"/>
              <a:gd name="T5" fmla="*/ 2147483647 h 4500"/>
              <a:gd name="T6" fmla="*/ 2147483647 w 5205"/>
              <a:gd name="T7" fmla="*/ 2147483647 h 4500"/>
              <a:gd name="T8" fmla="*/ 2147483647 w 5205"/>
              <a:gd name="T9" fmla="*/ 2147483647 h 4500"/>
              <a:gd name="T10" fmla="*/ 2147483647 w 5205"/>
              <a:gd name="T11" fmla="*/ 2147483647 h 4500"/>
              <a:gd name="T12" fmla="*/ 2147483647 w 5205"/>
              <a:gd name="T13" fmla="*/ 2147483647 h 4500"/>
              <a:gd name="T14" fmla="*/ 2147483647 w 5205"/>
              <a:gd name="T15" fmla="*/ 2147483647 h 45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205" h="4500">
                <a:moveTo>
                  <a:pt x="0" y="0"/>
                </a:moveTo>
                <a:lnTo>
                  <a:pt x="0" y="1320"/>
                </a:lnTo>
                <a:lnTo>
                  <a:pt x="1230" y="1350"/>
                </a:lnTo>
                <a:lnTo>
                  <a:pt x="495" y="2040"/>
                </a:lnTo>
                <a:lnTo>
                  <a:pt x="4515" y="2115"/>
                </a:lnTo>
                <a:lnTo>
                  <a:pt x="2220" y="4500"/>
                </a:lnTo>
                <a:lnTo>
                  <a:pt x="5205" y="4500"/>
                </a:lnTo>
                <a:lnTo>
                  <a:pt x="5205" y="3405"/>
                </a:lnTo>
              </a:path>
            </a:pathLst>
          </a:custGeom>
          <a:noFill/>
          <a:ln w="38100" cmpd="sng">
            <a:solidFill>
              <a:srgbClr val="FF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73" name="Group 280">
            <a:extLst>
              <a:ext uri="{FF2B5EF4-FFF2-40B4-BE49-F238E27FC236}">
                <a16:creationId xmlns:a16="http://schemas.microsoft.com/office/drawing/2014/main" id="{6DC31668-B2DC-E241-A69F-970AD2E5CEA7}"/>
              </a:ext>
            </a:extLst>
          </p:cNvPr>
          <p:cNvGrpSpPr>
            <a:grpSpLocks/>
          </p:cNvGrpSpPr>
          <p:nvPr/>
        </p:nvGrpSpPr>
        <p:grpSpPr bwMode="auto">
          <a:xfrm>
            <a:off x="7312115" y="3392332"/>
            <a:ext cx="187213" cy="156558"/>
            <a:chOff x="11283" y="10423"/>
            <a:chExt cx="475" cy="374"/>
          </a:xfrm>
        </p:grpSpPr>
        <p:sp>
          <p:nvSpPr>
            <p:cNvPr id="574" name="Rectangle 281">
              <a:extLst>
                <a:ext uri="{FF2B5EF4-FFF2-40B4-BE49-F238E27FC236}">
                  <a16:creationId xmlns:a16="http://schemas.microsoft.com/office/drawing/2014/main" id="{11A3D544-AE22-3748-9FE3-D90EFDC5B352}"/>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5" name="Line 282">
              <a:extLst>
                <a:ext uri="{FF2B5EF4-FFF2-40B4-BE49-F238E27FC236}">
                  <a16:creationId xmlns:a16="http://schemas.microsoft.com/office/drawing/2014/main" id="{BEC4224F-ED50-4947-9082-B57164E485BD}"/>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6" name="Line 283">
              <a:extLst>
                <a:ext uri="{FF2B5EF4-FFF2-40B4-BE49-F238E27FC236}">
                  <a16:creationId xmlns:a16="http://schemas.microsoft.com/office/drawing/2014/main" id="{8DD52BC5-C333-1F4D-ABBB-944B9DB245D1}"/>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7" name="Line 284">
              <a:extLst>
                <a:ext uri="{FF2B5EF4-FFF2-40B4-BE49-F238E27FC236}">
                  <a16:creationId xmlns:a16="http://schemas.microsoft.com/office/drawing/2014/main" id="{D000FA71-709B-0E4B-8BEF-C45BC3FE79E5}"/>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8" name="Line 285">
              <a:extLst>
                <a:ext uri="{FF2B5EF4-FFF2-40B4-BE49-F238E27FC236}">
                  <a16:creationId xmlns:a16="http://schemas.microsoft.com/office/drawing/2014/main" id="{B41DB283-7D57-A045-B70B-0D8C09746539}"/>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9" name="Line 286">
              <a:extLst>
                <a:ext uri="{FF2B5EF4-FFF2-40B4-BE49-F238E27FC236}">
                  <a16:creationId xmlns:a16="http://schemas.microsoft.com/office/drawing/2014/main" id="{9E5F402E-8251-7646-ADF1-C8D024D1C11F}"/>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0" name="Line 287">
              <a:extLst>
                <a:ext uri="{FF2B5EF4-FFF2-40B4-BE49-F238E27FC236}">
                  <a16:creationId xmlns:a16="http://schemas.microsoft.com/office/drawing/2014/main" id="{66CC75A1-C65C-3049-963E-0DFA47653CFA}"/>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95" name="Line 302">
            <a:extLst>
              <a:ext uri="{FF2B5EF4-FFF2-40B4-BE49-F238E27FC236}">
                <a16:creationId xmlns:a16="http://schemas.microsoft.com/office/drawing/2014/main" id="{D6A409AC-791D-264B-9A6A-29925F8122DE}"/>
              </a:ext>
            </a:extLst>
          </p:cNvPr>
          <p:cNvSpPr>
            <a:spLocks noChangeShapeType="1"/>
          </p:cNvSpPr>
          <p:nvPr/>
        </p:nvSpPr>
        <p:spPr bwMode="auto">
          <a:xfrm flipH="1">
            <a:off x="6515926" y="2963248"/>
            <a:ext cx="514296" cy="51412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96" name="Group 303">
            <a:extLst>
              <a:ext uri="{FF2B5EF4-FFF2-40B4-BE49-F238E27FC236}">
                <a16:creationId xmlns:a16="http://schemas.microsoft.com/office/drawing/2014/main" id="{0E0CC657-EE01-1444-92BE-C1D54E3F7BBC}"/>
              </a:ext>
            </a:extLst>
          </p:cNvPr>
          <p:cNvGrpSpPr>
            <a:grpSpLocks/>
          </p:cNvGrpSpPr>
          <p:nvPr/>
        </p:nvGrpSpPr>
        <p:grpSpPr bwMode="auto">
          <a:xfrm rot="8027572">
            <a:off x="7091324" y="2716351"/>
            <a:ext cx="204878" cy="142023"/>
            <a:chOff x="11283" y="10423"/>
            <a:chExt cx="475" cy="374"/>
          </a:xfrm>
        </p:grpSpPr>
        <p:sp>
          <p:nvSpPr>
            <p:cNvPr id="597" name="Rectangle 304">
              <a:extLst>
                <a:ext uri="{FF2B5EF4-FFF2-40B4-BE49-F238E27FC236}">
                  <a16:creationId xmlns:a16="http://schemas.microsoft.com/office/drawing/2014/main" id="{A259E52C-F06C-7042-9819-4B87037A3742}"/>
                </a:ext>
              </a:extLst>
            </p:cNvPr>
            <p:cNvSpPr>
              <a:spLocks noChangeArrowheads="1"/>
            </p:cNvSpPr>
            <p:nvPr/>
          </p:nvSpPr>
          <p:spPr bwMode="auto">
            <a:xfrm>
              <a:off x="11283" y="10423"/>
              <a:ext cx="475" cy="374"/>
            </a:xfrm>
            <a:prstGeom prst="rect">
              <a:avLst/>
            </a:prstGeom>
            <a:solidFill>
              <a:srgbClr val="FFFFFF"/>
            </a:solidFill>
            <a:ln w="9525">
              <a:solidFill>
                <a:srgbClr val="000000"/>
              </a:solidFill>
              <a:miter lim="800000"/>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8" name="Line 305">
              <a:extLst>
                <a:ext uri="{FF2B5EF4-FFF2-40B4-BE49-F238E27FC236}">
                  <a16:creationId xmlns:a16="http://schemas.microsoft.com/office/drawing/2014/main" id="{FCA29A28-11AF-7744-92A7-70BFDC111B05}"/>
                </a:ext>
              </a:extLst>
            </p:cNvPr>
            <p:cNvSpPr>
              <a:spLocks noChangeShapeType="1"/>
            </p:cNvSpPr>
            <p:nvPr/>
          </p:nvSpPr>
          <p:spPr bwMode="auto">
            <a:xfrm>
              <a:off x="1168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9" name="Line 306">
              <a:extLst>
                <a:ext uri="{FF2B5EF4-FFF2-40B4-BE49-F238E27FC236}">
                  <a16:creationId xmlns:a16="http://schemas.microsoft.com/office/drawing/2014/main" id="{CB933097-E020-C042-8313-287B98167A3C}"/>
                </a:ext>
              </a:extLst>
            </p:cNvPr>
            <p:cNvSpPr>
              <a:spLocks noChangeShapeType="1"/>
            </p:cNvSpPr>
            <p:nvPr/>
          </p:nvSpPr>
          <p:spPr bwMode="auto">
            <a:xfrm>
              <a:off x="11621"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0" name="Line 307">
              <a:extLst>
                <a:ext uri="{FF2B5EF4-FFF2-40B4-BE49-F238E27FC236}">
                  <a16:creationId xmlns:a16="http://schemas.microsoft.com/office/drawing/2014/main" id="{420119F4-8030-9C41-BBBE-13596216B26A}"/>
                </a:ext>
              </a:extLst>
            </p:cNvPr>
            <p:cNvSpPr>
              <a:spLocks noChangeShapeType="1"/>
            </p:cNvSpPr>
            <p:nvPr/>
          </p:nvSpPr>
          <p:spPr bwMode="auto">
            <a:xfrm>
              <a:off x="11556" y="10502"/>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1" name="Line 308">
              <a:extLst>
                <a:ext uri="{FF2B5EF4-FFF2-40B4-BE49-F238E27FC236}">
                  <a16:creationId xmlns:a16="http://schemas.microsoft.com/office/drawing/2014/main" id="{DAD30011-10E5-FA44-A6C7-171D1805CBA4}"/>
                </a:ext>
              </a:extLst>
            </p:cNvPr>
            <p:cNvSpPr>
              <a:spLocks noChangeShapeType="1"/>
            </p:cNvSpPr>
            <p:nvPr/>
          </p:nvSpPr>
          <p:spPr bwMode="auto">
            <a:xfrm>
              <a:off x="11491" y="10495"/>
              <a:ext cx="1"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2" name="Line 309">
              <a:extLst>
                <a:ext uri="{FF2B5EF4-FFF2-40B4-BE49-F238E27FC236}">
                  <a16:creationId xmlns:a16="http://schemas.microsoft.com/office/drawing/2014/main" id="{D6E1DBA8-2139-534A-812C-2D3021B42820}"/>
                </a:ext>
              </a:extLst>
            </p:cNvPr>
            <p:cNvSpPr>
              <a:spLocks noChangeShapeType="1"/>
            </p:cNvSpPr>
            <p:nvPr/>
          </p:nvSpPr>
          <p:spPr bwMode="auto">
            <a:xfrm>
              <a:off x="11426" y="10495"/>
              <a:ext cx="2"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3" name="Line 310">
              <a:extLst>
                <a:ext uri="{FF2B5EF4-FFF2-40B4-BE49-F238E27FC236}">
                  <a16:creationId xmlns:a16="http://schemas.microsoft.com/office/drawing/2014/main" id="{E5BA2CAF-CE82-1046-A87A-25F846197222}"/>
                </a:ext>
              </a:extLst>
            </p:cNvPr>
            <p:cNvSpPr>
              <a:spLocks noChangeShapeType="1"/>
            </p:cNvSpPr>
            <p:nvPr/>
          </p:nvSpPr>
          <p:spPr bwMode="auto">
            <a:xfrm>
              <a:off x="11360" y="10495"/>
              <a:ext cx="3" cy="23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604" name="Freeform 311">
            <a:extLst>
              <a:ext uri="{FF2B5EF4-FFF2-40B4-BE49-F238E27FC236}">
                <a16:creationId xmlns:a16="http://schemas.microsoft.com/office/drawing/2014/main" id="{0E044273-3CF1-1F44-AE22-0090B74B4B91}"/>
              </a:ext>
            </a:extLst>
          </p:cNvPr>
          <p:cNvSpPr>
            <a:spLocks/>
          </p:cNvSpPr>
          <p:nvPr/>
        </p:nvSpPr>
        <p:spPr bwMode="auto">
          <a:xfrm>
            <a:off x="6421244" y="1656669"/>
            <a:ext cx="2999696" cy="1863229"/>
          </a:xfrm>
          <a:custGeom>
            <a:avLst/>
            <a:gdLst>
              <a:gd name="T0" fmla="*/ 2147483647 w 7980"/>
              <a:gd name="T1" fmla="*/ 2147483647 h 4620"/>
              <a:gd name="T2" fmla="*/ 2147483647 w 7980"/>
              <a:gd name="T3" fmla="*/ 2147483647 h 4620"/>
              <a:gd name="T4" fmla="*/ 0 w 7980"/>
              <a:gd name="T5" fmla="*/ 2147483647 h 4620"/>
              <a:gd name="T6" fmla="*/ 2147483647 w 7980"/>
              <a:gd name="T7" fmla="*/ 2147483647 h 4620"/>
              <a:gd name="T8" fmla="*/ 2147483647 w 7980"/>
              <a:gd name="T9" fmla="*/ 2147483647 h 4620"/>
              <a:gd name="T10" fmla="*/ 2147483647 w 7980"/>
              <a:gd name="T11" fmla="*/ 0 h 462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980" h="4620">
                <a:moveTo>
                  <a:pt x="7965" y="3420"/>
                </a:moveTo>
                <a:lnTo>
                  <a:pt x="7980" y="4620"/>
                </a:lnTo>
                <a:lnTo>
                  <a:pt x="0" y="4605"/>
                </a:lnTo>
                <a:lnTo>
                  <a:pt x="3315" y="1485"/>
                </a:lnTo>
                <a:lnTo>
                  <a:pt x="2355" y="1455"/>
                </a:lnTo>
                <a:lnTo>
                  <a:pt x="2355" y="0"/>
                </a:lnTo>
              </a:path>
            </a:pathLst>
          </a:custGeom>
          <a:noFill/>
          <a:ln w="38100" cmpd="sng">
            <a:solidFill>
              <a:srgbClr val="FF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5" name="Freeform 312">
            <a:extLst>
              <a:ext uri="{FF2B5EF4-FFF2-40B4-BE49-F238E27FC236}">
                <a16:creationId xmlns:a16="http://schemas.microsoft.com/office/drawing/2014/main" id="{9835AE55-355E-3449-A433-1E30954185D2}"/>
              </a:ext>
            </a:extLst>
          </p:cNvPr>
          <p:cNvSpPr>
            <a:spLocks/>
          </p:cNvSpPr>
          <p:nvPr/>
        </p:nvSpPr>
        <p:spPr bwMode="auto">
          <a:xfrm>
            <a:off x="6184539" y="1716586"/>
            <a:ext cx="3399942" cy="1832304"/>
          </a:xfrm>
          <a:custGeom>
            <a:avLst/>
            <a:gdLst>
              <a:gd name="T0" fmla="*/ 0 w 9045"/>
              <a:gd name="T1" fmla="*/ 2147483647 h 4545"/>
              <a:gd name="T2" fmla="*/ 0 w 9045"/>
              <a:gd name="T3" fmla="*/ 2147483647 h 4545"/>
              <a:gd name="T4" fmla="*/ 2147483647 w 9045"/>
              <a:gd name="T5" fmla="*/ 2147483647 h 4545"/>
              <a:gd name="T6" fmla="*/ 2147483647 w 9045"/>
              <a:gd name="T7" fmla="*/ 2147483647 h 4545"/>
              <a:gd name="T8" fmla="*/ 2147483647 w 9045"/>
              <a:gd name="T9" fmla="*/ 2147483647 h 4545"/>
              <a:gd name="T10" fmla="*/ 2147483647 w 9045"/>
              <a:gd name="T11" fmla="*/ 2147483647 h 4545"/>
              <a:gd name="T12" fmla="*/ 2147483647 w 9045"/>
              <a:gd name="T13" fmla="*/ 2147483647 h 4545"/>
              <a:gd name="T14" fmla="*/ 2147483647 w 9045"/>
              <a:gd name="T15" fmla="*/ 0 h 454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9045" h="4545">
                <a:moveTo>
                  <a:pt x="0" y="2880"/>
                </a:moveTo>
                <a:lnTo>
                  <a:pt x="0" y="4530"/>
                </a:lnTo>
                <a:lnTo>
                  <a:pt x="885" y="4545"/>
                </a:lnTo>
                <a:lnTo>
                  <a:pt x="3510" y="2010"/>
                </a:lnTo>
                <a:lnTo>
                  <a:pt x="7140" y="2055"/>
                </a:lnTo>
                <a:lnTo>
                  <a:pt x="8145" y="1020"/>
                </a:lnTo>
                <a:lnTo>
                  <a:pt x="9045" y="1020"/>
                </a:lnTo>
                <a:lnTo>
                  <a:pt x="9015" y="0"/>
                </a:lnTo>
              </a:path>
            </a:pathLst>
          </a:custGeom>
          <a:noFill/>
          <a:ln w="38100" cmpd="sng">
            <a:solidFill>
              <a:srgbClr val="0000FF"/>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6" name="Freeform 313">
            <a:extLst>
              <a:ext uri="{FF2B5EF4-FFF2-40B4-BE49-F238E27FC236}">
                <a16:creationId xmlns:a16="http://schemas.microsoft.com/office/drawing/2014/main" id="{6222373D-283A-3B4A-B1F6-7CDE8C98C64E}"/>
              </a:ext>
            </a:extLst>
          </p:cNvPr>
          <p:cNvSpPr>
            <a:spLocks/>
          </p:cNvSpPr>
          <p:nvPr/>
        </p:nvSpPr>
        <p:spPr bwMode="auto">
          <a:xfrm>
            <a:off x="6257703" y="1747511"/>
            <a:ext cx="3430069" cy="1693141"/>
          </a:xfrm>
          <a:custGeom>
            <a:avLst/>
            <a:gdLst>
              <a:gd name="T0" fmla="*/ 0 w 9120"/>
              <a:gd name="T1" fmla="*/ 2147483647 h 4201"/>
              <a:gd name="T2" fmla="*/ 0 w 9120"/>
              <a:gd name="T3" fmla="*/ 2147483647 h 4201"/>
              <a:gd name="T4" fmla="*/ 2147483647 w 9120"/>
              <a:gd name="T5" fmla="*/ 2147483647 h 4201"/>
              <a:gd name="T6" fmla="*/ 2147483647 w 9120"/>
              <a:gd name="T7" fmla="*/ 2147483647 h 4201"/>
              <a:gd name="T8" fmla="*/ 2147483647 w 9120"/>
              <a:gd name="T9" fmla="*/ 2147483647 h 4201"/>
              <a:gd name="T10" fmla="*/ 2147483647 w 9120"/>
              <a:gd name="T11" fmla="*/ 0 h 420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20" h="4201">
                <a:moveTo>
                  <a:pt x="0" y="2821"/>
                </a:moveTo>
                <a:lnTo>
                  <a:pt x="0" y="4201"/>
                </a:lnTo>
                <a:lnTo>
                  <a:pt x="4890" y="4201"/>
                </a:lnTo>
                <a:lnTo>
                  <a:pt x="8055" y="1051"/>
                </a:lnTo>
                <a:lnTo>
                  <a:pt x="9120" y="1080"/>
                </a:lnTo>
                <a:lnTo>
                  <a:pt x="9105" y="0"/>
                </a:lnTo>
              </a:path>
            </a:pathLst>
          </a:custGeom>
          <a:noFill/>
          <a:ln w="38100" cmpd="sng">
            <a:solidFill>
              <a:srgbClr val="00B05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07" name="Group 314">
            <a:extLst>
              <a:ext uri="{FF2B5EF4-FFF2-40B4-BE49-F238E27FC236}">
                <a16:creationId xmlns:a16="http://schemas.microsoft.com/office/drawing/2014/main" id="{7CED4D5D-1774-B94F-AB74-7B6F1F74FA06}"/>
              </a:ext>
            </a:extLst>
          </p:cNvPr>
          <p:cNvGrpSpPr>
            <a:grpSpLocks/>
          </p:cNvGrpSpPr>
          <p:nvPr/>
        </p:nvGrpSpPr>
        <p:grpSpPr bwMode="auto">
          <a:xfrm>
            <a:off x="6156566" y="2860810"/>
            <a:ext cx="53796" cy="172019"/>
            <a:chOff x="10104" y="10005"/>
            <a:chExt cx="137" cy="411"/>
          </a:xfrm>
        </p:grpSpPr>
        <p:sp>
          <p:nvSpPr>
            <p:cNvPr id="608" name="Oval 315">
              <a:extLst>
                <a:ext uri="{FF2B5EF4-FFF2-40B4-BE49-F238E27FC236}">
                  <a16:creationId xmlns:a16="http://schemas.microsoft.com/office/drawing/2014/main" id="{695435D0-43FA-5946-96EF-D369E25A8FF0}"/>
                </a:ext>
              </a:extLst>
            </p:cNvPr>
            <p:cNvSpPr>
              <a:spLocks noChangeArrowheads="1"/>
            </p:cNvSpPr>
            <p:nvPr/>
          </p:nvSpPr>
          <p:spPr bwMode="auto">
            <a:xfrm>
              <a:off x="10104" y="10005"/>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9" name="Oval 316">
              <a:extLst>
                <a:ext uri="{FF2B5EF4-FFF2-40B4-BE49-F238E27FC236}">
                  <a16:creationId xmlns:a16="http://schemas.microsoft.com/office/drawing/2014/main" id="{85BDA995-131F-0641-914D-C85C2FA16403}"/>
                </a:ext>
              </a:extLst>
            </p:cNvPr>
            <p:cNvSpPr>
              <a:spLocks noChangeArrowheads="1"/>
            </p:cNvSpPr>
            <p:nvPr/>
          </p:nvSpPr>
          <p:spPr bwMode="auto">
            <a:xfrm>
              <a:off x="10104" y="10278"/>
              <a:ext cx="137" cy="138"/>
            </a:xfrm>
            <a:prstGeom prst="ellipse">
              <a:avLst/>
            </a:prstGeom>
            <a:solidFill>
              <a:srgbClr val="00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10" name="Group 317">
            <a:extLst>
              <a:ext uri="{FF2B5EF4-FFF2-40B4-BE49-F238E27FC236}">
                <a16:creationId xmlns:a16="http://schemas.microsoft.com/office/drawing/2014/main" id="{0FFCB242-31DD-7443-A923-107E105D8A00}"/>
              </a:ext>
            </a:extLst>
          </p:cNvPr>
          <p:cNvGrpSpPr>
            <a:grpSpLocks/>
          </p:cNvGrpSpPr>
          <p:nvPr/>
        </p:nvGrpSpPr>
        <p:grpSpPr bwMode="auto">
          <a:xfrm>
            <a:off x="9388663" y="3009635"/>
            <a:ext cx="53796" cy="173953"/>
            <a:chOff x="10104" y="10005"/>
            <a:chExt cx="137" cy="411"/>
          </a:xfrm>
        </p:grpSpPr>
        <p:sp>
          <p:nvSpPr>
            <p:cNvPr id="611" name="Oval 318">
              <a:extLst>
                <a:ext uri="{FF2B5EF4-FFF2-40B4-BE49-F238E27FC236}">
                  <a16:creationId xmlns:a16="http://schemas.microsoft.com/office/drawing/2014/main" id="{F25BDD80-1612-BD46-B423-42AE33DB436B}"/>
                </a:ext>
              </a:extLst>
            </p:cNvPr>
            <p:cNvSpPr>
              <a:spLocks noChangeArrowheads="1"/>
            </p:cNvSpPr>
            <p:nvPr/>
          </p:nvSpPr>
          <p:spPr bwMode="auto">
            <a:xfrm>
              <a:off x="10104" y="10005"/>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2" name="Oval 319">
              <a:extLst>
                <a:ext uri="{FF2B5EF4-FFF2-40B4-BE49-F238E27FC236}">
                  <a16:creationId xmlns:a16="http://schemas.microsoft.com/office/drawing/2014/main" id="{0B1DEF04-FA4A-924B-9F2F-610BC29F3350}"/>
                </a:ext>
              </a:extLst>
            </p:cNvPr>
            <p:cNvSpPr>
              <a:spLocks noChangeArrowheads="1"/>
            </p:cNvSpPr>
            <p:nvPr/>
          </p:nvSpPr>
          <p:spPr bwMode="auto">
            <a:xfrm>
              <a:off x="10104" y="10278"/>
              <a:ext cx="137" cy="138"/>
            </a:xfrm>
            <a:prstGeom prst="ellipse">
              <a:avLst/>
            </a:prstGeom>
            <a:solidFill>
              <a:srgbClr val="FF00FF"/>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13" name="Group 320">
            <a:extLst>
              <a:ext uri="{FF2B5EF4-FFF2-40B4-BE49-F238E27FC236}">
                <a16:creationId xmlns:a16="http://schemas.microsoft.com/office/drawing/2014/main" id="{0B529F14-3F08-E440-B6EC-F5B67289F089}"/>
              </a:ext>
            </a:extLst>
          </p:cNvPr>
          <p:cNvGrpSpPr>
            <a:grpSpLocks/>
          </p:cNvGrpSpPr>
          <p:nvPr/>
        </p:nvGrpSpPr>
        <p:grpSpPr bwMode="auto">
          <a:xfrm>
            <a:off x="9653341" y="1703056"/>
            <a:ext cx="53797" cy="173953"/>
            <a:chOff x="10104" y="10005"/>
            <a:chExt cx="137" cy="411"/>
          </a:xfrm>
        </p:grpSpPr>
        <p:sp>
          <p:nvSpPr>
            <p:cNvPr id="614" name="Oval 321">
              <a:extLst>
                <a:ext uri="{FF2B5EF4-FFF2-40B4-BE49-F238E27FC236}">
                  <a16:creationId xmlns:a16="http://schemas.microsoft.com/office/drawing/2014/main" id="{6437B6FC-D8DB-9746-A099-12114F7BD677}"/>
                </a:ext>
              </a:extLst>
            </p:cNvPr>
            <p:cNvSpPr>
              <a:spLocks noChangeArrowheads="1"/>
            </p:cNvSpPr>
            <p:nvPr/>
          </p:nvSpPr>
          <p:spPr bwMode="auto">
            <a:xfrm>
              <a:off x="10104" y="10005"/>
              <a:ext cx="137" cy="138"/>
            </a:xfrm>
            <a:prstGeom prst="ellipse">
              <a:avLst/>
            </a:prstGeom>
            <a:solidFill>
              <a:srgbClr val="00FF00"/>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5" name="Oval 322">
              <a:extLst>
                <a:ext uri="{FF2B5EF4-FFF2-40B4-BE49-F238E27FC236}">
                  <a16:creationId xmlns:a16="http://schemas.microsoft.com/office/drawing/2014/main" id="{0FDD47FB-2A41-0B4E-85FF-3CBB4DBDBE3B}"/>
                </a:ext>
              </a:extLst>
            </p:cNvPr>
            <p:cNvSpPr>
              <a:spLocks noChangeArrowheads="1"/>
            </p:cNvSpPr>
            <p:nvPr/>
          </p:nvSpPr>
          <p:spPr bwMode="auto">
            <a:xfrm>
              <a:off x="10104" y="10278"/>
              <a:ext cx="137" cy="138"/>
            </a:xfrm>
            <a:prstGeom prst="ellipse">
              <a:avLst/>
            </a:prstGeom>
            <a:solidFill>
              <a:srgbClr val="00FF00"/>
            </a:solidFill>
            <a:ln>
              <a:noFill/>
            </a:ln>
            <a:extLst>
              <a:ext uri="{91240B29-F687-4F45-9708-019B960494DF}">
                <a14:hiddenLine xmlns:a14="http://schemas.microsoft.com/office/drawing/2010/main" w="9525">
                  <a:solidFill>
                    <a:srgbClr val="FF0000"/>
                  </a:solidFill>
                  <a:round/>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 name="Group 2">
            <a:extLst>
              <a:ext uri="{FF2B5EF4-FFF2-40B4-BE49-F238E27FC236}">
                <a16:creationId xmlns:a16="http://schemas.microsoft.com/office/drawing/2014/main" id="{DCBFFE77-548F-9846-9A06-08C1230178E0}"/>
              </a:ext>
            </a:extLst>
          </p:cNvPr>
          <p:cNvGrpSpPr/>
          <p:nvPr/>
        </p:nvGrpSpPr>
        <p:grpSpPr>
          <a:xfrm>
            <a:off x="1505725" y="1423988"/>
            <a:ext cx="3115488" cy="2380952"/>
            <a:chOff x="1505725" y="1423988"/>
            <a:chExt cx="3115488" cy="2380952"/>
          </a:xfrm>
        </p:grpSpPr>
        <p:sp>
          <p:nvSpPr>
            <p:cNvPr id="616" name="Line 330">
              <a:extLst>
                <a:ext uri="{FF2B5EF4-FFF2-40B4-BE49-F238E27FC236}">
                  <a16:creationId xmlns:a16="http://schemas.microsoft.com/office/drawing/2014/main" id="{9BFD01DA-5202-CF44-9ED5-2B470718DBC3}"/>
                </a:ext>
              </a:extLst>
            </p:cNvPr>
            <p:cNvSpPr>
              <a:spLocks noChangeShapeType="1"/>
            </p:cNvSpPr>
            <p:nvPr/>
          </p:nvSpPr>
          <p:spPr bwMode="auto">
            <a:xfrm>
              <a:off x="2143125" y="1520825"/>
              <a:ext cx="0" cy="186055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7" name="Line 331">
              <a:extLst>
                <a:ext uri="{FF2B5EF4-FFF2-40B4-BE49-F238E27FC236}">
                  <a16:creationId xmlns:a16="http://schemas.microsoft.com/office/drawing/2014/main" id="{ACC222AF-8E70-314C-9EA2-B9677C72D968}"/>
                </a:ext>
              </a:extLst>
            </p:cNvPr>
            <p:cNvSpPr>
              <a:spLocks noChangeShapeType="1"/>
            </p:cNvSpPr>
            <p:nvPr/>
          </p:nvSpPr>
          <p:spPr bwMode="auto">
            <a:xfrm flipV="1">
              <a:off x="2127250" y="3373438"/>
              <a:ext cx="2333625" cy="4762"/>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8" name="Freeform 333">
              <a:extLst>
                <a:ext uri="{FF2B5EF4-FFF2-40B4-BE49-F238E27FC236}">
                  <a16:creationId xmlns:a16="http://schemas.microsoft.com/office/drawing/2014/main" id="{6D089360-38AC-4243-B6DB-EF4A57135057}"/>
                </a:ext>
              </a:extLst>
            </p:cNvPr>
            <p:cNvSpPr>
              <a:spLocks/>
            </p:cNvSpPr>
            <p:nvPr/>
          </p:nvSpPr>
          <p:spPr bwMode="auto">
            <a:xfrm>
              <a:off x="2132013" y="2607303"/>
              <a:ext cx="2489200" cy="759348"/>
            </a:xfrm>
            <a:custGeom>
              <a:avLst/>
              <a:gdLst>
                <a:gd name="T0" fmla="*/ 0 w 1568"/>
                <a:gd name="T1" fmla="*/ 2147483647 h 380"/>
                <a:gd name="T2" fmla="*/ 2147483647 w 1568"/>
                <a:gd name="T3" fmla="*/ 2147483647 h 380"/>
                <a:gd name="T4" fmla="*/ 2147483647 w 1568"/>
                <a:gd name="T5" fmla="*/ 2147483647 h 380"/>
                <a:gd name="T6" fmla="*/ 2147483647 w 1568"/>
                <a:gd name="T7" fmla="*/ 2147483647 h 380"/>
                <a:gd name="T8" fmla="*/ 0 60000 65536"/>
                <a:gd name="T9" fmla="*/ 0 60000 65536"/>
                <a:gd name="T10" fmla="*/ 0 60000 65536"/>
                <a:gd name="T11" fmla="*/ 0 60000 65536"/>
                <a:gd name="connsiteX0" fmla="*/ 0 w 10000"/>
                <a:gd name="connsiteY0" fmla="*/ 9512 h 9512"/>
                <a:gd name="connsiteX1" fmla="*/ 4152 w 10000"/>
                <a:gd name="connsiteY1" fmla="*/ 12 h 9512"/>
                <a:gd name="connsiteX2" fmla="*/ 5829 w 10000"/>
                <a:gd name="connsiteY2" fmla="*/ 8065 h 9512"/>
                <a:gd name="connsiteX3" fmla="*/ 10000 w 10000"/>
                <a:gd name="connsiteY3" fmla="*/ 8802 h 9512"/>
                <a:gd name="connsiteX0" fmla="*/ 0 w 10000"/>
                <a:gd name="connsiteY0" fmla="*/ 10000 h 10000"/>
                <a:gd name="connsiteX1" fmla="*/ 4152 w 10000"/>
                <a:gd name="connsiteY1" fmla="*/ 13 h 10000"/>
                <a:gd name="connsiteX2" fmla="*/ 5829 w 10000"/>
                <a:gd name="connsiteY2" fmla="*/ 8479 h 10000"/>
                <a:gd name="connsiteX3" fmla="*/ 10000 w 10000"/>
                <a:gd name="connsiteY3" fmla="*/ 9662 h 10000"/>
                <a:gd name="connsiteX0" fmla="*/ 0 w 10000"/>
                <a:gd name="connsiteY0" fmla="*/ 10000 h 10000"/>
                <a:gd name="connsiteX1" fmla="*/ 4152 w 10000"/>
                <a:gd name="connsiteY1" fmla="*/ 13 h 10000"/>
                <a:gd name="connsiteX2" fmla="*/ 5829 w 10000"/>
                <a:gd name="connsiteY2" fmla="*/ 8479 h 10000"/>
                <a:gd name="connsiteX3" fmla="*/ 10000 w 10000"/>
                <a:gd name="connsiteY3" fmla="*/ 9662 h 10000"/>
                <a:gd name="connsiteX0" fmla="*/ 0 w 10000"/>
                <a:gd name="connsiteY0" fmla="*/ 10000 h 10158"/>
                <a:gd name="connsiteX1" fmla="*/ 4152 w 10000"/>
                <a:gd name="connsiteY1" fmla="*/ 13 h 10158"/>
                <a:gd name="connsiteX2" fmla="*/ 5829 w 10000"/>
                <a:gd name="connsiteY2" fmla="*/ 8479 h 10158"/>
                <a:gd name="connsiteX3" fmla="*/ 10000 w 10000"/>
                <a:gd name="connsiteY3" fmla="*/ 9968 h 10158"/>
                <a:gd name="connsiteX0" fmla="*/ 0 w 10000"/>
                <a:gd name="connsiteY0" fmla="*/ 10000 h 10000"/>
                <a:gd name="connsiteX1" fmla="*/ 4152 w 10000"/>
                <a:gd name="connsiteY1" fmla="*/ 13 h 10000"/>
                <a:gd name="connsiteX2" fmla="*/ 5829 w 10000"/>
                <a:gd name="connsiteY2" fmla="*/ 8479 h 10000"/>
                <a:gd name="connsiteX3" fmla="*/ 10000 w 10000"/>
                <a:gd name="connsiteY3" fmla="*/ 9968 h 10000"/>
                <a:gd name="connsiteX0" fmla="*/ 0 w 10000"/>
                <a:gd name="connsiteY0" fmla="*/ 9898 h 9898"/>
                <a:gd name="connsiteX1" fmla="*/ 5094 w 10000"/>
                <a:gd name="connsiteY1" fmla="*/ 13 h 9898"/>
                <a:gd name="connsiteX2" fmla="*/ 5829 w 10000"/>
                <a:gd name="connsiteY2" fmla="*/ 8377 h 9898"/>
                <a:gd name="connsiteX3" fmla="*/ 10000 w 10000"/>
                <a:gd name="connsiteY3" fmla="*/ 9866 h 9898"/>
                <a:gd name="connsiteX0" fmla="*/ 0 w 10000"/>
                <a:gd name="connsiteY0" fmla="*/ 9991 h 10073"/>
                <a:gd name="connsiteX1" fmla="*/ 5094 w 10000"/>
                <a:gd name="connsiteY1" fmla="*/ 4 h 10073"/>
                <a:gd name="connsiteX2" fmla="*/ 6347 w 10000"/>
                <a:gd name="connsiteY2" fmla="*/ 8866 h 10073"/>
                <a:gd name="connsiteX3" fmla="*/ 10000 w 10000"/>
                <a:gd name="connsiteY3" fmla="*/ 9959 h 10073"/>
                <a:gd name="connsiteX0" fmla="*/ 0 w 10000"/>
                <a:gd name="connsiteY0" fmla="*/ 9992 h 10012"/>
                <a:gd name="connsiteX1" fmla="*/ 5094 w 10000"/>
                <a:gd name="connsiteY1" fmla="*/ 5 h 10012"/>
                <a:gd name="connsiteX2" fmla="*/ 6331 w 10000"/>
                <a:gd name="connsiteY2" fmla="*/ 8661 h 10012"/>
                <a:gd name="connsiteX3" fmla="*/ 10000 w 10000"/>
                <a:gd name="connsiteY3" fmla="*/ 9960 h 10012"/>
                <a:gd name="connsiteX0" fmla="*/ 0 w 10000"/>
                <a:gd name="connsiteY0" fmla="*/ 9992 h 10001"/>
                <a:gd name="connsiteX1" fmla="*/ 5094 w 10000"/>
                <a:gd name="connsiteY1" fmla="*/ 5 h 10001"/>
                <a:gd name="connsiteX2" fmla="*/ 6661 w 10000"/>
                <a:gd name="connsiteY2" fmla="*/ 8610 h 10001"/>
                <a:gd name="connsiteX3" fmla="*/ 10000 w 10000"/>
                <a:gd name="connsiteY3" fmla="*/ 9960 h 10001"/>
              </a:gdLst>
              <a:ahLst/>
              <a:cxnLst>
                <a:cxn ang="0">
                  <a:pos x="connsiteX0" y="connsiteY0"/>
                </a:cxn>
                <a:cxn ang="0">
                  <a:pos x="connsiteX1" y="connsiteY1"/>
                </a:cxn>
                <a:cxn ang="0">
                  <a:pos x="connsiteX2" y="connsiteY2"/>
                </a:cxn>
                <a:cxn ang="0">
                  <a:pos x="connsiteX3" y="connsiteY3"/>
                </a:cxn>
              </a:cxnLst>
              <a:rect l="l" t="t" r="r" b="b"/>
              <a:pathLst>
                <a:path w="10000" h="10001">
                  <a:moveTo>
                    <a:pt x="0" y="9992"/>
                  </a:moveTo>
                  <a:cubicBezTo>
                    <a:pt x="695" y="8315"/>
                    <a:pt x="3984" y="235"/>
                    <a:pt x="5094" y="5"/>
                  </a:cubicBezTo>
                  <a:cubicBezTo>
                    <a:pt x="6204" y="-225"/>
                    <a:pt x="5488" y="6933"/>
                    <a:pt x="6661" y="8610"/>
                  </a:cubicBezTo>
                  <a:cubicBezTo>
                    <a:pt x="7835" y="10287"/>
                    <a:pt x="8882" y="9997"/>
                    <a:pt x="10000" y="9960"/>
                  </a:cubicBez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9" name="Line 334">
              <a:extLst>
                <a:ext uri="{FF2B5EF4-FFF2-40B4-BE49-F238E27FC236}">
                  <a16:creationId xmlns:a16="http://schemas.microsoft.com/office/drawing/2014/main" id="{AF5D54D6-CC93-6E42-8712-1BDF48F23C59}"/>
                </a:ext>
              </a:extLst>
            </p:cNvPr>
            <p:cNvSpPr>
              <a:spLocks noChangeShapeType="1"/>
            </p:cNvSpPr>
            <p:nvPr/>
          </p:nvSpPr>
          <p:spPr bwMode="auto">
            <a:xfrm>
              <a:off x="2011363" y="1673225"/>
              <a:ext cx="1254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0" name="Line 335">
              <a:extLst>
                <a:ext uri="{FF2B5EF4-FFF2-40B4-BE49-F238E27FC236}">
                  <a16:creationId xmlns:a16="http://schemas.microsoft.com/office/drawing/2014/main" id="{5F83D767-834B-CD45-B9C0-86188156B399}"/>
                </a:ext>
              </a:extLst>
            </p:cNvPr>
            <p:cNvSpPr>
              <a:spLocks noChangeShapeType="1"/>
            </p:cNvSpPr>
            <p:nvPr/>
          </p:nvSpPr>
          <p:spPr bwMode="auto">
            <a:xfrm>
              <a:off x="3944938" y="3381375"/>
              <a:ext cx="0" cy="134938"/>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1" name="Text Box 336">
              <a:extLst>
                <a:ext uri="{FF2B5EF4-FFF2-40B4-BE49-F238E27FC236}">
                  <a16:creationId xmlns:a16="http://schemas.microsoft.com/office/drawing/2014/main" id="{4D3494C0-DD1C-794E-97BA-6E4472E2FD59}"/>
                </a:ext>
              </a:extLst>
            </p:cNvPr>
            <p:cNvSpPr txBox="1">
              <a:spLocks noChangeArrowheads="1"/>
            </p:cNvSpPr>
            <p:nvPr/>
          </p:nvSpPr>
          <p:spPr bwMode="auto">
            <a:xfrm>
              <a:off x="1505725" y="1423988"/>
              <a:ext cx="463588"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R/2</a:t>
              </a:r>
            </a:p>
          </p:txBody>
        </p:sp>
        <p:sp>
          <p:nvSpPr>
            <p:cNvPr id="622" name="Text Box 337">
              <a:extLst>
                <a:ext uri="{FF2B5EF4-FFF2-40B4-BE49-F238E27FC236}">
                  <a16:creationId xmlns:a16="http://schemas.microsoft.com/office/drawing/2014/main" id="{CE6E8577-4BD8-EE4D-8020-05E336E07DC2}"/>
                </a:ext>
              </a:extLst>
            </p:cNvPr>
            <p:cNvSpPr txBox="1">
              <a:spLocks noChangeArrowheads="1"/>
            </p:cNvSpPr>
            <p:nvPr/>
          </p:nvSpPr>
          <p:spPr bwMode="auto">
            <a:xfrm>
              <a:off x="3742512" y="3433763"/>
              <a:ext cx="463588" cy="30777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R/2</a:t>
              </a:r>
            </a:p>
          </p:txBody>
        </p:sp>
        <p:sp>
          <p:nvSpPr>
            <p:cNvPr id="623" name="Text Box 338">
              <a:extLst>
                <a:ext uri="{FF2B5EF4-FFF2-40B4-BE49-F238E27FC236}">
                  <a16:creationId xmlns:a16="http://schemas.microsoft.com/office/drawing/2014/main" id="{05367630-23E9-2744-A1A7-0C85EC93DB37}"/>
                </a:ext>
              </a:extLst>
            </p:cNvPr>
            <p:cNvSpPr txBox="1">
              <a:spLocks noChangeArrowheads="1"/>
            </p:cNvSpPr>
            <p:nvPr/>
          </p:nvSpPr>
          <p:spPr bwMode="auto">
            <a:xfrm rot="-5400000">
              <a:off x="1416844" y="2351882"/>
              <a:ext cx="808037"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Symbol" charset="0"/>
                  <a:ea typeface="ＭＳ Ｐゴシック" charset="0"/>
                  <a:cs typeface="+mn-cs"/>
                </a:rPr>
                <a:t>l</a:t>
              </a:r>
              <a:r>
                <a:rPr kumimoji="0" lang="en-US" sz="2400" b="0" i="0" u="none" strike="noStrike" kern="1200" cap="none" spc="0" normalizeH="0" baseline="-25000" noProof="0">
                  <a:ln>
                    <a:noFill/>
                  </a:ln>
                  <a:solidFill>
                    <a:srgbClr val="000000"/>
                  </a:solidFill>
                  <a:effectLst/>
                  <a:uLnTx/>
                  <a:uFillTx/>
                  <a:latin typeface="Arial" charset="0"/>
                  <a:ea typeface="ＭＳ Ｐゴシック" charset="0"/>
                  <a:cs typeface="+mn-cs"/>
                </a:rPr>
                <a:t>out</a:t>
              </a:r>
            </a:p>
          </p:txBody>
        </p:sp>
        <p:sp>
          <p:nvSpPr>
            <p:cNvPr id="624" name="Text Box 339">
              <a:extLst>
                <a:ext uri="{FF2B5EF4-FFF2-40B4-BE49-F238E27FC236}">
                  <a16:creationId xmlns:a16="http://schemas.microsoft.com/office/drawing/2014/main" id="{5131AB9A-BD62-7E48-B700-9F673321A2AA}"/>
                </a:ext>
              </a:extLst>
            </p:cNvPr>
            <p:cNvSpPr txBox="1">
              <a:spLocks noChangeArrowheads="1"/>
            </p:cNvSpPr>
            <p:nvPr/>
          </p:nvSpPr>
          <p:spPr bwMode="auto">
            <a:xfrm>
              <a:off x="2857001" y="3343275"/>
              <a:ext cx="562975"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err="1">
                  <a:ln>
                    <a:noFill/>
                  </a:ln>
                  <a:solidFill>
                    <a:srgbClr val="000000"/>
                  </a:solidFill>
                  <a:effectLst/>
                  <a:uLnTx/>
                  <a:uFillTx/>
                  <a:latin typeface="Symbol" pitchFamily="2" charset="2"/>
                  <a:ea typeface="ＭＳ Ｐゴシック" panose="020B0600070205080204" pitchFamily="34" charset="-128"/>
                  <a:cs typeface="+mn-cs"/>
                </a:rPr>
                <a:t>l</a:t>
              </a:r>
              <a:r>
                <a:rPr kumimoji="0" lang="en-US" altLang="en-US" sz="2400" b="0" i="0" u="none" strike="noStrike" kern="1200" cap="none" spc="0" normalizeH="0" baseline="-2500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in</a:t>
              </a:r>
              <a:r>
                <a:rPr kumimoji="0" lang="en-US" altLang="ja-JP" sz="2400" b="0" i="0" u="none" strike="noStrike" kern="1200" cap="none" spc="0" normalizeH="0" baseline="30000" noProof="0" dirty="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2400" b="0" i="0" u="none" strike="noStrike" kern="1200" cap="none" spc="0" normalizeH="0" baseline="3000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sp>
        <p:nvSpPr>
          <p:cNvPr id="130" name="Slide Number Placeholder 2">
            <a:extLst>
              <a:ext uri="{FF2B5EF4-FFF2-40B4-BE49-F238E27FC236}">
                <a16:creationId xmlns:a16="http://schemas.microsoft.com/office/drawing/2014/main" id="{B2D434D1-E742-A043-86CE-3BB54BC2F15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112</a:t>
            </a:fld>
            <a:endParaRPr lang="en-US" dirty="0"/>
          </a:p>
        </p:txBody>
      </p:sp>
    </p:spTree>
    <p:extLst>
      <p:ext uri="{BB962C8B-B14F-4D97-AF65-F5344CB8AC3E}">
        <p14:creationId xmlns:p14="http://schemas.microsoft.com/office/powerpoint/2010/main" val="4282205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08643"/>
            <a:ext cx="11393310" cy="894622"/>
          </a:xfrm>
        </p:spPr>
        <p:txBody>
          <a:bodyPr>
            <a:normAutofit/>
          </a:bodyPr>
          <a:lstStyle/>
          <a:p>
            <a:r>
              <a:rPr lang="en-US" sz="4800" dirty="0"/>
              <a:t>Causes/costs of congestion: insights</a:t>
            </a:r>
            <a:endParaRPr lang="en-US" sz="4400" b="0" dirty="0"/>
          </a:p>
        </p:txBody>
      </p:sp>
      <p:grpSp>
        <p:nvGrpSpPr>
          <p:cNvPr id="10" name="Group 9">
            <a:extLst>
              <a:ext uri="{FF2B5EF4-FFF2-40B4-BE49-F238E27FC236}">
                <a16:creationId xmlns:a16="http://schemas.microsoft.com/office/drawing/2014/main" id="{C64ABAFB-5459-F446-A0AC-48FC5C1C05E1}"/>
              </a:ext>
            </a:extLst>
          </p:cNvPr>
          <p:cNvGrpSpPr/>
          <p:nvPr/>
        </p:nvGrpSpPr>
        <p:grpSpPr>
          <a:xfrm>
            <a:off x="1054099" y="5185696"/>
            <a:ext cx="8420101" cy="1336368"/>
            <a:chOff x="1054099" y="4728508"/>
            <a:chExt cx="8420101" cy="1336368"/>
          </a:xfrm>
        </p:grpSpPr>
        <p:sp>
          <p:nvSpPr>
            <p:cNvPr id="470" name="Rectangle 3">
              <a:extLst>
                <a:ext uri="{FF2B5EF4-FFF2-40B4-BE49-F238E27FC236}">
                  <a16:creationId xmlns:a16="http://schemas.microsoft.com/office/drawing/2014/main" id="{B3E01DA9-25FD-B546-AB8A-84DD037548D3}"/>
                </a:ext>
              </a:extLst>
            </p:cNvPr>
            <p:cNvSpPr>
              <a:spLocks noChangeArrowheads="1"/>
            </p:cNvSpPr>
            <p:nvPr/>
          </p:nvSpPr>
          <p:spPr bwMode="auto">
            <a:xfrm>
              <a:off x="1206500" y="5114925"/>
              <a:ext cx="8267700" cy="4095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Rectangle 4">
              <a:extLst>
                <a:ext uri="{FF2B5EF4-FFF2-40B4-BE49-F238E27FC236}">
                  <a16:creationId xmlns:a16="http://schemas.microsoft.com/office/drawing/2014/main" id="{E62417CD-29D3-4540-95AB-DBD339E4A56F}"/>
                </a:ext>
              </a:extLst>
            </p:cNvPr>
            <p:cNvSpPr>
              <a:spLocks noChangeArrowheads="1"/>
            </p:cNvSpPr>
            <p:nvPr/>
          </p:nvSpPr>
          <p:spPr bwMode="auto">
            <a:xfrm>
              <a:off x="1054099" y="4926013"/>
              <a:ext cx="6735751" cy="80819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ja-JP"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upstream transmission capacity / buffering wasted for packets lost downstream</a:t>
              </a:r>
              <a:endPar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pic>
          <p:nvPicPr>
            <p:cNvPr id="3" name="Picture 2">
              <a:extLst>
                <a:ext uri="{FF2B5EF4-FFF2-40B4-BE49-F238E27FC236}">
                  <a16:creationId xmlns:a16="http://schemas.microsoft.com/office/drawing/2014/main" id="{497D00A8-A6C2-354A-9DB9-EE706DA9DEDB}"/>
                </a:ext>
              </a:extLst>
            </p:cNvPr>
            <p:cNvPicPr>
              <a:picLocks noChangeAspect="1"/>
            </p:cNvPicPr>
            <p:nvPr/>
          </p:nvPicPr>
          <p:blipFill>
            <a:blip r:embed="rId3"/>
            <a:stretch>
              <a:fillRect/>
            </a:stretch>
          </p:blipFill>
          <p:spPr>
            <a:xfrm>
              <a:off x="7734126" y="4728508"/>
              <a:ext cx="1657096" cy="1336368"/>
            </a:xfrm>
            <a:prstGeom prst="rect">
              <a:avLst/>
            </a:prstGeom>
          </p:spPr>
        </p:pic>
      </p:grpSp>
      <p:grpSp>
        <p:nvGrpSpPr>
          <p:cNvPr id="13" name="Group 12">
            <a:extLst>
              <a:ext uri="{FF2B5EF4-FFF2-40B4-BE49-F238E27FC236}">
                <a16:creationId xmlns:a16="http://schemas.microsoft.com/office/drawing/2014/main" id="{77E4D1E4-3EEB-4E4B-8616-C6D7345EBEEE}"/>
              </a:ext>
            </a:extLst>
          </p:cNvPr>
          <p:cNvGrpSpPr/>
          <p:nvPr/>
        </p:nvGrpSpPr>
        <p:grpSpPr>
          <a:xfrm>
            <a:off x="1028700" y="2052023"/>
            <a:ext cx="10080734" cy="1334789"/>
            <a:chOff x="1028700" y="1860299"/>
            <a:chExt cx="10080734" cy="1334789"/>
          </a:xfrm>
        </p:grpSpPr>
        <p:sp>
          <p:nvSpPr>
            <p:cNvPr id="129" name="Rectangle 4">
              <a:extLst>
                <a:ext uri="{FF2B5EF4-FFF2-40B4-BE49-F238E27FC236}">
                  <a16:creationId xmlns:a16="http://schemas.microsoft.com/office/drawing/2014/main" id="{C8DF44BF-39DD-7A44-89E8-80E5392BB02F}"/>
                </a:ext>
              </a:extLst>
            </p:cNvPr>
            <p:cNvSpPr>
              <a:spLocks noChangeArrowheads="1"/>
            </p:cNvSpPr>
            <p:nvPr/>
          </p:nvSpPr>
          <p:spPr bwMode="auto">
            <a:xfrm>
              <a:off x="1028700" y="2139156"/>
              <a:ext cx="10080734" cy="4714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delay increases as capacity approached </a:t>
              </a:r>
            </a:p>
          </p:txBody>
        </p:sp>
        <p:pic>
          <p:nvPicPr>
            <p:cNvPr id="9" name="Picture 8">
              <a:extLst>
                <a:ext uri="{FF2B5EF4-FFF2-40B4-BE49-F238E27FC236}">
                  <a16:creationId xmlns:a16="http://schemas.microsoft.com/office/drawing/2014/main" id="{B3BC8354-A522-CA41-8AD1-6483FE2E7AA3}"/>
                </a:ext>
              </a:extLst>
            </p:cNvPr>
            <p:cNvPicPr>
              <a:picLocks noChangeAspect="1"/>
            </p:cNvPicPr>
            <p:nvPr/>
          </p:nvPicPr>
          <p:blipFill>
            <a:blip r:embed="rId4"/>
            <a:stretch>
              <a:fillRect/>
            </a:stretch>
          </p:blipFill>
          <p:spPr>
            <a:xfrm>
              <a:off x="9451601" y="1860299"/>
              <a:ext cx="1402990" cy="1334789"/>
            </a:xfrm>
            <a:prstGeom prst="rect">
              <a:avLst/>
            </a:prstGeom>
          </p:spPr>
        </p:pic>
      </p:grpSp>
      <p:grpSp>
        <p:nvGrpSpPr>
          <p:cNvPr id="18" name="Group 17">
            <a:extLst>
              <a:ext uri="{FF2B5EF4-FFF2-40B4-BE49-F238E27FC236}">
                <a16:creationId xmlns:a16="http://schemas.microsoft.com/office/drawing/2014/main" id="{A3D27AAF-A2F5-E143-ACD8-97D841F75BBA}"/>
              </a:ext>
            </a:extLst>
          </p:cNvPr>
          <p:cNvGrpSpPr/>
          <p:nvPr/>
        </p:nvGrpSpPr>
        <p:grpSpPr>
          <a:xfrm>
            <a:off x="1041400" y="4167737"/>
            <a:ext cx="9952137" cy="1463041"/>
            <a:chOff x="1041400" y="4167737"/>
            <a:chExt cx="9952137" cy="1463041"/>
          </a:xfrm>
        </p:grpSpPr>
        <p:sp>
          <p:nvSpPr>
            <p:cNvPr id="131" name="Rectangle 4">
              <a:extLst>
                <a:ext uri="{FF2B5EF4-FFF2-40B4-BE49-F238E27FC236}">
                  <a16:creationId xmlns:a16="http://schemas.microsoft.com/office/drawing/2014/main" id="{E69E1480-29A3-FC40-B2EA-9D31AA40C563}"/>
                </a:ext>
              </a:extLst>
            </p:cNvPr>
            <p:cNvSpPr>
              <a:spLocks noChangeArrowheads="1"/>
            </p:cNvSpPr>
            <p:nvPr/>
          </p:nvSpPr>
          <p:spPr bwMode="auto">
            <a:xfrm>
              <a:off x="1041400" y="4352873"/>
              <a:ext cx="6769100" cy="7622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un-needed duplicates further decreases effective throughput</a:t>
              </a:r>
            </a:p>
          </p:txBody>
        </p:sp>
        <p:pic>
          <p:nvPicPr>
            <p:cNvPr id="14" name="Picture 13">
              <a:extLst>
                <a:ext uri="{FF2B5EF4-FFF2-40B4-BE49-F238E27FC236}">
                  <a16:creationId xmlns:a16="http://schemas.microsoft.com/office/drawing/2014/main" id="{0C8C9A99-D0A4-9E4A-AD6A-0403159B3DB3}"/>
                </a:ext>
              </a:extLst>
            </p:cNvPr>
            <p:cNvPicPr>
              <a:picLocks noChangeAspect="1"/>
            </p:cNvPicPr>
            <p:nvPr/>
          </p:nvPicPr>
          <p:blipFill>
            <a:blip r:embed="rId5"/>
            <a:stretch>
              <a:fillRect/>
            </a:stretch>
          </p:blipFill>
          <p:spPr>
            <a:xfrm>
              <a:off x="9364995" y="4167737"/>
              <a:ext cx="1628542" cy="1463041"/>
            </a:xfrm>
            <a:prstGeom prst="rect">
              <a:avLst/>
            </a:prstGeom>
          </p:spPr>
        </p:pic>
      </p:grpSp>
      <p:grpSp>
        <p:nvGrpSpPr>
          <p:cNvPr id="17" name="Group 16">
            <a:extLst>
              <a:ext uri="{FF2B5EF4-FFF2-40B4-BE49-F238E27FC236}">
                <a16:creationId xmlns:a16="http://schemas.microsoft.com/office/drawing/2014/main" id="{25331F8E-78B4-5E4D-9E14-918B774CF79B}"/>
              </a:ext>
            </a:extLst>
          </p:cNvPr>
          <p:cNvGrpSpPr/>
          <p:nvPr/>
        </p:nvGrpSpPr>
        <p:grpSpPr>
          <a:xfrm>
            <a:off x="1041400" y="2983830"/>
            <a:ext cx="8301120" cy="1447533"/>
            <a:chOff x="1041400" y="2983830"/>
            <a:chExt cx="8301120" cy="1447533"/>
          </a:xfrm>
        </p:grpSpPr>
        <p:sp>
          <p:nvSpPr>
            <p:cNvPr id="130" name="Rectangle 4">
              <a:extLst>
                <a:ext uri="{FF2B5EF4-FFF2-40B4-BE49-F238E27FC236}">
                  <a16:creationId xmlns:a16="http://schemas.microsoft.com/office/drawing/2014/main" id="{E0B74A1B-74C4-184F-94CC-A99D0D2E3668}"/>
                </a:ext>
              </a:extLst>
            </p:cNvPr>
            <p:cNvSpPr>
              <a:spLocks noChangeArrowheads="1"/>
            </p:cNvSpPr>
            <p:nvPr/>
          </p:nvSpPr>
          <p:spPr bwMode="auto">
            <a:xfrm>
              <a:off x="1041400" y="3256108"/>
              <a:ext cx="6332794" cy="42725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loss/retransmission decreases effective throughput</a:t>
              </a:r>
            </a:p>
          </p:txBody>
        </p:sp>
        <p:pic>
          <p:nvPicPr>
            <p:cNvPr id="16" name="Picture 15">
              <a:extLst>
                <a:ext uri="{FF2B5EF4-FFF2-40B4-BE49-F238E27FC236}">
                  <a16:creationId xmlns:a16="http://schemas.microsoft.com/office/drawing/2014/main" id="{B0F0FCDE-CAF5-4C40-A5A2-D21059E4F26A}"/>
                </a:ext>
              </a:extLst>
            </p:cNvPr>
            <p:cNvPicPr>
              <a:picLocks noChangeAspect="1"/>
            </p:cNvPicPr>
            <p:nvPr/>
          </p:nvPicPr>
          <p:blipFill>
            <a:blip r:embed="rId6"/>
            <a:stretch>
              <a:fillRect/>
            </a:stretch>
          </p:blipFill>
          <p:spPr>
            <a:xfrm>
              <a:off x="7723915" y="2983830"/>
              <a:ext cx="1618605" cy="1447533"/>
            </a:xfrm>
            <a:prstGeom prst="rect">
              <a:avLst/>
            </a:prstGeom>
          </p:spPr>
        </p:pic>
      </p:grpSp>
      <p:grpSp>
        <p:nvGrpSpPr>
          <p:cNvPr id="20" name="Group 19">
            <a:extLst>
              <a:ext uri="{FF2B5EF4-FFF2-40B4-BE49-F238E27FC236}">
                <a16:creationId xmlns:a16="http://schemas.microsoft.com/office/drawing/2014/main" id="{1F7EFD51-4F3D-7A4D-8E82-A230AAE12880}"/>
              </a:ext>
            </a:extLst>
          </p:cNvPr>
          <p:cNvGrpSpPr/>
          <p:nvPr/>
        </p:nvGrpSpPr>
        <p:grpSpPr>
          <a:xfrm>
            <a:off x="1041400" y="1190115"/>
            <a:ext cx="8210815" cy="1330482"/>
            <a:chOff x="1041400" y="1190115"/>
            <a:chExt cx="8210815" cy="1330482"/>
          </a:xfrm>
        </p:grpSpPr>
        <p:sp>
          <p:nvSpPr>
            <p:cNvPr id="471" name="Rectangle 4">
              <a:extLst>
                <a:ext uri="{FF2B5EF4-FFF2-40B4-BE49-F238E27FC236}">
                  <a16:creationId xmlns:a16="http://schemas.microsoft.com/office/drawing/2014/main" id="{50204642-54CB-0C46-8699-863901641A9F}"/>
                </a:ext>
              </a:extLst>
            </p:cNvPr>
            <p:cNvSpPr>
              <a:spLocks noChangeArrowheads="1"/>
            </p:cNvSpPr>
            <p:nvPr/>
          </p:nvSpPr>
          <p:spPr bwMode="auto">
            <a:xfrm>
              <a:off x="1041400" y="1395413"/>
              <a:ext cx="6538912" cy="4714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throughput can never exceed capacity </a:t>
              </a:r>
            </a:p>
          </p:txBody>
        </p:sp>
        <p:pic>
          <p:nvPicPr>
            <p:cNvPr id="19" name="Picture 18">
              <a:extLst>
                <a:ext uri="{FF2B5EF4-FFF2-40B4-BE49-F238E27FC236}">
                  <a16:creationId xmlns:a16="http://schemas.microsoft.com/office/drawing/2014/main" id="{C7DCF390-386B-AE45-BE92-F53BE11B8376}"/>
                </a:ext>
              </a:extLst>
            </p:cNvPr>
            <p:cNvPicPr>
              <a:picLocks noChangeAspect="1"/>
            </p:cNvPicPr>
            <p:nvPr/>
          </p:nvPicPr>
          <p:blipFill>
            <a:blip r:embed="rId7"/>
            <a:stretch>
              <a:fillRect/>
            </a:stretch>
          </p:blipFill>
          <p:spPr>
            <a:xfrm>
              <a:off x="7729084" y="1190115"/>
              <a:ext cx="1523131" cy="1330482"/>
            </a:xfrm>
            <a:prstGeom prst="rect">
              <a:avLst/>
            </a:prstGeom>
          </p:spPr>
        </p:pic>
      </p:grpSp>
      <p:sp>
        <p:nvSpPr>
          <p:cNvPr id="21" name="Slide Number Placeholder 2">
            <a:extLst>
              <a:ext uri="{FF2B5EF4-FFF2-40B4-BE49-F238E27FC236}">
                <a16:creationId xmlns:a16="http://schemas.microsoft.com/office/drawing/2014/main" id="{BBFEA973-F377-3247-B95A-5759C5BD8A0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113</a:t>
            </a:fld>
            <a:endParaRPr lang="en-US" dirty="0"/>
          </a:p>
        </p:txBody>
      </p:sp>
    </p:spTree>
    <p:extLst>
      <p:ext uri="{BB962C8B-B14F-4D97-AF65-F5344CB8AC3E}">
        <p14:creationId xmlns:p14="http://schemas.microsoft.com/office/powerpoint/2010/main" val="803740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dissolv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dissolv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dissolve">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7" name="Group 176">
            <a:extLst>
              <a:ext uri="{FF2B5EF4-FFF2-40B4-BE49-F238E27FC236}">
                <a16:creationId xmlns:a16="http://schemas.microsoft.com/office/drawing/2014/main" id="{06DD7C50-58C4-B34F-A819-0EADD89C2A37}"/>
              </a:ext>
            </a:extLst>
          </p:cNvPr>
          <p:cNvGrpSpPr/>
          <p:nvPr/>
        </p:nvGrpSpPr>
        <p:grpSpPr>
          <a:xfrm>
            <a:off x="10476914" y="2368655"/>
            <a:ext cx="717868" cy="1154474"/>
            <a:chOff x="7664720" y="2795550"/>
            <a:chExt cx="717868" cy="1154474"/>
          </a:xfrm>
        </p:grpSpPr>
        <p:sp>
          <p:nvSpPr>
            <p:cNvPr id="178" name="Rectangle 177">
              <a:extLst>
                <a:ext uri="{FF2B5EF4-FFF2-40B4-BE49-F238E27FC236}">
                  <a16:creationId xmlns:a16="http://schemas.microsoft.com/office/drawing/2014/main" id="{F52B9B30-D973-4342-9353-3C55976BEB6A}"/>
                </a:ext>
              </a:extLst>
            </p:cNvPr>
            <p:cNvSpPr/>
            <p:nvPr/>
          </p:nvSpPr>
          <p:spPr>
            <a:xfrm>
              <a:off x="7671781" y="2795550"/>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79" name="Straight Connector 178">
              <a:extLst>
                <a:ext uri="{FF2B5EF4-FFF2-40B4-BE49-F238E27FC236}">
                  <a16:creationId xmlns:a16="http://schemas.microsoft.com/office/drawing/2014/main" id="{224EADA8-9231-C54D-B660-93136571FE39}"/>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EB564AD7-6052-D74E-AFB8-443721B0BA8F}"/>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BC030439-89A7-D141-93A0-55E98A03659C}"/>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A29CBFF5-3970-894F-B8C7-846B6CF65EF2}"/>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2" name="Freeform 270">
            <a:extLst>
              <a:ext uri="{FF2B5EF4-FFF2-40B4-BE49-F238E27FC236}">
                <a16:creationId xmlns:a16="http://schemas.microsoft.com/office/drawing/2014/main" id="{CE7C7371-97B5-C346-A95F-94B2CF95CEF8}"/>
              </a:ext>
            </a:extLst>
          </p:cNvPr>
          <p:cNvSpPr>
            <a:spLocks/>
          </p:cNvSpPr>
          <p:nvPr/>
        </p:nvSpPr>
        <p:spPr bwMode="auto">
          <a:xfrm flipH="1">
            <a:off x="6810066" y="2305050"/>
            <a:ext cx="250825" cy="120173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34" name="Group 354">
            <a:extLst>
              <a:ext uri="{FF2B5EF4-FFF2-40B4-BE49-F238E27FC236}">
                <a16:creationId xmlns:a16="http://schemas.microsoft.com/office/drawing/2014/main" id="{1BCC2894-BF9B-8F46-AA42-B55DC303E1A8}"/>
              </a:ext>
            </a:extLst>
          </p:cNvPr>
          <p:cNvGrpSpPr>
            <a:grpSpLocks/>
          </p:cNvGrpSpPr>
          <p:nvPr/>
        </p:nvGrpSpPr>
        <p:grpSpPr bwMode="auto">
          <a:xfrm>
            <a:off x="6405254" y="3243263"/>
            <a:ext cx="525462" cy="434975"/>
            <a:chOff x="-44" y="1473"/>
            <a:chExt cx="981" cy="1105"/>
          </a:xfrm>
        </p:grpSpPr>
        <p:pic>
          <p:nvPicPr>
            <p:cNvPr id="135" name="Picture 355" descr="desktop_computer_stylized_medium">
              <a:extLst>
                <a:ext uri="{FF2B5EF4-FFF2-40B4-BE49-F238E27FC236}">
                  <a16:creationId xmlns:a16="http://schemas.microsoft.com/office/drawing/2014/main" id="{3E99589F-1E40-7C43-B8AA-5029A4A263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6" name="Freeform 356">
              <a:extLst>
                <a:ext uri="{FF2B5EF4-FFF2-40B4-BE49-F238E27FC236}">
                  <a16:creationId xmlns:a16="http://schemas.microsoft.com/office/drawing/2014/main" id="{B3DD6BB4-576F-9148-8D11-578565B5887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37" name="Group 136">
            <a:extLst>
              <a:ext uri="{FF2B5EF4-FFF2-40B4-BE49-F238E27FC236}">
                <a16:creationId xmlns:a16="http://schemas.microsoft.com/office/drawing/2014/main" id="{147F56F3-1CFD-5745-9F94-FFAF782BC64A}"/>
              </a:ext>
            </a:extLst>
          </p:cNvPr>
          <p:cNvGrpSpPr/>
          <p:nvPr/>
        </p:nvGrpSpPr>
        <p:grpSpPr>
          <a:xfrm>
            <a:off x="7045286" y="2362077"/>
            <a:ext cx="717868" cy="1154474"/>
            <a:chOff x="7664720" y="2799688"/>
            <a:chExt cx="717868" cy="1154474"/>
          </a:xfrm>
        </p:grpSpPr>
        <p:sp>
          <p:nvSpPr>
            <p:cNvPr id="138" name="Rectangle 137">
              <a:extLst>
                <a:ext uri="{FF2B5EF4-FFF2-40B4-BE49-F238E27FC236}">
                  <a16:creationId xmlns:a16="http://schemas.microsoft.com/office/drawing/2014/main" id="{12A18A2C-071A-724E-ABAB-EE121ADBCB05}"/>
                </a:ext>
              </a:extLst>
            </p:cNvPr>
            <p:cNvSpPr/>
            <p:nvPr/>
          </p:nvSpPr>
          <p:spPr>
            <a:xfrm>
              <a:off x="7671781" y="2799688"/>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39" name="Straight Connector 138">
              <a:extLst>
                <a:ext uri="{FF2B5EF4-FFF2-40B4-BE49-F238E27FC236}">
                  <a16:creationId xmlns:a16="http://schemas.microsoft.com/office/drawing/2014/main" id="{5A246001-6FA7-F047-AECA-800C5A5F30CD}"/>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F407FE2E-B4F8-E142-9856-65C553F4A8EF}"/>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0F241007-617C-9B47-BDCF-F85615C450A7}"/>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2AB2A72B-F1C5-4049-8439-AABBF750CD86}"/>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7289" name="Rectangle 3">
            <a:extLst>
              <a:ext uri="{FF2B5EF4-FFF2-40B4-BE49-F238E27FC236}">
                <a16:creationId xmlns:a16="http://schemas.microsoft.com/office/drawing/2014/main" id="{D469BBE5-2D5E-1245-BE57-AED04CA89E18}"/>
              </a:ext>
            </a:extLst>
          </p:cNvPr>
          <p:cNvSpPr>
            <a:spLocks noGrp="1" noChangeArrowheads="1"/>
          </p:cNvSpPr>
          <p:nvPr>
            <p:ph idx="1"/>
          </p:nvPr>
        </p:nvSpPr>
        <p:spPr>
          <a:xfrm>
            <a:off x="884903" y="1939313"/>
            <a:ext cx="5562600" cy="2536434"/>
          </a:xfrm>
        </p:spPr>
        <p:txBody>
          <a:bodyPr>
            <a:normAutofit lnSpcReduction="10000"/>
          </a:bodyPr>
          <a:lstStyle/>
          <a:p>
            <a:pPr>
              <a:buFont typeface="Wingdings" charset="0"/>
              <a:buNone/>
              <a:defRPr/>
            </a:pPr>
            <a:r>
              <a:rPr lang="en-US" sz="3200" dirty="0">
                <a:solidFill>
                  <a:srgbClr val="C00000"/>
                </a:solidFill>
              </a:rPr>
              <a:t>E</a:t>
            </a:r>
            <a:r>
              <a:rPr lang="en-US" sz="3200" dirty="0">
                <a:solidFill>
                  <a:srgbClr val="C00000"/>
                </a:solidFill>
                <a:cs typeface="+mn-cs"/>
              </a:rPr>
              <a:t>nd-end congestion control:</a:t>
            </a:r>
          </a:p>
          <a:p>
            <a:pPr marL="466725" indent="-336550">
              <a:defRPr/>
            </a:pPr>
            <a:r>
              <a:rPr lang="en-US" sz="3200" dirty="0"/>
              <a:t>no explicit feedback from network</a:t>
            </a:r>
          </a:p>
          <a:p>
            <a:pPr marL="466725" indent="-336550">
              <a:defRPr/>
            </a:pPr>
            <a:r>
              <a:rPr lang="en-US" sz="3200" dirty="0"/>
              <a:t>congestion </a:t>
            </a:r>
            <a:r>
              <a:rPr lang="en-US" sz="3200" i="1" dirty="0">
                <a:solidFill>
                  <a:srgbClr val="C00000"/>
                </a:solidFill>
              </a:rPr>
              <a:t>inferred</a:t>
            </a:r>
            <a:r>
              <a:rPr lang="en-US" sz="3200" dirty="0"/>
              <a:t> from observed loss, delay</a:t>
            </a:r>
          </a:p>
        </p:txBody>
      </p:sp>
      <p:sp>
        <p:nvSpPr>
          <p:cNvPr id="97284" name="Rectangle 2">
            <a:extLst>
              <a:ext uri="{FF2B5EF4-FFF2-40B4-BE49-F238E27FC236}">
                <a16:creationId xmlns:a16="http://schemas.microsoft.com/office/drawing/2014/main" id="{15E2A5A3-138A-0644-B40C-0B75A1130E15}"/>
              </a:ext>
            </a:extLst>
          </p:cNvPr>
          <p:cNvSpPr>
            <a:spLocks noGrp="1" noChangeArrowheads="1"/>
          </p:cNvSpPr>
          <p:nvPr>
            <p:ph type="title"/>
          </p:nvPr>
        </p:nvSpPr>
        <p:spPr/>
        <p:txBody>
          <a:bodyPr>
            <a:normAutofit/>
          </a:bodyPr>
          <a:lstStyle/>
          <a:p>
            <a:pPr>
              <a:defRPr/>
            </a:pPr>
            <a:r>
              <a:rPr lang="en-US" sz="4800" dirty="0"/>
              <a:t>Approaches towards congestion control</a:t>
            </a:r>
            <a:endParaRPr lang="en-US" sz="5400" dirty="0">
              <a:cs typeface="+mj-cs"/>
            </a:endParaRPr>
          </a:p>
        </p:txBody>
      </p:sp>
      <p:sp>
        <p:nvSpPr>
          <p:cNvPr id="15" name="Freeform 2">
            <a:extLst>
              <a:ext uri="{FF2B5EF4-FFF2-40B4-BE49-F238E27FC236}">
                <a16:creationId xmlns:a16="http://schemas.microsoft.com/office/drawing/2014/main" id="{152A9AF6-236E-E947-A90D-95476DF178A8}"/>
              </a:ext>
            </a:extLst>
          </p:cNvPr>
          <p:cNvSpPr>
            <a:spLocks/>
          </p:cNvSpPr>
          <p:nvPr/>
        </p:nvSpPr>
        <p:spPr bwMode="auto">
          <a:xfrm>
            <a:off x="7675918" y="3459066"/>
            <a:ext cx="2848871" cy="1480906"/>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6" name="Freeform 6">
            <a:extLst>
              <a:ext uri="{FF2B5EF4-FFF2-40B4-BE49-F238E27FC236}">
                <a16:creationId xmlns:a16="http://schemas.microsoft.com/office/drawing/2014/main" id="{57E9EEA9-F362-5541-9FCC-5483A233137E}"/>
              </a:ext>
            </a:extLst>
          </p:cNvPr>
          <p:cNvSpPr>
            <a:spLocks/>
          </p:cNvSpPr>
          <p:nvPr/>
        </p:nvSpPr>
        <p:spPr bwMode="auto">
          <a:xfrm>
            <a:off x="8314293" y="3762231"/>
            <a:ext cx="543096" cy="295229"/>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7" name="Freeform 91">
            <a:extLst>
              <a:ext uri="{FF2B5EF4-FFF2-40B4-BE49-F238E27FC236}">
                <a16:creationId xmlns:a16="http://schemas.microsoft.com/office/drawing/2014/main" id="{E427D45F-306D-1B44-BF5E-891FCB01E246}"/>
              </a:ext>
            </a:extLst>
          </p:cNvPr>
          <p:cNvSpPr>
            <a:spLocks/>
          </p:cNvSpPr>
          <p:nvPr/>
        </p:nvSpPr>
        <p:spPr bwMode="auto">
          <a:xfrm>
            <a:off x="9356021" y="3755882"/>
            <a:ext cx="504984" cy="307927"/>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8" name="Freeform 92">
            <a:extLst>
              <a:ext uri="{FF2B5EF4-FFF2-40B4-BE49-F238E27FC236}">
                <a16:creationId xmlns:a16="http://schemas.microsoft.com/office/drawing/2014/main" id="{F209776F-AA9D-E941-ADBB-CB44422BD081}"/>
              </a:ext>
            </a:extLst>
          </p:cNvPr>
          <p:cNvSpPr>
            <a:spLocks/>
          </p:cNvSpPr>
          <p:nvPr/>
        </p:nvSpPr>
        <p:spPr bwMode="auto">
          <a:xfrm>
            <a:off x="8290473" y="4147933"/>
            <a:ext cx="481164" cy="238088"/>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9" name="Freeform 93">
            <a:extLst>
              <a:ext uri="{FF2B5EF4-FFF2-40B4-BE49-F238E27FC236}">
                <a16:creationId xmlns:a16="http://schemas.microsoft.com/office/drawing/2014/main" id="{8B9D5253-F5A6-2746-81DB-996216E1FB97}"/>
              </a:ext>
            </a:extLst>
          </p:cNvPr>
          <p:cNvSpPr>
            <a:spLocks/>
          </p:cNvSpPr>
          <p:nvPr/>
        </p:nvSpPr>
        <p:spPr bwMode="auto">
          <a:xfrm>
            <a:off x="9238509" y="4124124"/>
            <a:ext cx="628848" cy="247611"/>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0" name="Freeform 94">
            <a:extLst>
              <a:ext uri="{FF2B5EF4-FFF2-40B4-BE49-F238E27FC236}">
                <a16:creationId xmlns:a16="http://schemas.microsoft.com/office/drawing/2014/main" id="{61F0A20F-097C-EA42-809A-3298AB6693B1}"/>
              </a:ext>
            </a:extLst>
          </p:cNvPr>
          <p:cNvSpPr>
            <a:spLocks/>
          </p:cNvSpPr>
          <p:nvPr/>
        </p:nvSpPr>
        <p:spPr bwMode="auto">
          <a:xfrm>
            <a:off x="9905469" y="4178091"/>
            <a:ext cx="206440" cy="50792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1" name="Freeform 95">
            <a:extLst>
              <a:ext uri="{FF2B5EF4-FFF2-40B4-BE49-F238E27FC236}">
                <a16:creationId xmlns:a16="http://schemas.microsoft.com/office/drawing/2014/main" id="{424EA790-DC83-AE41-B59F-CDBDBE0981CB}"/>
              </a:ext>
            </a:extLst>
          </p:cNvPr>
          <p:cNvSpPr>
            <a:spLocks/>
          </p:cNvSpPr>
          <p:nvPr/>
        </p:nvSpPr>
        <p:spPr bwMode="auto">
          <a:xfrm>
            <a:off x="8670005" y="4711407"/>
            <a:ext cx="736832" cy="74601"/>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22" name="Freeform 96">
            <a:extLst>
              <a:ext uri="{FF2B5EF4-FFF2-40B4-BE49-F238E27FC236}">
                <a16:creationId xmlns:a16="http://schemas.microsoft.com/office/drawing/2014/main" id="{72EB3BD6-9F21-2342-8AED-3E9F67894AD9}"/>
              </a:ext>
            </a:extLst>
          </p:cNvPr>
          <p:cNvSpPr>
            <a:spLocks/>
          </p:cNvSpPr>
          <p:nvPr/>
        </p:nvSpPr>
        <p:spPr bwMode="auto">
          <a:xfrm>
            <a:off x="8133261" y="4171742"/>
            <a:ext cx="193736" cy="425383"/>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71" name="Group 70">
            <a:extLst>
              <a:ext uri="{FF2B5EF4-FFF2-40B4-BE49-F238E27FC236}">
                <a16:creationId xmlns:a16="http://schemas.microsoft.com/office/drawing/2014/main" id="{475DCF5F-4092-2C43-896B-19822B08E6B5}"/>
              </a:ext>
            </a:extLst>
          </p:cNvPr>
          <p:cNvGrpSpPr/>
          <p:nvPr/>
        </p:nvGrpSpPr>
        <p:grpSpPr>
          <a:xfrm>
            <a:off x="9719734" y="3946352"/>
            <a:ext cx="578032" cy="285706"/>
            <a:chOff x="7493876" y="2774731"/>
            <a:chExt cx="1481958" cy="894622"/>
          </a:xfrm>
        </p:grpSpPr>
        <p:sp>
          <p:nvSpPr>
            <p:cNvPr id="72" name="Freeform 71">
              <a:extLst>
                <a:ext uri="{FF2B5EF4-FFF2-40B4-BE49-F238E27FC236}">
                  <a16:creationId xmlns:a16="http://schemas.microsoft.com/office/drawing/2014/main" id="{318160F9-6FEC-9A43-8802-7C6CC98A3EE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73" name="Oval 72">
              <a:extLst>
                <a:ext uri="{FF2B5EF4-FFF2-40B4-BE49-F238E27FC236}">
                  <a16:creationId xmlns:a16="http://schemas.microsoft.com/office/drawing/2014/main" id="{5375EF01-0290-9B47-8E36-E43DE1108FD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74" name="Group 73">
              <a:extLst>
                <a:ext uri="{FF2B5EF4-FFF2-40B4-BE49-F238E27FC236}">
                  <a16:creationId xmlns:a16="http://schemas.microsoft.com/office/drawing/2014/main" id="{9B178D65-D230-EE4E-A397-C7BE84BE7B28}"/>
                </a:ext>
              </a:extLst>
            </p:cNvPr>
            <p:cNvGrpSpPr/>
            <p:nvPr/>
          </p:nvGrpSpPr>
          <p:grpSpPr>
            <a:xfrm>
              <a:off x="7713663" y="2848339"/>
              <a:ext cx="1042107" cy="425543"/>
              <a:chOff x="7786941" y="2884917"/>
              <a:chExt cx="897649" cy="353919"/>
            </a:xfrm>
          </p:grpSpPr>
          <p:sp>
            <p:nvSpPr>
              <p:cNvPr id="75" name="Freeform 74">
                <a:extLst>
                  <a:ext uri="{FF2B5EF4-FFF2-40B4-BE49-F238E27FC236}">
                    <a16:creationId xmlns:a16="http://schemas.microsoft.com/office/drawing/2014/main" id="{F6706B47-A3DA-2948-AE76-ECB82CD2119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6" name="Freeform 75">
                <a:extLst>
                  <a:ext uri="{FF2B5EF4-FFF2-40B4-BE49-F238E27FC236}">
                    <a16:creationId xmlns:a16="http://schemas.microsoft.com/office/drawing/2014/main" id="{6997E8A2-E352-944A-9B99-BDEBAA2024A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7" name="Freeform 76">
                <a:extLst>
                  <a:ext uri="{FF2B5EF4-FFF2-40B4-BE49-F238E27FC236}">
                    <a16:creationId xmlns:a16="http://schemas.microsoft.com/office/drawing/2014/main" id="{C5522D15-A640-D544-8C5A-740AB151741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8" name="Freeform 77">
                <a:extLst>
                  <a:ext uri="{FF2B5EF4-FFF2-40B4-BE49-F238E27FC236}">
                    <a16:creationId xmlns:a16="http://schemas.microsoft.com/office/drawing/2014/main" id="{0A657C9E-78AA-054A-8253-7E707F297A7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79" name="Group 78">
            <a:extLst>
              <a:ext uri="{FF2B5EF4-FFF2-40B4-BE49-F238E27FC236}">
                <a16:creationId xmlns:a16="http://schemas.microsoft.com/office/drawing/2014/main" id="{0703BE46-EF6B-8F4F-8103-DB506FA237F8}"/>
              </a:ext>
            </a:extLst>
          </p:cNvPr>
          <p:cNvGrpSpPr/>
          <p:nvPr/>
        </p:nvGrpSpPr>
        <p:grpSpPr>
          <a:xfrm>
            <a:off x="9351606" y="4600112"/>
            <a:ext cx="578032" cy="285706"/>
            <a:chOff x="7493876" y="2774731"/>
            <a:chExt cx="1481958" cy="894622"/>
          </a:xfrm>
        </p:grpSpPr>
        <p:sp>
          <p:nvSpPr>
            <p:cNvPr id="80" name="Freeform 79">
              <a:extLst>
                <a:ext uri="{FF2B5EF4-FFF2-40B4-BE49-F238E27FC236}">
                  <a16:creationId xmlns:a16="http://schemas.microsoft.com/office/drawing/2014/main" id="{C93DB37A-DC30-7049-A906-DE4299FCFE9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81" name="Oval 80">
              <a:extLst>
                <a:ext uri="{FF2B5EF4-FFF2-40B4-BE49-F238E27FC236}">
                  <a16:creationId xmlns:a16="http://schemas.microsoft.com/office/drawing/2014/main" id="{4D540D06-51B9-D24C-A5F5-D49982A0863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82" name="Group 81">
              <a:extLst>
                <a:ext uri="{FF2B5EF4-FFF2-40B4-BE49-F238E27FC236}">
                  <a16:creationId xmlns:a16="http://schemas.microsoft.com/office/drawing/2014/main" id="{50B97449-7EBF-F346-9FFA-F3CB1C97A6B6}"/>
                </a:ext>
              </a:extLst>
            </p:cNvPr>
            <p:cNvGrpSpPr/>
            <p:nvPr/>
          </p:nvGrpSpPr>
          <p:grpSpPr>
            <a:xfrm>
              <a:off x="7713663" y="2848339"/>
              <a:ext cx="1042107" cy="425543"/>
              <a:chOff x="7786941" y="2884917"/>
              <a:chExt cx="897649" cy="353919"/>
            </a:xfrm>
          </p:grpSpPr>
          <p:sp>
            <p:nvSpPr>
              <p:cNvPr id="83" name="Freeform 82">
                <a:extLst>
                  <a:ext uri="{FF2B5EF4-FFF2-40B4-BE49-F238E27FC236}">
                    <a16:creationId xmlns:a16="http://schemas.microsoft.com/office/drawing/2014/main" id="{1A098066-DD0C-0547-8ABC-8D18EA23F16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4" name="Freeform 83">
                <a:extLst>
                  <a:ext uri="{FF2B5EF4-FFF2-40B4-BE49-F238E27FC236}">
                    <a16:creationId xmlns:a16="http://schemas.microsoft.com/office/drawing/2014/main" id="{54B9AE5D-1C6E-8747-BA6A-CE53FF8E918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5" name="Freeform 84">
                <a:extLst>
                  <a:ext uri="{FF2B5EF4-FFF2-40B4-BE49-F238E27FC236}">
                    <a16:creationId xmlns:a16="http://schemas.microsoft.com/office/drawing/2014/main" id="{D4A0CA9E-BE5A-D743-94BD-A9A3807788B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6" name="Freeform 85">
                <a:extLst>
                  <a:ext uri="{FF2B5EF4-FFF2-40B4-BE49-F238E27FC236}">
                    <a16:creationId xmlns:a16="http://schemas.microsoft.com/office/drawing/2014/main" id="{208F4AD6-8E7A-EC46-8054-65F26912355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87" name="Group 86">
            <a:extLst>
              <a:ext uri="{FF2B5EF4-FFF2-40B4-BE49-F238E27FC236}">
                <a16:creationId xmlns:a16="http://schemas.microsoft.com/office/drawing/2014/main" id="{2174B89A-A569-2044-B74A-55933EDB42EC}"/>
              </a:ext>
            </a:extLst>
          </p:cNvPr>
          <p:cNvGrpSpPr/>
          <p:nvPr/>
        </p:nvGrpSpPr>
        <p:grpSpPr>
          <a:xfrm>
            <a:off x="8195132" y="4551443"/>
            <a:ext cx="578032" cy="285706"/>
            <a:chOff x="7493876" y="2774731"/>
            <a:chExt cx="1481958" cy="894622"/>
          </a:xfrm>
        </p:grpSpPr>
        <p:sp>
          <p:nvSpPr>
            <p:cNvPr id="88" name="Freeform 87">
              <a:extLst>
                <a:ext uri="{FF2B5EF4-FFF2-40B4-BE49-F238E27FC236}">
                  <a16:creationId xmlns:a16="http://schemas.microsoft.com/office/drawing/2014/main" id="{5E0F2D6A-4975-2240-9DBA-9752CDABCD3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89" name="Oval 88">
              <a:extLst>
                <a:ext uri="{FF2B5EF4-FFF2-40B4-BE49-F238E27FC236}">
                  <a16:creationId xmlns:a16="http://schemas.microsoft.com/office/drawing/2014/main" id="{7671BCEE-CA54-2A42-97FC-01FA73F51C9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90" name="Group 89">
              <a:extLst>
                <a:ext uri="{FF2B5EF4-FFF2-40B4-BE49-F238E27FC236}">
                  <a16:creationId xmlns:a16="http://schemas.microsoft.com/office/drawing/2014/main" id="{BB74E383-7E77-2E4D-BBB3-C0CB1C080B5D}"/>
                </a:ext>
              </a:extLst>
            </p:cNvPr>
            <p:cNvGrpSpPr/>
            <p:nvPr/>
          </p:nvGrpSpPr>
          <p:grpSpPr>
            <a:xfrm>
              <a:off x="7713663" y="2848339"/>
              <a:ext cx="1042107" cy="425543"/>
              <a:chOff x="7786941" y="2884917"/>
              <a:chExt cx="897649" cy="353919"/>
            </a:xfrm>
          </p:grpSpPr>
          <p:sp>
            <p:nvSpPr>
              <p:cNvPr id="91" name="Freeform 90">
                <a:extLst>
                  <a:ext uri="{FF2B5EF4-FFF2-40B4-BE49-F238E27FC236}">
                    <a16:creationId xmlns:a16="http://schemas.microsoft.com/office/drawing/2014/main" id="{23C2C74B-BD87-0F41-9E97-2D6D70231DE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2" name="Freeform 91">
                <a:extLst>
                  <a:ext uri="{FF2B5EF4-FFF2-40B4-BE49-F238E27FC236}">
                    <a16:creationId xmlns:a16="http://schemas.microsoft.com/office/drawing/2014/main" id="{F9A726BB-74B1-444A-9200-225EE583E8C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3" name="Freeform 92">
                <a:extLst>
                  <a:ext uri="{FF2B5EF4-FFF2-40B4-BE49-F238E27FC236}">
                    <a16:creationId xmlns:a16="http://schemas.microsoft.com/office/drawing/2014/main" id="{480EBF5E-6B8D-F547-BD3C-56A7E685D38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4" name="Freeform 93">
                <a:extLst>
                  <a:ext uri="{FF2B5EF4-FFF2-40B4-BE49-F238E27FC236}">
                    <a16:creationId xmlns:a16="http://schemas.microsoft.com/office/drawing/2014/main" id="{BD8743C8-69EE-7C4B-AAD2-C758A3F1F90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95" name="Group 94">
            <a:extLst>
              <a:ext uri="{FF2B5EF4-FFF2-40B4-BE49-F238E27FC236}">
                <a16:creationId xmlns:a16="http://schemas.microsoft.com/office/drawing/2014/main" id="{5E3371FA-1B37-E043-BBA9-FBAEC0EF06BB}"/>
              </a:ext>
            </a:extLst>
          </p:cNvPr>
          <p:cNvGrpSpPr/>
          <p:nvPr/>
        </p:nvGrpSpPr>
        <p:grpSpPr>
          <a:xfrm>
            <a:off x="8800632" y="3636044"/>
            <a:ext cx="578032" cy="285706"/>
            <a:chOff x="7493876" y="2774731"/>
            <a:chExt cx="1481958" cy="894622"/>
          </a:xfrm>
        </p:grpSpPr>
        <p:sp>
          <p:nvSpPr>
            <p:cNvPr id="96" name="Freeform 95">
              <a:extLst>
                <a:ext uri="{FF2B5EF4-FFF2-40B4-BE49-F238E27FC236}">
                  <a16:creationId xmlns:a16="http://schemas.microsoft.com/office/drawing/2014/main" id="{D3C4E5C9-0C6C-FE44-8E48-3AEAB312320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97" name="Oval 96">
              <a:extLst>
                <a:ext uri="{FF2B5EF4-FFF2-40B4-BE49-F238E27FC236}">
                  <a16:creationId xmlns:a16="http://schemas.microsoft.com/office/drawing/2014/main" id="{00F2B9E3-1FE0-3341-9F1D-E60AC91CF4F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98" name="Group 97">
              <a:extLst>
                <a:ext uri="{FF2B5EF4-FFF2-40B4-BE49-F238E27FC236}">
                  <a16:creationId xmlns:a16="http://schemas.microsoft.com/office/drawing/2014/main" id="{D9A4FE6E-757F-104A-A301-53D57A115B9D}"/>
                </a:ext>
              </a:extLst>
            </p:cNvPr>
            <p:cNvGrpSpPr/>
            <p:nvPr/>
          </p:nvGrpSpPr>
          <p:grpSpPr>
            <a:xfrm>
              <a:off x="7713663" y="2848339"/>
              <a:ext cx="1042107" cy="425543"/>
              <a:chOff x="7786941" y="2884917"/>
              <a:chExt cx="897649" cy="353919"/>
            </a:xfrm>
          </p:grpSpPr>
          <p:sp>
            <p:nvSpPr>
              <p:cNvPr id="99" name="Freeform 98">
                <a:extLst>
                  <a:ext uri="{FF2B5EF4-FFF2-40B4-BE49-F238E27FC236}">
                    <a16:creationId xmlns:a16="http://schemas.microsoft.com/office/drawing/2014/main" id="{D1C4D832-AA7B-2F44-88F3-867F1C5C739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0" name="Freeform 99">
                <a:extLst>
                  <a:ext uri="{FF2B5EF4-FFF2-40B4-BE49-F238E27FC236}">
                    <a16:creationId xmlns:a16="http://schemas.microsoft.com/office/drawing/2014/main" id="{17B4F7C5-8F07-6444-9C56-5CCC6DAD801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Freeform 100">
                <a:extLst>
                  <a:ext uri="{FF2B5EF4-FFF2-40B4-BE49-F238E27FC236}">
                    <a16:creationId xmlns:a16="http://schemas.microsoft.com/office/drawing/2014/main" id="{A4D1016A-A633-4F47-AD16-9F5C4A1B4BBD}"/>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2" name="Freeform 101">
                <a:extLst>
                  <a:ext uri="{FF2B5EF4-FFF2-40B4-BE49-F238E27FC236}">
                    <a16:creationId xmlns:a16="http://schemas.microsoft.com/office/drawing/2014/main" id="{4E90D1C0-25CA-D549-8BEC-F6FC08E9AF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03" name="Group 102">
            <a:extLst>
              <a:ext uri="{FF2B5EF4-FFF2-40B4-BE49-F238E27FC236}">
                <a16:creationId xmlns:a16="http://schemas.microsoft.com/office/drawing/2014/main" id="{5E0A555A-7D83-9C41-BC45-9CE34B97A2A0}"/>
              </a:ext>
            </a:extLst>
          </p:cNvPr>
          <p:cNvGrpSpPr/>
          <p:nvPr/>
        </p:nvGrpSpPr>
        <p:grpSpPr>
          <a:xfrm>
            <a:off x="8711293" y="4233883"/>
            <a:ext cx="578032" cy="285706"/>
            <a:chOff x="7493876" y="2774731"/>
            <a:chExt cx="1481958" cy="894622"/>
          </a:xfrm>
        </p:grpSpPr>
        <p:sp>
          <p:nvSpPr>
            <p:cNvPr id="104" name="Freeform 103">
              <a:extLst>
                <a:ext uri="{FF2B5EF4-FFF2-40B4-BE49-F238E27FC236}">
                  <a16:creationId xmlns:a16="http://schemas.microsoft.com/office/drawing/2014/main" id="{0CEF8A07-20B9-AE45-8F1F-7A43CAB1D71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5" name="Oval 104">
              <a:extLst>
                <a:ext uri="{FF2B5EF4-FFF2-40B4-BE49-F238E27FC236}">
                  <a16:creationId xmlns:a16="http://schemas.microsoft.com/office/drawing/2014/main" id="{EA79D59C-1529-9C45-BD77-6FFDD5DEAA40}"/>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6" name="Group 105">
              <a:extLst>
                <a:ext uri="{FF2B5EF4-FFF2-40B4-BE49-F238E27FC236}">
                  <a16:creationId xmlns:a16="http://schemas.microsoft.com/office/drawing/2014/main" id="{E973AF34-BA3E-0A49-9E54-BD6B223BA524}"/>
                </a:ext>
              </a:extLst>
            </p:cNvPr>
            <p:cNvGrpSpPr/>
            <p:nvPr/>
          </p:nvGrpSpPr>
          <p:grpSpPr>
            <a:xfrm>
              <a:off x="7713663" y="2848339"/>
              <a:ext cx="1042107" cy="425543"/>
              <a:chOff x="7786941" y="2884917"/>
              <a:chExt cx="897649" cy="353919"/>
            </a:xfrm>
          </p:grpSpPr>
          <p:sp>
            <p:nvSpPr>
              <p:cNvPr id="107" name="Freeform 106">
                <a:extLst>
                  <a:ext uri="{FF2B5EF4-FFF2-40B4-BE49-F238E27FC236}">
                    <a16:creationId xmlns:a16="http://schemas.microsoft.com/office/drawing/2014/main" id="{C47C43C3-8FCB-5847-9007-9FF04DAF745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8" name="Freeform 107">
                <a:extLst>
                  <a:ext uri="{FF2B5EF4-FFF2-40B4-BE49-F238E27FC236}">
                    <a16:creationId xmlns:a16="http://schemas.microsoft.com/office/drawing/2014/main" id="{09F2051C-9B20-EE45-9CE2-4D3C79652D1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9" name="Freeform 108">
                <a:extLst>
                  <a:ext uri="{FF2B5EF4-FFF2-40B4-BE49-F238E27FC236}">
                    <a16:creationId xmlns:a16="http://schemas.microsoft.com/office/drawing/2014/main" id="{79216339-F1AE-4C4A-9C17-5BCC324EB3E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0" name="Freeform 109">
                <a:extLst>
                  <a:ext uri="{FF2B5EF4-FFF2-40B4-BE49-F238E27FC236}">
                    <a16:creationId xmlns:a16="http://schemas.microsoft.com/office/drawing/2014/main" id="{161D2AE2-963A-F744-92D8-01315F74683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11" name="Group 110">
            <a:extLst>
              <a:ext uri="{FF2B5EF4-FFF2-40B4-BE49-F238E27FC236}">
                <a16:creationId xmlns:a16="http://schemas.microsoft.com/office/drawing/2014/main" id="{EFB94137-26B4-A84C-B882-BC754696ADF8}"/>
              </a:ext>
            </a:extLst>
          </p:cNvPr>
          <p:cNvGrpSpPr/>
          <p:nvPr/>
        </p:nvGrpSpPr>
        <p:grpSpPr>
          <a:xfrm>
            <a:off x="7764614" y="3944180"/>
            <a:ext cx="578032" cy="285706"/>
            <a:chOff x="7493876" y="2774731"/>
            <a:chExt cx="1481958" cy="894622"/>
          </a:xfrm>
        </p:grpSpPr>
        <p:sp>
          <p:nvSpPr>
            <p:cNvPr id="112" name="Freeform 111">
              <a:extLst>
                <a:ext uri="{FF2B5EF4-FFF2-40B4-BE49-F238E27FC236}">
                  <a16:creationId xmlns:a16="http://schemas.microsoft.com/office/drawing/2014/main" id="{56959650-8F47-BD44-967D-3B542470869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13" name="Oval 112">
              <a:extLst>
                <a:ext uri="{FF2B5EF4-FFF2-40B4-BE49-F238E27FC236}">
                  <a16:creationId xmlns:a16="http://schemas.microsoft.com/office/drawing/2014/main" id="{D4F846E9-5E5D-9246-A16E-A37E1F2DB7E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14" name="Group 113">
              <a:extLst>
                <a:ext uri="{FF2B5EF4-FFF2-40B4-BE49-F238E27FC236}">
                  <a16:creationId xmlns:a16="http://schemas.microsoft.com/office/drawing/2014/main" id="{6C080F1D-CE13-8A4D-AE86-A9987401AEFE}"/>
                </a:ext>
              </a:extLst>
            </p:cNvPr>
            <p:cNvGrpSpPr/>
            <p:nvPr/>
          </p:nvGrpSpPr>
          <p:grpSpPr>
            <a:xfrm>
              <a:off x="7713663" y="2848339"/>
              <a:ext cx="1042107" cy="425543"/>
              <a:chOff x="7786941" y="2884917"/>
              <a:chExt cx="897649" cy="353919"/>
            </a:xfrm>
          </p:grpSpPr>
          <p:sp>
            <p:nvSpPr>
              <p:cNvPr id="115" name="Freeform 114">
                <a:extLst>
                  <a:ext uri="{FF2B5EF4-FFF2-40B4-BE49-F238E27FC236}">
                    <a16:creationId xmlns:a16="http://schemas.microsoft.com/office/drawing/2014/main" id="{C92B06F2-78EF-804D-8E0C-DCE71C44A56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6" name="Freeform 115">
                <a:extLst>
                  <a:ext uri="{FF2B5EF4-FFF2-40B4-BE49-F238E27FC236}">
                    <a16:creationId xmlns:a16="http://schemas.microsoft.com/office/drawing/2014/main" id="{C074DBD1-927C-2B4D-B10B-DD852445FB27}"/>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7" name="Freeform 116">
                <a:extLst>
                  <a:ext uri="{FF2B5EF4-FFF2-40B4-BE49-F238E27FC236}">
                    <a16:creationId xmlns:a16="http://schemas.microsoft.com/office/drawing/2014/main" id="{BC9D84BC-889B-C849-9229-D2795054B39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8" name="Freeform 117">
                <a:extLst>
                  <a:ext uri="{FF2B5EF4-FFF2-40B4-BE49-F238E27FC236}">
                    <a16:creationId xmlns:a16="http://schemas.microsoft.com/office/drawing/2014/main" id="{9073BE05-706B-1446-BB36-AB53194859CD}"/>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3" name="Group 2">
            <a:extLst>
              <a:ext uri="{FF2B5EF4-FFF2-40B4-BE49-F238E27FC236}">
                <a16:creationId xmlns:a16="http://schemas.microsoft.com/office/drawing/2014/main" id="{C584E5A3-CC37-804B-8E37-84F25E87BC63}"/>
              </a:ext>
            </a:extLst>
          </p:cNvPr>
          <p:cNvGrpSpPr/>
          <p:nvPr/>
        </p:nvGrpSpPr>
        <p:grpSpPr>
          <a:xfrm>
            <a:off x="8867832" y="4245561"/>
            <a:ext cx="456701" cy="226548"/>
            <a:chOff x="6859123" y="5156933"/>
            <a:chExt cx="456701" cy="226548"/>
          </a:xfrm>
        </p:grpSpPr>
        <p:sp>
          <p:nvSpPr>
            <p:cNvPr id="9" name="Rectangle 8">
              <a:extLst>
                <a:ext uri="{FF2B5EF4-FFF2-40B4-BE49-F238E27FC236}">
                  <a16:creationId xmlns:a16="http://schemas.microsoft.com/office/drawing/2014/main" id="{C093256C-E351-F04F-8F57-8CBAADAD32D9}"/>
                </a:ext>
              </a:extLst>
            </p:cNvPr>
            <p:cNvSpPr/>
            <p:nvPr/>
          </p:nvSpPr>
          <p:spPr>
            <a:xfrm>
              <a:off x="6859123" y="5156933"/>
              <a:ext cx="456701" cy="226548"/>
            </a:xfrm>
            <a:prstGeom prst="rect">
              <a:avLst/>
            </a:prstGeom>
            <a:solidFill>
              <a:srgbClr val="F989B2"/>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1" name="Straight Connector 10">
              <a:extLst>
                <a:ext uri="{FF2B5EF4-FFF2-40B4-BE49-F238E27FC236}">
                  <a16:creationId xmlns:a16="http://schemas.microsoft.com/office/drawing/2014/main" id="{0C154E25-F682-744F-8785-AB5EDB9A5A5F}"/>
                </a:ext>
              </a:extLst>
            </p:cNvPr>
            <p:cNvCxnSpPr/>
            <p:nvPr/>
          </p:nvCxnSpPr>
          <p:spPr>
            <a:xfrm flipV="1">
              <a:off x="724911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id="{E29C5F0A-310C-1443-A4BF-D9B6A1F9EDB9}"/>
                </a:ext>
              </a:extLst>
            </p:cNvPr>
            <p:cNvCxnSpPr/>
            <p:nvPr/>
          </p:nvCxnSpPr>
          <p:spPr>
            <a:xfrm flipV="1">
              <a:off x="7197800"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B65FCB07-1990-1F40-B6A0-2DC9A68091B3}"/>
                </a:ext>
              </a:extLst>
            </p:cNvPr>
            <p:cNvCxnSpPr/>
            <p:nvPr/>
          </p:nvCxnSpPr>
          <p:spPr>
            <a:xfrm flipV="1">
              <a:off x="714648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E0B89AD6-5E3A-1642-BCCA-337C835BC035}"/>
                </a:ext>
              </a:extLst>
            </p:cNvPr>
            <p:cNvCxnSpPr/>
            <p:nvPr/>
          </p:nvCxnSpPr>
          <p:spPr>
            <a:xfrm flipV="1">
              <a:off x="709517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35A1AE44-6AB7-1949-9184-889F736756EC}"/>
                </a:ext>
              </a:extLst>
            </p:cNvPr>
            <p:cNvCxnSpPr/>
            <p:nvPr/>
          </p:nvCxnSpPr>
          <p:spPr>
            <a:xfrm flipV="1">
              <a:off x="7043856"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C564862D-347A-7E41-8F9D-0ADF80768A2B}"/>
                </a:ext>
              </a:extLst>
            </p:cNvPr>
            <p:cNvCxnSpPr/>
            <p:nvPr/>
          </p:nvCxnSpPr>
          <p:spPr>
            <a:xfrm flipV="1">
              <a:off x="699254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AC855F5F-C9C2-4744-9B1E-696B4F0DB89C}"/>
                </a:ext>
              </a:extLst>
            </p:cNvPr>
            <p:cNvCxnSpPr/>
            <p:nvPr/>
          </p:nvCxnSpPr>
          <p:spPr>
            <a:xfrm flipV="1">
              <a:off x="6941227"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2D3DD9EA-3345-8345-9221-C06D0834BC89}"/>
              </a:ext>
            </a:extLst>
          </p:cNvPr>
          <p:cNvGrpSpPr/>
          <p:nvPr/>
        </p:nvGrpSpPr>
        <p:grpSpPr>
          <a:xfrm>
            <a:off x="7428575" y="2677315"/>
            <a:ext cx="3355719" cy="1705017"/>
            <a:chOff x="7428575" y="2677315"/>
            <a:chExt cx="3355719" cy="1705017"/>
          </a:xfrm>
        </p:grpSpPr>
        <p:sp>
          <p:nvSpPr>
            <p:cNvPr id="13" name="Freeform 12">
              <a:extLst>
                <a:ext uri="{FF2B5EF4-FFF2-40B4-BE49-F238E27FC236}">
                  <a16:creationId xmlns:a16="http://schemas.microsoft.com/office/drawing/2014/main" id="{F7906425-B196-CC44-BB40-5ACEF23B0A29}"/>
                </a:ext>
              </a:extLst>
            </p:cNvPr>
            <p:cNvSpPr/>
            <p:nvPr/>
          </p:nvSpPr>
          <p:spPr>
            <a:xfrm>
              <a:off x="9335149" y="2701273"/>
              <a:ext cx="1406838" cy="168105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Lst>
              <a:ahLst/>
              <a:cxnLst>
                <a:cxn ang="0">
                  <a:pos x="connsiteX0" y="connsiteY0"/>
                </a:cxn>
                <a:cxn ang="0">
                  <a:pos x="connsiteX1" y="connsiteY1"/>
                </a:cxn>
                <a:cxn ang="0">
                  <a:pos x="connsiteX2" y="connsiteY2"/>
                </a:cxn>
                <a:cxn ang="0">
                  <a:pos x="connsiteX3" y="connsiteY3"/>
                </a:cxn>
              </a:cxnLst>
              <a:rect l="l" t="t" r="r" b="b"/>
              <a:pathLst>
                <a:path w="1541303" h="1681059">
                  <a:moveTo>
                    <a:pt x="0" y="1681059"/>
                  </a:moveTo>
                  <a:lnTo>
                    <a:pt x="539056" y="1465436"/>
                  </a:lnTo>
                  <a:lnTo>
                    <a:pt x="1541303" y="1445471"/>
                  </a:lnTo>
                  <a:lnTo>
                    <a:pt x="1525331" y="0"/>
                  </a:lnTo>
                </a:path>
              </a:pathLst>
            </a:custGeom>
            <a:noFill/>
            <a:ln w="4445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4689" name="Freeform 114688">
              <a:extLst>
                <a:ext uri="{FF2B5EF4-FFF2-40B4-BE49-F238E27FC236}">
                  <a16:creationId xmlns:a16="http://schemas.microsoft.com/office/drawing/2014/main" id="{F4B58868-99E6-0645-9773-CB66EC208FBD}"/>
                </a:ext>
              </a:extLst>
            </p:cNvPr>
            <p:cNvSpPr/>
            <p:nvPr/>
          </p:nvSpPr>
          <p:spPr>
            <a:xfrm>
              <a:off x="7473006" y="2677315"/>
              <a:ext cx="1446868" cy="1701024"/>
            </a:xfrm>
            <a:custGeom>
              <a:avLst/>
              <a:gdLst>
                <a:gd name="connsiteX0" fmla="*/ 0 w 1549289"/>
                <a:gd name="connsiteY0" fmla="*/ 0 h 1701024"/>
                <a:gd name="connsiteX1" fmla="*/ 0 w 1549289"/>
                <a:gd name="connsiteY1" fmla="*/ 1485401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85401 h 1701024"/>
                <a:gd name="connsiteX3" fmla="*/ 1549289 w 1549289"/>
                <a:gd name="connsiteY3" fmla="*/ 1701024 h 1701024"/>
              </a:gdLst>
              <a:ahLst/>
              <a:cxnLst>
                <a:cxn ang="0">
                  <a:pos x="connsiteX0" y="connsiteY0"/>
                </a:cxn>
                <a:cxn ang="0">
                  <a:pos x="connsiteX1" y="connsiteY1"/>
                </a:cxn>
                <a:cxn ang="0">
                  <a:pos x="connsiteX2" y="connsiteY2"/>
                </a:cxn>
                <a:cxn ang="0">
                  <a:pos x="connsiteX3" y="connsiteY3"/>
                </a:cxn>
              </a:cxnLst>
              <a:rect l="l" t="t" r="r" b="b"/>
              <a:pathLst>
                <a:path w="1549289" h="1701024">
                  <a:moveTo>
                    <a:pt x="0" y="0"/>
                  </a:moveTo>
                  <a:lnTo>
                    <a:pt x="7986" y="1481408"/>
                  </a:lnTo>
                  <a:lnTo>
                    <a:pt x="1030198" y="1485401"/>
                  </a:lnTo>
                  <a:lnTo>
                    <a:pt x="1549289" y="1701024"/>
                  </a:lnTo>
                </a:path>
              </a:pathLst>
            </a:custGeom>
            <a:noFill/>
            <a:ln w="3810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TextBox 7">
              <a:extLst>
                <a:ext uri="{FF2B5EF4-FFF2-40B4-BE49-F238E27FC236}">
                  <a16:creationId xmlns:a16="http://schemas.microsoft.com/office/drawing/2014/main" id="{431762DD-608F-AC4F-8D36-9BC825C14FB4}"/>
                </a:ext>
              </a:extLst>
            </p:cNvPr>
            <p:cNvSpPr txBox="1"/>
            <p:nvPr/>
          </p:nvSpPr>
          <p:spPr>
            <a:xfrm>
              <a:off x="10184578" y="355661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sp>
          <p:nvSpPr>
            <p:cNvPr id="129" name="TextBox 128">
              <a:extLst>
                <a:ext uri="{FF2B5EF4-FFF2-40B4-BE49-F238E27FC236}">
                  <a16:creationId xmlns:a16="http://schemas.microsoft.com/office/drawing/2014/main" id="{38081CC2-E66E-0845-8CCA-2D10C6BE30EA}"/>
                </a:ext>
              </a:extLst>
            </p:cNvPr>
            <p:cNvSpPr txBox="1"/>
            <p:nvPr/>
          </p:nvSpPr>
          <p:spPr>
            <a:xfrm>
              <a:off x="7428575" y="351769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grpSp>
      <p:grpSp>
        <p:nvGrpSpPr>
          <p:cNvPr id="10" name="Group 9">
            <a:extLst>
              <a:ext uri="{FF2B5EF4-FFF2-40B4-BE49-F238E27FC236}">
                <a16:creationId xmlns:a16="http://schemas.microsoft.com/office/drawing/2014/main" id="{57CD35EA-0731-A641-906C-8974E60D529B}"/>
              </a:ext>
            </a:extLst>
          </p:cNvPr>
          <p:cNvGrpSpPr/>
          <p:nvPr/>
        </p:nvGrpSpPr>
        <p:grpSpPr>
          <a:xfrm>
            <a:off x="6799618" y="2691243"/>
            <a:ext cx="4657206" cy="1827509"/>
            <a:chOff x="6799618" y="2691243"/>
            <a:chExt cx="4657206" cy="1827509"/>
          </a:xfrm>
        </p:grpSpPr>
        <p:sp>
          <p:nvSpPr>
            <p:cNvPr id="124" name="Freeform 123">
              <a:extLst>
                <a:ext uri="{FF2B5EF4-FFF2-40B4-BE49-F238E27FC236}">
                  <a16:creationId xmlns:a16="http://schemas.microsoft.com/office/drawing/2014/main" id="{809FCE5A-94F2-AB43-A427-15DC48978945}"/>
                </a:ext>
              </a:extLst>
            </p:cNvPr>
            <p:cNvSpPr/>
            <p:nvPr/>
          </p:nvSpPr>
          <p:spPr>
            <a:xfrm>
              <a:off x="7353946" y="2691243"/>
              <a:ext cx="3498244" cy="182750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 name="connsiteX0" fmla="*/ 0 w 1541303"/>
                <a:gd name="connsiteY0" fmla="*/ 1681059 h 1681059"/>
                <a:gd name="connsiteX1" fmla="*/ 539056 w 1541303"/>
                <a:gd name="connsiteY1" fmla="*/ 1465436 h 1681059"/>
                <a:gd name="connsiteX2" fmla="*/ 920408 w 1541303"/>
                <a:gd name="connsiteY2" fmla="*/ 1455758 h 1681059"/>
                <a:gd name="connsiteX3" fmla="*/ 1541303 w 1541303"/>
                <a:gd name="connsiteY3" fmla="*/ 1445471 h 1681059"/>
                <a:gd name="connsiteX4" fmla="*/ 1525331 w 1541303"/>
                <a:gd name="connsiteY4" fmla="*/ 0 h 1681059"/>
                <a:gd name="connsiteX0" fmla="*/ 0 w 1541303"/>
                <a:gd name="connsiteY0" fmla="*/ 1681059 h 1681059"/>
                <a:gd name="connsiteX1" fmla="*/ 373242 w 1541303"/>
                <a:gd name="connsiteY1" fmla="*/ 1536549 h 1681059"/>
                <a:gd name="connsiteX2" fmla="*/ 539056 w 1541303"/>
                <a:gd name="connsiteY2" fmla="*/ 1465436 h 1681059"/>
                <a:gd name="connsiteX3" fmla="*/ 920408 w 1541303"/>
                <a:gd name="connsiteY3" fmla="*/ 1455758 h 1681059"/>
                <a:gd name="connsiteX4" fmla="*/ 1541303 w 1541303"/>
                <a:gd name="connsiteY4" fmla="*/ 1445471 h 1681059"/>
                <a:gd name="connsiteX5" fmla="*/ 1525331 w 1541303"/>
                <a:gd name="connsiteY5" fmla="*/ 0 h 1681059"/>
                <a:gd name="connsiteX0" fmla="*/ 0 w 1541303"/>
                <a:gd name="connsiteY0" fmla="*/ 1681059 h 1681059"/>
                <a:gd name="connsiteX1" fmla="*/ 373242 w 1541303"/>
                <a:gd name="connsiteY1" fmla="*/ 1536549 h 1681059"/>
                <a:gd name="connsiteX2" fmla="*/ 232427 w 1541303"/>
                <a:gd name="connsiteY2" fmla="*/ 1591633 h 1681059"/>
                <a:gd name="connsiteX3" fmla="*/ 539056 w 1541303"/>
                <a:gd name="connsiteY3" fmla="*/ 1465436 h 1681059"/>
                <a:gd name="connsiteX4" fmla="*/ 920408 w 1541303"/>
                <a:gd name="connsiteY4" fmla="*/ 1455758 h 1681059"/>
                <a:gd name="connsiteX5" fmla="*/ 1541303 w 1541303"/>
                <a:gd name="connsiteY5" fmla="*/ 1445471 h 1681059"/>
                <a:gd name="connsiteX6" fmla="*/ 1525331 w 1541303"/>
                <a:gd name="connsiteY6" fmla="*/ 0 h 1681059"/>
                <a:gd name="connsiteX0" fmla="*/ 0 w 3882856"/>
                <a:gd name="connsiteY0" fmla="*/ 142370 h 1591633"/>
                <a:gd name="connsiteX1" fmla="*/ 2714795 w 3882856"/>
                <a:gd name="connsiteY1" fmla="*/ 1536549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0 w 3882856"/>
                <a:gd name="connsiteY0" fmla="*/ 142370 h 1591633"/>
                <a:gd name="connsiteX1" fmla="*/ 2163604 w 3882856"/>
                <a:gd name="connsiteY1" fmla="*/ 1510843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33110 w 3915966"/>
                <a:gd name="connsiteY0" fmla="*/ 142370 h 1591633"/>
                <a:gd name="connsiteX1" fmla="*/ 0 w 3915966"/>
                <a:gd name="connsiteY1" fmla="*/ 1510843 h 1591633"/>
                <a:gd name="connsiteX2" fmla="*/ 2607090 w 3915966"/>
                <a:gd name="connsiteY2" fmla="*/ 1591633 h 1591633"/>
                <a:gd name="connsiteX3" fmla="*/ 2913719 w 3915966"/>
                <a:gd name="connsiteY3" fmla="*/ 1465436 h 1591633"/>
                <a:gd name="connsiteX4" fmla="*/ 3295071 w 3915966"/>
                <a:gd name="connsiteY4" fmla="*/ 1455758 h 1591633"/>
                <a:gd name="connsiteX5" fmla="*/ 3915966 w 3915966"/>
                <a:gd name="connsiteY5" fmla="*/ 1445471 h 1591633"/>
                <a:gd name="connsiteX6" fmla="*/ 3899994 w 3915966"/>
                <a:gd name="connsiteY6" fmla="*/ 0 h 1591633"/>
                <a:gd name="connsiteX0" fmla="*/ 33110 w 3915966"/>
                <a:gd name="connsiteY0" fmla="*/ 142370 h 1510843"/>
                <a:gd name="connsiteX1" fmla="*/ 0 w 3915966"/>
                <a:gd name="connsiteY1" fmla="*/ 1510843 h 1510843"/>
                <a:gd name="connsiteX2" fmla="*/ 1263312 w 3915966"/>
                <a:gd name="connsiteY2" fmla="*/ 1477792 h 1510843"/>
                <a:gd name="connsiteX3" fmla="*/ 2913719 w 3915966"/>
                <a:gd name="connsiteY3" fmla="*/ 1465436 h 1510843"/>
                <a:gd name="connsiteX4" fmla="*/ 3295071 w 3915966"/>
                <a:gd name="connsiteY4" fmla="*/ 1455758 h 1510843"/>
                <a:gd name="connsiteX5" fmla="*/ 3915966 w 3915966"/>
                <a:gd name="connsiteY5" fmla="*/ 1445471 h 1510843"/>
                <a:gd name="connsiteX6" fmla="*/ 3899994 w 3915966"/>
                <a:gd name="connsiteY6" fmla="*/ 0 h 1510843"/>
                <a:gd name="connsiteX0" fmla="*/ 33110 w 3915966"/>
                <a:gd name="connsiteY0" fmla="*/ 142370 h 1510843"/>
                <a:gd name="connsiteX1" fmla="*/ 0 w 3915966"/>
                <a:gd name="connsiteY1" fmla="*/ 1510843 h 1510843"/>
                <a:gd name="connsiteX2" fmla="*/ 1263312 w 3915966"/>
                <a:gd name="connsiteY2" fmla="*/ 1477792 h 1510843"/>
                <a:gd name="connsiteX3" fmla="*/ 2373740 w 3915966"/>
                <a:gd name="connsiteY3" fmla="*/ 1470447 h 1510843"/>
                <a:gd name="connsiteX4" fmla="*/ 2913719 w 3915966"/>
                <a:gd name="connsiteY4" fmla="*/ 1465436 h 1510843"/>
                <a:gd name="connsiteX5" fmla="*/ 3295071 w 3915966"/>
                <a:gd name="connsiteY5" fmla="*/ 1455758 h 1510843"/>
                <a:gd name="connsiteX6" fmla="*/ 3915966 w 3915966"/>
                <a:gd name="connsiteY6" fmla="*/ 1445471 h 1510843"/>
                <a:gd name="connsiteX7" fmla="*/ 3899994 w 3915966"/>
                <a:gd name="connsiteY7" fmla="*/ 0 h 1510843"/>
                <a:gd name="connsiteX0" fmla="*/ 33110 w 3915966"/>
                <a:gd name="connsiteY0" fmla="*/ 142370 h 1676095"/>
                <a:gd name="connsiteX1" fmla="*/ 0 w 3915966"/>
                <a:gd name="connsiteY1" fmla="*/ 1510843 h 1676095"/>
                <a:gd name="connsiteX2" fmla="*/ 1263312 w 3915966"/>
                <a:gd name="connsiteY2" fmla="*/ 1477792 h 1676095"/>
                <a:gd name="connsiteX3" fmla="*/ 2192692 w 3915966"/>
                <a:gd name="connsiteY3" fmla="*/ 1676095 h 1676095"/>
                <a:gd name="connsiteX4" fmla="*/ 2913719 w 3915966"/>
                <a:gd name="connsiteY4" fmla="*/ 1465436 h 1676095"/>
                <a:gd name="connsiteX5" fmla="*/ 3295071 w 3915966"/>
                <a:gd name="connsiteY5" fmla="*/ 1455758 h 1676095"/>
                <a:gd name="connsiteX6" fmla="*/ 3915966 w 3915966"/>
                <a:gd name="connsiteY6" fmla="*/ 1445471 h 1676095"/>
                <a:gd name="connsiteX7" fmla="*/ 3899994 w 3915966"/>
                <a:gd name="connsiteY7"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609316 w 3915966"/>
                <a:gd name="connsiteY3" fmla="*/ 1551238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589200 w 3915966"/>
                <a:gd name="connsiteY3" fmla="*/ 1661407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17017 w 3915966"/>
                <a:gd name="connsiteY0" fmla="*/ 0 h 1838525"/>
                <a:gd name="connsiteX1" fmla="*/ 0 w 3915966"/>
                <a:gd name="connsiteY1" fmla="*/ 1673273 h 1838525"/>
                <a:gd name="connsiteX2" fmla="*/ 1263312 w 3915966"/>
                <a:gd name="connsiteY2" fmla="*/ 1640222 h 1838525"/>
                <a:gd name="connsiteX3" fmla="*/ 1589200 w 3915966"/>
                <a:gd name="connsiteY3" fmla="*/ 1823837 h 1838525"/>
                <a:gd name="connsiteX4" fmla="*/ 2192692 w 3915966"/>
                <a:gd name="connsiteY4" fmla="*/ 1838525 h 1838525"/>
                <a:gd name="connsiteX5" fmla="*/ 2913719 w 3915966"/>
                <a:gd name="connsiteY5" fmla="*/ 1627866 h 1838525"/>
                <a:gd name="connsiteX6" fmla="*/ 3295071 w 3915966"/>
                <a:gd name="connsiteY6" fmla="*/ 1618188 h 1838525"/>
                <a:gd name="connsiteX7" fmla="*/ 3915966 w 3915966"/>
                <a:gd name="connsiteY7" fmla="*/ 1607901 h 1838525"/>
                <a:gd name="connsiteX8" fmla="*/ 3899994 w 3915966"/>
                <a:gd name="connsiteY8" fmla="*/ 162430 h 1838525"/>
                <a:gd name="connsiteX0" fmla="*/ 0 w 3898949"/>
                <a:gd name="connsiteY0" fmla="*/ 0 h 1838525"/>
                <a:gd name="connsiteX1" fmla="*/ 19193 w 3898949"/>
                <a:gd name="connsiteY1" fmla="*/ 1581465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5137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9969 w 3898949"/>
                <a:gd name="connsiteY2" fmla="*/ 1566776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81465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9248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896702 w 3898949"/>
                <a:gd name="connsiteY5" fmla="*/ 1627866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69708 w 3898949"/>
                <a:gd name="connsiteY8" fmla="*/ 113985 h 1827509"/>
                <a:gd name="connsiteX0" fmla="*/ 0 w 3869708"/>
                <a:gd name="connsiteY0" fmla="*/ 0 h 1827509"/>
                <a:gd name="connsiteX1" fmla="*/ 15169 w 3869708"/>
                <a:gd name="connsiteY1" fmla="*/ 1588809 h 1827509"/>
                <a:gd name="connsiteX2" fmla="*/ 1185946 w 3869708"/>
                <a:gd name="connsiteY2" fmla="*/ 1592482 h 1827509"/>
                <a:gd name="connsiteX3" fmla="*/ 1572183 w 3869708"/>
                <a:gd name="connsiteY3" fmla="*/ 1823837 h 1827509"/>
                <a:gd name="connsiteX4" fmla="*/ 2147513 w 3869708"/>
                <a:gd name="connsiteY4" fmla="*/ 1827509 h 1827509"/>
                <a:gd name="connsiteX5" fmla="*/ 2727724 w 3869708"/>
                <a:gd name="connsiteY5" fmla="*/ 1591143 h 1827509"/>
                <a:gd name="connsiteX6" fmla="*/ 3278054 w 3869708"/>
                <a:gd name="connsiteY6" fmla="*/ 1618188 h 1827509"/>
                <a:gd name="connsiteX7" fmla="*/ 3839239 w 3869708"/>
                <a:gd name="connsiteY7" fmla="*/ 1565511 h 1827509"/>
                <a:gd name="connsiteX8" fmla="*/ 3869708 w 3869708"/>
                <a:gd name="connsiteY8" fmla="*/ 113985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278054 w 3839239"/>
                <a:gd name="connsiteY6" fmla="*/ 1618188 h 1827509"/>
                <a:gd name="connsiteX7" fmla="*/ 3839239 w 3839239"/>
                <a:gd name="connsiteY7" fmla="*/ 1565511 h 1827509"/>
                <a:gd name="connsiteX8" fmla="*/ 3829902 w 3839239"/>
                <a:gd name="connsiteY8" fmla="*/ 126097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839239 w 3839239"/>
                <a:gd name="connsiteY6" fmla="*/ 1565511 h 1827509"/>
                <a:gd name="connsiteX7" fmla="*/ 3829902 w 3839239"/>
                <a:gd name="connsiteY7" fmla="*/ 126097 h 1827509"/>
                <a:gd name="connsiteX0" fmla="*/ 0 w 3832605"/>
                <a:gd name="connsiteY0" fmla="*/ 0 h 1827509"/>
                <a:gd name="connsiteX1" fmla="*/ 15169 w 3832605"/>
                <a:gd name="connsiteY1" fmla="*/ 1588809 h 1827509"/>
                <a:gd name="connsiteX2" fmla="*/ 1185946 w 3832605"/>
                <a:gd name="connsiteY2" fmla="*/ 1592482 h 1827509"/>
                <a:gd name="connsiteX3" fmla="*/ 1572183 w 3832605"/>
                <a:gd name="connsiteY3" fmla="*/ 1823837 h 1827509"/>
                <a:gd name="connsiteX4" fmla="*/ 2147513 w 3832605"/>
                <a:gd name="connsiteY4" fmla="*/ 1827509 h 1827509"/>
                <a:gd name="connsiteX5" fmla="*/ 2727724 w 3832605"/>
                <a:gd name="connsiteY5" fmla="*/ 1591143 h 1827509"/>
                <a:gd name="connsiteX6" fmla="*/ 3832605 w 3832605"/>
                <a:gd name="connsiteY6" fmla="*/ 1589734 h 1827509"/>
                <a:gd name="connsiteX7" fmla="*/ 3829902 w 3832605"/>
                <a:gd name="connsiteY7" fmla="*/ 126097 h 182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2605" h="1827509">
                  <a:moveTo>
                    <a:pt x="0" y="0"/>
                  </a:moveTo>
                  <a:lnTo>
                    <a:pt x="15169" y="1588809"/>
                  </a:lnTo>
                  <a:lnTo>
                    <a:pt x="1185946" y="1592482"/>
                  </a:lnTo>
                  <a:lnTo>
                    <a:pt x="1572183" y="1823837"/>
                  </a:lnTo>
                  <a:lnTo>
                    <a:pt x="2147513" y="1827509"/>
                  </a:lnTo>
                  <a:lnTo>
                    <a:pt x="2727724" y="1591143"/>
                  </a:lnTo>
                  <a:lnTo>
                    <a:pt x="3832605" y="1589734"/>
                  </a:lnTo>
                  <a:cubicBezTo>
                    <a:pt x="3829493" y="1109929"/>
                    <a:pt x="3833014" y="605902"/>
                    <a:pt x="3829902" y="126097"/>
                  </a:cubicBezTo>
                </a:path>
              </a:pathLst>
            </a:custGeom>
            <a:noFill/>
            <a:ln w="25400">
              <a:solidFill>
                <a:srgbClr val="00B050"/>
              </a:solidFill>
              <a:headEnd type="triangl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30" name="TextBox 129">
              <a:extLst>
                <a:ext uri="{FF2B5EF4-FFF2-40B4-BE49-F238E27FC236}">
                  <a16:creationId xmlns:a16="http://schemas.microsoft.com/office/drawing/2014/main" id="{AC21E889-4F82-8649-829E-554EB51D7E5D}"/>
                </a:ext>
              </a:extLst>
            </p:cNvPr>
            <p:cNvSpPr txBox="1"/>
            <p:nvPr/>
          </p:nvSpPr>
          <p:spPr>
            <a:xfrm>
              <a:off x="6799618" y="3650736"/>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sp>
          <p:nvSpPr>
            <p:cNvPr id="131" name="TextBox 130">
              <a:extLst>
                <a:ext uri="{FF2B5EF4-FFF2-40B4-BE49-F238E27FC236}">
                  <a16:creationId xmlns:a16="http://schemas.microsoft.com/office/drawing/2014/main" id="{4D544F8A-E5C9-4C42-B077-C996AF3E7BF7}"/>
                </a:ext>
              </a:extLst>
            </p:cNvPr>
            <p:cNvSpPr txBox="1"/>
            <p:nvPr/>
          </p:nvSpPr>
          <p:spPr>
            <a:xfrm>
              <a:off x="10809403" y="3772400"/>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grpSp>
      <p:sp>
        <p:nvSpPr>
          <p:cNvPr id="176" name="Freeform 254">
            <a:extLst>
              <a:ext uri="{FF2B5EF4-FFF2-40B4-BE49-F238E27FC236}">
                <a16:creationId xmlns:a16="http://schemas.microsoft.com/office/drawing/2014/main" id="{098028B6-BF7C-6A40-A6E7-BD363548A403}"/>
              </a:ext>
            </a:extLst>
          </p:cNvPr>
          <p:cNvSpPr>
            <a:spLocks/>
          </p:cNvSpPr>
          <p:nvPr/>
        </p:nvSpPr>
        <p:spPr bwMode="auto">
          <a:xfrm>
            <a:off x="11178866" y="2363683"/>
            <a:ext cx="250825" cy="12128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4" name="Group 289">
            <a:extLst>
              <a:ext uri="{FF2B5EF4-FFF2-40B4-BE49-F238E27FC236}">
                <a16:creationId xmlns:a16="http://schemas.microsoft.com/office/drawing/2014/main" id="{36A89038-0233-574C-A16F-E12F82E32856}"/>
              </a:ext>
            </a:extLst>
          </p:cNvPr>
          <p:cNvGrpSpPr>
            <a:grpSpLocks/>
          </p:cNvGrpSpPr>
          <p:nvPr/>
        </p:nvGrpSpPr>
        <p:grpSpPr bwMode="auto">
          <a:xfrm>
            <a:off x="11355079" y="3260620"/>
            <a:ext cx="231775" cy="441325"/>
            <a:chOff x="4140" y="429"/>
            <a:chExt cx="1425" cy="2396"/>
          </a:xfrm>
        </p:grpSpPr>
        <p:sp>
          <p:nvSpPr>
            <p:cNvPr id="188" name="Freeform 290">
              <a:extLst>
                <a:ext uri="{FF2B5EF4-FFF2-40B4-BE49-F238E27FC236}">
                  <a16:creationId xmlns:a16="http://schemas.microsoft.com/office/drawing/2014/main" id="{9264264F-C8FF-E941-B8DB-F2A13E30F566}"/>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Rectangle 291">
              <a:extLst>
                <a:ext uri="{FF2B5EF4-FFF2-40B4-BE49-F238E27FC236}">
                  <a16:creationId xmlns:a16="http://schemas.microsoft.com/office/drawing/2014/main" id="{5580AF65-ED2C-7F4A-90B9-25AFA8C927CD}"/>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Freeform 292">
              <a:extLst>
                <a:ext uri="{FF2B5EF4-FFF2-40B4-BE49-F238E27FC236}">
                  <a16:creationId xmlns:a16="http://schemas.microsoft.com/office/drawing/2014/main" id="{BC0C9A2A-A362-5D48-A13D-A730292A1B6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Freeform 293">
              <a:extLst>
                <a:ext uri="{FF2B5EF4-FFF2-40B4-BE49-F238E27FC236}">
                  <a16:creationId xmlns:a16="http://schemas.microsoft.com/office/drawing/2014/main" id="{741E5815-F201-3946-BA11-1961624585E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5" name="Rectangle 294">
              <a:extLst>
                <a:ext uri="{FF2B5EF4-FFF2-40B4-BE49-F238E27FC236}">
                  <a16:creationId xmlns:a16="http://schemas.microsoft.com/office/drawing/2014/main" id="{16834F46-BEA1-E54A-99D2-06A1D9E4EFA1}"/>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2" name="Group 295">
              <a:extLst>
                <a:ext uri="{FF2B5EF4-FFF2-40B4-BE49-F238E27FC236}">
                  <a16:creationId xmlns:a16="http://schemas.microsoft.com/office/drawing/2014/main" id="{EFE1DB65-55C6-A040-8489-E8E7A5072621}"/>
                </a:ext>
              </a:extLst>
            </p:cNvPr>
            <p:cNvGrpSpPr>
              <a:grpSpLocks/>
            </p:cNvGrpSpPr>
            <p:nvPr/>
          </p:nvGrpSpPr>
          <p:grpSpPr bwMode="auto">
            <a:xfrm>
              <a:off x="4749" y="668"/>
              <a:ext cx="581" cy="145"/>
              <a:chOff x="614" y="2568"/>
              <a:chExt cx="725" cy="139"/>
            </a:xfrm>
          </p:grpSpPr>
          <p:sp>
            <p:nvSpPr>
              <p:cNvPr id="233" name="AutoShape 296">
                <a:extLst>
                  <a:ext uri="{FF2B5EF4-FFF2-40B4-BE49-F238E27FC236}">
                    <a16:creationId xmlns:a16="http://schemas.microsoft.com/office/drawing/2014/main" id="{60C873E6-EA5F-E546-9871-6CD69A03054C}"/>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4" name="AutoShape 297">
                <a:extLst>
                  <a:ext uri="{FF2B5EF4-FFF2-40B4-BE49-F238E27FC236}">
                    <a16:creationId xmlns:a16="http://schemas.microsoft.com/office/drawing/2014/main" id="{AE94AAEC-480B-8047-91E5-519724D0625F}"/>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3" name="Rectangle 298">
              <a:extLst>
                <a:ext uri="{FF2B5EF4-FFF2-40B4-BE49-F238E27FC236}">
                  <a16:creationId xmlns:a16="http://schemas.microsoft.com/office/drawing/2014/main" id="{66AA352A-88C1-474E-8553-BFDBC71D6A7F}"/>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4" name="Group 299">
              <a:extLst>
                <a:ext uri="{FF2B5EF4-FFF2-40B4-BE49-F238E27FC236}">
                  <a16:creationId xmlns:a16="http://schemas.microsoft.com/office/drawing/2014/main" id="{063BD826-F329-CE4F-8A05-BAE407197A8D}"/>
                </a:ext>
              </a:extLst>
            </p:cNvPr>
            <p:cNvGrpSpPr>
              <a:grpSpLocks/>
            </p:cNvGrpSpPr>
            <p:nvPr/>
          </p:nvGrpSpPr>
          <p:grpSpPr bwMode="auto">
            <a:xfrm>
              <a:off x="4747" y="994"/>
              <a:ext cx="581" cy="134"/>
              <a:chOff x="614" y="2568"/>
              <a:chExt cx="725" cy="139"/>
            </a:xfrm>
          </p:grpSpPr>
          <p:sp>
            <p:nvSpPr>
              <p:cNvPr id="231" name="AutoShape 300">
                <a:extLst>
                  <a:ext uri="{FF2B5EF4-FFF2-40B4-BE49-F238E27FC236}">
                    <a16:creationId xmlns:a16="http://schemas.microsoft.com/office/drawing/2014/main" id="{502F9F8E-D733-304B-8917-5387C94462AD}"/>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AutoShape 301">
                <a:extLst>
                  <a:ext uri="{FF2B5EF4-FFF2-40B4-BE49-F238E27FC236}">
                    <a16:creationId xmlns:a16="http://schemas.microsoft.com/office/drawing/2014/main" id="{8FA48F3E-A09B-9947-AC4E-53AB08CAC06B}"/>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5" name="Rectangle 302">
              <a:extLst>
                <a:ext uri="{FF2B5EF4-FFF2-40B4-BE49-F238E27FC236}">
                  <a16:creationId xmlns:a16="http://schemas.microsoft.com/office/drawing/2014/main" id="{7E665F5D-879D-9E40-84B5-66D85E68A508}"/>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Rectangle 303">
              <a:extLst>
                <a:ext uri="{FF2B5EF4-FFF2-40B4-BE49-F238E27FC236}">
                  <a16:creationId xmlns:a16="http://schemas.microsoft.com/office/drawing/2014/main" id="{7647528B-9EF0-E54D-974E-7DFC94037620}"/>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7" name="Group 304">
              <a:extLst>
                <a:ext uri="{FF2B5EF4-FFF2-40B4-BE49-F238E27FC236}">
                  <a16:creationId xmlns:a16="http://schemas.microsoft.com/office/drawing/2014/main" id="{467A70C4-7121-374D-AFDB-661BA82AC2A8}"/>
                </a:ext>
              </a:extLst>
            </p:cNvPr>
            <p:cNvGrpSpPr>
              <a:grpSpLocks/>
            </p:cNvGrpSpPr>
            <p:nvPr/>
          </p:nvGrpSpPr>
          <p:grpSpPr bwMode="auto">
            <a:xfrm>
              <a:off x="4735" y="1627"/>
              <a:ext cx="582" cy="151"/>
              <a:chOff x="614" y="2568"/>
              <a:chExt cx="725" cy="139"/>
            </a:xfrm>
          </p:grpSpPr>
          <p:sp>
            <p:nvSpPr>
              <p:cNvPr id="229" name="AutoShape 305">
                <a:extLst>
                  <a:ext uri="{FF2B5EF4-FFF2-40B4-BE49-F238E27FC236}">
                    <a16:creationId xmlns:a16="http://schemas.microsoft.com/office/drawing/2014/main" id="{C5AF588B-0651-0545-9142-FD07BC876383}"/>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AutoShape 306">
                <a:extLst>
                  <a:ext uri="{FF2B5EF4-FFF2-40B4-BE49-F238E27FC236}">
                    <a16:creationId xmlns:a16="http://schemas.microsoft.com/office/drawing/2014/main" id="{9BEB1652-4112-004D-B7AC-1F3734A3C049}"/>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8" name="Freeform 307">
              <a:extLst>
                <a:ext uri="{FF2B5EF4-FFF2-40B4-BE49-F238E27FC236}">
                  <a16:creationId xmlns:a16="http://schemas.microsoft.com/office/drawing/2014/main" id="{D7A79ECE-B70D-2548-A773-6DCE4F281A8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09" name="Group 308">
              <a:extLst>
                <a:ext uri="{FF2B5EF4-FFF2-40B4-BE49-F238E27FC236}">
                  <a16:creationId xmlns:a16="http://schemas.microsoft.com/office/drawing/2014/main" id="{1ECF4553-693A-DD4D-A0E2-8AA0E2504F64}"/>
                </a:ext>
              </a:extLst>
            </p:cNvPr>
            <p:cNvGrpSpPr>
              <a:grpSpLocks/>
            </p:cNvGrpSpPr>
            <p:nvPr/>
          </p:nvGrpSpPr>
          <p:grpSpPr bwMode="auto">
            <a:xfrm>
              <a:off x="4739" y="1327"/>
              <a:ext cx="582" cy="139"/>
              <a:chOff x="614" y="2568"/>
              <a:chExt cx="725" cy="139"/>
            </a:xfrm>
          </p:grpSpPr>
          <p:sp>
            <p:nvSpPr>
              <p:cNvPr id="227" name="AutoShape 309">
                <a:extLst>
                  <a:ext uri="{FF2B5EF4-FFF2-40B4-BE49-F238E27FC236}">
                    <a16:creationId xmlns:a16="http://schemas.microsoft.com/office/drawing/2014/main" id="{9C16F586-202A-6C49-BECE-8D7B0011EBAC}"/>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8" name="AutoShape 310">
                <a:extLst>
                  <a:ext uri="{FF2B5EF4-FFF2-40B4-BE49-F238E27FC236}">
                    <a16:creationId xmlns:a16="http://schemas.microsoft.com/office/drawing/2014/main" id="{C758F7C7-9330-BE46-A86A-D42B5637C8E5}"/>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10" name="Rectangle 311">
              <a:extLst>
                <a:ext uri="{FF2B5EF4-FFF2-40B4-BE49-F238E27FC236}">
                  <a16:creationId xmlns:a16="http://schemas.microsoft.com/office/drawing/2014/main" id="{533FE805-6D97-3D40-A722-65F7EC32A1D2}"/>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1" name="Freeform 312">
              <a:extLst>
                <a:ext uri="{FF2B5EF4-FFF2-40B4-BE49-F238E27FC236}">
                  <a16:creationId xmlns:a16="http://schemas.microsoft.com/office/drawing/2014/main" id="{620834FD-6B76-EA4B-A18C-65A47D402B0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2" name="Freeform 313">
              <a:extLst>
                <a:ext uri="{FF2B5EF4-FFF2-40B4-BE49-F238E27FC236}">
                  <a16:creationId xmlns:a16="http://schemas.microsoft.com/office/drawing/2014/main" id="{C5A12F9D-49AB-5145-AA15-D382AA5D35C0}"/>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13" name="Oval 314">
              <a:extLst>
                <a:ext uri="{FF2B5EF4-FFF2-40B4-BE49-F238E27FC236}">
                  <a16:creationId xmlns:a16="http://schemas.microsoft.com/office/drawing/2014/main" id="{80DD1625-6CB9-AC4C-88B8-9DC831FCEE6E}"/>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0" name="Freeform 315">
              <a:extLst>
                <a:ext uri="{FF2B5EF4-FFF2-40B4-BE49-F238E27FC236}">
                  <a16:creationId xmlns:a16="http://schemas.microsoft.com/office/drawing/2014/main" id="{A65F0511-3C28-C743-A21D-6264A211846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1" name="AutoShape 316">
              <a:extLst>
                <a:ext uri="{FF2B5EF4-FFF2-40B4-BE49-F238E27FC236}">
                  <a16:creationId xmlns:a16="http://schemas.microsoft.com/office/drawing/2014/main" id="{FADC981B-C983-6D40-AEA7-04B355ECAD3A}"/>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AutoShape 317">
              <a:extLst>
                <a:ext uri="{FF2B5EF4-FFF2-40B4-BE49-F238E27FC236}">
                  <a16:creationId xmlns:a16="http://schemas.microsoft.com/office/drawing/2014/main" id="{708D79ED-DBE2-644C-B85E-DB3961F564FD}"/>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3" name="Oval 318">
              <a:extLst>
                <a:ext uri="{FF2B5EF4-FFF2-40B4-BE49-F238E27FC236}">
                  <a16:creationId xmlns:a16="http://schemas.microsoft.com/office/drawing/2014/main" id="{87AF5859-5E53-EE4C-954A-8D2D2B200716}"/>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4" name="Oval 319">
              <a:extLst>
                <a:ext uri="{FF2B5EF4-FFF2-40B4-BE49-F238E27FC236}">
                  <a16:creationId xmlns:a16="http://schemas.microsoft.com/office/drawing/2014/main" id="{43616DFE-DE4C-D94C-B77F-413A270CAAE8}"/>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25" name="Oval 320">
              <a:extLst>
                <a:ext uri="{FF2B5EF4-FFF2-40B4-BE49-F238E27FC236}">
                  <a16:creationId xmlns:a16="http://schemas.microsoft.com/office/drawing/2014/main" id="{63CB7C6A-7959-294B-919F-406DF43820E1}"/>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Rectangle 321">
              <a:extLst>
                <a:ext uri="{FF2B5EF4-FFF2-40B4-BE49-F238E27FC236}">
                  <a16:creationId xmlns:a16="http://schemas.microsoft.com/office/drawing/2014/main" id="{3ED5D38A-C2F0-8444-B700-8ED29C8B7FB9}"/>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Rectangle 3">
            <a:extLst>
              <a:ext uri="{FF2B5EF4-FFF2-40B4-BE49-F238E27FC236}">
                <a16:creationId xmlns:a16="http://schemas.microsoft.com/office/drawing/2014/main" id="{4AEA1865-8C28-134C-8B6C-07E3981D0325}"/>
              </a:ext>
            </a:extLst>
          </p:cNvPr>
          <p:cNvSpPr txBox="1">
            <a:spLocks noChangeArrowheads="1"/>
          </p:cNvSpPr>
          <p:nvPr/>
        </p:nvSpPr>
        <p:spPr>
          <a:xfrm>
            <a:off x="921800" y="4257398"/>
            <a:ext cx="5562600" cy="63223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6725" marR="0" lvl="0" indent="-3365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approach taken by TCP</a:t>
            </a:r>
            <a:endParaRPr kumimoji="0" lang="en-US" sz="3600" b="0" i="0" u="none" strike="noStrike" kern="1200" cap="none" spc="0" normalizeH="0" baseline="0" noProof="0" dirty="0">
              <a:ln>
                <a:noFill/>
              </a:ln>
              <a:solidFill>
                <a:prstClr val="black"/>
              </a:solidFill>
              <a:effectLst/>
              <a:uLnTx/>
              <a:uFillTx/>
              <a:latin typeface="Calibri"/>
              <a:ea typeface="+mn-ea"/>
              <a:cs typeface="+mn-cs"/>
            </a:endParaRPr>
          </a:p>
        </p:txBody>
      </p:sp>
      <p:sp>
        <p:nvSpPr>
          <p:cNvPr id="133" name="Slide Number Placeholder 2">
            <a:extLst>
              <a:ext uri="{FF2B5EF4-FFF2-40B4-BE49-F238E27FC236}">
                <a16:creationId xmlns:a16="http://schemas.microsoft.com/office/drawing/2014/main" id="{80FEFCD4-E64A-AA4F-ACAB-74CB4ECDD26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114</a:t>
            </a:fld>
            <a:endParaRPr lang="en-US" dirty="0"/>
          </a:p>
        </p:txBody>
      </p:sp>
    </p:spTree>
    <p:extLst>
      <p:ext uri="{BB962C8B-B14F-4D97-AF65-F5344CB8AC3E}">
        <p14:creationId xmlns:p14="http://schemas.microsoft.com/office/powerpoint/2010/main" val="2749164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par>
                          <p:cTn id="8" fill="hold">
                            <p:stCondLst>
                              <p:cond delay="1000"/>
                            </p:stCondLst>
                            <p:childTnLst>
                              <p:par>
                                <p:cTn id="9" presetID="22" presetClass="entr" presetSubtype="2"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right)">
                                      <p:cBhvr>
                                        <p:cTn id="11" dur="10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128"/>
                                        </p:tgtEl>
                                        <p:attrNameLst>
                                          <p:attrName>style.visibility</p:attrName>
                                        </p:attrNameLst>
                                      </p:cBhvr>
                                      <p:to>
                                        <p:strVal val="visible"/>
                                      </p:to>
                                    </p:set>
                                    <p:animEffect transition="in" filter="dissolve">
                                      <p:cBhvr>
                                        <p:cTn id="16" dur="500"/>
                                        <p:tgtEl>
                                          <p:spTgt spid="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9" name="Rectangle 3">
            <a:extLst>
              <a:ext uri="{FF2B5EF4-FFF2-40B4-BE49-F238E27FC236}">
                <a16:creationId xmlns:a16="http://schemas.microsoft.com/office/drawing/2014/main" id="{D469BBE5-2D5E-1245-BE57-AED04CA89E18}"/>
              </a:ext>
            </a:extLst>
          </p:cNvPr>
          <p:cNvSpPr>
            <a:spLocks noGrp="1" noChangeArrowheads="1"/>
          </p:cNvSpPr>
          <p:nvPr>
            <p:ph idx="1"/>
          </p:nvPr>
        </p:nvSpPr>
        <p:spPr>
          <a:xfrm>
            <a:off x="718945" y="5640403"/>
            <a:ext cx="5781368" cy="736333"/>
          </a:xfrm>
        </p:spPr>
        <p:txBody>
          <a:bodyPr>
            <a:normAutofit/>
          </a:bodyPr>
          <a:lstStyle/>
          <a:p>
            <a:pPr marL="407988" indent="-277813">
              <a:defRPr/>
            </a:pPr>
            <a:r>
              <a:rPr lang="en-US" sz="3000" dirty="0"/>
              <a:t>TCP ECN, ATM, </a:t>
            </a:r>
            <a:r>
              <a:rPr lang="en-US" sz="3000" dirty="0" err="1"/>
              <a:t>DECbit</a:t>
            </a:r>
            <a:r>
              <a:rPr lang="en-US" sz="3000" dirty="0"/>
              <a:t> protocols</a:t>
            </a:r>
            <a:endParaRPr lang="en-US" sz="3500" dirty="0">
              <a:cs typeface="+mn-cs"/>
            </a:endParaRPr>
          </a:p>
        </p:txBody>
      </p:sp>
      <p:sp>
        <p:nvSpPr>
          <p:cNvPr id="97284" name="Rectangle 2">
            <a:extLst>
              <a:ext uri="{FF2B5EF4-FFF2-40B4-BE49-F238E27FC236}">
                <a16:creationId xmlns:a16="http://schemas.microsoft.com/office/drawing/2014/main" id="{15E2A5A3-138A-0644-B40C-0B75A1130E15}"/>
              </a:ext>
            </a:extLst>
          </p:cNvPr>
          <p:cNvSpPr>
            <a:spLocks noGrp="1" noChangeArrowheads="1"/>
          </p:cNvSpPr>
          <p:nvPr>
            <p:ph type="title"/>
          </p:nvPr>
        </p:nvSpPr>
        <p:spPr/>
        <p:txBody>
          <a:bodyPr>
            <a:normAutofit/>
          </a:bodyPr>
          <a:lstStyle/>
          <a:p>
            <a:pPr>
              <a:defRPr/>
            </a:pPr>
            <a:r>
              <a:rPr lang="en-US" sz="4800" dirty="0"/>
              <a:t>Approaches towards congestion control</a:t>
            </a:r>
            <a:endParaRPr lang="en-US" sz="5400" dirty="0">
              <a:cs typeface="+mj-cs"/>
            </a:endParaRPr>
          </a:p>
        </p:txBody>
      </p:sp>
      <p:sp>
        <p:nvSpPr>
          <p:cNvPr id="128" name="Freeform 2">
            <a:extLst>
              <a:ext uri="{FF2B5EF4-FFF2-40B4-BE49-F238E27FC236}">
                <a16:creationId xmlns:a16="http://schemas.microsoft.com/office/drawing/2014/main" id="{366E9ABE-54D6-794A-BFDC-C271FA98FBA8}"/>
              </a:ext>
            </a:extLst>
          </p:cNvPr>
          <p:cNvSpPr>
            <a:spLocks/>
          </p:cNvSpPr>
          <p:nvPr/>
        </p:nvSpPr>
        <p:spPr bwMode="auto">
          <a:xfrm>
            <a:off x="7675918" y="3459066"/>
            <a:ext cx="2848871" cy="1480906"/>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2" name="Freeform 6">
            <a:extLst>
              <a:ext uri="{FF2B5EF4-FFF2-40B4-BE49-F238E27FC236}">
                <a16:creationId xmlns:a16="http://schemas.microsoft.com/office/drawing/2014/main" id="{FFF13A6F-0F53-424B-A39A-76E877F099A6}"/>
              </a:ext>
            </a:extLst>
          </p:cNvPr>
          <p:cNvSpPr>
            <a:spLocks/>
          </p:cNvSpPr>
          <p:nvPr/>
        </p:nvSpPr>
        <p:spPr bwMode="auto">
          <a:xfrm>
            <a:off x="8314293" y="3762231"/>
            <a:ext cx="543096" cy="295229"/>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4" name="Freeform 91">
            <a:extLst>
              <a:ext uri="{FF2B5EF4-FFF2-40B4-BE49-F238E27FC236}">
                <a16:creationId xmlns:a16="http://schemas.microsoft.com/office/drawing/2014/main" id="{0468E56B-A027-0D44-AEB8-704F79D68813}"/>
              </a:ext>
            </a:extLst>
          </p:cNvPr>
          <p:cNvSpPr>
            <a:spLocks/>
          </p:cNvSpPr>
          <p:nvPr/>
        </p:nvSpPr>
        <p:spPr bwMode="auto">
          <a:xfrm>
            <a:off x="9356021" y="3755882"/>
            <a:ext cx="504984" cy="307927"/>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5" name="Freeform 92">
            <a:extLst>
              <a:ext uri="{FF2B5EF4-FFF2-40B4-BE49-F238E27FC236}">
                <a16:creationId xmlns:a16="http://schemas.microsoft.com/office/drawing/2014/main" id="{054FFAAB-E9BC-3E4C-8FB9-3EA2FFF0707B}"/>
              </a:ext>
            </a:extLst>
          </p:cNvPr>
          <p:cNvSpPr>
            <a:spLocks/>
          </p:cNvSpPr>
          <p:nvPr/>
        </p:nvSpPr>
        <p:spPr bwMode="auto">
          <a:xfrm>
            <a:off x="8290473" y="4147933"/>
            <a:ext cx="481164" cy="238088"/>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6" name="Freeform 93">
            <a:extLst>
              <a:ext uri="{FF2B5EF4-FFF2-40B4-BE49-F238E27FC236}">
                <a16:creationId xmlns:a16="http://schemas.microsoft.com/office/drawing/2014/main" id="{1504AC5D-D6C1-D049-A591-6F0963B988CC}"/>
              </a:ext>
            </a:extLst>
          </p:cNvPr>
          <p:cNvSpPr>
            <a:spLocks/>
          </p:cNvSpPr>
          <p:nvPr/>
        </p:nvSpPr>
        <p:spPr bwMode="auto">
          <a:xfrm>
            <a:off x="9238509" y="4124124"/>
            <a:ext cx="628848" cy="247611"/>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7" name="Freeform 94">
            <a:extLst>
              <a:ext uri="{FF2B5EF4-FFF2-40B4-BE49-F238E27FC236}">
                <a16:creationId xmlns:a16="http://schemas.microsoft.com/office/drawing/2014/main" id="{49EE5ACA-6705-2D4D-9A89-77A1C64919B5}"/>
              </a:ext>
            </a:extLst>
          </p:cNvPr>
          <p:cNvSpPr>
            <a:spLocks/>
          </p:cNvSpPr>
          <p:nvPr/>
        </p:nvSpPr>
        <p:spPr bwMode="auto">
          <a:xfrm>
            <a:off x="9905469" y="4178091"/>
            <a:ext cx="206440" cy="50792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8" name="Freeform 95">
            <a:extLst>
              <a:ext uri="{FF2B5EF4-FFF2-40B4-BE49-F238E27FC236}">
                <a16:creationId xmlns:a16="http://schemas.microsoft.com/office/drawing/2014/main" id="{C75D3801-AA9A-394F-B133-0C907B494EA8}"/>
              </a:ext>
            </a:extLst>
          </p:cNvPr>
          <p:cNvSpPr>
            <a:spLocks/>
          </p:cNvSpPr>
          <p:nvPr/>
        </p:nvSpPr>
        <p:spPr bwMode="auto">
          <a:xfrm>
            <a:off x="8670005" y="4711407"/>
            <a:ext cx="736832" cy="74601"/>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sp>
        <p:nvSpPr>
          <p:cNvPr id="139" name="Freeform 96">
            <a:extLst>
              <a:ext uri="{FF2B5EF4-FFF2-40B4-BE49-F238E27FC236}">
                <a16:creationId xmlns:a16="http://schemas.microsoft.com/office/drawing/2014/main" id="{22DFD150-DCC3-9C4E-B2A1-9978ADFC2D32}"/>
              </a:ext>
            </a:extLst>
          </p:cNvPr>
          <p:cNvSpPr>
            <a:spLocks/>
          </p:cNvSpPr>
          <p:nvPr/>
        </p:nvSpPr>
        <p:spPr bwMode="auto">
          <a:xfrm>
            <a:off x="8133261" y="4171742"/>
            <a:ext cx="193736" cy="425383"/>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Arial"/>
            </a:endParaRPr>
          </a:p>
        </p:txBody>
      </p:sp>
      <p:grpSp>
        <p:nvGrpSpPr>
          <p:cNvPr id="140" name="Group 139">
            <a:extLst>
              <a:ext uri="{FF2B5EF4-FFF2-40B4-BE49-F238E27FC236}">
                <a16:creationId xmlns:a16="http://schemas.microsoft.com/office/drawing/2014/main" id="{FE2A56FD-5BF2-8A47-B917-EC5BDAE7B6D9}"/>
              </a:ext>
            </a:extLst>
          </p:cNvPr>
          <p:cNvGrpSpPr/>
          <p:nvPr/>
        </p:nvGrpSpPr>
        <p:grpSpPr>
          <a:xfrm>
            <a:off x="9719734" y="3946352"/>
            <a:ext cx="578032" cy="285706"/>
            <a:chOff x="7493876" y="2774731"/>
            <a:chExt cx="1481958" cy="894622"/>
          </a:xfrm>
        </p:grpSpPr>
        <p:sp>
          <p:nvSpPr>
            <p:cNvPr id="295" name="Freeform 294">
              <a:extLst>
                <a:ext uri="{FF2B5EF4-FFF2-40B4-BE49-F238E27FC236}">
                  <a16:creationId xmlns:a16="http://schemas.microsoft.com/office/drawing/2014/main" id="{A22F5E6C-8071-584B-A45A-61580F1DF3A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96" name="Oval 295">
              <a:extLst>
                <a:ext uri="{FF2B5EF4-FFF2-40B4-BE49-F238E27FC236}">
                  <a16:creationId xmlns:a16="http://schemas.microsoft.com/office/drawing/2014/main" id="{19D9D590-1C6D-B940-8236-FB7A7C7C3E1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97" name="Group 296">
              <a:extLst>
                <a:ext uri="{FF2B5EF4-FFF2-40B4-BE49-F238E27FC236}">
                  <a16:creationId xmlns:a16="http://schemas.microsoft.com/office/drawing/2014/main" id="{55AD85DE-1093-294C-A79D-C39AACCD04DE}"/>
                </a:ext>
              </a:extLst>
            </p:cNvPr>
            <p:cNvGrpSpPr/>
            <p:nvPr/>
          </p:nvGrpSpPr>
          <p:grpSpPr>
            <a:xfrm>
              <a:off x="7713663" y="2848339"/>
              <a:ext cx="1042107" cy="425543"/>
              <a:chOff x="7786941" y="2884917"/>
              <a:chExt cx="897649" cy="353919"/>
            </a:xfrm>
          </p:grpSpPr>
          <p:sp>
            <p:nvSpPr>
              <p:cNvPr id="298" name="Freeform 297">
                <a:extLst>
                  <a:ext uri="{FF2B5EF4-FFF2-40B4-BE49-F238E27FC236}">
                    <a16:creationId xmlns:a16="http://schemas.microsoft.com/office/drawing/2014/main" id="{74555870-3136-5F47-A50A-B9C84ADD9B5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9" name="Freeform 298">
                <a:extLst>
                  <a:ext uri="{FF2B5EF4-FFF2-40B4-BE49-F238E27FC236}">
                    <a16:creationId xmlns:a16="http://schemas.microsoft.com/office/drawing/2014/main" id="{4C89C07A-54CC-1F4B-8662-219BDC60226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00" name="Freeform 299">
                <a:extLst>
                  <a:ext uri="{FF2B5EF4-FFF2-40B4-BE49-F238E27FC236}">
                    <a16:creationId xmlns:a16="http://schemas.microsoft.com/office/drawing/2014/main" id="{AD074A1D-33A9-FD4E-9502-6E1A7B8749F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01" name="Freeform 300">
                <a:extLst>
                  <a:ext uri="{FF2B5EF4-FFF2-40B4-BE49-F238E27FC236}">
                    <a16:creationId xmlns:a16="http://schemas.microsoft.com/office/drawing/2014/main" id="{CCD24AC6-75BD-7240-ACA1-858F993F761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41" name="Group 140">
            <a:extLst>
              <a:ext uri="{FF2B5EF4-FFF2-40B4-BE49-F238E27FC236}">
                <a16:creationId xmlns:a16="http://schemas.microsoft.com/office/drawing/2014/main" id="{87D364BE-067C-ED48-9F93-CCBD43D1F1FD}"/>
              </a:ext>
            </a:extLst>
          </p:cNvPr>
          <p:cNvGrpSpPr/>
          <p:nvPr/>
        </p:nvGrpSpPr>
        <p:grpSpPr>
          <a:xfrm>
            <a:off x="9351606" y="4600112"/>
            <a:ext cx="578032" cy="285706"/>
            <a:chOff x="7493876" y="2774731"/>
            <a:chExt cx="1481958" cy="894622"/>
          </a:xfrm>
        </p:grpSpPr>
        <p:sp>
          <p:nvSpPr>
            <p:cNvPr id="288" name="Freeform 287">
              <a:extLst>
                <a:ext uri="{FF2B5EF4-FFF2-40B4-BE49-F238E27FC236}">
                  <a16:creationId xmlns:a16="http://schemas.microsoft.com/office/drawing/2014/main" id="{56103B33-85E9-6646-AD36-73F16468B3C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89" name="Oval 288">
              <a:extLst>
                <a:ext uri="{FF2B5EF4-FFF2-40B4-BE49-F238E27FC236}">
                  <a16:creationId xmlns:a16="http://schemas.microsoft.com/office/drawing/2014/main" id="{A249CC8A-2DD9-A540-96D6-72B9DFE29F20}"/>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90" name="Group 289">
              <a:extLst>
                <a:ext uri="{FF2B5EF4-FFF2-40B4-BE49-F238E27FC236}">
                  <a16:creationId xmlns:a16="http://schemas.microsoft.com/office/drawing/2014/main" id="{BB9841D9-85A4-6641-AFC4-673E96A51A94}"/>
                </a:ext>
              </a:extLst>
            </p:cNvPr>
            <p:cNvGrpSpPr/>
            <p:nvPr/>
          </p:nvGrpSpPr>
          <p:grpSpPr>
            <a:xfrm>
              <a:off x="7713663" y="2848339"/>
              <a:ext cx="1042107" cy="425543"/>
              <a:chOff x="7786941" y="2884917"/>
              <a:chExt cx="897649" cy="353919"/>
            </a:xfrm>
          </p:grpSpPr>
          <p:sp>
            <p:nvSpPr>
              <p:cNvPr id="291" name="Freeform 290">
                <a:extLst>
                  <a:ext uri="{FF2B5EF4-FFF2-40B4-BE49-F238E27FC236}">
                    <a16:creationId xmlns:a16="http://schemas.microsoft.com/office/drawing/2014/main" id="{1F8ACD1E-2A08-8148-97FE-2327BF094A0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2" name="Freeform 291">
                <a:extLst>
                  <a:ext uri="{FF2B5EF4-FFF2-40B4-BE49-F238E27FC236}">
                    <a16:creationId xmlns:a16="http://schemas.microsoft.com/office/drawing/2014/main" id="{4E9748D8-5A01-D746-848B-32926B95C5C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3" name="Freeform 292">
                <a:extLst>
                  <a:ext uri="{FF2B5EF4-FFF2-40B4-BE49-F238E27FC236}">
                    <a16:creationId xmlns:a16="http://schemas.microsoft.com/office/drawing/2014/main" id="{FD69F9EC-EC8E-3148-A0CF-68ADE091607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94" name="Freeform 293">
                <a:extLst>
                  <a:ext uri="{FF2B5EF4-FFF2-40B4-BE49-F238E27FC236}">
                    <a16:creationId xmlns:a16="http://schemas.microsoft.com/office/drawing/2014/main" id="{0C246818-5046-3547-9748-C8A5F8D31AA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5" name="Group 174">
            <a:extLst>
              <a:ext uri="{FF2B5EF4-FFF2-40B4-BE49-F238E27FC236}">
                <a16:creationId xmlns:a16="http://schemas.microsoft.com/office/drawing/2014/main" id="{4D4971E8-AD3B-214C-97F6-17EC02BCA29D}"/>
              </a:ext>
            </a:extLst>
          </p:cNvPr>
          <p:cNvGrpSpPr/>
          <p:nvPr/>
        </p:nvGrpSpPr>
        <p:grpSpPr>
          <a:xfrm>
            <a:off x="8195132" y="4551443"/>
            <a:ext cx="578032" cy="285706"/>
            <a:chOff x="7493876" y="2774731"/>
            <a:chExt cx="1481958" cy="894622"/>
          </a:xfrm>
        </p:grpSpPr>
        <p:sp>
          <p:nvSpPr>
            <p:cNvPr id="281" name="Freeform 280">
              <a:extLst>
                <a:ext uri="{FF2B5EF4-FFF2-40B4-BE49-F238E27FC236}">
                  <a16:creationId xmlns:a16="http://schemas.microsoft.com/office/drawing/2014/main" id="{9739AEF0-B1B8-F540-9C41-AE1C85694CA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82" name="Oval 281">
              <a:extLst>
                <a:ext uri="{FF2B5EF4-FFF2-40B4-BE49-F238E27FC236}">
                  <a16:creationId xmlns:a16="http://schemas.microsoft.com/office/drawing/2014/main" id="{9A8C264F-EE1E-AE42-AD54-26038D64E2D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83" name="Group 282">
              <a:extLst>
                <a:ext uri="{FF2B5EF4-FFF2-40B4-BE49-F238E27FC236}">
                  <a16:creationId xmlns:a16="http://schemas.microsoft.com/office/drawing/2014/main" id="{C4315C5D-BBB1-1548-A740-5E5B96BEB874}"/>
                </a:ext>
              </a:extLst>
            </p:cNvPr>
            <p:cNvGrpSpPr/>
            <p:nvPr/>
          </p:nvGrpSpPr>
          <p:grpSpPr>
            <a:xfrm>
              <a:off x="7713663" y="2848339"/>
              <a:ext cx="1042107" cy="425543"/>
              <a:chOff x="7786941" y="2884917"/>
              <a:chExt cx="897649" cy="353919"/>
            </a:xfrm>
          </p:grpSpPr>
          <p:sp>
            <p:nvSpPr>
              <p:cNvPr id="284" name="Freeform 283">
                <a:extLst>
                  <a:ext uri="{FF2B5EF4-FFF2-40B4-BE49-F238E27FC236}">
                    <a16:creationId xmlns:a16="http://schemas.microsoft.com/office/drawing/2014/main" id="{895B76F4-731F-1A42-B1DA-2147C72110E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5" name="Freeform 284">
                <a:extLst>
                  <a:ext uri="{FF2B5EF4-FFF2-40B4-BE49-F238E27FC236}">
                    <a16:creationId xmlns:a16="http://schemas.microsoft.com/office/drawing/2014/main" id="{0DD88259-DBF1-C849-9347-E21FCDE91C2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6" name="Freeform 285">
                <a:extLst>
                  <a:ext uri="{FF2B5EF4-FFF2-40B4-BE49-F238E27FC236}">
                    <a16:creationId xmlns:a16="http://schemas.microsoft.com/office/drawing/2014/main" id="{7F83BAF8-E480-3243-8D32-1B36CF28B4D5}"/>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7" name="Freeform 286">
                <a:extLst>
                  <a:ext uri="{FF2B5EF4-FFF2-40B4-BE49-F238E27FC236}">
                    <a16:creationId xmlns:a16="http://schemas.microsoft.com/office/drawing/2014/main" id="{05F54ED9-26EA-304E-B1C7-6F58A4EB537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6" name="Group 175">
            <a:extLst>
              <a:ext uri="{FF2B5EF4-FFF2-40B4-BE49-F238E27FC236}">
                <a16:creationId xmlns:a16="http://schemas.microsoft.com/office/drawing/2014/main" id="{73201F79-4BE9-2E4A-9B0C-FB48F9222B08}"/>
              </a:ext>
            </a:extLst>
          </p:cNvPr>
          <p:cNvGrpSpPr/>
          <p:nvPr/>
        </p:nvGrpSpPr>
        <p:grpSpPr>
          <a:xfrm>
            <a:off x="8800632" y="3636044"/>
            <a:ext cx="578032" cy="285706"/>
            <a:chOff x="7493876" y="2774731"/>
            <a:chExt cx="1481958" cy="894622"/>
          </a:xfrm>
        </p:grpSpPr>
        <p:sp>
          <p:nvSpPr>
            <p:cNvPr id="274" name="Freeform 273">
              <a:extLst>
                <a:ext uri="{FF2B5EF4-FFF2-40B4-BE49-F238E27FC236}">
                  <a16:creationId xmlns:a16="http://schemas.microsoft.com/office/drawing/2014/main" id="{B69ED55D-3ADE-7541-A833-BAED4178F4E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75" name="Oval 274">
              <a:extLst>
                <a:ext uri="{FF2B5EF4-FFF2-40B4-BE49-F238E27FC236}">
                  <a16:creationId xmlns:a16="http://schemas.microsoft.com/office/drawing/2014/main" id="{475EA0AA-3E1E-A848-A884-768A31DBCF2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76" name="Group 275">
              <a:extLst>
                <a:ext uri="{FF2B5EF4-FFF2-40B4-BE49-F238E27FC236}">
                  <a16:creationId xmlns:a16="http://schemas.microsoft.com/office/drawing/2014/main" id="{33E36C01-9187-3C43-B7AF-0C810E75817D}"/>
                </a:ext>
              </a:extLst>
            </p:cNvPr>
            <p:cNvGrpSpPr/>
            <p:nvPr/>
          </p:nvGrpSpPr>
          <p:grpSpPr>
            <a:xfrm>
              <a:off x="7713663" y="2848339"/>
              <a:ext cx="1042107" cy="425543"/>
              <a:chOff x="7786941" y="2884917"/>
              <a:chExt cx="897649" cy="353919"/>
            </a:xfrm>
          </p:grpSpPr>
          <p:sp>
            <p:nvSpPr>
              <p:cNvPr id="277" name="Freeform 276">
                <a:extLst>
                  <a:ext uri="{FF2B5EF4-FFF2-40B4-BE49-F238E27FC236}">
                    <a16:creationId xmlns:a16="http://schemas.microsoft.com/office/drawing/2014/main" id="{7E1D2CF9-8553-254D-99D3-498E60EF92F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8" name="Freeform 277">
                <a:extLst>
                  <a:ext uri="{FF2B5EF4-FFF2-40B4-BE49-F238E27FC236}">
                    <a16:creationId xmlns:a16="http://schemas.microsoft.com/office/drawing/2014/main" id="{10BB4142-3B92-B24F-AF76-70C8728A34A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9" name="Freeform 278">
                <a:extLst>
                  <a:ext uri="{FF2B5EF4-FFF2-40B4-BE49-F238E27FC236}">
                    <a16:creationId xmlns:a16="http://schemas.microsoft.com/office/drawing/2014/main" id="{A8740BCE-7F97-7642-B163-168373E22B1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0" name="Freeform 279">
                <a:extLst>
                  <a:ext uri="{FF2B5EF4-FFF2-40B4-BE49-F238E27FC236}">
                    <a16:creationId xmlns:a16="http://schemas.microsoft.com/office/drawing/2014/main" id="{9B5C1122-8A18-FC4A-A85F-6F1A1A2BF15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7" name="Group 176">
            <a:extLst>
              <a:ext uri="{FF2B5EF4-FFF2-40B4-BE49-F238E27FC236}">
                <a16:creationId xmlns:a16="http://schemas.microsoft.com/office/drawing/2014/main" id="{2CAF0E6F-60BF-1240-A259-C66B643E89AC}"/>
              </a:ext>
            </a:extLst>
          </p:cNvPr>
          <p:cNvGrpSpPr/>
          <p:nvPr/>
        </p:nvGrpSpPr>
        <p:grpSpPr>
          <a:xfrm>
            <a:off x="8711293" y="4233883"/>
            <a:ext cx="578032" cy="285706"/>
            <a:chOff x="7493876" y="2774731"/>
            <a:chExt cx="1481958" cy="894622"/>
          </a:xfrm>
        </p:grpSpPr>
        <p:sp>
          <p:nvSpPr>
            <p:cNvPr id="267" name="Freeform 266">
              <a:extLst>
                <a:ext uri="{FF2B5EF4-FFF2-40B4-BE49-F238E27FC236}">
                  <a16:creationId xmlns:a16="http://schemas.microsoft.com/office/drawing/2014/main" id="{4E5B85EA-9E84-A242-B1CC-71F987F7E597}"/>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68" name="Oval 267">
              <a:extLst>
                <a:ext uri="{FF2B5EF4-FFF2-40B4-BE49-F238E27FC236}">
                  <a16:creationId xmlns:a16="http://schemas.microsoft.com/office/drawing/2014/main" id="{C034AB19-CDAE-D044-BA78-A52EC726959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69" name="Group 268">
              <a:extLst>
                <a:ext uri="{FF2B5EF4-FFF2-40B4-BE49-F238E27FC236}">
                  <a16:creationId xmlns:a16="http://schemas.microsoft.com/office/drawing/2014/main" id="{9E108296-06B4-4949-A9AD-3C1FA5DCEA06}"/>
                </a:ext>
              </a:extLst>
            </p:cNvPr>
            <p:cNvGrpSpPr/>
            <p:nvPr/>
          </p:nvGrpSpPr>
          <p:grpSpPr>
            <a:xfrm>
              <a:off x="7713663" y="2848339"/>
              <a:ext cx="1042107" cy="425543"/>
              <a:chOff x="7786941" y="2884917"/>
              <a:chExt cx="897649" cy="353919"/>
            </a:xfrm>
          </p:grpSpPr>
          <p:sp>
            <p:nvSpPr>
              <p:cNvPr id="270" name="Freeform 269">
                <a:extLst>
                  <a:ext uri="{FF2B5EF4-FFF2-40B4-BE49-F238E27FC236}">
                    <a16:creationId xmlns:a16="http://schemas.microsoft.com/office/drawing/2014/main" id="{8530AB93-30E4-7A4B-88C4-61542A5A0AC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1" name="Freeform 270">
                <a:extLst>
                  <a:ext uri="{FF2B5EF4-FFF2-40B4-BE49-F238E27FC236}">
                    <a16:creationId xmlns:a16="http://schemas.microsoft.com/office/drawing/2014/main" id="{D239BC1C-F100-2448-A44B-0B1C3E017E2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2" name="Freeform 271">
                <a:extLst>
                  <a:ext uri="{FF2B5EF4-FFF2-40B4-BE49-F238E27FC236}">
                    <a16:creationId xmlns:a16="http://schemas.microsoft.com/office/drawing/2014/main" id="{7FCAA9D2-9640-064E-9D9B-F975C49ECB6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3" name="Freeform 272">
                <a:extLst>
                  <a:ext uri="{FF2B5EF4-FFF2-40B4-BE49-F238E27FC236}">
                    <a16:creationId xmlns:a16="http://schemas.microsoft.com/office/drawing/2014/main" id="{645CEC1F-F8DD-F048-9976-7ECD558712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78" name="Group 177">
            <a:extLst>
              <a:ext uri="{FF2B5EF4-FFF2-40B4-BE49-F238E27FC236}">
                <a16:creationId xmlns:a16="http://schemas.microsoft.com/office/drawing/2014/main" id="{B80B3CBF-96BC-A640-867D-5DE8C38FCAA4}"/>
              </a:ext>
            </a:extLst>
          </p:cNvPr>
          <p:cNvGrpSpPr/>
          <p:nvPr/>
        </p:nvGrpSpPr>
        <p:grpSpPr>
          <a:xfrm>
            <a:off x="7764614" y="3944180"/>
            <a:ext cx="578032" cy="285706"/>
            <a:chOff x="7493876" y="2774731"/>
            <a:chExt cx="1481958" cy="894622"/>
          </a:xfrm>
        </p:grpSpPr>
        <p:sp>
          <p:nvSpPr>
            <p:cNvPr id="260" name="Freeform 259">
              <a:extLst>
                <a:ext uri="{FF2B5EF4-FFF2-40B4-BE49-F238E27FC236}">
                  <a16:creationId xmlns:a16="http://schemas.microsoft.com/office/drawing/2014/main" id="{E2DEA29E-E539-DD4A-8E78-F10B0CB91D3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261" name="Oval 260">
              <a:extLst>
                <a:ext uri="{FF2B5EF4-FFF2-40B4-BE49-F238E27FC236}">
                  <a16:creationId xmlns:a16="http://schemas.microsoft.com/office/drawing/2014/main" id="{B75DAF39-296E-174B-9017-65859A66C61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262" name="Group 261">
              <a:extLst>
                <a:ext uri="{FF2B5EF4-FFF2-40B4-BE49-F238E27FC236}">
                  <a16:creationId xmlns:a16="http://schemas.microsoft.com/office/drawing/2014/main" id="{F88F2AE9-EF9D-9349-9FB8-E52CAD986B93}"/>
                </a:ext>
              </a:extLst>
            </p:cNvPr>
            <p:cNvGrpSpPr/>
            <p:nvPr/>
          </p:nvGrpSpPr>
          <p:grpSpPr>
            <a:xfrm>
              <a:off x="7713663" y="2848339"/>
              <a:ext cx="1042107" cy="425543"/>
              <a:chOff x="7786941" y="2884917"/>
              <a:chExt cx="897649" cy="353919"/>
            </a:xfrm>
          </p:grpSpPr>
          <p:sp>
            <p:nvSpPr>
              <p:cNvPr id="263" name="Freeform 262">
                <a:extLst>
                  <a:ext uri="{FF2B5EF4-FFF2-40B4-BE49-F238E27FC236}">
                    <a16:creationId xmlns:a16="http://schemas.microsoft.com/office/drawing/2014/main" id="{FB60E484-FF23-D44E-87D8-BB30525A1A1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4" name="Freeform 263">
                <a:extLst>
                  <a:ext uri="{FF2B5EF4-FFF2-40B4-BE49-F238E27FC236}">
                    <a16:creationId xmlns:a16="http://schemas.microsoft.com/office/drawing/2014/main" id="{B0FF7CDC-AB3A-6C44-8273-6FEA8A00EF4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5" name="Freeform 264">
                <a:extLst>
                  <a:ext uri="{FF2B5EF4-FFF2-40B4-BE49-F238E27FC236}">
                    <a16:creationId xmlns:a16="http://schemas.microsoft.com/office/drawing/2014/main" id="{D102FF9A-7D62-CC4B-8939-37FC1A1E61D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6" name="Freeform 265">
                <a:extLst>
                  <a:ext uri="{FF2B5EF4-FFF2-40B4-BE49-F238E27FC236}">
                    <a16:creationId xmlns:a16="http://schemas.microsoft.com/office/drawing/2014/main" id="{928B49DE-7679-8C46-A671-A7856D8F840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79" name="Freeform 254">
            <a:extLst>
              <a:ext uri="{FF2B5EF4-FFF2-40B4-BE49-F238E27FC236}">
                <a16:creationId xmlns:a16="http://schemas.microsoft.com/office/drawing/2014/main" id="{4BD65FCE-B086-1C41-89A5-8DAF6BA0013D}"/>
              </a:ext>
            </a:extLst>
          </p:cNvPr>
          <p:cNvSpPr>
            <a:spLocks/>
          </p:cNvSpPr>
          <p:nvPr/>
        </p:nvSpPr>
        <p:spPr bwMode="auto">
          <a:xfrm>
            <a:off x="11178866" y="2363683"/>
            <a:ext cx="250825" cy="12128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0" name="Group 289">
            <a:extLst>
              <a:ext uri="{FF2B5EF4-FFF2-40B4-BE49-F238E27FC236}">
                <a16:creationId xmlns:a16="http://schemas.microsoft.com/office/drawing/2014/main" id="{282CC52C-6D00-A04B-884E-AF704D4FD9CC}"/>
              </a:ext>
            </a:extLst>
          </p:cNvPr>
          <p:cNvGrpSpPr>
            <a:grpSpLocks/>
          </p:cNvGrpSpPr>
          <p:nvPr/>
        </p:nvGrpSpPr>
        <p:grpSpPr bwMode="auto">
          <a:xfrm>
            <a:off x="11355079" y="3260620"/>
            <a:ext cx="231775" cy="441325"/>
            <a:chOff x="4140" y="429"/>
            <a:chExt cx="1425" cy="2396"/>
          </a:xfrm>
        </p:grpSpPr>
        <p:sp>
          <p:nvSpPr>
            <p:cNvPr id="228" name="Freeform 290">
              <a:extLst>
                <a:ext uri="{FF2B5EF4-FFF2-40B4-BE49-F238E27FC236}">
                  <a16:creationId xmlns:a16="http://schemas.microsoft.com/office/drawing/2014/main" id="{DD58842D-C583-744E-BFD5-323B2ED543E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9" name="Rectangle 291">
              <a:extLst>
                <a:ext uri="{FF2B5EF4-FFF2-40B4-BE49-F238E27FC236}">
                  <a16:creationId xmlns:a16="http://schemas.microsoft.com/office/drawing/2014/main" id="{7A587CA9-D508-B244-898D-908A8BD8F72A}"/>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Freeform 292">
              <a:extLst>
                <a:ext uri="{FF2B5EF4-FFF2-40B4-BE49-F238E27FC236}">
                  <a16:creationId xmlns:a16="http://schemas.microsoft.com/office/drawing/2014/main" id="{15485B65-6A91-A741-B71C-C9054384FF1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1" name="Freeform 293">
              <a:extLst>
                <a:ext uri="{FF2B5EF4-FFF2-40B4-BE49-F238E27FC236}">
                  <a16:creationId xmlns:a16="http://schemas.microsoft.com/office/drawing/2014/main" id="{9FD462AB-E254-4B44-ACEE-57DF3FEA3E4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2" name="Rectangle 294">
              <a:extLst>
                <a:ext uri="{FF2B5EF4-FFF2-40B4-BE49-F238E27FC236}">
                  <a16:creationId xmlns:a16="http://schemas.microsoft.com/office/drawing/2014/main" id="{8B02D026-F14D-2740-A4A5-53851F0B2463}"/>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95">
              <a:extLst>
                <a:ext uri="{FF2B5EF4-FFF2-40B4-BE49-F238E27FC236}">
                  <a16:creationId xmlns:a16="http://schemas.microsoft.com/office/drawing/2014/main" id="{B0C25286-A814-9143-B593-142AD05ACA72}"/>
                </a:ext>
              </a:extLst>
            </p:cNvPr>
            <p:cNvGrpSpPr>
              <a:grpSpLocks/>
            </p:cNvGrpSpPr>
            <p:nvPr/>
          </p:nvGrpSpPr>
          <p:grpSpPr bwMode="auto">
            <a:xfrm>
              <a:off x="4749" y="668"/>
              <a:ext cx="581" cy="145"/>
              <a:chOff x="614" y="2568"/>
              <a:chExt cx="725" cy="139"/>
            </a:xfrm>
          </p:grpSpPr>
          <p:sp>
            <p:nvSpPr>
              <p:cNvPr id="258" name="AutoShape 296">
                <a:extLst>
                  <a:ext uri="{FF2B5EF4-FFF2-40B4-BE49-F238E27FC236}">
                    <a16:creationId xmlns:a16="http://schemas.microsoft.com/office/drawing/2014/main" id="{2F585279-173F-3044-B252-4EED42C34D71}"/>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9" name="AutoShape 297">
                <a:extLst>
                  <a:ext uri="{FF2B5EF4-FFF2-40B4-BE49-F238E27FC236}">
                    <a16:creationId xmlns:a16="http://schemas.microsoft.com/office/drawing/2014/main" id="{C0B63C95-0F44-8E4E-AEF1-8EEACAC76CD1}"/>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Rectangle 298">
              <a:extLst>
                <a:ext uri="{FF2B5EF4-FFF2-40B4-BE49-F238E27FC236}">
                  <a16:creationId xmlns:a16="http://schemas.microsoft.com/office/drawing/2014/main" id="{640C9C7A-DAFB-DB46-B834-AEAC566FA64C}"/>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5" name="Group 299">
              <a:extLst>
                <a:ext uri="{FF2B5EF4-FFF2-40B4-BE49-F238E27FC236}">
                  <a16:creationId xmlns:a16="http://schemas.microsoft.com/office/drawing/2014/main" id="{23F48019-DD1C-564E-B574-A8D1DB03F640}"/>
                </a:ext>
              </a:extLst>
            </p:cNvPr>
            <p:cNvGrpSpPr>
              <a:grpSpLocks/>
            </p:cNvGrpSpPr>
            <p:nvPr/>
          </p:nvGrpSpPr>
          <p:grpSpPr bwMode="auto">
            <a:xfrm>
              <a:off x="4747" y="994"/>
              <a:ext cx="581" cy="134"/>
              <a:chOff x="614" y="2568"/>
              <a:chExt cx="725" cy="139"/>
            </a:xfrm>
          </p:grpSpPr>
          <p:sp>
            <p:nvSpPr>
              <p:cNvPr id="256" name="AutoShape 300">
                <a:extLst>
                  <a:ext uri="{FF2B5EF4-FFF2-40B4-BE49-F238E27FC236}">
                    <a16:creationId xmlns:a16="http://schemas.microsoft.com/office/drawing/2014/main" id="{E4024405-5028-0C46-8622-FC0B3C820229}"/>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7" name="AutoShape 301">
                <a:extLst>
                  <a:ext uri="{FF2B5EF4-FFF2-40B4-BE49-F238E27FC236}">
                    <a16:creationId xmlns:a16="http://schemas.microsoft.com/office/drawing/2014/main" id="{A5F943AE-9009-0944-89F8-AA45045404E6}"/>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302">
              <a:extLst>
                <a:ext uri="{FF2B5EF4-FFF2-40B4-BE49-F238E27FC236}">
                  <a16:creationId xmlns:a16="http://schemas.microsoft.com/office/drawing/2014/main" id="{1D7CBC12-6E8F-5743-B297-791903B3F602}"/>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Rectangle 303">
              <a:extLst>
                <a:ext uri="{FF2B5EF4-FFF2-40B4-BE49-F238E27FC236}">
                  <a16:creationId xmlns:a16="http://schemas.microsoft.com/office/drawing/2014/main" id="{C3850711-AC6C-D149-8913-D8083044DE49}"/>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8" name="Group 304">
              <a:extLst>
                <a:ext uri="{FF2B5EF4-FFF2-40B4-BE49-F238E27FC236}">
                  <a16:creationId xmlns:a16="http://schemas.microsoft.com/office/drawing/2014/main" id="{9D49FEB6-488F-2048-A11B-E06E76DBE7A4}"/>
                </a:ext>
              </a:extLst>
            </p:cNvPr>
            <p:cNvGrpSpPr>
              <a:grpSpLocks/>
            </p:cNvGrpSpPr>
            <p:nvPr/>
          </p:nvGrpSpPr>
          <p:grpSpPr bwMode="auto">
            <a:xfrm>
              <a:off x="4735" y="1627"/>
              <a:ext cx="582" cy="151"/>
              <a:chOff x="614" y="2568"/>
              <a:chExt cx="725" cy="139"/>
            </a:xfrm>
          </p:grpSpPr>
          <p:sp>
            <p:nvSpPr>
              <p:cNvPr id="254" name="AutoShape 305">
                <a:extLst>
                  <a:ext uri="{FF2B5EF4-FFF2-40B4-BE49-F238E27FC236}">
                    <a16:creationId xmlns:a16="http://schemas.microsoft.com/office/drawing/2014/main" id="{0B25DD4D-3C90-584F-8831-6C80F4C7A987}"/>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5" name="AutoShape 306">
                <a:extLst>
                  <a:ext uri="{FF2B5EF4-FFF2-40B4-BE49-F238E27FC236}">
                    <a16:creationId xmlns:a16="http://schemas.microsoft.com/office/drawing/2014/main" id="{B7F3D7FB-8973-D44C-AD5E-E00A87134B2B}"/>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9" name="Freeform 307">
              <a:extLst>
                <a:ext uri="{FF2B5EF4-FFF2-40B4-BE49-F238E27FC236}">
                  <a16:creationId xmlns:a16="http://schemas.microsoft.com/office/drawing/2014/main" id="{43DC40CF-325A-0047-882C-F0B88908FD2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40" name="Group 308">
              <a:extLst>
                <a:ext uri="{FF2B5EF4-FFF2-40B4-BE49-F238E27FC236}">
                  <a16:creationId xmlns:a16="http://schemas.microsoft.com/office/drawing/2014/main" id="{F5FBB7ED-0006-594A-8F05-82D90CE6725A}"/>
                </a:ext>
              </a:extLst>
            </p:cNvPr>
            <p:cNvGrpSpPr>
              <a:grpSpLocks/>
            </p:cNvGrpSpPr>
            <p:nvPr/>
          </p:nvGrpSpPr>
          <p:grpSpPr bwMode="auto">
            <a:xfrm>
              <a:off x="4739" y="1327"/>
              <a:ext cx="582" cy="139"/>
              <a:chOff x="614" y="2568"/>
              <a:chExt cx="725" cy="139"/>
            </a:xfrm>
          </p:grpSpPr>
          <p:sp>
            <p:nvSpPr>
              <p:cNvPr id="252" name="AutoShape 309">
                <a:extLst>
                  <a:ext uri="{FF2B5EF4-FFF2-40B4-BE49-F238E27FC236}">
                    <a16:creationId xmlns:a16="http://schemas.microsoft.com/office/drawing/2014/main" id="{1A4A3E68-C445-A84F-A76F-8ADDE253BDDE}"/>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AutoShape 310">
                <a:extLst>
                  <a:ext uri="{FF2B5EF4-FFF2-40B4-BE49-F238E27FC236}">
                    <a16:creationId xmlns:a16="http://schemas.microsoft.com/office/drawing/2014/main" id="{A0077764-7657-B447-9665-316638C75160}"/>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Rectangle 311">
              <a:extLst>
                <a:ext uri="{FF2B5EF4-FFF2-40B4-BE49-F238E27FC236}">
                  <a16:creationId xmlns:a16="http://schemas.microsoft.com/office/drawing/2014/main" id="{8B482C5C-EFF7-D349-8CCD-0F43172E89C7}"/>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Freeform 312">
              <a:extLst>
                <a:ext uri="{FF2B5EF4-FFF2-40B4-BE49-F238E27FC236}">
                  <a16:creationId xmlns:a16="http://schemas.microsoft.com/office/drawing/2014/main" id="{4021586C-DA67-AA41-BA88-7AEAD6F261B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3" name="Freeform 313">
              <a:extLst>
                <a:ext uri="{FF2B5EF4-FFF2-40B4-BE49-F238E27FC236}">
                  <a16:creationId xmlns:a16="http://schemas.microsoft.com/office/drawing/2014/main" id="{3D9F60F4-9173-9246-8E1F-2C2859D17EA1}"/>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4" name="Oval 314">
              <a:extLst>
                <a:ext uri="{FF2B5EF4-FFF2-40B4-BE49-F238E27FC236}">
                  <a16:creationId xmlns:a16="http://schemas.microsoft.com/office/drawing/2014/main" id="{8765AD34-763D-1F46-AA79-FB63EC3993FF}"/>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5" name="Freeform 315">
              <a:extLst>
                <a:ext uri="{FF2B5EF4-FFF2-40B4-BE49-F238E27FC236}">
                  <a16:creationId xmlns:a16="http://schemas.microsoft.com/office/drawing/2014/main" id="{E10BDF5D-EA0F-F042-BD9B-6E36BFF56F0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6" name="AutoShape 316">
              <a:extLst>
                <a:ext uri="{FF2B5EF4-FFF2-40B4-BE49-F238E27FC236}">
                  <a16:creationId xmlns:a16="http://schemas.microsoft.com/office/drawing/2014/main" id="{6C729113-6D55-C84E-BE58-123F8F053546}"/>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AutoShape 317">
              <a:extLst>
                <a:ext uri="{FF2B5EF4-FFF2-40B4-BE49-F238E27FC236}">
                  <a16:creationId xmlns:a16="http://schemas.microsoft.com/office/drawing/2014/main" id="{81EA52A6-99B7-3846-9B34-7CB52FA093B6}"/>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Oval 318">
              <a:extLst>
                <a:ext uri="{FF2B5EF4-FFF2-40B4-BE49-F238E27FC236}">
                  <a16:creationId xmlns:a16="http://schemas.microsoft.com/office/drawing/2014/main" id="{D941D592-57DE-E849-8C9C-58F0B9615263}"/>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9" name="Oval 319">
              <a:extLst>
                <a:ext uri="{FF2B5EF4-FFF2-40B4-BE49-F238E27FC236}">
                  <a16:creationId xmlns:a16="http://schemas.microsoft.com/office/drawing/2014/main" id="{BE056CB0-2EDD-6D4A-957A-3CCB3F3B3C64}"/>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50" name="Oval 320">
              <a:extLst>
                <a:ext uri="{FF2B5EF4-FFF2-40B4-BE49-F238E27FC236}">
                  <a16:creationId xmlns:a16="http://schemas.microsoft.com/office/drawing/2014/main" id="{0996AC45-D45C-6E49-8EA2-6B239FB493B4}"/>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1" name="Rectangle 321">
              <a:extLst>
                <a:ext uri="{FF2B5EF4-FFF2-40B4-BE49-F238E27FC236}">
                  <a16:creationId xmlns:a16="http://schemas.microsoft.com/office/drawing/2014/main" id="{4AD2A6FD-B1C1-2846-85C2-F6D452B32A9A}"/>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1" name="Freeform 270">
            <a:extLst>
              <a:ext uri="{FF2B5EF4-FFF2-40B4-BE49-F238E27FC236}">
                <a16:creationId xmlns:a16="http://schemas.microsoft.com/office/drawing/2014/main" id="{327C52FA-DE4A-E94F-8911-ABEE881AA22F}"/>
              </a:ext>
            </a:extLst>
          </p:cNvPr>
          <p:cNvSpPr>
            <a:spLocks/>
          </p:cNvSpPr>
          <p:nvPr/>
        </p:nvSpPr>
        <p:spPr bwMode="auto">
          <a:xfrm flipH="1">
            <a:off x="6810066" y="2305050"/>
            <a:ext cx="250825" cy="120173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no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2" name="Group 354">
            <a:extLst>
              <a:ext uri="{FF2B5EF4-FFF2-40B4-BE49-F238E27FC236}">
                <a16:creationId xmlns:a16="http://schemas.microsoft.com/office/drawing/2014/main" id="{249020EA-8359-DA4E-A6BD-01714A19478B}"/>
              </a:ext>
            </a:extLst>
          </p:cNvPr>
          <p:cNvGrpSpPr>
            <a:grpSpLocks/>
          </p:cNvGrpSpPr>
          <p:nvPr/>
        </p:nvGrpSpPr>
        <p:grpSpPr bwMode="auto">
          <a:xfrm>
            <a:off x="6405254" y="3243263"/>
            <a:ext cx="525462" cy="434975"/>
            <a:chOff x="-44" y="1473"/>
            <a:chExt cx="981" cy="1105"/>
          </a:xfrm>
        </p:grpSpPr>
        <p:pic>
          <p:nvPicPr>
            <p:cNvPr id="226" name="Picture 355" descr="desktop_computer_stylized_medium">
              <a:extLst>
                <a:ext uri="{FF2B5EF4-FFF2-40B4-BE49-F238E27FC236}">
                  <a16:creationId xmlns:a16="http://schemas.microsoft.com/office/drawing/2014/main" id="{F5E082B2-BADD-164A-983C-4F21EE8545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7" name="Freeform 356">
              <a:extLst>
                <a:ext uri="{FF2B5EF4-FFF2-40B4-BE49-F238E27FC236}">
                  <a16:creationId xmlns:a16="http://schemas.microsoft.com/office/drawing/2014/main" id="{079D48B4-8397-C148-BF34-3B142B76223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84" name="Group 183">
            <a:extLst>
              <a:ext uri="{FF2B5EF4-FFF2-40B4-BE49-F238E27FC236}">
                <a16:creationId xmlns:a16="http://schemas.microsoft.com/office/drawing/2014/main" id="{B24BA112-55AD-AC41-BD94-9D9DBD9F7E9A}"/>
              </a:ext>
            </a:extLst>
          </p:cNvPr>
          <p:cNvGrpSpPr/>
          <p:nvPr/>
        </p:nvGrpSpPr>
        <p:grpSpPr>
          <a:xfrm>
            <a:off x="7045286" y="2362077"/>
            <a:ext cx="717868" cy="1154474"/>
            <a:chOff x="7664720" y="2799688"/>
            <a:chExt cx="717868" cy="1154474"/>
          </a:xfrm>
        </p:grpSpPr>
        <p:sp>
          <p:nvSpPr>
            <p:cNvPr id="221" name="Rectangle 220">
              <a:extLst>
                <a:ext uri="{FF2B5EF4-FFF2-40B4-BE49-F238E27FC236}">
                  <a16:creationId xmlns:a16="http://schemas.microsoft.com/office/drawing/2014/main" id="{1D5C8C48-4AA2-D144-9071-4FC46876C0CD}"/>
                </a:ext>
              </a:extLst>
            </p:cNvPr>
            <p:cNvSpPr/>
            <p:nvPr/>
          </p:nvSpPr>
          <p:spPr>
            <a:xfrm>
              <a:off x="7671781" y="2799688"/>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22" name="Straight Connector 221">
              <a:extLst>
                <a:ext uri="{FF2B5EF4-FFF2-40B4-BE49-F238E27FC236}">
                  <a16:creationId xmlns:a16="http://schemas.microsoft.com/office/drawing/2014/main" id="{C9115613-D043-F746-9E95-BE91F6C8BCC9}"/>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74476B4D-7B72-FD42-B168-C58F9397FB9F}"/>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893A87B8-2634-E14A-80D8-9E6D65DFA444}"/>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84DDD5A1-E55B-8D44-8F53-EA448F2F5AB7}"/>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8" name="Group 187">
            <a:extLst>
              <a:ext uri="{FF2B5EF4-FFF2-40B4-BE49-F238E27FC236}">
                <a16:creationId xmlns:a16="http://schemas.microsoft.com/office/drawing/2014/main" id="{D946DB51-76AF-794B-896C-CE798C356CDC}"/>
              </a:ext>
            </a:extLst>
          </p:cNvPr>
          <p:cNvGrpSpPr/>
          <p:nvPr/>
        </p:nvGrpSpPr>
        <p:grpSpPr>
          <a:xfrm>
            <a:off x="10476914" y="2368655"/>
            <a:ext cx="717868" cy="1154474"/>
            <a:chOff x="7664720" y="2795550"/>
            <a:chExt cx="717868" cy="1154474"/>
          </a:xfrm>
        </p:grpSpPr>
        <p:sp>
          <p:nvSpPr>
            <p:cNvPr id="210" name="Rectangle 209">
              <a:extLst>
                <a:ext uri="{FF2B5EF4-FFF2-40B4-BE49-F238E27FC236}">
                  <a16:creationId xmlns:a16="http://schemas.microsoft.com/office/drawing/2014/main" id="{2945C805-FB4D-1F41-B9DC-8E71DE43D0DF}"/>
                </a:ext>
              </a:extLst>
            </p:cNvPr>
            <p:cNvSpPr/>
            <p:nvPr/>
          </p:nvSpPr>
          <p:spPr>
            <a:xfrm>
              <a:off x="7671781" y="2795550"/>
              <a:ext cx="702570" cy="1154474"/>
            </a:xfrm>
            <a:prstGeom prst="rect">
              <a:avLst/>
            </a:prstGeom>
            <a:solidFill>
              <a:schemeClr val="bg1"/>
            </a:solidFill>
            <a:ln w="19050">
              <a:solidFill>
                <a:schemeClr val="tx1"/>
              </a:solidFill>
            </a:ln>
            <a:effectLst>
              <a:outerShdw blurRad="50800" dist="38100" dir="2700000" algn="tl" rotWithShape="0">
                <a:srgbClr val="0000A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11" name="Straight Connector 210">
              <a:extLst>
                <a:ext uri="{FF2B5EF4-FFF2-40B4-BE49-F238E27FC236}">
                  <a16:creationId xmlns:a16="http://schemas.microsoft.com/office/drawing/2014/main" id="{5C0CB443-CBC2-9E45-9CB6-C744CDA9BFD1}"/>
                </a:ext>
              </a:extLst>
            </p:cNvPr>
            <p:cNvCxnSpPr/>
            <p:nvPr/>
          </p:nvCxnSpPr>
          <p:spPr>
            <a:xfrm>
              <a:off x="7664720" y="3029172"/>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804DF73C-F88C-FA4D-8328-09984DEA993E}"/>
                </a:ext>
              </a:extLst>
            </p:cNvPr>
            <p:cNvCxnSpPr/>
            <p:nvPr/>
          </p:nvCxnSpPr>
          <p:spPr>
            <a:xfrm>
              <a:off x="7668839" y="3266304"/>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id="{F977C676-85FB-0F40-8B20-289C82EC6C10}"/>
                </a:ext>
              </a:extLst>
            </p:cNvPr>
            <p:cNvCxnSpPr/>
            <p:nvPr/>
          </p:nvCxnSpPr>
          <p:spPr>
            <a:xfrm>
              <a:off x="7680018" y="3499906"/>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D0AB40D6-D3E3-F644-A0B4-C65086440100}"/>
                </a:ext>
              </a:extLst>
            </p:cNvPr>
            <p:cNvCxnSpPr/>
            <p:nvPr/>
          </p:nvCxnSpPr>
          <p:spPr>
            <a:xfrm>
              <a:off x="7670015" y="3726448"/>
              <a:ext cx="702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89" name="Group 188">
            <a:extLst>
              <a:ext uri="{FF2B5EF4-FFF2-40B4-BE49-F238E27FC236}">
                <a16:creationId xmlns:a16="http://schemas.microsoft.com/office/drawing/2014/main" id="{CD01A017-DD54-D843-8EFE-4E068B32A548}"/>
              </a:ext>
            </a:extLst>
          </p:cNvPr>
          <p:cNvGrpSpPr/>
          <p:nvPr/>
        </p:nvGrpSpPr>
        <p:grpSpPr>
          <a:xfrm>
            <a:off x="8867832" y="4245561"/>
            <a:ext cx="456701" cy="226548"/>
            <a:chOff x="6859123" y="5156933"/>
            <a:chExt cx="456701" cy="226548"/>
          </a:xfrm>
        </p:grpSpPr>
        <p:sp>
          <p:nvSpPr>
            <p:cNvPr id="202" name="Rectangle 201">
              <a:extLst>
                <a:ext uri="{FF2B5EF4-FFF2-40B4-BE49-F238E27FC236}">
                  <a16:creationId xmlns:a16="http://schemas.microsoft.com/office/drawing/2014/main" id="{A9C46B58-EB58-CD4B-901C-36557A6BBB8A}"/>
                </a:ext>
              </a:extLst>
            </p:cNvPr>
            <p:cNvSpPr/>
            <p:nvPr/>
          </p:nvSpPr>
          <p:spPr>
            <a:xfrm>
              <a:off x="6859123" y="5156933"/>
              <a:ext cx="456701" cy="226548"/>
            </a:xfrm>
            <a:prstGeom prst="rect">
              <a:avLst/>
            </a:prstGeom>
            <a:solidFill>
              <a:srgbClr val="F989B2"/>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03" name="Straight Connector 202">
              <a:extLst>
                <a:ext uri="{FF2B5EF4-FFF2-40B4-BE49-F238E27FC236}">
                  <a16:creationId xmlns:a16="http://schemas.microsoft.com/office/drawing/2014/main" id="{F310AA80-E5E5-9D45-B059-DBF356B23652}"/>
                </a:ext>
              </a:extLst>
            </p:cNvPr>
            <p:cNvCxnSpPr/>
            <p:nvPr/>
          </p:nvCxnSpPr>
          <p:spPr>
            <a:xfrm flipV="1">
              <a:off x="724911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2B504DA0-0830-A247-BFB2-5B08B92F485C}"/>
                </a:ext>
              </a:extLst>
            </p:cNvPr>
            <p:cNvCxnSpPr/>
            <p:nvPr/>
          </p:nvCxnSpPr>
          <p:spPr>
            <a:xfrm flipV="1">
              <a:off x="7197800"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89AA1B6E-8009-4F41-B5BE-F62AE9B4630F}"/>
                </a:ext>
              </a:extLst>
            </p:cNvPr>
            <p:cNvCxnSpPr/>
            <p:nvPr/>
          </p:nvCxnSpPr>
          <p:spPr>
            <a:xfrm flipV="1">
              <a:off x="7146485"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69984DBE-4678-3045-8619-E36B03BB624E}"/>
                </a:ext>
              </a:extLst>
            </p:cNvPr>
            <p:cNvCxnSpPr/>
            <p:nvPr/>
          </p:nvCxnSpPr>
          <p:spPr>
            <a:xfrm flipV="1">
              <a:off x="709517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334E391C-886C-FD40-90C5-307C327A8D88}"/>
                </a:ext>
              </a:extLst>
            </p:cNvPr>
            <p:cNvCxnSpPr/>
            <p:nvPr/>
          </p:nvCxnSpPr>
          <p:spPr>
            <a:xfrm flipV="1">
              <a:off x="7043856"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8740E756-940A-C245-BFC2-46F263F13E78}"/>
                </a:ext>
              </a:extLst>
            </p:cNvPr>
            <p:cNvCxnSpPr/>
            <p:nvPr/>
          </p:nvCxnSpPr>
          <p:spPr>
            <a:xfrm flipV="1">
              <a:off x="6992541"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3646C395-21B6-0B4A-B835-DCBA9C58427F}"/>
                </a:ext>
              </a:extLst>
            </p:cNvPr>
            <p:cNvCxnSpPr/>
            <p:nvPr/>
          </p:nvCxnSpPr>
          <p:spPr>
            <a:xfrm flipV="1">
              <a:off x="6941227" y="5189971"/>
              <a:ext cx="0" cy="15575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87911E2-4676-1041-AC82-896E82DBBF94}"/>
              </a:ext>
            </a:extLst>
          </p:cNvPr>
          <p:cNvGrpSpPr/>
          <p:nvPr/>
        </p:nvGrpSpPr>
        <p:grpSpPr>
          <a:xfrm>
            <a:off x="7552398" y="2762175"/>
            <a:ext cx="3061681" cy="1433307"/>
            <a:chOff x="7552398" y="2762175"/>
            <a:chExt cx="3061681" cy="1433307"/>
          </a:xfrm>
        </p:grpSpPr>
        <p:sp>
          <p:nvSpPr>
            <p:cNvPr id="306" name="Freeform 305">
              <a:extLst>
                <a:ext uri="{FF2B5EF4-FFF2-40B4-BE49-F238E27FC236}">
                  <a16:creationId xmlns:a16="http://schemas.microsoft.com/office/drawing/2014/main" id="{A047DABE-6D91-2B46-B457-9C4D910EAC34}"/>
                </a:ext>
              </a:extLst>
            </p:cNvPr>
            <p:cNvSpPr/>
            <p:nvPr/>
          </p:nvSpPr>
          <p:spPr>
            <a:xfrm flipH="1">
              <a:off x="9104671" y="2771139"/>
              <a:ext cx="1509408" cy="1424343"/>
            </a:xfrm>
            <a:custGeom>
              <a:avLst/>
              <a:gdLst>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Lst>
              <a:ahLst/>
              <a:cxnLst>
                <a:cxn ang="0">
                  <a:pos x="connsiteX0" y="connsiteY0"/>
                </a:cxn>
                <a:cxn ang="0">
                  <a:pos x="connsiteX1" y="connsiteY1"/>
                </a:cxn>
              </a:cxnLst>
              <a:rect l="l" t="t" r="r" b="b"/>
              <a:pathLst>
                <a:path w="1509408" h="1378340">
                  <a:moveTo>
                    <a:pt x="1509408" y="1378340"/>
                  </a:moveTo>
                  <a:cubicBezTo>
                    <a:pt x="1268229" y="509348"/>
                    <a:pt x="882368" y="54174"/>
                    <a:pt x="0" y="0"/>
                  </a:cubicBezTo>
                </a:path>
              </a:pathLst>
            </a:custGeom>
            <a:noFill/>
            <a:ln>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07" name="Freeform 306">
              <a:extLst>
                <a:ext uri="{FF2B5EF4-FFF2-40B4-BE49-F238E27FC236}">
                  <a16:creationId xmlns:a16="http://schemas.microsoft.com/office/drawing/2014/main" id="{268EAC65-5523-F449-A3E7-F1059BFF90A8}"/>
                </a:ext>
              </a:extLst>
            </p:cNvPr>
            <p:cNvSpPr/>
            <p:nvPr/>
          </p:nvSpPr>
          <p:spPr>
            <a:xfrm>
              <a:off x="7552398" y="2762175"/>
              <a:ext cx="1509408" cy="1424343"/>
            </a:xfrm>
            <a:custGeom>
              <a:avLst/>
              <a:gdLst>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327355 w 1327355"/>
                <a:gd name="connsiteY0" fmla="*/ 1386348 h 1386348"/>
                <a:gd name="connsiteX1" fmla="*/ 0 w 1327355"/>
                <a:gd name="connsiteY1" fmla="*/ 0 h 1386348"/>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 name="connsiteX0" fmla="*/ 1509408 w 1509408"/>
                <a:gd name="connsiteY0" fmla="*/ 1378340 h 1378340"/>
                <a:gd name="connsiteX1" fmla="*/ 0 w 1509408"/>
                <a:gd name="connsiteY1" fmla="*/ 0 h 1378340"/>
              </a:gdLst>
              <a:ahLst/>
              <a:cxnLst>
                <a:cxn ang="0">
                  <a:pos x="connsiteX0" y="connsiteY0"/>
                </a:cxn>
                <a:cxn ang="0">
                  <a:pos x="connsiteX1" y="connsiteY1"/>
                </a:cxn>
              </a:cxnLst>
              <a:rect l="l" t="t" r="r" b="b"/>
              <a:pathLst>
                <a:path w="1509408" h="1378340">
                  <a:moveTo>
                    <a:pt x="1509408" y="1378340"/>
                  </a:moveTo>
                  <a:cubicBezTo>
                    <a:pt x="1268229" y="509348"/>
                    <a:pt x="882368" y="54174"/>
                    <a:pt x="0" y="0"/>
                  </a:cubicBezTo>
                </a:path>
              </a:pathLst>
            </a:custGeom>
            <a:noFill/>
            <a:ln>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308" name="Group 307">
            <a:extLst>
              <a:ext uri="{FF2B5EF4-FFF2-40B4-BE49-F238E27FC236}">
                <a16:creationId xmlns:a16="http://schemas.microsoft.com/office/drawing/2014/main" id="{CDE6A3E2-3661-2F4D-A6C8-724B4A3D05ED}"/>
              </a:ext>
            </a:extLst>
          </p:cNvPr>
          <p:cNvGrpSpPr/>
          <p:nvPr/>
        </p:nvGrpSpPr>
        <p:grpSpPr>
          <a:xfrm>
            <a:off x="7428575" y="2677315"/>
            <a:ext cx="3355719" cy="1705017"/>
            <a:chOff x="7428575" y="2677315"/>
            <a:chExt cx="3355719" cy="1705017"/>
          </a:xfrm>
        </p:grpSpPr>
        <p:sp>
          <p:nvSpPr>
            <p:cNvPr id="309" name="Freeform 308">
              <a:extLst>
                <a:ext uri="{FF2B5EF4-FFF2-40B4-BE49-F238E27FC236}">
                  <a16:creationId xmlns:a16="http://schemas.microsoft.com/office/drawing/2014/main" id="{B47BEEA4-E4B8-A64E-885F-14003C8F5A1B}"/>
                </a:ext>
              </a:extLst>
            </p:cNvPr>
            <p:cNvSpPr/>
            <p:nvPr/>
          </p:nvSpPr>
          <p:spPr>
            <a:xfrm>
              <a:off x="9335149" y="2701273"/>
              <a:ext cx="1406838" cy="168105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Lst>
              <a:ahLst/>
              <a:cxnLst>
                <a:cxn ang="0">
                  <a:pos x="connsiteX0" y="connsiteY0"/>
                </a:cxn>
                <a:cxn ang="0">
                  <a:pos x="connsiteX1" y="connsiteY1"/>
                </a:cxn>
                <a:cxn ang="0">
                  <a:pos x="connsiteX2" y="connsiteY2"/>
                </a:cxn>
                <a:cxn ang="0">
                  <a:pos x="connsiteX3" y="connsiteY3"/>
                </a:cxn>
              </a:cxnLst>
              <a:rect l="l" t="t" r="r" b="b"/>
              <a:pathLst>
                <a:path w="1541303" h="1681059">
                  <a:moveTo>
                    <a:pt x="0" y="1681059"/>
                  </a:moveTo>
                  <a:lnTo>
                    <a:pt x="539056" y="1465436"/>
                  </a:lnTo>
                  <a:lnTo>
                    <a:pt x="1541303" y="1445471"/>
                  </a:lnTo>
                  <a:lnTo>
                    <a:pt x="1525331" y="0"/>
                  </a:lnTo>
                </a:path>
              </a:pathLst>
            </a:custGeom>
            <a:noFill/>
            <a:ln w="4445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0" name="Freeform 309">
              <a:extLst>
                <a:ext uri="{FF2B5EF4-FFF2-40B4-BE49-F238E27FC236}">
                  <a16:creationId xmlns:a16="http://schemas.microsoft.com/office/drawing/2014/main" id="{304AE042-2E8A-D141-BC94-ED99460E627E}"/>
                </a:ext>
              </a:extLst>
            </p:cNvPr>
            <p:cNvSpPr/>
            <p:nvPr/>
          </p:nvSpPr>
          <p:spPr>
            <a:xfrm>
              <a:off x="7473006" y="2677315"/>
              <a:ext cx="1446868" cy="1701024"/>
            </a:xfrm>
            <a:custGeom>
              <a:avLst/>
              <a:gdLst>
                <a:gd name="connsiteX0" fmla="*/ 0 w 1549289"/>
                <a:gd name="connsiteY0" fmla="*/ 0 h 1701024"/>
                <a:gd name="connsiteX1" fmla="*/ 0 w 1549289"/>
                <a:gd name="connsiteY1" fmla="*/ 1485401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53457 h 1701024"/>
                <a:gd name="connsiteX3" fmla="*/ 1549289 w 1549289"/>
                <a:gd name="connsiteY3" fmla="*/ 1701024 h 1701024"/>
                <a:gd name="connsiteX0" fmla="*/ 0 w 1549289"/>
                <a:gd name="connsiteY0" fmla="*/ 0 h 1701024"/>
                <a:gd name="connsiteX1" fmla="*/ 7986 w 1549289"/>
                <a:gd name="connsiteY1" fmla="*/ 1481408 h 1701024"/>
                <a:gd name="connsiteX2" fmla="*/ 1030198 w 1549289"/>
                <a:gd name="connsiteY2" fmla="*/ 1485401 h 1701024"/>
                <a:gd name="connsiteX3" fmla="*/ 1549289 w 1549289"/>
                <a:gd name="connsiteY3" fmla="*/ 1701024 h 1701024"/>
              </a:gdLst>
              <a:ahLst/>
              <a:cxnLst>
                <a:cxn ang="0">
                  <a:pos x="connsiteX0" y="connsiteY0"/>
                </a:cxn>
                <a:cxn ang="0">
                  <a:pos x="connsiteX1" y="connsiteY1"/>
                </a:cxn>
                <a:cxn ang="0">
                  <a:pos x="connsiteX2" y="connsiteY2"/>
                </a:cxn>
                <a:cxn ang="0">
                  <a:pos x="connsiteX3" y="connsiteY3"/>
                </a:cxn>
              </a:cxnLst>
              <a:rect l="l" t="t" r="r" b="b"/>
              <a:pathLst>
                <a:path w="1549289" h="1701024">
                  <a:moveTo>
                    <a:pt x="0" y="0"/>
                  </a:moveTo>
                  <a:lnTo>
                    <a:pt x="7986" y="1481408"/>
                  </a:lnTo>
                  <a:lnTo>
                    <a:pt x="1030198" y="1485401"/>
                  </a:lnTo>
                  <a:lnTo>
                    <a:pt x="1549289" y="1701024"/>
                  </a:lnTo>
                </a:path>
              </a:pathLst>
            </a:custGeom>
            <a:noFill/>
            <a:ln w="38100">
              <a:solidFill>
                <a:schemeClr val="accent5">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1" name="TextBox 310">
              <a:extLst>
                <a:ext uri="{FF2B5EF4-FFF2-40B4-BE49-F238E27FC236}">
                  <a16:creationId xmlns:a16="http://schemas.microsoft.com/office/drawing/2014/main" id="{272D3047-A7CC-1745-B040-00D1E25997AF}"/>
                </a:ext>
              </a:extLst>
            </p:cNvPr>
            <p:cNvSpPr txBox="1"/>
            <p:nvPr/>
          </p:nvSpPr>
          <p:spPr>
            <a:xfrm>
              <a:off x="10184578" y="355661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sp>
          <p:nvSpPr>
            <p:cNvPr id="312" name="TextBox 311">
              <a:extLst>
                <a:ext uri="{FF2B5EF4-FFF2-40B4-BE49-F238E27FC236}">
                  <a16:creationId xmlns:a16="http://schemas.microsoft.com/office/drawing/2014/main" id="{BBCAFBB0-6D98-9742-AB87-26B3EE90BCAB}"/>
                </a:ext>
              </a:extLst>
            </p:cNvPr>
            <p:cNvSpPr txBox="1"/>
            <p:nvPr/>
          </p:nvSpPr>
          <p:spPr>
            <a:xfrm>
              <a:off x="7428575" y="3517694"/>
              <a:ext cx="59971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5B9BD5">
                      <a:lumMod val="75000"/>
                    </a:srgbClr>
                  </a:solidFill>
                  <a:effectLst/>
                  <a:uLnTx/>
                  <a:uFillTx/>
                  <a:latin typeface="Calibri"/>
                  <a:ea typeface="+mn-ea"/>
                  <a:cs typeface="+mn-cs"/>
                </a:rPr>
                <a:t>data</a:t>
              </a:r>
            </a:p>
          </p:txBody>
        </p:sp>
      </p:grpSp>
      <p:grpSp>
        <p:nvGrpSpPr>
          <p:cNvPr id="313" name="Group 312">
            <a:extLst>
              <a:ext uri="{FF2B5EF4-FFF2-40B4-BE49-F238E27FC236}">
                <a16:creationId xmlns:a16="http://schemas.microsoft.com/office/drawing/2014/main" id="{5DFB8599-7DDC-8447-ADE3-2DAD2C0402AB}"/>
              </a:ext>
            </a:extLst>
          </p:cNvPr>
          <p:cNvGrpSpPr/>
          <p:nvPr/>
        </p:nvGrpSpPr>
        <p:grpSpPr>
          <a:xfrm>
            <a:off x="6799618" y="2691243"/>
            <a:ext cx="4657206" cy="1827509"/>
            <a:chOff x="6799618" y="2691243"/>
            <a:chExt cx="4657206" cy="1827509"/>
          </a:xfrm>
        </p:grpSpPr>
        <p:sp>
          <p:nvSpPr>
            <p:cNvPr id="314" name="Freeform 313">
              <a:extLst>
                <a:ext uri="{FF2B5EF4-FFF2-40B4-BE49-F238E27FC236}">
                  <a16:creationId xmlns:a16="http://schemas.microsoft.com/office/drawing/2014/main" id="{67AC42C5-3F9E-0D4E-B80B-DB0208D256F0}"/>
                </a:ext>
              </a:extLst>
            </p:cNvPr>
            <p:cNvSpPr/>
            <p:nvPr/>
          </p:nvSpPr>
          <p:spPr>
            <a:xfrm>
              <a:off x="7353946" y="2691243"/>
              <a:ext cx="3498244" cy="1827509"/>
            </a:xfrm>
            <a:custGeom>
              <a:avLst/>
              <a:gdLst>
                <a:gd name="connsiteX0" fmla="*/ 0 w 1541303"/>
                <a:gd name="connsiteY0" fmla="*/ 1605191 h 1605191"/>
                <a:gd name="connsiteX1" fmla="*/ 539056 w 1541303"/>
                <a:gd name="connsiteY1" fmla="*/ 1389568 h 1605191"/>
                <a:gd name="connsiteX2" fmla="*/ 1541303 w 1541303"/>
                <a:gd name="connsiteY2" fmla="*/ 1369603 h 1605191"/>
                <a:gd name="connsiteX3" fmla="*/ 1533317 w 1541303"/>
                <a:gd name="connsiteY3" fmla="*/ 0 h 1605191"/>
                <a:gd name="connsiteX0" fmla="*/ 0 w 1541303"/>
                <a:gd name="connsiteY0" fmla="*/ 1681059 h 1681059"/>
                <a:gd name="connsiteX1" fmla="*/ 539056 w 1541303"/>
                <a:gd name="connsiteY1" fmla="*/ 1465436 h 1681059"/>
                <a:gd name="connsiteX2" fmla="*/ 1541303 w 1541303"/>
                <a:gd name="connsiteY2" fmla="*/ 1445471 h 1681059"/>
                <a:gd name="connsiteX3" fmla="*/ 1525331 w 1541303"/>
                <a:gd name="connsiteY3" fmla="*/ 0 h 1681059"/>
                <a:gd name="connsiteX0" fmla="*/ 0 w 1541303"/>
                <a:gd name="connsiteY0" fmla="*/ 1681059 h 1681059"/>
                <a:gd name="connsiteX1" fmla="*/ 539056 w 1541303"/>
                <a:gd name="connsiteY1" fmla="*/ 1465436 h 1681059"/>
                <a:gd name="connsiteX2" fmla="*/ 920408 w 1541303"/>
                <a:gd name="connsiteY2" fmla="*/ 1455758 h 1681059"/>
                <a:gd name="connsiteX3" fmla="*/ 1541303 w 1541303"/>
                <a:gd name="connsiteY3" fmla="*/ 1445471 h 1681059"/>
                <a:gd name="connsiteX4" fmla="*/ 1525331 w 1541303"/>
                <a:gd name="connsiteY4" fmla="*/ 0 h 1681059"/>
                <a:gd name="connsiteX0" fmla="*/ 0 w 1541303"/>
                <a:gd name="connsiteY0" fmla="*/ 1681059 h 1681059"/>
                <a:gd name="connsiteX1" fmla="*/ 373242 w 1541303"/>
                <a:gd name="connsiteY1" fmla="*/ 1536549 h 1681059"/>
                <a:gd name="connsiteX2" fmla="*/ 539056 w 1541303"/>
                <a:gd name="connsiteY2" fmla="*/ 1465436 h 1681059"/>
                <a:gd name="connsiteX3" fmla="*/ 920408 w 1541303"/>
                <a:gd name="connsiteY3" fmla="*/ 1455758 h 1681059"/>
                <a:gd name="connsiteX4" fmla="*/ 1541303 w 1541303"/>
                <a:gd name="connsiteY4" fmla="*/ 1445471 h 1681059"/>
                <a:gd name="connsiteX5" fmla="*/ 1525331 w 1541303"/>
                <a:gd name="connsiteY5" fmla="*/ 0 h 1681059"/>
                <a:gd name="connsiteX0" fmla="*/ 0 w 1541303"/>
                <a:gd name="connsiteY0" fmla="*/ 1681059 h 1681059"/>
                <a:gd name="connsiteX1" fmla="*/ 373242 w 1541303"/>
                <a:gd name="connsiteY1" fmla="*/ 1536549 h 1681059"/>
                <a:gd name="connsiteX2" fmla="*/ 232427 w 1541303"/>
                <a:gd name="connsiteY2" fmla="*/ 1591633 h 1681059"/>
                <a:gd name="connsiteX3" fmla="*/ 539056 w 1541303"/>
                <a:gd name="connsiteY3" fmla="*/ 1465436 h 1681059"/>
                <a:gd name="connsiteX4" fmla="*/ 920408 w 1541303"/>
                <a:gd name="connsiteY4" fmla="*/ 1455758 h 1681059"/>
                <a:gd name="connsiteX5" fmla="*/ 1541303 w 1541303"/>
                <a:gd name="connsiteY5" fmla="*/ 1445471 h 1681059"/>
                <a:gd name="connsiteX6" fmla="*/ 1525331 w 1541303"/>
                <a:gd name="connsiteY6" fmla="*/ 0 h 1681059"/>
                <a:gd name="connsiteX0" fmla="*/ 0 w 3882856"/>
                <a:gd name="connsiteY0" fmla="*/ 142370 h 1591633"/>
                <a:gd name="connsiteX1" fmla="*/ 2714795 w 3882856"/>
                <a:gd name="connsiteY1" fmla="*/ 1536549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0 w 3882856"/>
                <a:gd name="connsiteY0" fmla="*/ 142370 h 1591633"/>
                <a:gd name="connsiteX1" fmla="*/ 2163604 w 3882856"/>
                <a:gd name="connsiteY1" fmla="*/ 1510843 h 1591633"/>
                <a:gd name="connsiteX2" fmla="*/ 2573980 w 3882856"/>
                <a:gd name="connsiteY2" fmla="*/ 1591633 h 1591633"/>
                <a:gd name="connsiteX3" fmla="*/ 2880609 w 3882856"/>
                <a:gd name="connsiteY3" fmla="*/ 1465436 h 1591633"/>
                <a:gd name="connsiteX4" fmla="*/ 3261961 w 3882856"/>
                <a:gd name="connsiteY4" fmla="*/ 1455758 h 1591633"/>
                <a:gd name="connsiteX5" fmla="*/ 3882856 w 3882856"/>
                <a:gd name="connsiteY5" fmla="*/ 1445471 h 1591633"/>
                <a:gd name="connsiteX6" fmla="*/ 3866884 w 3882856"/>
                <a:gd name="connsiteY6" fmla="*/ 0 h 1591633"/>
                <a:gd name="connsiteX0" fmla="*/ 33110 w 3915966"/>
                <a:gd name="connsiteY0" fmla="*/ 142370 h 1591633"/>
                <a:gd name="connsiteX1" fmla="*/ 0 w 3915966"/>
                <a:gd name="connsiteY1" fmla="*/ 1510843 h 1591633"/>
                <a:gd name="connsiteX2" fmla="*/ 2607090 w 3915966"/>
                <a:gd name="connsiteY2" fmla="*/ 1591633 h 1591633"/>
                <a:gd name="connsiteX3" fmla="*/ 2913719 w 3915966"/>
                <a:gd name="connsiteY3" fmla="*/ 1465436 h 1591633"/>
                <a:gd name="connsiteX4" fmla="*/ 3295071 w 3915966"/>
                <a:gd name="connsiteY4" fmla="*/ 1455758 h 1591633"/>
                <a:gd name="connsiteX5" fmla="*/ 3915966 w 3915966"/>
                <a:gd name="connsiteY5" fmla="*/ 1445471 h 1591633"/>
                <a:gd name="connsiteX6" fmla="*/ 3899994 w 3915966"/>
                <a:gd name="connsiteY6" fmla="*/ 0 h 1591633"/>
                <a:gd name="connsiteX0" fmla="*/ 33110 w 3915966"/>
                <a:gd name="connsiteY0" fmla="*/ 142370 h 1510843"/>
                <a:gd name="connsiteX1" fmla="*/ 0 w 3915966"/>
                <a:gd name="connsiteY1" fmla="*/ 1510843 h 1510843"/>
                <a:gd name="connsiteX2" fmla="*/ 1263312 w 3915966"/>
                <a:gd name="connsiteY2" fmla="*/ 1477792 h 1510843"/>
                <a:gd name="connsiteX3" fmla="*/ 2913719 w 3915966"/>
                <a:gd name="connsiteY3" fmla="*/ 1465436 h 1510843"/>
                <a:gd name="connsiteX4" fmla="*/ 3295071 w 3915966"/>
                <a:gd name="connsiteY4" fmla="*/ 1455758 h 1510843"/>
                <a:gd name="connsiteX5" fmla="*/ 3915966 w 3915966"/>
                <a:gd name="connsiteY5" fmla="*/ 1445471 h 1510843"/>
                <a:gd name="connsiteX6" fmla="*/ 3899994 w 3915966"/>
                <a:gd name="connsiteY6" fmla="*/ 0 h 1510843"/>
                <a:gd name="connsiteX0" fmla="*/ 33110 w 3915966"/>
                <a:gd name="connsiteY0" fmla="*/ 142370 h 1510843"/>
                <a:gd name="connsiteX1" fmla="*/ 0 w 3915966"/>
                <a:gd name="connsiteY1" fmla="*/ 1510843 h 1510843"/>
                <a:gd name="connsiteX2" fmla="*/ 1263312 w 3915966"/>
                <a:gd name="connsiteY2" fmla="*/ 1477792 h 1510843"/>
                <a:gd name="connsiteX3" fmla="*/ 2373740 w 3915966"/>
                <a:gd name="connsiteY3" fmla="*/ 1470447 h 1510843"/>
                <a:gd name="connsiteX4" fmla="*/ 2913719 w 3915966"/>
                <a:gd name="connsiteY4" fmla="*/ 1465436 h 1510843"/>
                <a:gd name="connsiteX5" fmla="*/ 3295071 w 3915966"/>
                <a:gd name="connsiteY5" fmla="*/ 1455758 h 1510843"/>
                <a:gd name="connsiteX6" fmla="*/ 3915966 w 3915966"/>
                <a:gd name="connsiteY6" fmla="*/ 1445471 h 1510843"/>
                <a:gd name="connsiteX7" fmla="*/ 3899994 w 3915966"/>
                <a:gd name="connsiteY7" fmla="*/ 0 h 1510843"/>
                <a:gd name="connsiteX0" fmla="*/ 33110 w 3915966"/>
                <a:gd name="connsiteY0" fmla="*/ 142370 h 1676095"/>
                <a:gd name="connsiteX1" fmla="*/ 0 w 3915966"/>
                <a:gd name="connsiteY1" fmla="*/ 1510843 h 1676095"/>
                <a:gd name="connsiteX2" fmla="*/ 1263312 w 3915966"/>
                <a:gd name="connsiteY2" fmla="*/ 1477792 h 1676095"/>
                <a:gd name="connsiteX3" fmla="*/ 2192692 w 3915966"/>
                <a:gd name="connsiteY3" fmla="*/ 1676095 h 1676095"/>
                <a:gd name="connsiteX4" fmla="*/ 2913719 w 3915966"/>
                <a:gd name="connsiteY4" fmla="*/ 1465436 h 1676095"/>
                <a:gd name="connsiteX5" fmla="*/ 3295071 w 3915966"/>
                <a:gd name="connsiteY5" fmla="*/ 1455758 h 1676095"/>
                <a:gd name="connsiteX6" fmla="*/ 3915966 w 3915966"/>
                <a:gd name="connsiteY6" fmla="*/ 1445471 h 1676095"/>
                <a:gd name="connsiteX7" fmla="*/ 3899994 w 3915966"/>
                <a:gd name="connsiteY7"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609316 w 3915966"/>
                <a:gd name="connsiteY3" fmla="*/ 1551238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33110 w 3915966"/>
                <a:gd name="connsiteY0" fmla="*/ 142370 h 1676095"/>
                <a:gd name="connsiteX1" fmla="*/ 0 w 3915966"/>
                <a:gd name="connsiteY1" fmla="*/ 1510843 h 1676095"/>
                <a:gd name="connsiteX2" fmla="*/ 1263312 w 3915966"/>
                <a:gd name="connsiteY2" fmla="*/ 1477792 h 1676095"/>
                <a:gd name="connsiteX3" fmla="*/ 1589200 w 3915966"/>
                <a:gd name="connsiteY3" fmla="*/ 1661407 h 1676095"/>
                <a:gd name="connsiteX4" fmla="*/ 2192692 w 3915966"/>
                <a:gd name="connsiteY4" fmla="*/ 1676095 h 1676095"/>
                <a:gd name="connsiteX5" fmla="*/ 2913719 w 3915966"/>
                <a:gd name="connsiteY5" fmla="*/ 1465436 h 1676095"/>
                <a:gd name="connsiteX6" fmla="*/ 3295071 w 3915966"/>
                <a:gd name="connsiteY6" fmla="*/ 1455758 h 1676095"/>
                <a:gd name="connsiteX7" fmla="*/ 3915966 w 3915966"/>
                <a:gd name="connsiteY7" fmla="*/ 1445471 h 1676095"/>
                <a:gd name="connsiteX8" fmla="*/ 3899994 w 3915966"/>
                <a:gd name="connsiteY8" fmla="*/ 0 h 1676095"/>
                <a:gd name="connsiteX0" fmla="*/ 17017 w 3915966"/>
                <a:gd name="connsiteY0" fmla="*/ 0 h 1838525"/>
                <a:gd name="connsiteX1" fmla="*/ 0 w 3915966"/>
                <a:gd name="connsiteY1" fmla="*/ 1673273 h 1838525"/>
                <a:gd name="connsiteX2" fmla="*/ 1263312 w 3915966"/>
                <a:gd name="connsiteY2" fmla="*/ 1640222 h 1838525"/>
                <a:gd name="connsiteX3" fmla="*/ 1589200 w 3915966"/>
                <a:gd name="connsiteY3" fmla="*/ 1823837 h 1838525"/>
                <a:gd name="connsiteX4" fmla="*/ 2192692 w 3915966"/>
                <a:gd name="connsiteY4" fmla="*/ 1838525 h 1838525"/>
                <a:gd name="connsiteX5" fmla="*/ 2913719 w 3915966"/>
                <a:gd name="connsiteY5" fmla="*/ 1627866 h 1838525"/>
                <a:gd name="connsiteX6" fmla="*/ 3295071 w 3915966"/>
                <a:gd name="connsiteY6" fmla="*/ 1618188 h 1838525"/>
                <a:gd name="connsiteX7" fmla="*/ 3915966 w 3915966"/>
                <a:gd name="connsiteY7" fmla="*/ 1607901 h 1838525"/>
                <a:gd name="connsiteX8" fmla="*/ 3899994 w 3915966"/>
                <a:gd name="connsiteY8" fmla="*/ 162430 h 1838525"/>
                <a:gd name="connsiteX0" fmla="*/ 0 w 3898949"/>
                <a:gd name="connsiteY0" fmla="*/ 0 h 1838525"/>
                <a:gd name="connsiteX1" fmla="*/ 19193 w 3898949"/>
                <a:gd name="connsiteY1" fmla="*/ 1581465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5137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246295 w 3898949"/>
                <a:gd name="connsiteY2" fmla="*/ 164022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9969 w 3898949"/>
                <a:gd name="connsiteY2" fmla="*/ 1566776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81465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38525"/>
                <a:gd name="connsiteX1" fmla="*/ 15169 w 3898949"/>
                <a:gd name="connsiteY1" fmla="*/ 1588809 h 1838525"/>
                <a:gd name="connsiteX2" fmla="*/ 1185946 w 3898949"/>
                <a:gd name="connsiteY2" fmla="*/ 1592482 h 1838525"/>
                <a:gd name="connsiteX3" fmla="*/ 1572183 w 3898949"/>
                <a:gd name="connsiteY3" fmla="*/ 1823837 h 1838525"/>
                <a:gd name="connsiteX4" fmla="*/ 2175675 w 3898949"/>
                <a:gd name="connsiteY4" fmla="*/ 1838525 h 1838525"/>
                <a:gd name="connsiteX5" fmla="*/ 2896702 w 3898949"/>
                <a:gd name="connsiteY5" fmla="*/ 1627866 h 1838525"/>
                <a:gd name="connsiteX6" fmla="*/ 3278054 w 3898949"/>
                <a:gd name="connsiteY6" fmla="*/ 1618188 h 1838525"/>
                <a:gd name="connsiteX7" fmla="*/ 3898949 w 3898949"/>
                <a:gd name="connsiteY7" fmla="*/ 1607901 h 1838525"/>
                <a:gd name="connsiteX8" fmla="*/ 3882977 w 3898949"/>
                <a:gd name="connsiteY8" fmla="*/ 162430 h 1838525"/>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896702 w 3898949"/>
                <a:gd name="connsiteY5" fmla="*/ 1627866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82977 w 3898949"/>
                <a:gd name="connsiteY8" fmla="*/ 162430 h 1827509"/>
                <a:gd name="connsiteX0" fmla="*/ 0 w 3898949"/>
                <a:gd name="connsiteY0" fmla="*/ 0 h 1827509"/>
                <a:gd name="connsiteX1" fmla="*/ 15169 w 3898949"/>
                <a:gd name="connsiteY1" fmla="*/ 1588809 h 1827509"/>
                <a:gd name="connsiteX2" fmla="*/ 1185946 w 3898949"/>
                <a:gd name="connsiteY2" fmla="*/ 1592482 h 1827509"/>
                <a:gd name="connsiteX3" fmla="*/ 1572183 w 3898949"/>
                <a:gd name="connsiteY3" fmla="*/ 1823837 h 1827509"/>
                <a:gd name="connsiteX4" fmla="*/ 2147513 w 3898949"/>
                <a:gd name="connsiteY4" fmla="*/ 1827509 h 1827509"/>
                <a:gd name="connsiteX5" fmla="*/ 2727724 w 3898949"/>
                <a:gd name="connsiteY5" fmla="*/ 1591143 h 1827509"/>
                <a:gd name="connsiteX6" fmla="*/ 3278054 w 3898949"/>
                <a:gd name="connsiteY6" fmla="*/ 1618188 h 1827509"/>
                <a:gd name="connsiteX7" fmla="*/ 3898949 w 3898949"/>
                <a:gd name="connsiteY7" fmla="*/ 1607901 h 1827509"/>
                <a:gd name="connsiteX8" fmla="*/ 3869708 w 3898949"/>
                <a:gd name="connsiteY8" fmla="*/ 113985 h 1827509"/>
                <a:gd name="connsiteX0" fmla="*/ 0 w 3869708"/>
                <a:gd name="connsiteY0" fmla="*/ 0 h 1827509"/>
                <a:gd name="connsiteX1" fmla="*/ 15169 w 3869708"/>
                <a:gd name="connsiteY1" fmla="*/ 1588809 h 1827509"/>
                <a:gd name="connsiteX2" fmla="*/ 1185946 w 3869708"/>
                <a:gd name="connsiteY2" fmla="*/ 1592482 h 1827509"/>
                <a:gd name="connsiteX3" fmla="*/ 1572183 w 3869708"/>
                <a:gd name="connsiteY3" fmla="*/ 1823837 h 1827509"/>
                <a:gd name="connsiteX4" fmla="*/ 2147513 w 3869708"/>
                <a:gd name="connsiteY4" fmla="*/ 1827509 h 1827509"/>
                <a:gd name="connsiteX5" fmla="*/ 2727724 w 3869708"/>
                <a:gd name="connsiteY5" fmla="*/ 1591143 h 1827509"/>
                <a:gd name="connsiteX6" fmla="*/ 3278054 w 3869708"/>
                <a:gd name="connsiteY6" fmla="*/ 1618188 h 1827509"/>
                <a:gd name="connsiteX7" fmla="*/ 3839239 w 3869708"/>
                <a:gd name="connsiteY7" fmla="*/ 1565511 h 1827509"/>
                <a:gd name="connsiteX8" fmla="*/ 3869708 w 3869708"/>
                <a:gd name="connsiteY8" fmla="*/ 113985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278054 w 3839239"/>
                <a:gd name="connsiteY6" fmla="*/ 1618188 h 1827509"/>
                <a:gd name="connsiteX7" fmla="*/ 3839239 w 3839239"/>
                <a:gd name="connsiteY7" fmla="*/ 1565511 h 1827509"/>
                <a:gd name="connsiteX8" fmla="*/ 3829902 w 3839239"/>
                <a:gd name="connsiteY8" fmla="*/ 126097 h 1827509"/>
                <a:gd name="connsiteX0" fmla="*/ 0 w 3839239"/>
                <a:gd name="connsiteY0" fmla="*/ 0 h 1827509"/>
                <a:gd name="connsiteX1" fmla="*/ 15169 w 3839239"/>
                <a:gd name="connsiteY1" fmla="*/ 1588809 h 1827509"/>
                <a:gd name="connsiteX2" fmla="*/ 1185946 w 3839239"/>
                <a:gd name="connsiteY2" fmla="*/ 1592482 h 1827509"/>
                <a:gd name="connsiteX3" fmla="*/ 1572183 w 3839239"/>
                <a:gd name="connsiteY3" fmla="*/ 1823837 h 1827509"/>
                <a:gd name="connsiteX4" fmla="*/ 2147513 w 3839239"/>
                <a:gd name="connsiteY4" fmla="*/ 1827509 h 1827509"/>
                <a:gd name="connsiteX5" fmla="*/ 2727724 w 3839239"/>
                <a:gd name="connsiteY5" fmla="*/ 1591143 h 1827509"/>
                <a:gd name="connsiteX6" fmla="*/ 3839239 w 3839239"/>
                <a:gd name="connsiteY6" fmla="*/ 1565511 h 1827509"/>
                <a:gd name="connsiteX7" fmla="*/ 3829902 w 3839239"/>
                <a:gd name="connsiteY7" fmla="*/ 126097 h 1827509"/>
                <a:gd name="connsiteX0" fmla="*/ 0 w 3832605"/>
                <a:gd name="connsiteY0" fmla="*/ 0 h 1827509"/>
                <a:gd name="connsiteX1" fmla="*/ 15169 w 3832605"/>
                <a:gd name="connsiteY1" fmla="*/ 1588809 h 1827509"/>
                <a:gd name="connsiteX2" fmla="*/ 1185946 w 3832605"/>
                <a:gd name="connsiteY2" fmla="*/ 1592482 h 1827509"/>
                <a:gd name="connsiteX3" fmla="*/ 1572183 w 3832605"/>
                <a:gd name="connsiteY3" fmla="*/ 1823837 h 1827509"/>
                <a:gd name="connsiteX4" fmla="*/ 2147513 w 3832605"/>
                <a:gd name="connsiteY4" fmla="*/ 1827509 h 1827509"/>
                <a:gd name="connsiteX5" fmla="*/ 2727724 w 3832605"/>
                <a:gd name="connsiteY5" fmla="*/ 1591143 h 1827509"/>
                <a:gd name="connsiteX6" fmla="*/ 3832605 w 3832605"/>
                <a:gd name="connsiteY6" fmla="*/ 1589734 h 1827509"/>
                <a:gd name="connsiteX7" fmla="*/ 3829902 w 3832605"/>
                <a:gd name="connsiteY7" fmla="*/ 126097 h 182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2605" h="1827509">
                  <a:moveTo>
                    <a:pt x="0" y="0"/>
                  </a:moveTo>
                  <a:lnTo>
                    <a:pt x="15169" y="1588809"/>
                  </a:lnTo>
                  <a:lnTo>
                    <a:pt x="1185946" y="1592482"/>
                  </a:lnTo>
                  <a:lnTo>
                    <a:pt x="1572183" y="1823837"/>
                  </a:lnTo>
                  <a:lnTo>
                    <a:pt x="2147513" y="1827509"/>
                  </a:lnTo>
                  <a:lnTo>
                    <a:pt x="2727724" y="1591143"/>
                  </a:lnTo>
                  <a:lnTo>
                    <a:pt x="3832605" y="1589734"/>
                  </a:lnTo>
                  <a:cubicBezTo>
                    <a:pt x="3829493" y="1109929"/>
                    <a:pt x="3833014" y="605902"/>
                    <a:pt x="3829902" y="126097"/>
                  </a:cubicBezTo>
                </a:path>
              </a:pathLst>
            </a:custGeom>
            <a:noFill/>
            <a:ln w="25400">
              <a:solidFill>
                <a:srgbClr val="00B050"/>
              </a:solidFill>
              <a:headEnd type="triangle"/>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5" name="TextBox 314">
              <a:extLst>
                <a:ext uri="{FF2B5EF4-FFF2-40B4-BE49-F238E27FC236}">
                  <a16:creationId xmlns:a16="http://schemas.microsoft.com/office/drawing/2014/main" id="{4B1BE921-31E4-C342-B3CD-DD49B4829966}"/>
                </a:ext>
              </a:extLst>
            </p:cNvPr>
            <p:cNvSpPr txBox="1"/>
            <p:nvPr/>
          </p:nvSpPr>
          <p:spPr>
            <a:xfrm>
              <a:off x="6799618" y="3650736"/>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sp>
          <p:nvSpPr>
            <p:cNvPr id="316" name="TextBox 315">
              <a:extLst>
                <a:ext uri="{FF2B5EF4-FFF2-40B4-BE49-F238E27FC236}">
                  <a16:creationId xmlns:a16="http://schemas.microsoft.com/office/drawing/2014/main" id="{E8B4DCFA-3A87-864C-A054-ED417A34E19F}"/>
                </a:ext>
              </a:extLst>
            </p:cNvPr>
            <p:cNvSpPr txBox="1"/>
            <p:nvPr/>
          </p:nvSpPr>
          <p:spPr>
            <a:xfrm>
              <a:off x="10809403" y="3772400"/>
              <a:ext cx="6474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a:ea typeface="+mn-ea"/>
                  <a:cs typeface="+mn-cs"/>
                </a:rPr>
                <a:t>ACKs</a:t>
              </a:r>
            </a:p>
          </p:txBody>
        </p:sp>
      </p:grpSp>
      <p:sp>
        <p:nvSpPr>
          <p:cNvPr id="2" name="TextBox 1">
            <a:extLst>
              <a:ext uri="{FF2B5EF4-FFF2-40B4-BE49-F238E27FC236}">
                <a16:creationId xmlns:a16="http://schemas.microsoft.com/office/drawing/2014/main" id="{CFA18EA5-E5A9-6043-B7D4-AA1698F72E02}"/>
              </a:ext>
            </a:extLst>
          </p:cNvPr>
          <p:cNvSpPr txBox="1"/>
          <p:nvPr/>
        </p:nvSpPr>
        <p:spPr>
          <a:xfrm>
            <a:off x="8061221" y="2622756"/>
            <a:ext cx="2095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a:ea typeface="+mn-ea"/>
                <a:cs typeface="+mn-cs"/>
              </a:rPr>
              <a:t>explicit congestion info</a:t>
            </a:r>
          </a:p>
        </p:txBody>
      </p:sp>
      <p:sp>
        <p:nvSpPr>
          <p:cNvPr id="133" name="Rectangle 3">
            <a:extLst>
              <a:ext uri="{FF2B5EF4-FFF2-40B4-BE49-F238E27FC236}">
                <a16:creationId xmlns:a16="http://schemas.microsoft.com/office/drawing/2014/main" id="{5D568CC7-EA67-7743-9944-2BC5136F529F}"/>
              </a:ext>
            </a:extLst>
          </p:cNvPr>
          <p:cNvSpPr txBox="1">
            <a:spLocks noChangeArrowheads="1"/>
          </p:cNvSpPr>
          <p:nvPr/>
        </p:nvSpPr>
        <p:spPr>
          <a:xfrm>
            <a:off x="698090" y="1818967"/>
            <a:ext cx="5781368" cy="382143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500" b="0" i="0" u="none" strike="noStrike" kern="1200" cap="none" spc="0" normalizeH="0" baseline="0" noProof="0" dirty="0">
                <a:ln>
                  <a:noFill/>
                </a:ln>
                <a:solidFill>
                  <a:srgbClr val="C00000"/>
                </a:solidFill>
                <a:effectLst/>
                <a:uLnTx/>
                <a:uFillTx/>
                <a:latin typeface="Calibri"/>
                <a:ea typeface="+mn-ea"/>
                <a:cs typeface="+mn-cs"/>
              </a:rPr>
              <a:t>Network-assisted congestion control:</a:t>
            </a:r>
          </a:p>
          <a:p>
            <a:pPr marL="407988"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000" b="0" i="0" u="none" strike="noStrike" kern="1200" cap="none" spc="0" normalizeH="0" baseline="0" noProof="0" dirty="0">
                <a:ln>
                  <a:noFill/>
                </a:ln>
                <a:solidFill>
                  <a:prstClr val="black"/>
                </a:solidFill>
                <a:effectLst/>
                <a:uLnTx/>
                <a:uFillTx/>
                <a:latin typeface="Calibri"/>
                <a:ea typeface="+mn-ea"/>
                <a:cs typeface="+mn-cs"/>
              </a:rPr>
              <a:t>routers provide </a:t>
            </a:r>
            <a:r>
              <a:rPr kumimoji="0" lang="en-US" sz="3000" b="0" i="1" u="none" strike="noStrike" kern="1200" cap="none" spc="0" normalizeH="0" baseline="0" noProof="0" dirty="0">
                <a:ln>
                  <a:noFill/>
                </a:ln>
                <a:solidFill>
                  <a:srgbClr val="C00000"/>
                </a:solidFill>
                <a:effectLst/>
                <a:uLnTx/>
                <a:uFillTx/>
                <a:latin typeface="Calibri"/>
                <a:ea typeface="+mn-ea"/>
                <a:cs typeface="+mn-cs"/>
              </a:rPr>
              <a:t>direct</a:t>
            </a:r>
            <a:r>
              <a:rPr kumimoji="0" lang="en-US" sz="3000" b="0" i="0" u="none" strike="noStrike" kern="1200" cap="none" spc="0" normalizeH="0" baseline="0" noProof="0" dirty="0">
                <a:ln>
                  <a:noFill/>
                </a:ln>
                <a:solidFill>
                  <a:prstClr val="black"/>
                </a:solidFill>
                <a:effectLst/>
                <a:uLnTx/>
                <a:uFillTx/>
                <a:latin typeface="Calibri"/>
                <a:ea typeface="+mn-ea"/>
                <a:cs typeface="+mn-cs"/>
              </a:rPr>
              <a:t> feedback to sending/receiving hosts with flows passing through congested router</a:t>
            </a:r>
          </a:p>
          <a:p>
            <a:pPr marL="407988"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3000" b="0" i="0" u="none" strike="noStrike" kern="1200" cap="none" spc="0" normalizeH="0" baseline="0" noProof="0" dirty="0">
                <a:ln>
                  <a:noFill/>
                </a:ln>
                <a:solidFill>
                  <a:prstClr val="black"/>
                </a:solidFill>
                <a:effectLst/>
                <a:uLnTx/>
                <a:uFillTx/>
                <a:latin typeface="Calibri"/>
                <a:ea typeface="+mn-ea"/>
                <a:cs typeface="+mn-cs"/>
              </a:rPr>
              <a:t>may indicate congestion level or explicitly set sending rate</a:t>
            </a:r>
          </a:p>
        </p:txBody>
      </p:sp>
      <p:sp>
        <p:nvSpPr>
          <p:cNvPr id="142" name="Slide Number Placeholder 2">
            <a:extLst>
              <a:ext uri="{FF2B5EF4-FFF2-40B4-BE49-F238E27FC236}">
                <a16:creationId xmlns:a16="http://schemas.microsoft.com/office/drawing/2014/main" id="{2CD52159-2B0E-9F4A-977B-27EEC203D78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115</a:t>
            </a:fld>
            <a:endParaRPr lang="en-US" dirty="0"/>
          </a:p>
        </p:txBody>
      </p:sp>
    </p:spTree>
    <p:extLst>
      <p:ext uri="{BB962C8B-B14F-4D97-AF65-F5344CB8AC3E}">
        <p14:creationId xmlns:p14="http://schemas.microsoft.com/office/powerpoint/2010/main" val="3829885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08"/>
                                        </p:tgtEl>
                                        <p:attrNameLst>
                                          <p:attrName>style.visibility</p:attrName>
                                        </p:attrNameLst>
                                      </p:cBhvr>
                                      <p:to>
                                        <p:strVal val="visible"/>
                                      </p:to>
                                    </p:set>
                                    <p:animEffect transition="in" filter="wipe(left)">
                                      <p:cBhvr>
                                        <p:cTn id="7" dur="1000"/>
                                        <p:tgtEl>
                                          <p:spTgt spid="308"/>
                                        </p:tgtEl>
                                      </p:cBhvr>
                                    </p:animEffect>
                                  </p:childTnLst>
                                </p:cTn>
                              </p:par>
                            </p:childTnLst>
                          </p:cTn>
                        </p:par>
                        <p:par>
                          <p:cTn id="8" fill="hold">
                            <p:stCondLst>
                              <p:cond delay="1000"/>
                            </p:stCondLst>
                            <p:childTnLst>
                              <p:par>
                                <p:cTn id="9" presetID="22" presetClass="entr" presetSubtype="2" fill="hold" nodeType="afterEffect">
                                  <p:stCondLst>
                                    <p:cond delay="0"/>
                                  </p:stCondLst>
                                  <p:childTnLst>
                                    <p:set>
                                      <p:cBhvr>
                                        <p:cTn id="10" dur="1" fill="hold">
                                          <p:stCondLst>
                                            <p:cond delay="0"/>
                                          </p:stCondLst>
                                        </p:cTn>
                                        <p:tgtEl>
                                          <p:spTgt spid="313"/>
                                        </p:tgtEl>
                                        <p:attrNameLst>
                                          <p:attrName>style.visibility</p:attrName>
                                        </p:attrNameLst>
                                      </p:cBhvr>
                                      <p:to>
                                        <p:strVal val="visible"/>
                                      </p:to>
                                    </p:set>
                                    <p:animEffect transition="in" filter="wipe(right)">
                                      <p:cBhvr>
                                        <p:cTn id="11" dur="1000"/>
                                        <p:tgtEl>
                                          <p:spTgt spid="31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childTnLst>
                          </p:cTn>
                        </p:par>
                        <p:par>
                          <p:cTn id="17" fill="hold">
                            <p:stCondLst>
                              <p:cond delay="500"/>
                            </p:stCondLst>
                            <p:childTnLst>
                              <p:par>
                                <p:cTn id="18" presetID="9" presetClass="entr" presetSubtype="0"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dissolve">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97289">
                                            <p:txEl>
                                              <p:pRg st="0" end="0"/>
                                            </p:txEl>
                                          </p:spTgt>
                                        </p:tgtEl>
                                        <p:attrNameLst>
                                          <p:attrName>style.visibility</p:attrName>
                                        </p:attrNameLst>
                                      </p:cBhvr>
                                      <p:to>
                                        <p:strVal val="visible"/>
                                      </p:to>
                                    </p:set>
                                    <p:animEffect transition="in" filter="dissolve">
                                      <p:cBhvr>
                                        <p:cTn id="25" dur="500"/>
                                        <p:tgtEl>
                                          <p:spTgt spid="9728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289" grpId="0" build="p"/>
      <p:bldP spid="2"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pPr>
            <a:r>
              <a:rPr lang="en-US" sz="3200" dirty="0"/>
              <a:t>TCP congestion control</a:t>
            </a:r>
          </a:p>
          <a:p>
            <a:pPr marL="403225" indent="-285750">
              <a:spcBef>
                <a:spcPts val="800"/>
              </a:spcBef>
            </a:pPr>
            <a:r>
              <a:rPr lang="en-US" sz="3200" dirty="0">
                <a:solidFill>
                  <a:schemeClr val="bg1">
                    <a:lumMod val="75000"/>
                  </a:schemeClr>
                </a:solidFill>
              </a:rPr>
              <a:t>Evolution of transport-layer functionality</a:t>
            </a:r>
            <a:endParaRPr lang="en-US" sz="3200" dirty="0"/>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7ED4EED6-AA2C-5A44-91DA-4CFB7A4AA241}"/>
              </a:ext>
            </a:extLst>
          </p:cNvPr>
          <p:cNvSpPr>
            <a:spLocks noGrp="1"/>
          </p:cNvSpPr>
          <p:nvPr>
            <p:ph type="sldNum" sz="quarter" idx="4"/>
          </p:nvPr>
        </p:nvSpPr>
        <p:spPr/>
        <p:txBody>
          <a:bodyPr/>
          <a:lstStyle/>
          <a:p>
            <a:r>
              <a:rPr lang="en-US" dirty="0"/>
              <a:t>Transport Layer: 3-</a:t>
            </a:r>
            <a:fld id="{C4204591-24BD-A542-B9D5-F8D8A88D2FEE}" type="slidenum">
              <a:rPr lang="en-US" smtClean="0"/>
              <a:pPr/>
              <a:t>116</a:t>
            </a:fld>
            <a:endParaRPr lang="en-US" dirty="0"/>
          </a:p>
        </p:txBody>
      </p:sp>
      <p:pic>
        <p:nvPicPr>
          <p:cNvPr id="6" name="Picture 5">
            <a:extLst>
              <a:ext uri="{FF2B5EF4-FFF2-40B4-BE49-F238E27FC236}">
                <a16:creationId xmlns:a16="http://schemas.microsoft.com/office/drawing/2014/main" id="{853F12A5-E6F0-8F46-A507-3CB3CDD11A7B}"/>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2352428799"/>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1390" y="258153"/>
            <a:ext cx="11393310" cy="894622"/>
          </a:xfrm>
        </p:spPr>
        <p:txBody>
          <a:bodyPr>
            <a:normAutofit/>
          </a:bodyPr>
          <a:lstStyle/>
          <a:p>
            <a:r>
              <a:rPr lang="en-US" sz="4800" dirty="0"/>
              <a:t>TCP congestion control: AIMD</a:t>
            </a:r>
            <a:endParaRPr lang="en-US" sz="4400" b="0" dirty="0"/>
          </a:p>
        </p:txBody>
      </p:sp>
      <p:sp>
        <p:nvSpPr>
          <p:cNvPr id="135" name="Rectangle 8">
            <a:extLst>
              <a:ext uri="{FF2B5EF4-FFF2-40B4-BE49-F238E27FC236}">
                <a16:creationId xmlns:a16="http://schemas.microsoft.com/office/drawing/2014/main" id="{C755821F-F513-514B-9B5B-FF9A16FD83AB}"/>
              </a:ext>
            </a:extLst>
          </p:cNvPr>
          <p:cNvSpPr>
            <a:spLocks noChangeArrowheads="1"/>
          </p:cNvSpPr>
          <p:nvPr/>
        </p:nvSpPr>
        <p:spPr bwMode="auto">
          <a:xfrm>
            <a:off x="901700" y="1168400"/>
            <a:ext cx="10274300" cy="1447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approach: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senders can</a:t>
            </a:r>
            <a:r>
              <a:rPr kumimoji="0" lang="en-US" sz="2800" b="0" i="1" u="none" strike="noStrike" kern="1200" cap="none" spc="0" normalizeH="0" baseline="0" noProof="0" dirty="0">
                <a:ln>
                  <a:noFill/>
                </a:ln>
                <a:solidFill>
                  <a:srgbClr val="FF0000"/>
                </a:solidFill>
                <a:effectLst/>
                <a:uLnTx/>
                <a:uFillTx/>
                <a:latin typeface="Calibri" panose="020F0502020204030204"/>
                <a:ea typeface="ＭＳ Ｐゴシック" charset="0"/>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increase sending rate until packet loss (congestion) occurs, then decrease sending rate on loss event</a:t>
            </a: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141" name="Text Box 13">
            <a:extLst>
              <a:ext uri="{FF2B5EF4-FFF2-40B4-BE49-F238E27FC236}">
                <a16:creationId xmlns:a16="http://schemas.microsoft.com/office/drawing/2014/main" id="{2FD36304-869C-CE42-8550-F12B5FFE2394}"/>
              </a:ext>
            </a:extLst>
          </p:cNvPr>
          <p:cNvSpPr txBox="1">
            <a:spLocks noChangeArrowheads="1"/>
          </p:cNvSpPr>
          <p:nvPr/>
        </p:nvSpPr>
        <p:spPr bwMode="auto">
          <a:xfrm>
            <a:off x="8688708" y="4380805"/>
            <a:ext cx="2769156" cy="150810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AIMD</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sawtooth</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behavior: </a:t>
            </a:r>
            <a:r>
              <a:rPr kumimoji="0" lang="en-US" sz="2800" b="0" i="1" u="none" strike="noStrike" kern="1200" cap="none" spc="0" normalizeH="0" baseline="0" noProof="0" dirty="0">
                <a:ln>
                  <a:noFill/>
                </a:ln>
                <a:solidFill>
                  <a:srgbClr val="0013A3"/>
                </a:solidFill>
                <a:effectLst/>
                <a:uLnTx/>
                <a:uFillTx/>
                <a:latin typeface="Calibri" panose="020F0502020204030204"/>
                <a:ea typeface="ＭＳ Ｐゴシック" charset="0"/>
                <a:cs typeface="+mn-cs"/>
              </a:rPr>
              <a:t>probing</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for bandwidth</a:t>
            </a:r>
          </a:p>
        </p:txBody>
      </p:sp>
      <p:sp>
        <p:nvSpPr>
          <p:cNvPr id="35" name="Rectangle 11">
            <a:extLst>
              <a:ext uri="{FF2B5EF4-FFF2-40B4-BE49-F238E27FC236}">
                <a16:creationId xmlns:a16="http://schemas.microsoft.com/office/drawing/2014/main" id="{F39215FA-39B5-484D-8395-F0F1A1C5D622}"/>
              </a:ext>
            </a:extLst>
          </p:cNvPr>
          <p:cNvSpPr>
            <a:spLocks noChangeArrowheads="1"/>
          </p:cNvSpPr>
          <p:nvPr/>
        </p:nvSpPr>
        <p:spPr bwMode="auto">
          <a:xfrm>
            <a:off x="4717339" y="3774454"/>
            <a:ext cx="685800" cy="3048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 name="Line 19">
            <a:extLst>
              <a:ext uri="{FF2B5EF4-FFF2-40B4-BE49-F238E27FC236}">
                <a16:creationId xmlns:a16="http://schemas.microsoft.com/office/drawing/2014/main" id="{D3F6ABF2-92A9-2C40-8D08-91E54606260B}"/>
              </a:ext>
            </a:extLst>
          </p:cNvPr>
          <p:cNvSpPr>
            <a:spLocks noChangeShapeType="1"/>
          </p:cNvSpPr>
          <p:nvPr/>
        </p:nvSpPr>
        <p:spPr bwMode="auto">
          <a:xfrm flipV="1">
            <a:off x="3898189" y="5196854"/>
            <a:ext cx="169863" cy="169862"/>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 name="Line 20">
            <a:extLst>
              <a:ext uri="{FF2B5EF4-FFF2-40B4-BE49-F238E27FC236}">
                <a16:creationId xmlns:a16="http://schemas.microsoft.com/office/drawing/2014/main" id="{38434DE2-13CB-044F-991F-ED186F200404}"/>
              </a:ext>
            </a:extLst>
          </p:cNvPr>
          <p:cNvSpPr>
            <a:spLocks noChangeShapeType="1"/>
          </p:cNvSpPr>
          <p:nvPr/>
        </p:nvSpPr>
        <p:spPr bwMode="auto">
          <a:xfrm>
            <a:off x="4079164" y="5185741"/>
            <a:ext cx="0" cy="642938"/>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38" name="Line 21">
            <a:extLst>
              <a:ext uri="{FF2B5EF4-FFF2-40B4-BE49-F238E27FC236}">
                <a16:creationId xmlns:a16="http://schemas.microsoft.com/office/drawing/2014/main" id="{1937BB13-75B0-4947-8F7E-C69526352422}"/>
              </a:ext>
            </a:extLst>
          </p:cNvPr>
          <p:cNvSpPr>
            <a:spLocks noChangeShapeType="1"/>
          </p:cNvSpPr>
          <p:nvPr/>
        </p:nvSpPr>
        <p:spPr bwMode="auto">
          <a:xfrm flipV="1">
            <a:off x="4068052" y="4869829"/>
            <a:ext cx="982662" cy="9810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9" name="Line 22">
            <a:extLst>
              <a:ext uri="{FF2B5EF4-FFF2-40B4-BE49-F238E27FC236}">
                <a16:creationId xmlns:a16="http://schemas.microsoft.com/office/drawing/2014/main" id="{D3110501-FE57-9545-B9AC-7B103AF98E40}"/>
              </a:ext>
            </a:extLst>
          </p:cNvPr>
          <p:cNvSpPr>
            <a:spLocks noChangeShapeType="1"/>
          </p:cNvSpPr>
          <p:nvPr/>
        </p:nvSpPr>
        <p:spPr bwMode="auto">
          <a:xfrm>
            <a:off x="5039602" y="4871416"/>
            <a:ext cx="0" cy="801688"/>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1" name="Line 23">
            <a:extLst>
              <a:ext uri="{FF2B5EF4-FFF2-40B4-BE49-F238E27FC236}">
                <a16:creationId xmlns:a16="http://schemas.microsoft.com/office/drawing/2014/main" id="{AAAA55BA-D404-204C-AECA-45F566AECF40}"/>
              </a:ext>
            </a:extLst>
          </p:cNvPr>
          <p:cNvSpPr>
            <a:spLocks noChangeShapeType="1"/>
          </p:cNvSpPr>
          <p:nvPr/>
        </p:nvSpPr>
        <p:spPr bwMode="auto">
          <a:xfrm flipV="1">
            <a:off x="5031664" y="5168279"/>
            <a:ext cx="525463" cy="5238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3" name="Line 24">
            <a:extLst>
              <a:ext uri="{FF2B5EF4-FFF2-40B4-BE49-F238E27FC236}">
                <a16:creationId xmlns:a16="http://schemas.microsoft.com/office/drawing/2014/main" id="{43AEBE7F-F2BB-5943-A7EA-ACC4591C9E55}"/>
              </a:ext>
            </a:extLst>
          </p:cNvPr>
          <p:cNvSpPr>
            <a:spLocks noChangeShapeType="1"/>
          </p:cNvSpPr>
          <p:nvPr/>
        </p:nvSpPr>
        <p:spPr bwMode="auto">
          <a:xfrm>
            <a:off x="5557127" y="5163516"/>
            <a:ext cx="0" cy="6889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4" name="Line 25">
            <a:extLst>
              <a:ext uri="{FF2B5EF4-FFF2-40B4-BE49-F238E27FC236}">
                <a16:creationId xmlns:a16="http://schemas.microsoft.com/office/drawing/2014/main" id="{6F7F0A4B-818C-8448-8543-A37DAD19EABE}"/>
              </a:ext>
            </a:extLst>
          </p:cNvPr>
          <p:cNvSpPr>
            <a:spLocks noChangeShapeType="1"/>
          </p:cNvSpPr>
          <p:nvPr/>
        </p:nvSpPr>
        <p:spPr bwMode="auto">
          <a:xfrm flipV="1">
            <a:off x="5568240" y="4849191"/>
            <a:ext cx="969963" cy="98107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5" name="Line 26">
            <a:extLst>
              <a:ext uri="{FF2B5EF4-FFF2-40B4-BE49-F238E27FC236}">
                <a16:creationId xmlns:a16="http://schemas.microsoft.com/office/drawing/2014/main" id="{19538173-60A5-BC46-A9E4-749776021102}"/>
              </a:ext>
            </a:extLst>
          </p:cNvPr>
          <p:cNvSpPr>
            <a:spLocks noChangeShapeType="1"/>
          </p:cNvSpPr>
          <p:nvPr/>
        </p:nvSpPr>
        <p:spPr bwMode="auto">
          <a:xfrm>
            <a:off x="6533440" y="4849191"/>
            <a:ext cx="11113" cy="835025"/>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6" name="Line 29">
            <a:extLst>
              <a:ext uri="{FF2B5EF4-FFF2-40B4-BE49-F238E27FC236}">
                <a16:creationId xmlns:a16="http://schemas.microsoft.com/office/drawing/2014/main" id="{30FAE305-421D-C042-8E51-7C7D81EEF5FE}"/>
              </a:ext>
            </a:extLst>
          </p:cNvPr>
          <p:cNvSpPr>
            <a:spLocks noChangeShapeType="1"/>
          </p:cNvSpPr>
          <p:nvPr/>
        </p:nvSpPr>
        <p:spPr bwMode="auto">
          <a:xfrm flipV="1">
            <a:off x="6538202" y="5012704"/>
            <a:ext cx="666750" cy="666750"/>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7" name="Line 30">
            <a:extLst>
              <a:ext uri="{FF2B5EF4-FFF2-40B4-BE49-F238E27FC236}">
                <a16:creationId xmlns:a16="http://schemas.microsoft.com/office/drawing/2014/main" id="{031213C2-BAEE-5346-905B-3F89E1716013}"/>
              </a:ext>
            </a:extLst>
          </p:cNvPr>
          <p:cNvSpPr>
            <a:spLocks noChangeShapeType="1"/>
          </p:cNvSpPr>
          <p:nvPr/>
        </p:nvSpPr>
        <p:spPr bwMode="auto">
          <a:xfrm>
            <a:off x="7204952" y="4998416"/>
            <a:ext cx="0" cy="747712"/>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48" name="Line 31">
            <a:extLst>
              <a:ext uri="{FF2B5EF4-FFF2-40B4-BE49-F238E27FC236}">
                <a16:creationId xmlns:a16="http://schemas.microsoft.com/office/drawing/2014/main" id="{AEA390E0-709D-FA45-91DE-52C0460D608A}"/>
              </a:ext>
            </a:extLst>
          </p:cNvPr>
          <p:cNvSpPr>
            <a:spLocks noChangeShapeType="1"/>
          </p:cNvSpPr>
          <p:nvPr/>
        </p:nvSpPr>
        <p:spPr bwMode="auto">
          <a:xfrm flipV="1">
            <a:off x="7195427" y="4746004"/>
            <a:ext cx="876300" cy="1014412"/>
          </a:xfrm>
          <a:prstGeom prst="line">
            <a:avLst/>
          </a:prstGeom>
          <a:noFill/>
          <a:ln w="381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53" name="Group 52">
            <a:extLst>
              <a:ext uri="{FF2B5EF4-FFF2-40B4-BE49-F238E27FC236}">
                <a16:creationId xmlns:a16="http://schemas.microsoft.com/office/drawing/2014/main" id="{82C492E2-E058-BD40-8FFC-FCED8F0093C0}"/>
              </a:ext>
            </a:extLst>
          </p:cNvPr>
          <p:cNvGrpSpPr/>
          <p:nvPr/>
        </p:nvGrpSpPr>
        <p:grpSpPr>
          <a:xfrm>
            <a:off x="3439503" y="4254500"/>
            <a:ext cx="4602061" cy="2566366"/>
            <a:chOff x="4099903" y="3937000"/>
            <a:chExt cx="4602061" cy="2566366"/>
          </a:xfrm>
        </p:grpSpPr>
        <p:sp>
          <p:nvSpPr>
            <p:cNvPr id="54" name="Text Box 12">
              <a:extLst>
                <a:ext uri="{FF2B5EF4-FFF2-40B4-BE49-F238E27FC236}">
                  <a16:creationId xmlns:a16="http://schemas.microsoft.com/office/drawing/2014/main" id="{18CC901F-184A-1147-B991-15E650618DC6}"/>
                </a:ext>
              </a:extLst>
            </p:cNvPr>
            <p:cNvSpPr txBox="1">
              <a:spLocks noChangeArrowheads="1"/>
            </p:cNvSpPr>
            <p:nvPr/>
          </p:nvSpPr>
          <p:spPr bwMode="auto">
            <a:xfrm rot="16200000">
              <a:off x="3117142" y="4919761"/>
              <a:ext cx="2273300" cy="307777"/>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ＭＳ Ｐゴシック" charset="0"/>
                  <a:cs typeface="+mn-cs"/>
                </a:rPr>
                <a:t>TCP sender  Sending rate</a:t>
              </a:r>
            </a:p>
          </p:txBody>
        </p:sp>
        <p:sp>
          <p:nvSpPr>
            <p:cNvPr id="55" name="Line 17">
              <a:extLst>
                <a:ext uri="{FF2B5EF4-FFF2-40B4-BE49-F238E27FC236}">
                  <a16:creationId xmlns:a16="http://schemas.microsoft.com/office/drawing/2014/main" id="{EF2F6AD0-B3EF-0B4C-88EA-BCCC113FD5FC}"/>
                </a:ext>
              </a:extLst>
            </p:cNvPr>
            <p:cNvSpPr>
              <a:spLocks noChangeShapeType="1"/>
            </p:cNvSpPr>
            <p:nvPr/>
          </p:nvSpPr>
          <p:spPr bwMode="auto">
            <a:xfrm>
              <a:off x="4558589" y="6176341"/>
              <a:ext cx="4143375" cy="0"/>
            </a:xfrm>
            <a:prstGeom prst="line">
              <a:avLst/>
            </a:prstGeom>
            <a:noFill/>
            <a:ln w="2857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6" name="Line 18">
              <a:extLst>
                <a:ext uri="{FF2B5EF4-FFF2-40B4-BE49-F238E27FC236}">
                  <a16:creationId xmlns:a16="http://schemas.microsoft.com/office/drawing/2014/main" id="{11B2DFEF-102F-D74F-9B47-304A5DF4E68F}"/>
                </a:ext>
              </a:extLst>
            </p:cNvPr>
            <p:cNvSpPr>
              <a:spLocks noChangeShapeType="1"/>
            </p:cNvSpPr>
            <p:nvPr/>
          </p:nvSpPr>
          <p:spPr bwMode="auto">
            <a:xfrm>
              <a:off x="4546600" y="4203700"/>
              <a:ext cx="877" cy="1974229"/>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58" name="Text Box 40">
              <a:extLst>
                <a:ext uri="{FF2B5EF4-FFF2-40B4-BE49-F238E27FC236}">
                  <a16:creationId xmlns:a16="http://schemas.microsoft.com/office/drawing/2014/main" id="{27E5BB5F-DA02-D949-9477-C50B724C7125}"/>
                </a:ext>
              </a:extLst>
            </p:cNvPr>
            <p:cNvSpPr txBox="1">
              <a:spLocks noChangeArrowheads="1"/>
            </p:cNvSpPr>
            <p:nvPr/>
          </p:nvSpPr>
          <p:spPr bwMode="auto">
            <a:xfrm>
              <a:off x="6125452" y="6166816"/>
              <a:ext cx="5762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time</a:t>
              </a:r>
            </a:p>
          </p:txBody>
        </p:sp>
      </p:grpSp>
      <p:grpSp>
        <p:nvGrpSpPr>
          <p:cNvPr id="9" name="Group 8">
            <a:extLst>
              <a:ext uri="{FF2B5EF4-FFF2-40B4-BE49-F238E27FC236}">
                <a16:creationId xmlns:a16="http://schemas.microsoft.com/office/drawing/2014/main" id="{CE38AC8E-A4ED-7042-8221-EEFB417FF7BA}"/>
              </a:ext>
            </a:extLst>
          </p:cNvPr>
          <p:cNvGrpSpPr/>
          <p:nvPr/>
        </p:nvGrpSpPr>
        <p:grpSpPr>
          <a:xfrm>
            <a:off x="965200" y="2146300"/>
            <a:ext cx="5054600" cy="1905000"/>
            <a:chOff x="0" y="4533900"/>
            <a:chExt cx="4762500" cy="1905000"/>
          </a:xfrm>
        </p:grpSpPr>
        <p:sp>
          <p:nvSpPr>
            <p:cNvPr id="3" name="Rectangle 2">
              <a:extLst>
                <a:ext uri="{FF2B5EF4-FFF2-40B4-BE49-F238E27FC236}">
                  <a16:creationId xmlns:a16="http://schemas.microsoft.com/office/drawing/2014/main" id="{EA9A0FF2-0607-BD44-8404-E086F64972BE}"/>
                </a:ext>
              </a:extLst>
            </p:cNvPr>
            <p:cNvSpPr/>
            <p:nvPr/>
          </p:nvSpPr>
          <p:spPr>
            <a:xfrm>
              <a:off x="406846" y="4737100"/>
              <a:ext cx="4334880" cy="1435100"/>
            </a:xfrm>
            <a:prstGeom prst="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0" name="Rectangle 8">
              <a:extLst>
                <a:ext uri="{FF2B5EF4-FFF2-40B4-BE49-F238E27FC236}">
                  <a16:creationId xmlns:a16="http://schemas.microsoft.com/office/drawing/2014/main" id="{83C5ED77-5FA7-AC4C-AB2A-245D62DB4EB6}"/>
                </a:ext>
              </a:extLst>
            </p:cNvPr>
            <p:cNvSpPr>
              <a:spLocks noChangeArrowheads="1"/>
            </p:cNvSpPr>
            <p:nvPr/>
          </p:nvSpPr>
          <p:spPr bwMode="auto">
            <a:xfrm>
              <a:off x="0" y="4991100"/>
              <a:ext cx="4762500" cy="1447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457200" marR="0" lvl="1"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600" b="0" i="0" u="none" strike="noStrike" kern="1200" cap="none" spc="0" normalizeH="0" baseline="0" noProof="0" dirty="0">
                  <a:ln>
                    <a:noFill/>
                  </a:ln>
                  <a:solidFill>
                    <a:prstClr val="black"/>
                  </a:solidFill>
                  <a:effectLst/>
                  <a:uLnTx/>
                  <a:uFillTx/>
                  <a:latin typeface="Calibri"/>
                  <a:ea typeface="ＭＳ Ｐゴシック" charset="0"/>
                  <a:cs typeface="+mn-cs"/>
                </a:rPr>
                <a:t>increase sending rate </a:t>
              </a:r>
              <a:r>
                <a:rPr kumimoji="0" lang="en-US" sz="2600" b="0" i="0" u="none" strike="noStrike" kern="1200" cap="none" spc="0" normalizeH="0" baseline="0" noProof="0" dirty="0">
                  <a:ln>
                    <a:noFill/>
                  </a:ln>
                  <a:solidFill>
                    <a:prstClr val="black"/>
                  </a:solidFill>
                  <a:effectLst/>
                  <a:uLnTx/>
                  <a:uFillTx/>
                  <a:latin typeface="Gill Sans MT" charset="0"/>
                  <a:ea typeface="ＭＳ Ｐゴシック" charset="0"/>
                  <a:cs typeface="+mn-cs"/>
                </a:rPr>
                <a:t>by </a:t>
              </a:r>
              <a:r>
                <a:rPr kumimoji="0" lang="en-US" sz="26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1 maximum segment size every RTT until loss detected</a:t>
              </a:r>
              <a:endParaRPr kumimoji="0" lang="en-US" sz="26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136" name="Rectangle 8">
              <a:extLst>
                <a:ext uri="{FF2B5EF4-FFF2-40B4-BE49-F238E27FC236}">
                  <a16:creationId xmlns:a16="http://schemas.microsoft.com/office/drawing/2014/main" id="{91ECB6E6-4418-7243-B13D-E7E4DAE72D34}"/>
                </a:ext>
              </a:extLst>
            </p:cNvPr>
            <p:cNvSpPr>
              <a:spLocks noChangeArrowheads="1"/>
            </p:cNvSpPr>
            <p:nvPr/>
          </p:nvSpPr>
          <p:spPr bwMode="auto">
            <a:xfrm>
              <a:off x="508000" y="4533900"/>
              <a:ext cx="2667000" cy="444500"/>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800" b="0" i="1" u="sng" strike="noStrike" kern="1200" cap="none" spc="0" normalizeH="0" baseline="0" noProof="0" dirty="0">
                  <a:ln>
                    <a:noFill/>
                  </a:ln>
                  <a:solidFill>
                    <a:srgbClr val="00B050"/>
                  </a:solidFill>
                  <a:effectLst/>
                  <a:uLnTx/>
                  <a:uFillTx/>
                  <a:latin typeface="Calibri" panose="020F0502020204030204"/>
                  <a:ea typeface="ＭＳ Ｐゴシック" charset="0"/>
                  <a:cs typeface="+mn-cs"/>
                </a:rPr>
                <a:t>A</a:t>
              </a:r>
              <a:r>
                <a:rPr kumimoji="0" lang="en-US" sz="2800" b="0" i="1" u="none" strike="noStrike" kern="1200" cap="none" spc="0" normalizeH="0" baseline="0" noProof="0" dirty="0">
                  <a:ln>
                    <a:noFill/>
                  </a:ln>
                  <a:solidFill>
                    <a:srgbClr val="00B050"/>
                  </a:solidFill>
                  <a:effectLst/>
                  <a:uLnTx/>
                  <a:uFillTx/>
                  <a:latin typeface="Calibri" panose="020F0502020204030204"/>
                  <a:ea typeface="ＭＳ Ｐゴシック" charset="0"/>
                  <a:cs typeface="+mn-cs"/>
                </a:rPr>
                <a:t>dditive </a:t>
              </a:r>
              <a:r>
                <a:rPr kumimoji="0" lang="en-US" sz="2800" b="0" i="1" u="sng" strike="noStrike" kern="1200" cap="none" spc="0" normalizeH="0" baseline="0" noProof="0" dirty="0">
                  <a:ln>
                    <a:noFill/>
                  </a:ln>
                  <a:solidFill>
                    <a:srgbClr val="00B050"/>
                  </a:solidFill>
                  <a:effectLst/>
                  <a:uLnTx/>
                  <a:uFillTx/>
                  <a:latin typeface="Calibri" panose="020F0502020204030204"/>
                  <a:ea typeface="ＭＳ Ｐゴシック" charset="0"/>
                  <a:cs typeface="+mn-cs"/>
                </a:rPr>
                <a:t>I</a:t>
              </a:r>
              <a:r>
                <a:rPr kumimoji="0" lang="en-US" sz="2800" b="0" i="1" u="none" strike="noStrike" kern="1200" cap="none" spc="0" normalizeH="0" baseline="0" noProof="0" dirty="0">
                  <a:ln>
                    <a:noFill/>
                  </a:ln>
                  <a:solidFill>
                    <a:srgbClr val="00B050"/>
                  </a:solidFill>
                  <a:effectLst/>
                  <a:uLnTx/>
                  <a:uFillTx/>
                  <a:latin typeface="Calibri" panose="020F0502020204030204"/>
                  <a:ea typeface="ＭＳ Ｐゴシック" charset="0"/>
                  <a:cs typeface="+mn-cs"/>
                </a:rPr>
                <a:t>ncrease</a:t>
              </a:r>
              <a:endParaRPr kumimoji="0" lang="en-US" sz="2800" b="0" i="0" u="none" strike="noStrike" kern="1200" cap="none" spc="0" normalizeH="0" baseline="0" noProof="0" dirty="0">
                <a:ln>
                  <a:noFill/>
                </a:ln>
                <a:solidFill>
                  <a:srgbClr val="00B050"/>
                </a:solidFill>
                <a:effectLst/>
                <a:uLnTx/>
                <a:uFillTx/>
                <a:latin typeface="Gill Sans MT" charset="0"/>
                <a:ea typeface="ＭＳ Ｐゴシック" charset="0"/>
                <a:cs typeface="+mn-cs"/>
              </a:endParaRPr>
            </a:p>
          </p:txBody>
        </p:sp>
      </p:grpSp>
      <p:grpSp>
        <p:nvGrpSpPr>
          <p:cNvPr id="63" name="Group 62">
            <a:extLst>
              <a:ext uri="{FF2B5EF4-FFF2-40B4-BE49-F238E27FC236}">
                <a16:creationId xmlns:a16="http://schemas.microsoft.com/office/drawing/2014/main" id="{29F4C833-80E3-E14A-98F5-D02EBF4C0AC6}"/>
              </a:ext>
            </a:extLst>
          </p:cNvPr>
          <p:cNvGrpSpPr/>
          <p:nvPr/>
        </p:nvGrpSpPr>
        <p:grpSpPr>
          <a:xfrm>
            <a:off x="6007100" y="2197100"/>
            <a:ext cx="4749800" cy="1422400"/>
            <a:chOff x="38100" y="4533900"/>
            <a:chExt cx="4749800" cy="1422400"/>
          </a:xfrm>
        </p:grpSpPr>
        <p:sp>
          <p:nvSpPr>
            <p:cNvPr id="64" name="Rectangle 63">
              <a:extLst>
                <a:ext uri="{FF2B5EF4-FFF2-40B4-BE49-F238E27FC236}">
                  <a16:creationId xmlns:a16="http://schemas.microsoft.com/office/drawing/2014/main" id="{7ED9889A-D576-6948-99EB-B6AAAAF94FF1}"/>
                </a:ext>
              </a:extLst>
            </p:cNvPr>
            <p:cNvSpPr/>
            <p:nvPr/>
          </p:nvSpPr>
          <p:spPr>
            <a:xfrm>
              <a:off x="342900" y="4686300"/>
              <a:ext cx="4267200" cy="1270000"/>
            </a:xfrm>
            <a:prstGeom prst="rect">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5" name="Rectangle 8">
              <a:extLst>
                <a:ext uri="{FF2B5EF4-FFF2-40B4-BE49-F238E27FC236}">
                  <a16:creationId xmlns:a16="http://schemas.microsoft.com/office/drawing/2014/main" id="{12492D08-6387-3C44-BE8F-DFB7A535E296}"/>
                </a:ext>
              </a:extLst>
            </p:cNvPr>
            <p:cNvSpPr>
              <a:spLocks noChangeArrowheads="1"/>
            </p:cNvSpPr>
            <p:nvPr/>
          </p:nvSpPr>
          <p:spPr bwMode="auto">
            <a:xfrm>
              <a:off x="38100" y="4991100"/>
              <a:ext cx="4749800" cy="8255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457200" marR="0" lvl="1"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6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cut sending rate in half at each loss event</a:t>
              </a:r>
              <a:endParaRPr kumimoji="0" lang="en-US" sz="2600" b="0" i="1" u="none" strike="noStrike" kern="1200" cap="none" spc="0" normalizeH="0" baseline="0" noProof="0" dirty="0">
                <a:ln>
                  <a:noFill/>
                </a:ln>
                <a:solidFill>
                  <a:prstClr val="black"/>
                </a:solidFill>
                <a:effectLst/>
                <a:uLnTx/>
                <a:uFillTx/>
                <a:latin typeface="Calibri"/>
                <a:ea typeface="ＭＳ Ｐゴシック" charset="0"/>
                <a:cs typeface="+mn-cs"/>
              </a:endParaRP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66" name="Rectangle 8">
              <a:extLst>
                <a:ext uri="{FF2B5EF4-FFF2-40B4-BE49-F238E27FC236}">
                  <a16:creationId xmlns:a16="http://schemas.microsoft.com/office/drawing/2014/main" id="{4FA342B4-82DA-FE44-A283-F18BBA2F6E1B}"/>
                </a:ext>
              </a:extLst>
            </p:cNvPr>
            <p:cNvSpPr>
              <a:spLocks noChangeArrowheads="1"/>
            </p:cNvSpPr>
            <p:nvPr/>
          </p:nvSpPr>
          <p:spPr bwMode="auto">
            <a:xfrm>
              <a:off x="508000" y="4533900"/>
              <a:ext cx="3746500" cy="444500"/>
            </a:xfrm>
            <a:prstGeom prst="rect">
              <a:avLst/>
            </a:prstGeom>
            <a:solidFill>
              <a:schemeClr val="bg1"/>
            </a:solid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Tx/>
                <a:buFontTx/>
                <a:buNone/>
                <a:tabLst/>
                <a:defRPr/>
              </a:pPr>
              <a:r>
                <a:rPr kumimoji="0" lang="en-US" sz="2800" b="0" i="1"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M</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ultiplicative </a:t>
              </a:r>
              <a:r>
                <a:rPr kumimoji="0" lang="en-US" sz="2800" b="0" i="1"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D</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ecrease</a:t>
              </a:r>
              <a:endParaRPr kumimoji="0" lang="en-US" sz="2800" b="0" i="0" u="none" strike="noStrike" kern="1200" cap="none" spc="0" normalizeH="0" baseline="0" noProof="0" dirty="0">
                <a:ln>
                  <a:noFill/>
                </a:ln>
                <a:solidFill>
                  <a:srgbClr val="C00000"/>
                </a:solidFill>
                <a:effectLst/>
                <a:uLnTx/>
                <a:uFillTx/>
                <a:latin typeface="Gill Sans MT" charset="0"/>
                <a:ea typeface="ＭＳ Ｐゴシック" charset="0"/>
                <a:cs typeface="+mn-cs"/>
              </a:endParaRPr>
            </a:p>
          </p:txBody>
        </p:sp>
      </p:grpSp>
      <p:grpSp>
        <p:nvGrpSpPr>
          <p:cNvPr id="33" name="Group 32">
            <a:extLst>
              <a:ext uri="{FF2B5EF4-FFF2-40B4-BE49-F238E27FC236}">
                <a16:creationId xmlns:a16="http://schemas.microsoft.com/office/drawing/2014/main" id="{08B9E571-5EFE-DF45-ABEE-F217088B731C}"/>
              </a:ext>
            </a:extLst>
          </p:cNvPr>
          <p:cNvGrpSpPr/>
          <p:nvPr/>
        </p:nvGrpSpPr>
        <p:grpSpPr>
          <a:xfrm>
            <a:off x="3952943" y="3784600"/>
            <a:ext cx="3599234" cy="1591283"/>
            <a:chOff x="3965643" y="3797300"/>
            <a:chExt cx="3599234" cy="1591283"/>
          </a:xfrm>
        </p:grpSpPr>
        <p:grpSp>
          <p:nvGrpSpPr>
            <p:cNvPr id="32" name="Group 31">
              <a:extLst>
                <a:ext uri="{FF2B5EF4-FFF2-40B4-BE49-F238E27FC236}">
                  <a16:creationId xmlns:a16="http://schemas.microsoft.com/office/drawing/2014/main" id="{B98081F5-35B5-A849-A6DC-D92ECEF0752A}"/>
                </a:ext>
              </a:extLst>
            </p:cNvPr>
            <p:cNvGrpSpPr/>
            <p:nvPr/>
          </p:nvGrpSpPr>
          <p:grpSpPr>
            <a:xfrm>
              <a:off x="3965643" y="4159386"/>
              <a:ext cx="3599234" cy="1229197"/>
              <a:chOff x="3965643" y="4159386"/>
              <a:chExt cx="3599234" cy="1229197"/>
            </a:xfrm>
          </p:grpSpPr>
          <p:cxnSp>
            <p:nvCxnSpPr>
              <p:cNvPr id="11" name="Straight Arrow Connector 10">
                <a:extLst>
                  <a:ext uri="{FF2B5EF4-FFF2-40B4-BE49-F238E27FC236}">
                    <a16:creationId xmlns:a16="http://schemas.microsoft.com/office/drawing/2014/main" id="{01079667-0DAA-D94E-A312-DB3C9977FD14}"/>
                  </a:ext>
                </a:extLst>
              </p:cNvPr>
              <p:cNvCxnSpPr>
                <a:cxnSpLocks/>
              </p:cNvCxnSpPr>
              <p:nvPr/>
            </p:nvCxnSpPr>
            <p:spPr>
              <a:xfrm>
                <a:off x="3972128" y="4163438"/>
                <a:ext cx="0" cy="1056262"/>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E4E7717F-1A0D-FF4E-812D-3FD618E53878}"/>
                  </a:ext>
                </a:extLst>
              </p:cNvPr>
              <p:cNvCxnSpPr>
                <a:cxnSpLocks/>
              </p:cNvCxnSpPr>
              <p:nvPr/>
            </p:nvCxnSpPr>
            <p:spPr>
              <a:xfrm>
                <a:off x="4480128" y="4163438"/>
                <a:ext cx="0" cy="1221362"/>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4D125F63-AD27-6B45-AE19-4ABD9BFAAB03}"/>
                  </a:ext>
                </a:extLst>
              </p:cNvPr>
              <p:cNvCxnSpPr>
                <a:cxnSpLocks/>
              </p:cNvCxnSpPr>
              <p:nvPr/>
            </p:nvCxnSpPr>
            <p:spPr>
              <a:xfrm>
                <a:off x="5295630" y="4163438"/>
                <a:ext cx="0" cy="1225145"/>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072EFC86-C803-E843-B374-808FCECBC349}"/>
                  </a:ext>
                </a:extLst>
              </p:cNvPr>
              <p:cNvCxnSpPr>
                <a:cxnSpLocks/>
              </p:cNvCxnSpPr>
              <p:nvPr/>
            </p:nvCxnSpPr>
            <p:spPr>
              <a:xfrm>
                <a:off x="5964941" y="4171542"/>
                <a:ext cx="0" cy="1204339"/>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519D5D13-5D07-4C47-B49B-8AC41BCDCFBB}"/>
                  </a:ext>
                </a:extLst>
              </p:cNvPr>
              <p:cNvCxnSpPr>
                <a:cxnSpLocks/>
              </p:cNvCxnSpPr>
              <p:nvPr/>
            </p:nvCxnSpPr>
            <p:spPr>
              <a:xfrm>
                <a:off x="6794500" y="4165056"/>
                <a:ext cx="0" cy="1193800"/>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449C30FB-E09A-8645-AF59-0F93ED23D5ED}"/>
                  </a:ext>
                </a:extLst>
              </p:cNvPr>
              <p:cNvCxnSpPr>
                <a:cxnSpLocks/>
              </p:cNvCxnSpPr>
              <p:nvPr/>
            </p:nvCxnSpPr>
            <p:spPr>
              <a:xfrm>
                <a:off x="7559743" y="4159386"/>
                <a:ext cx="0" cy="1106520"/>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CE80244-8AE8-9244-8BD7-F7A494EF70AA}"/>
                  </a:ext>
                </a:extLst>
              </p:cNvPr>
              <p:cNvCxnSpPr>
                <a:cxnSpLocks/>
              </p:cNvCxnSpPr>
              <p:nvPr/>
            </p:nvCxnSpPr>
            <p:spPr>
              <a:xfrm>
                <a:off x="3965643" y="4162357"/>
                <a:ext cx="3599234" cy="0"/>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grpSp>
        <p:cxnSp>
          <p:nvCxnSpPr>
            <p:cNvPr id="31" name="Straight Arrow Connector 30">
              <a:extLst>
                <a:ext uri="{FF2B5EF4-FFF2-40B4-BE49-F238E27FC236}">
                  <a16:creationId xmlns:a16="http://schemas.microsoft.com/office/drawing/2014/main" id="{CA3311EB-6DA1-BE40-8300-E0A7E76CCC9C}"/>
                </a:ext>
              </a:extLst>
            </p:cNvPr>
            <p:cNvCxnSpPr/>
            <p:nvPr/>
          </p:nvCxnSpPr>
          <p:spPr>
            <a:xfrm>
              <a:off x="5651500" y="3797300"/>
              <a:ext cx="0" cy="381000"/>
            </a:xfrm>
            <a:prstGeom prst="straightConnector1">
              <a:avLst/>
            </a:prstGeom>
            <a:ln w="127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46745885-D0C9-5C4A-8189-6C1C08532D61}"/>
              </a:ext>
            </a:extLst>
          </p:cNvPr>
          <p:cNvGrpSpPr/>
          <p:nvPr/>
        </p:nvGrpSpPr>
        <p:grpSpPr>
          <a:xfrm>
            <a:off x="4108450" y="3622675"/>
            <a:ext cx="3819526" cy="1695450"/>
            <a:chOff x="4108450" y="3622675"/>
            <a:chExt cx="3819526" cy="1695450"/>
          </a:xfrm>
        </p:grpSpPr>
        <p:grpSp>
          <p:nvGrpSpPr>
            <p:cNvPr id="85" name="Group 84">
              <a:extLst>
                <a:ext uri="{FF2B5EF4-FFF2-40B4-BE49-F238E27FC236}">
                  <a16:creationId xmlns:a16="http://schemas.microsoft.com/office/drawing/2014/main" id="{CE8174FE-3375-6647-833E-1BBA1779B8E0}"/>
                </a:ext>
              </a:extLst>
            </p:cNvPr>
            <p:cNvGrpSpPr/>
            <p:nvPr/>
          </p:nvGrpSpPr>
          <p:grpSpPr>
            <a:xfrm>
              <a:off x="4108450" y="3975100"/>
              <a:ext cx="3819526" cy="1343025"/>
              <a:chOff x="4108450" y="3975100"/>
              <a:chExt cx="3819526" cy="1343025"/>
            </a:xfrm>
          </p:grpSpPr>
          <p:cxnSp>
            <p:nvCxnSpPr>
              <p:cNvPr id="61" name="Straight Arrow Connector 60">
                <a:extLst>
                  <a:ext uri="{FF2B5EF4-FFF2-40B4-BE49-F238E27FC236}">
                    <a16:creationId xmlns:a16="http://schemas.microsoft.com/office/drawing/2014/main" id="{D9182BCB-9C63-4F4E-9BFE-C6ED53E7206A}"/>
                  </a:ext>
                </a:extLst>
              </p:cNvPr>
              <p:cNvCxnSpPr>
                <a:cxnSpLocks/>
              </p:cNvCxnSpPr>
              <p:nvPr/>
            </p:nvCxnSpPr>
            <p:spPr>
              <a:xfrm flipH="1">
                <a:off x="7245350" y="3981450"/>
                <a:ext cx="679450" cy="1254125"/>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3A530988-F896-F240-A4FD-4D4D80C11F42}"/>
                  </a:ext>
                </a:extLst>
              </p:cNvPr>
              <p:cNvCxnSpPr>
                <a:cxnSpLocks/>
              </p:cNvCxnSpPr>
              <p:nvPr/>
            </p:nvCxnSpPr>
            <p:spPr>
              <a:xfrm flipH="1">
                <a:off x="4108450" y="3975100"/>
                <a:ext cx="3816350" cy="133985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6D2A9933-F916-0E46-A509-25FD8F001806}"/>
                  </a:ext>
                </a:extLst>
              </p:cNvPr>
              <p:cNvCxnSpPr>
                <a:cxnSpLocks/>
              </p:cNvCxnSpPr>
              <p:nvPr/>
            </p:nvCxnSpPr>
            <p:spPr>
              <a:xfrm flipH="1">
                <a:off x="5070475" y="3978275"/>
                <a:ext cx="2854325" cy="1298575"/>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BDE4AE1E-DD47-A648-8E75-B628D3E56B38}"/>
                  </a:ext>
                </a:extLst>
              </p:cNvPr>
              <p:cNvCxnSpPr>
                <a:cxnSpLocks/>
              </p:cNvCxnSpPr>
              <p:nvPr/>
            </p:nvCxnSpPr>
            <p:spPr>
              <a:xfrm flipH="1">
                <a:off x="5607050" y="3984625"/>
                <a:ext cx="2320926" cy="133350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2C801921-8F99-4345-AADF-C79B5379ABCC}"/>
                  </a:ext>
                </a:extLst>
              </p:cNvPr>
              <p:cNvCxnSpPr>
                <a:cxnSpLocks/>
              </p:cNvCxnSpPr>
              <p:nvPr/>
            </p:nvCxnSpPr>
            <p:spPr>
              <a:xfrm flipH="1">
                <a:off x="6565900" y="3984625"/>
                <a:ext cx="1358900" cy="119380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7" name="Straight Connector 86">
              <a:extLst>
                <a:ext uri="{FF2B5EF4-FFF2-40B4-BE49-F238E27FC236}">
                  <a16:creationId xmlns:a16="http://schemas.microsoft.com/office/drawing/2014/main" id="{E7A7E738-8F7C-B641-98A4-26125EAB1AA9}"/>
                </a:ext>
              </a:extLst>
            </p:cNvPr>
            <p:cNvCxnSpPr/>
            <p:nvPr/>
          </p:nvCxnSpPr>
          <p:spPr>
            <a:xfrm flipV="1">
              <a:off x="7921625" y="3622675"/>
              <a:ext cx="0" cy="358775"/>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49" name="Slide Number Placeholder 2">
            <a:extLst>
              <a:ext uri="{FF2B5EF4-FFF2-40B4-BE49-F238E27FC236}">
                <a16:creationId xmlns:a16="http://schemas.microsoft.com/office/drawing/2014/main" id="{F67FBF66-1006-C849-9ABA-320AB4C17D7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117</a:t>
            </a:fld>
            <a:endParaRPr lang="en-US" dirty="0"/>
          </a:p>
        </p:txBody>
      </p:sp>
    </p:spTree>
    <p:extLst>
      <p:ext uri="{BB962C8B-B14F-4D97-AF65-F5344CB8AC3E}">
        <p14:creationId xmlns:p14="http://schemas.microsoft.com/office/powerpoint/2010/main" val="93898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dissolve">
                                      <p:cBhvr>
                                        <p:cTn id="7" dur="500"/>
                                        <p:tgtEl>
                                          <p:spTgt spid="5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wipe(left)">
                                      <p:cBhvr>
                                        <p:cTn id="12" dur="500"/>
                                        <p:tgtEl>
                                          <p:spTgt spid="36"/>
                                        </p:tgtEl>
                                      </p:cBhvr>
                                    </p:animEffect>
                                  </p:childTnLst>
                                </p:cTn>
                              </p:par>
                            </p:childTnLst>
                          </p:cTn>
                        </p:par>
                        <p:par>
                          <p:cTn id="13" fill="hold">
                            <p:stCondLst>
                              <p:cond delay="500"/>
                            </p:stCondLst>
                            <p:childTnLst>
                              <p:par>
                                <p:cTn id="14" presetID="22" presetClass="entr" presetSubtype="1" fill="hold" grpId="0" nodeType="after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wipe(up)">
                                      <p:cBhvr>
                                        <p:cTn id="16" dur="500"/>
                                        <p:tgtEl>
                                          <p:spTgt spid="37"/>
                                        </p:tgtEl>
                                      </p:cBhvr>
                                    </p:animEffect>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wipe(left)">
                                      <p:cBhvr>
                                        <p:cTn id="20" dur="500"/>
                                        <p:tgtEl>
                                          <p:spTgt spid="38"/>
                                        </p:tgtEl>
                                      </p:cBhvr>
                                    </p:animEffect>
                                  </p:childTnLst>
                                </p:cTn>
                              </p:par>
                            </p:childTnLst>
                          </p:cTn>
                        </p:par>
                        <p:par>
                          <p:cTn id="21" fill="hold">
                            <p:stCondLst>
                              <p:cond delay="1500"/>
                            </p:stCondLst>
                            <p:childTnLst>
                              <p:par>
                                <p:cTn id="22" presetID="22" presetClass="entr" presetSubtype="1" fill="hold" grpId="0" nodeType="after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wipe(up)">
                                      <p:cBhvr>
                                        <p:cTn id="24" dur="500"/>
                                        <p:tgtEl>
                                          <p:spTgt spid="39"/>
                                        </p:tgtEl>
                                      </p:cBhvr>
                                    </p:animEffect>
                                  </p:childTnLst>
                                </p:cTn>
                              </p:par>
                            </p:childTnLst>
                          </p:cTn>
                        </p:par>
                        <p:par>
                          <p:cTn id="25" fill="hold">
                            <p:stCondLst>
                              <p:cond delay="2000"/>
                            </p:stCondLst>
                            <p:childTnLst>
                              <p:par>
                                <p:cTn id="26" presetID="22" presetClass="entr" presetSubtype="8" fill="hold" grpId="0"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left)">
                                      <p:cBhvr>
                                        <p:cTn id="28" dur="500"/>
                                        <p:tgtEl>
                                          <p:spTgt spid="41"/>
                                        </p:tgtEl>
                                      </p:cBhvr>
                                    </p:animEffect>
                                  </p:childTnLst>
                                </p:cTn>
                              </p:par>
                            </p:childTnLst>
                          </p:cTn>
                        </p:par>
                        <p:par>
                          <p:cTn id="29" fill="hold">
                            <p:stCondLst>
                              <p:cond delay="2500"/>
                            </p:stCondLst>
                            <p:childTnLst>
                              <p:par>
                                <p:cTn id="30" presetID="22" presetClass="entr" presetSubtype="1"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wipe(up)">
                                      <p:cBhvr>
                                        <p:cTn id="32" dur="500"/>
                                        <p:tgtEl>
                                          <p:spTgt spid="43"/>
                                        </p:tgtEl>
                                      </p:cBhvr>
                                    </p:animEffect>
                                  </p:childTnLst>
                                </p:cTn>
                              </p:par>
                            </p:childTnLst>
                          </p:cTn>
                        </p:par>
                        <p:par>
                          <p:cTn id="33" fill="hold">
                            <p:stCondLst>
                              <p:cond delay="3000"/>
                            </p:stCondLst>
                            <p:childTnLst>
                              <p:par>
                                <p:cTn id="34" presetID="22" presetClass="entr" presetSubtype="4" fill="hold" grpId="0" nodeType="after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wipe(down)">
                                      <p:cBhvr>
                                        <p:cTn id="36" dur="500"/>
                                        <p:tgtEl>
                                          <p:spTgt spid="44"/>
                                        </p:tgtEl>
                                      </p:cBhvr>
                                    </p:animEffect>
                                  </p:childTnLst>
                                </p:cTn>
                              </p:par>
                            </p:childTnLst>
                          </p:cTn>
                        </p:par>
                        <p:par>
                          <p:cTn id="37" fill="hold">
                            <p:stCondLst>
                              <p:cond delay="3500"/>
                            </p:stCondLst>
                            <p:childTnLst>
                              <p:par>
                                <p:cTn id="38" presetID="22" presetClass="entr" presetSubtype="1" fill="hold" grpId="0" nodeType="afterEffect">
                                  <p:stCondLst>
                                    <p:cond delay="0"/>
                                  </p:stCondLst>
                                  <p:childTnLst>
                                    <p:set>
                                      <p:cBhvr>
                                        <p:cTn id="39" dur="1" fill="hold">
                                          <p:stCondLst>
                                            <p:cond delay="0"/>
                                          </p:stCondLst>
                                        </p:cTn>
                                        <p:tgtEl>
                                          <p:spTgt spid="45"/>
                                        </p:tgtEl>
                                        <p:attrNameLst>
                                          <p:attrName>style.visibility</p:attrName>
                                        </p:attrNameLst>
                                      </p:cBhvr>
                                      <p:to>
                                        <p:strVal val="visible"/>
                                      </p:to>
                                    </p:set>
                                    <p:animEffect transition="in" filter="wipe(up)">
                                      <p:cBhvr>
                                        <p:cTn id="40" dur="500"/>
                                        <p:tgtEl>
                                          <p:spTgt spid="45"/>
                                        </p:tgtEl>
                                      </p:cBhvr>
                                    </p:animEffect>
                                  </p:childTnLst>
                                </p:cTn>
                              </p:par>
                            </p:childTnLst>
                          </p:cTn>
                        </p:par>
                        <p:par>
                          <p:cTn id="41" fill="hold">
                            <p:stCondLst>
                              <p:cond delay="4000"/>
                            </p:stCondLst>
                            <p:childTnLst>
                              <p:par>
                                <p:cTn id="42" presetID="22" presetClass="entr" presetSubtype="4" fill="hold" grpId="0" nodeType="afterEffect">
                                  <p:stCondLst>
                                    <p:cond delay="0"/>
                                  </p:stCondLst>
                                  <p:childTnLst>
                                    <p:set>
                                      <p:cBhvr>
                                        <p:cTn id="43" dur="1" fill="hold">
                                          <p:stCondLst>
                                            <p:cond delay="0"/>
                                          </p:stCondLst>
                                        </p:cTn>
                                        <p:tgtEl>
                                          <p:spTgt spid="46"/>
                                        </p:tgtEl>
                                        <p:attrNameLst>
                                          <p:attrName>style.visibility</p:attrName>
                                        </p:attrNameLst>
                                      </p:cBhvr>
                                      <p:to>
                                        <p:strVal val="visible"/>
                                      </p:to>
                                    </p:set>
                                    <p:animEffect transition="in" filter="wipe(down)">
                                      <p:cBhvr>
                                        <p:cTn id="44" dur="500"/>
                                        <p:tgtEl>
                                          <p:spTgt spid="46"/>
                                        </p:tgtEl>
                                      </p:cBhvr>
                                    </p:animEffect>
                                  </p:childTnLst>
                                </p:cTn>
                              </p:par>
                            </p:childTnLst>
                          </p:cTn>
                        </p:par>
                        <p:par>
                          <p:cTn id="45" fill="hold">
                            <p:stCondLst>
                              <p:cond delay="4500"/>
                            </p:stCondLst>
                            <p:childTnLst>
                              <p:par>
                                <p:cTn id="46" presetID="22" presetClass="entr" presetSubtype="1" fill="hold" grpId="0" nodeType="afterEffect">
                                  <p:stCondLst>
                                    <p:cond delay="0"/>
                                  </p:stCondLst>
                                  <p:childTnLst>
                                    <p:set>
                                      <p:cBhvr>
                                        <p:cTn id="47" dur="1" fill="hold">
                                          <p:stCondLst>
                                            <p:cond delay="0"/>
                                          </p:stCondLst>
                                        </p:cTn>
                                        <p:tgtEl>
                                          <p:spTgt spid="47"/>
                                        </p:tgtEl>
                                        <p:attrNameLst>
                                          <p:attrName>style.visibility</p:attrName>
                                        </p:attrNameLst>
                                      </p:cBhvr>
                                      <p:to>
                                        <p:strVal val="visible"/>
                                      </p:to>
                                    </p:set>
                                    <p:animEffect transition="in" filter="wipe(up)">
                                      <p:cBhvr>
                                        <p:cTn id="48" dur="500"/>
                                        <p:tgtEl>
                                          <p:spTgt spid="47"/>
                                        </p:tgtEl>
                                      </p:cBhvr>
                                    </p:animEffect>
                                  </p:childTnLst>
                                </p:cTn>
                              </p:par>
                            </p:childTnLst>
                          </p:cTn>
                        </p:par>
                        <p:par>
                          <p:cTn id="49" fill="hold">
                            <p:stCondLst>
                              <p:cond delay="5000"/>
                            </p:stCondLst>
                            <p:childTnLst>
                              <p:par>
                                <p:cTn id="50" presetID="22" presetClass="entr" presetSubtype="4" fill="hold" grpId="0" nodeType="afterEffect">
                                  <p:stCondLst>
                                    <p:cond delay="0"/>
                                  </p:stCondLst>
                                  <p:childTnLst>
                                    <p:set>
                                      <p:cBhvr>
                                        <p:cTn id="51" dur="1" fill="hold">
                                          <p:stCondLst>
                                            <p:cond delay="0"/>
                                          </p:stCondLst>
                                        </p:cTn>
                                        <p:tgtEl>
                                          <p:spTgt spid="48"/>
                                        </p:tgtEl>
                                        <p:attrNameLst>
                                          <p:attrName>style.visibility</p:attrName>
                                        </p:attrNameLst>
                                      </p:cBhvr>
                                      <p:to>
                                        <p:strVal val="visible"/>
                                      </p:to>
                                    </p:set>
                                    <p:animEffect transition="in" filter="wipe(down)">
                                      <p:cBhvr>
                                        <p:cTn id="52" dur="500"/>
                                        <p:tgtEl>
                                          <p:spTgt spid="48"/>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dissolve">
                                      <p:cBhvr>
                                        <p:cTn id="57" dur="500"/>
                                        <p:tgtEl>
                                          <p:spTgt spid="9"/>
                                        </p:tgtEl>
                                      </p:cBhvr>
                                    </p:animEffect>
                                  </p:childTnLst>
                                </p:cTn>
                              </p:par>
                            </p:childTnLst>
                          </p:cTn>
                        </p:par>
                        <p:par>
                          <p:cTn id="58" fill="hold">
                            <p:stCondLst>
                              <p:cond delay="500"/>
                            </p:stCondLst>
                            <p:childTnLst>
                              <p:par>
                                <p:cTn id="59" presetID="22" presetClass="entr" presetSubtype="1" fill="hold" nodeType="afterEffect">
                                  <p:stCondLst>
                                    <p:cond delay="1000"/>
                                  </p:stCondLst>
                                  <p:childTnLst>
                                    <p:set>
                                      <p:cBhvr>
                                        <p:cTn id="60" dur="1" fill="hold">
                                          <p:stCondLst>
                                            <p:cond delay="0"/>
                                          </p:stCondLst>
                                        </p:cTn>
                                        <p:tgtEl>
                                          <p:spTgt spid="33"/>
                                        </p:tgtEl>
                                        <p:attrNameLst>
                                          <p:attrName>style.visibility</p:attrName>
                                        </p:attrNameLst>
                                      </p:cBhvr>
                                      <p:to>
                                        <p:strVal val="visible"/>
                                      </p:to>
                                    </p:set>
                                    <p:animEffect transition="in" filter="wipe(up)">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nodeType="click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dissolve">
                                      <p:cBhvr>
                                        <p:cTn id="66" dur="500"/>
                                        <p:tgtEl>
                                          <p:spTgt spid="63"/>
                                        </p:tgtEl>
                                      </p:cBhvr>
                                    </p:animEffect>
                                  </p:childTnLst>
                                </p:cTn>
                              </p:par>
                              <p:par>
                                <p:cTn id="67" presetID="9" presetClass="exit" presetSubtype="0" fill="hold" nodeType="withEffect">
                                  <p:stCondLst>
                                    <p:cond delay="0"/>
                                  </p:stCondLst>
                                  <p:childTnLst>
                                    <p:animEffect transition="out" filter="dissolve">
                                      <p:cBhvr>
                                        <p:cTn id="68" dur="500"/>
                                        <p:tgtEl>
                                          <p:spTgt spid="33"/>
                                        </p:tgtEl>
                                      </p:cBhvr>
                                    </p:animEffect>
                                    <p:set>
                                      <p:cBhvr>
                                        <p:cTn id="69" dur="1" fill="hold">
                                          <p:stCondLst>
                                            <p:cond delay="499"/>
                                          </p:stCondLst>
                                        </p:cTn>
                                        <p:tgtEl>
                                          <p:spTgt spid="33"/>
                                        </p:tgtEl>
                                        <p:attrNameLst>
                                          <p:attrName>style.visibility</p:attrName>
                                        </p:attrNameLst>
                                      </p:cBhvr>
                                      <p:to>
                                        <p:strVal val="hidden"/>
                                      </p:to>
                                    </p:set>
                                  </p:childTnLst>
                                </p:cTn>
                              </p:par>
                            </p:childTnLst>
                          </p:cTn>
                        </p:par>
                        <p:par>
                          <p:cTn id="70" fill="hold">
                            <p:stCondLst>
                              <p:cond delay="500"/>
                            </p:stCondLst>
                            <p:childTnLst>
                              <p:par>
                                <p:cTn id="71" presetID="22" presetClass="entr" presetSubtype="1" fill="hold" nodeType="afterEffect">
                                  <p:stCondLst>
                                    <p:cond delay="1000"/>
                                  </p:stCondLst>
                                  <p:childTnLst>
                                    <p:set>
                                      <p:cBhvr>
                                        <p:cTn id="72" dur="1" fill="hold">
                                          <p:stCondLst>
                                            <p:cond delay="0"/>
                                          </p:stCondLst>
                                        </p:cTn>
                                        <p:tgtEl>
                                          <p:spTgt spid="88"/>
                                        </p:tgtEl>
                                        <p:attrNameLst>
                                          <p:attrName>style.visibility</p:attrName>
                                        </p:attrNameLst>
                                      </p:cBhvr>
                                      <p:to>
                                        <p:strVal val="visible"/>
                                      </p:to>
                                    </p:set>
                                    <p:animEffect transition="in" filter="wipe(up)">
                                      <p:cBhvr>
                                        <p:cTn id="73" dur="500"/>
                                        <p:tgtEl>
                                          <p:spTgt spid="88"/>
                                        </p:tgtEl>
                                      </p:cBhvr>
                                    </p:animEffect>
                                  </p:childTnLst>
                                </p:cTn>
                              </p:par>
                            </p:childTnLst>
                          </p:cTn>
                        </p:par>
                      </p:childTnLst>
                    </p:cTn>
                  </p:par>
                  <p:par>
                    <p:cTn id="74" fill="hold">
                      <p:stCondLst>
                        <p:cond delay="indefinite"/>
                      </p:stCondLst>
                      <p:childTnLst>
                        <p:par>
                          <p:cTn id="75" fill="hold">
                            <p:stCondLst>
                              <p:cond delay="0"/>
                            </p:stCondLst>
                            <p:childTnLst>
                              <p:par>
                                <p:cTn id="76" presetID="9" presetClass="entr" presetSubtype="0" fill="hold" grpId="0" nodeType="clickEffect">
                                  <p:stCondLst>
                                    <p:cond delay="0"/>
                                  </p:stCondLst>
                                  <p:childTnLst>
                                    <p:set>
                                      <p:cBhvr>
                                        <p:cTn id="77" dur="1" fill="hold">
                                          <p:stCondLst>
                                            <p:cond delay="0"/>
                                          </p:stCondLst>
                                        </p:cTn>
                                        <p:tgtEl>
                                          <p:spTgt spid="141"/>
                                        </p:tgtEl>
                                        <p:attrNameLst>
                                          <p:attrName>style.visibility</p:attrName>
                                        </p:attrNameLst>
                                      </p:cBhvr>
                                      <p:to>
                                        <p:strVal val="visible"/>
                                      </p:to>
                                    </p:set>
                                    <p:animEffect transition="in" filter="dissolve">
                                      <p:cBhvr>
                                        <p:cTn id="78" dur="500"/>
                                        <p:tgtEl>
                                          <p:spTgt spid="141"/>
                                        </p:tgtEl>
                                      </p:cBhvr>
                                    </p:animEffect>
                                  </p:childTnLst>
                                </p:cTn>
                              </p:par>
                              <p:par>
                                <p:cTn id="79" presetID="9" presetClass="exit" presetSubtype="0" fill="hold" nodeType="withEffect">
                                  <p:stCondLst>
                                    <p:cond delay="0"/>
                                  </p:stCondLst>
                                  <p:childTnLst>
                                    <p:animEffect transition="out" filter="dissolve">
                                      <p:cBhvr>
                                        <p:cTn id="80" dur="500"/>
                                        <p:tgtEl>
                                          <p:spTgt spid="88"/>
                                        </p:tgtEl>
                                      </p:cBhvr>
                                    </p:animEffect>
                                    <p:set>
                                      <p:cBhvr>
                                        <p:cTn id="81" dur="1" fill="hold">
                                          <p:stCondLst>
                                            <p:cond delay="499"/>
                                          </p:stCondLst>
                                        </p:cTn>
                                        <p:tgtEl>
                                          <p:spTgt spid="8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0"/>
      <p:bldP spid="36" grpId="0" animBg="1"/>
      <p:bldP spid="37" grpId="0" animBg="1"/>
      <p:bldP spid="38" grpId="0" animBg="1"/>
      <p:bldP spid="39" grpId="0" animBg="1"/>
      <p:bldP spid="41" grpId="0" animBg="1"/>
      <p:bldP spid="43" grpId="0" animBg="1"/>
      <p:bldP spid="44" grpId="0" animBg="1"/>
      <p:bldP spid="45" grpId="0" animBg="1"/>
      <p:bldP spid="46" grpId="0" animBg="1"/>
      <p:bldP spid="47" grpId="0" animBg="1"/>
      <p:bldP spid="48" grpId="0" animBg="1"/>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1390" y="258153"/>
            <a:ext cx="11393310" cy="894622"/>
          </a:xfrm>
        </p:spPr>
        <p:txBody>
          <a:bodyPr>
            <a:normAutofit/>
          </a:bodyPr>
          <a:lstStyle/>
          <a:p>
            <a:r>
              <a:rPr lang="en-US" sz="4800" b="0" dirty="0"/>
              <a:t>TCP AIMD: more</a:t>
            </a:r>
            <a:endParaRPr lang="en-US" sz="4400" b="0" dirty="0"/>
          </a:p>
        </p:txBody>
      </p:sp>
      <p:sp>
        <p:nvSpPr>
          <p:cNvPr id="135" name="Rectangle 8">
            <a:extLst>
              <a:ext uri="{FF2B5EF4-FFF2-40B4-BE49-F238E27FC236}">
                <a16:creationId xmlns:a16="http://schemas.microsoft.com/office/drawing/2014/main" id="{C755821F-F513-514B-9B5B-FF9A16FD83AB}"/>
              </a:ext>
            </a:extLst>
          </p:cNvPr>
          <p:cNvSpPr>
            <a:spLocks noChangeArrowheads="1"/>
          </p:cNvSpPr>
          <p:nvPr/>
        </p:nvSpPr>
        <p:spPr bwMode="auto">
          <a:xfrm>
            <a:off x="901700" y="1361440"/>
            <a:ext cx="9847580" cy="17678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Pct val="100000"/>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Multiplicative decrease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detail:  sending rate is </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Cut in half on loss detected by triple duplicate ACK (TCP Reno)</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Cut to 1 MSS (maximum segment size) when loss detected by timeout (TCP Tahoe)</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49" name="Rectangle 8">
            <a:extLst>
              <a:ext uri="{FF2B5EF4-FFF2-40B4-BE49-F238E27FC236}">
                <a16:creationId xmlns:a16="http://schemas.microsoft.com/office/drawing/2014/main" id="{FEB15F8D-408A-A649-8405-2EA6EA738400}"/>
              </a:ext>
            </a:extLst>
          </p:cNvPr>
          <p:cNvSpPr>
            <a:spLocks noChangeArrowheads="1"/>
          </p:cNvSpPr>
          <p:nvPr/>
        </p:nvSpPr>
        <p:spPr bwMode="auto">
          <a:xfrm>
            <a:off x="861060" y="3362960"/>
            <a:ext cx="9847580" cy="17678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85000"/>
              </a:lnSpc>
              <a:spcBef>
                <a:spcPct val="20000"/>
              </a:spcBef>
              <a:spcAft>
                <a:spcPts val="0"/>
              </a:spcAft>
              <a:buClr>
                <a:srgbClr val="000099"/>
              </a:buClr>
              <a:buSzPct val="100000"/>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Why</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2800" b="0" i="0"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A</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a:t>
            </a:r>
            <a:r>
              <a:rPr kumimoji="0" lang="en-US" sz="2800" b="0" i="0" u="sng" strike="noStrike" kern="1200" cap="none" spc="0" normalizeH="0" baseline="0" noProof="0" dirty="0">
                <a:ln>
                  <a:noFill/>
                </a:ln>
                <a:solidFill>
                  <a:srgbClr val="C00000"/>
                </a:solidFill>
                <a:effectLst/>
                <a:uLnTx/>
                <a:uFillTx/>
                <a:latin typeface="Calibri" panose="020F0502020204030204"/>
                <a:ea typeface="ＭＳ Ｐゴシック" charset="0"/>
                <a:cs typeface="+mn-cs"/>
              </a:rPr>
              <a:t>M</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a:t>
            </a:r>
            <a:r>
              <a:rPr kumimoji="0" lang="en-US" sz="2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28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p>
          <a:p>
            <a:pPr marL="406400" marR="0" lvl="0" indent="-3048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AIMD – a distributed, asynchronous algorithm – has been shown to:</a:t>
            </a:r>
          </a:p>
          <a:p>
            <a:pPr marL="690563" marR="0" lvl="1" indent="-284163" algn="l" defTabSz="914400" rtl="0" eaLnBrk="1" fontAlgn="auto" latinLnBrk="0" hangingPunct="1">
              <a:lnSpc>
                <a:spcPct val="85000"/>
              </a:lnSpc>
              <a:spcBef>
                <a:spcPct val="20000"/>
              </a:spcBef>
              <a:spcAft>
                <a:spcPts val="0"/>
              </a:spcAft>
              <a:buClr>
                <a:srgbClr val="000099"/>
              </a:buClr>
              <a:buSzPct val="100000"/>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optimize congested flow rates network wide!</a:t>
            </a:r>
          </a:p>
          <a:p>
            <a:pPr marL="690563" marR="0" lvl="1" indent="-284163" algn="l" defTabSz="914400" rtl="0" eaLnBrk="1" fontAlgn="auto" latinLnBrk="0" hangingPunct="1">
              <a:lnSpc>
                <a:spcPct val="85000"/>
              </a:lnSpc>
              <a:spcBef>
                <a:spcPct val="20000"/>
              </a:spcBef>
              <a:spcAft>
                <a:spcPts val="0"/>
              </a:spcAft>
              <a:buClr>
                <a:srgbClr val="000099"/>
              </a:buClr>
              <a:buSzPct val="100000"/>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have desirable stability properties</a:t>
            </a:r>
          </a:p>
          <a:p>
            <a:pPr marL="101600" marR="0" lvl="0" indent="0" algn="l" defTabSz="914400" rtl="0" eaLnBrk="1" fontAlgn="auto" latinLnBrk="0" hangingPunct="1">
              <a:lnSpc>
                <a:spcPct val="85000"/>
              </a:lnSpc>
              <a:spcBef>
                <a:spcPct val="20000"/>
              </a:spcBef>
              <a:spcAft>
                <a:spcPts val="0"/>
              </a:spcAft>
              <a:buClr>
                <a:srgbClr val="000099"/>
              </a:buClr>
              <a:buSzPct val="100000"/>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Gill Sans MT" charset="0"/>
              <a:ea typeface="ＭＳ Ｐゴシック" charset="0"/>
              <a:cs typeface="+mn-cs"/>
            </a:endParaRPr>
          </a:p>
        </p:txBody>
      </p:sp>
      <p:sp>
        <p:nvSpPr>
          <p:cNvPr id="5" name="Slide Number Placeholder 2">
            <a:extLst>
              <a:ext uri="{FF2B5EF4-FFF2-40B4-BE49-F238E27FC236}">
                <a16:creationId xmlns:a16="http://schemas.microsoft.com/office/drawing/2014/main" id="{1DCE9A74-28EC-4B49-833C-3052DE20980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118</a:t>
            </a:fld>
            <a:endParaRPr lang="en-US" dirty="0"/>
          </a:p>
        </p:txBody>
      </p:sp>
    </p:spTree>
    <p:extLst>
      <p:ext uri="{BB962C8B-B14F-4D97-AF65-F5344CB8AC3E}">
        <p14:creationId xmlns:p14="http://schemas.microsoft.com/office/powerpoint/2010/main" val="2130915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dissolv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2800" y="259443"/>
            <a:ext cx="11393310" cy="894622"/>
          </a:xfrm>
        </p:spPr>
        <p:txBody>
          <a:bodyPr>
            <a:normAutofit/>
          </a:bodyPr>
          <a:lstStyle/>
          <a:p>
            <a:r>
              <a:rPr lang="en-US" sz="4800" dirty="0"/>
              <a:t>TCP congestion control: details</a:t>
            </a:r>
            <a:endParaRPr lang="en-US" sz="4400" b="0" dirty="0"/>
          </a:p>
        </p:txBody>
      </p:sp>
      <p:grpSp>
        <p:nvGrpSpPr>
          <p:cNvPr id="6" name="Group 5">
            <a:extLst>
              <a:ext uri="{FF2B5EF4-FFF2-40B4-BE49-F238E27FC236}">
                <a16:creationId xmlns:a16="http://schemas.microsoft.com/office/drawing/2014/main" id="{E52FB642-7743-D04C-959D-0819117703FA}"/>
              </a:ext>
            </a:extLst>
          </p:cNvPr>
          <p:cNvGrpSpPr/>
          <p:nvPr/>
        </p:nvGrpSpPr>
        <p:grpSpPr>
          <a:xfrm>
            <a:off x="1116489" y="4838128"/>
            <a:ext cx="10034111" cy="1695450"/>
            <a:chOff x="1116489" y="4838128"/>
            <a:chExt cx="10034111" cy="1695450"/>
          </a:xfrm>
        </p:grpSpPr>
        <p:sp>
          <p:nvSpPr>
            <p:cNvPr id="17" name="Rectangle 16">
              <a:extLst>
                <a:ext uri="{FF2B5EF4-FFF2-40B4-BE49-F238E27FC236}">
                  <a16:creationId xmlns:a16="http://schemas.microsoft.com/office/drawing/2014/main" id="{0C3AD1E1-01ED-504A-8B9E-72DE11AF70D1}"/>
                </a:ext>
              </a:extLst>
            </p:cNvPr>
            <p:cNvSpPr/>
            <p:nvPr/>
          </p:nvSpPr>
          <p:spPr>
            <a:xfrm>
              <a:off x="5989208" y="4895568"/>
              <a:ext cx="5161392" cy="365124"/>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Rectangle 3">
              <a:extLst>
                <a:ext uri="{FF2B5EF4-FFF2-40B4-BE49-F238E27FC236}">
                  <a16:creationId xmlns:a16="http://schemas.microsoft.com/office/drawing/2014/main" id="{A0DE5D89-38AB-C14E-891D-428C6A0ADF69}"/>
                </a:ext>
              </a:extLst>
            </p:cNvPr>
            <p:cNvSpPr txBox="1">
              <a:spLocks noChangeArrowheads="1"/>
            </p:cNvSpPr>
            <p:nvPr/>
          </p:nvSpPr>
          <p:spPr bwMode="auto">
            <a:xfrm>
              <a:off x="1116489" y="4838128"/>
              <a:ext cx="9628822" cy="16954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90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sender limits transmission:</a:t>
              </a:r>
            </a:p>
            <a:p>
              <a:pPr marL="284163" marR="0" lvl="0" indent="-284163" algn="l" defTabSz="914400" rtl="0" eaLnBrk="0" fontAlgn="base" latinLnBrk="0" hangingPunct="0">
                <a:lnSpc>
                  <a:spcPct val="90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err="1">
                  <a:ln>
                    <a:noFill/>
                  </a:ln>
                  <a:solidFill>
                    <a:srgbClr val="000000"/>
                  </a:solidFill>
                  <a:effectLst/>
                  <a:uLnTx/>
                  <a:uFillTx/>
                  <a:latin typeface="Courier" pitchFamily="2" charset="0"/>
                  <a:ea typeface="ＭＳ Ｐゴシック" charset="0"/>
                  <a:cs typeface="+mn-cs"/>
                </a:rPr>
                <a:t>cwnd</a:t>
              </a:r>
              <a:r>
                <a:rPr kumimoji="0" lang="en-US" sz="2800" b="0" i="0" u="none" strike="noStrike" kern="0" cap="none" spc="0" normalizeH="0" baseline="0" noProof="0" dirty="0">
                  <a:ln>
                    <a:noFill/>
                  </a:ln>
                  <a:solidFill>
                    <a:srgbClr val="000000"/>
                  </a:solidFill>
                  <a:effectLst/>
                  <a:uLnTx/>
                  <a:uFillTx/>
                  <a:latin typeface="Courier" pitchFamily="2" charset="0"/>
                  <a:ea typeface="ＭＳ Ｐゴシック" charset="0"/>
                  <a:cs typeface="+mn-cs"/>
                </a:rPr>
                <a:t> </a:t>
              </a: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is dynamically adjusted in response to observed network congestion (implementing TCP congestion control)</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endParaRPr kumimoji="0" lang="en-US" sz="28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grpSp>
          <p:nvGrpSpPr>
            <p:cNvPr id="16" name="Group 15">
              <a:extLst>
                <a:ext uri="{FF2B5EF4-FFF2-40B4-BE49-F238E27FC236}">
                  <a16:creationId xmlns:a16="http://schemas.microsoft.com/office/drawing/2014/main" id="{33A34342-F85F-A641-8C18-F113159FACD0}"/>
                </a:ext>
              </a:extLst>
            </p:cNvPr>
            <p:cNvGrpSpPr/>
            <p:nvPr/>
          </p:nvGrpSpPr>
          <p:grpSpPr>
            <a:xfrm>
              <a:off x="6040008" y="4887177"/>
              <a:ext cx="4888123" cy="397144"/>
              <a:chOff x="5614194" y="4809655"/>
              <a:chExt cx="4888123" cy="397144"/>
            </a:xfrm>
          </p:grpSpPr>
          <p:sp>
            <p:nvSpPr>
              <p:cNvPr id="181" name="Text Box 71">
                <a:extLst>
                  <a:ext uri="{FF2B5EF4-FFF2-40B4-BE49-F238E27FC236}">
                    <a16:creationId xmlns:a16="http://schemas.microsoft.com/office/drawing/2014/main" id="{77C08B5B-9AE1-D240-830E-26ECD6D1665B}"/>
                  </a:ext>
                </a:extLst>
              </p:cNvPr>
              <p:cNvSpPr txBox="1">
                <a:spLocks noChangeArrowheads="1"/>
              </p:cNvSpPr>
              <p:nvPr/>
            </p:nvSpPr>
            <p:spPr bwMode="auto">
              <a:xfrm>
                <a:off x="5614194" y="4868630"/>
                <a:ext cx="4395788" cy="33816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5425" indent="-22542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25425" marR="0" lvl="0" indent="-225425"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LastByteSent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LastByteAcked</a:t>
                </a:r>
                <a:endParaRPr kumimoji="0" lang="en-US" sz="1800" b="0"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grpSp>
            <p:nvGrpSpPr>
              <p:cNvPr id="15" name="Group 14">
                <a:extLst>
                  <a:ext uri="{FF2B5EF4-FFF2-40B4-BE49-F238E27FC236}">
                    <a16:creationId xmlns:a16="http://schemas.microsoft.com/office/drawing/2014/main" id="{FED586FE-6CBA-AA48-85C7-A1A11BDABF7D}"/>
                  </a:ext>
                </a:extLst>
              </p:cNvPr>
              <p:cNvGrpSpPr/>
              <p:nvPr/>
            </p:nvGrpSpPr>
            <p:grpSpPr>
              <a:xfrm>
                <a:off x="9416467" y="4809655"/>
                <a:ext cx="1085850" cy="366713"/>
                <a:chOff x="7709188" y="4768381"/>
                <a:chExt cx="1085850" cy="366713"/>
              </a:xfrm>
            </p:grpSpPr>
            <p:grpSp>
              <p:nvGrpSpPr>
                <p:cNvPr id="182" name="Group 74">
                  <a:extLst>
                    <a:ext uri="{FF2B5EF4-FFF2-40B4-BE49-F238E27FC236}">
                      <a16:creationId xmlns:a16="http://schemas.microsoft.com/office/drawing/2014/main" id="{059D1AF2-00E8-024F-B782-BBF97100FEB7}"/>
                    </a:ext>
                  </a:extLst>
                </p:cNvPr>
                <p:cNvGrpSpPr>
                  <a:grpSpLocks/>
                </p:cNvGrpSpPr>
                <p:nvPr/>
              </p:nvGrpSpPr>
              <p:grpSpPr bwMode="auto">
                <a:xfrm>
                  <a:off x="7709188" y="4789019"/>
                  <a:ext cx="350837" cy="336550"/>
                  <a:chOff x="2059" y="2097"/>
                  <a:chExt cx="221" cy="212"/>
                </a:xfrm>
              </p:grpSpPr>
              <p:sp>
                <p:nvSpPr>
                  <p:cNvPr id="183" name="Text Box 72">
                    <a:extLst>
                      <a:ext uri="{FF2B5EF4-FFF2-40B4-BE49-F238E27FC236}">
                        <a16:creationId xmlns:a16="http://schemas.microsoft.com/office/drawing/2014/main" id="{50EA1644-3183-7A41-97FA-03AEA0F526B2}"/>
                      </a:ext>
                    </a:extLst>
                  </p:cNvPr>
                  <p:cNvSpPr txBox="1">
                    <a:spLocks noChangeArrowheads="1"/>
                  </p:cNvSpPr>
                  <p:nvPr/>
                </p:nvSpPr>
                <p:spPr bwMode="auto">
                  <a:xfrm>
                    <a:off x="2059" y="2097"/>
                    <a:ext cx="22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0" cap="none" spc="0" normalizeH="0" baseline="0" noProof="0">
                        <a:ln>
                          <a:noFill/>
                        </a:ln>
                        <a:solidFill>
                          <a:srgbClr val="000000"/>
                        </a:solidFill>
                        <a:effectLst/>
                        <a:uLnTx/>
                        <a:uFillTx/>
                        <a:latin typeface="Tahoma" charset="0"/>
                        <a:ea typeface="ＭＳ Ｐゴシック" charset="0"/>
                        <a:cs typeface="+mn-cs"/>
                      </a:rPr>
                      <a:t>&lt;</a:t>
                    </a:r>
                  </a:p>
                </p:txBody>
              </p:sp>
              <p:sp>
                <p:nvSpPr>
                  <p:cNvPr id="184" name="Line 73">
                    <a:extLst>
                      <a:ext uri="{FF2B5EF4-FFF2-40B4-BE49-F238E27FC236}">
                        <a16:creationId xmlns:a16="http://schemas.microsoft.com/office/drawing/2014/main" id="{B966005D-C4C4-C547-86E3-65FDA3A33E10}"/>
                      </a:ext>
                    </a:extLst>
                  </p:cNvPr>
                  <p:cNvSpPr>
                    <a:spLocks noChangeShapeType="1"/>
                  </p:cNvSpPr>
                  <p:nvPr/>
                </p:nvSpPr>
                <p:spPr bwMode="auto">
                  <a:xfrm>
                    <a:off x="2133" y="2269"/>
                    <a:ext cx="8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5" name="Text Box 75">
                  <a:extLst>
                    <a:ext uri="{FF2B5EF4-FFF2-40B4-BE49-F238E27FC236}">
                      <a16:creationId xmlns:a16="http://schemas.microsoft.com/office/drawing/2014/main" id="{4F80A37A-B578-A447-95BD-D5D7AC31E664}"/>
                    </a:ext>
                  </a:extLst>
                </p:cNvPr>
                <p:cNvSpPr txBox="1">
                  <a:spLocks noChangeArrowheads="1"/>
                </p:cNvSpPr>
                <p:nvPr/>
              </p:nvSpPr>
              <p:spPr bwMode="auto">
                <a:xfrm>
                  <a:off x="8064788" y="4768381"/>
                  <a:ext cx="7302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cwnd</a:t>
                  </a:r>
                  <a:endPar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grpSp>
        </p:grpSp>
      </p:grpSp>
      <p:sp>
        <p:nvSpPr>
          <p:cNvPr id="165" name="Rectangle 47">
            <a:extLst>
              <a:ext uri="{FF2B5EF4-FFF2-40B4-BE49-F238E27FC236}">
                <a16:creationId xmlns:a16="http://schemas.microsoft.com/office/drawing/2014/main" id="{DE6B816E-28FD-F042-BAC6-6005321F7326}"/>
              </a:ext>
            </a:extLst>
          </p:cNvPr>
          <p:cNvSpPr>
            <a:spLocks noChangeArrowheads="1"/>
          </p:cNvSpPr>
          <p:nvPr/>
        </p:nvSpPr>
        <p:spPr bwMode="auto">
          <a:xfrm>
            <a:off x="1314221" y="2927773"/>
            <a:ext cx="4503412" cy="107541"/>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1" name="Group 10">
            <a:extLst>
              <a:ext uri="{FF2B5EF4-FFF2-40B4-BE49-F238E27FC236}">
                <a16:creationId xmlns:a16="http://schemas.microsoft.com/office/drawing/2014/main" id="{C2EB66EB-894C-A043-A360-C60A865F68A4}"/>
              </a:ext>
            </a:extLst>
          </p:cNvPr>
          <p:cNvGrpSpPr/>
          <p:nvPr/>
        </p:nvGrpSpPr>
        <p:grpSpPr>
          <a:xfrm>
            <a:off x="1289051" y="2849038"/>
            <a:ext cx="1267801" cy="861704"/>
            <a:chOff x="1289051" y="2849038"/>
            <a:chExt cx="1267801" cy="861704"/>
          </a:xfrm>
        </p:grpSpPr>
        <p:sp>
          <p:nvSpPr>
            <p:cNvPr id="168" name="Freeform 53">
              <a:extLst>
                <a:ext uri="{FF2B5EF4-FFF2-40B4-BE49-F238E27FC236}">
                  <a16:creationId xmlns:a16="http://schemas.microsoft.com/office/drawing/2014/main" id="{E3EEFD92-7050-9249-80C1-240C22D52535}"/>
                </a:ext>
              </a:extLst>
            </p:cNvPr>
            <p:cNvSpPr>
              <a:spLocks/>
            </p:cNvSpPr>
            <p:nvPr/>
          </p:nvSpPr>
          <p:spPr bwMode="auto">
            <a:xfrm>
              <a:off x="2369283" y="2849038"/>
              <a:ext cx="187569" cy="464732"/>
            </a:xfrm>
            <a:custGeom>
              <a:avLst/>
              <a:gdLst>
                <a:gd name="T0" fmla="*/ 2147483647 w 91"/>
                <a:gd name="T1" fmla="*/ 0 h 242"/>
                <a:gd name="T2" fmla="*/ 2147483647 w 91"/>
                <a:gd name="T3" fmla="*/ 2147483647 h 242"/>
                <a:gd name="T4" fmla="*/ 0 w 91"/>
                <a:gd name="T5" fmla="*/ 2147483647 h 242"/>
                <a:gd name="T6" fmla="*/ 0 60000 65536"/>
                <a:gd name="T7" fmla="*/ 0 60000 65536"/>
                <a:gd name="T8" fmla="*/ 0 60000 65536"/>
              </a:gdLst>
              <a:ahLst/>
              <a:cxnLst>
                <a:cxn ang="T6">
                  <a:pos x="T0" y="T1"/>
                </a:cxn>
                <a:cxn ang="T7">
                  <a:pos x="T2" y="T3"/>
                </a:cxn>
                <a:cxn ang="T8">
                  <a:pos x="T4" y="T5"/>
                </a:cxn>
              </a:cxnLst>
              <a:rect l="0" t="0" r="r" b="b"/>
              <a:pathLst>
                <a:path w="91" h="242">
                  <a:moveTo>
                    <a:pt x="91" y="0"/>
                  </a:moveTo>
                  <a:lnTo>
                    <a:pt x="88" y="242"/>
                  </a:lnTo>
                  <a:lnTo>
                    <a:pt x="0" y="242"/>
                  </a:lnTo>
                </a:path>
              </a:pathLst>
            </a:custGeom>
            <a:noFill/>
            <a:ln w="19050"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Text Box 57">
              <a:extLst>
                <a:ext uri="{FF2B5EF4-FFF2-40B4-BE49-F238E27FC236}">
                  <a16:creationId xmlns:a16="http://schemas.microsoft.com/office/drawing/2014/main" id="{4DCFBA68-55DB-2E45-83BC-59D80627D5D3}"/>
                </a:ext>
              </a:extLst>
            </p:cNvPr>
            <p:cNvSpPr txBox="1">
              <a:spLocks noChangeArrowheads="1"/>
            </p:cNvSpPr>
            <p:nvPr/>
          </p:nvSpPr>
          <p:spPr bwMode="auto">
            <a:xfrm>
              <a:off x="1289051" y="3119811"/>
              <a:ext cx="986168" cy="5909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last byte</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Calibri" panose="020F0502020204030204"/>
                  <a:ea typeface="ＭＳ Ｐゴシック" charset="0"/>
                  <a:cs typeface="+mn-cs"/>
                </a:rPr>
                <a:t>ACKed</a:t>
              </a: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grpSp>
        <p:nvGrpSpPr>
          <p:cNvPr id="13" name="Group 12">
            <a:extLst>
              <a:ext uri="{FF2B5EF4-FFF2-40B4-BE49-F238E27FC236}">
                <a16:creationId xmlns:a16="http://schemas.microsoft.com/office/drawing/2014/main" id="{A8C3752B-025F-E94F-8654-13F54E9C670F}"/>
              </a:ext>
            </a:extLst>
          </p:cNvPr>
          <p:cNvGrpSpPr/>
          <p:nvPr/>
        </p:nvGrpSpPr>
        <p:grpSpPr>
          <a:xfrm>
            <a:off x="3824084" y="2948877"/>
            <a:ext cx="1759290" cy="1283237"/>
            <a:chOff x="3824084" y="2948877"/>
            <a:chExt cx="1759290" cy="1283237"/>
          </a:xfrm>
        </p:grpSpPr>
        <p:sp>
          <p:nvSpPr>
            <p:cNvPr id="172" name="Text Box 59">
              <a:extLst>
                <a:ext uri="{FF2B5EF4-FFF2-40B4-BE49-F238E27FC236}">
                  <a16:creationId xmlns:a16="http://schemas.microsoft.com/office/drawing/2014/main" id="{44BFDC0C-7E1F-194B-B1D5-936A1056896B}"/>
                </a:ext>
              </a:extLst>
            </p:cNvPr>
            <p:cNvSpPr txBox="1">
              <a:spLocks noChangeArrowheads="1"/>
            </p:cNvSpPr>
            <p:nvPr/>
          </p:nvSpPr>
          <p:spPr bwMode="auto">
            <a:xfrm>
              <a:off x="3979525" y="3890482"/>
              <a:ext cx="1603849" cy="3416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last byte sent</a:t>
              </a:r>
            </a:p>
          </p:txBody>
        </p:sp>
        <p:sp>
          <p:nvSpPr>
            <p:cNvPr id="180" name="Freeform 69">
              <a:extLst>
                <a:ext uri="{FF2B5EF4-FFF2-40B4-BE49-F238E27FC236}">
                  <a16:creationId xmlns:a16="http://schemas.microsoft.com/office/drawing/2014/main" id="{33A90F9A-C7CE-C44A-B81F-BFED1356069E}"/>
                </a:ext>
              </a:extLst>
            </p:cNvPr>
            <p:cNvSpPr>
              <a:spLocks/>
            </p:cNvSpPr>
            <p:nvPr/>
          </p:nvSpPr>
          <p:spPr bwMode="auto">
            <a:xfrm flipH="1">
              <a:off x="3824084" y="2948877"/>
              <a:ext cx="190240" cy="1102896"/>
            </a:xfrm>
            <a:custGeom>
              <a:avLst/>
              <a:gdLst>
                <a:gd name="T0" fmla="*/ 2147483647 w 91"/>
                <a:gd name="T1" fmla="*/ 0 h 242"/>
                <a:gd name="T2" fmla="*/ 2147483647 w 91"/>
                <a:gd name="T3" fmla="*/ 2147483647 h 242"/>
                <a:gd name="T4" fmla="*/ 0 w 91"/>
                <a:gd name="T5" fmla="*/ 2147483647 h 242"/>
                <a:gd name="T6" fmla="*/ 0 60000 65536"/>
                <a:gd name="T7" fmla="*/ 0 60000 65536"/>
                <a:gd name="T8" fmla="*/ 0 60000 65536"/>
                <a:gd name="connsiteX0" fmla="*/ 9412 w 9670"/>
                <a:gd name="connsiteY0" fmla="*/ 0 h 9938"/>
                <a:gd name="connsiteX1" fmla="*/ 9670 w 9670"/>
                <a:gd name="connsiteY1" fmla="*/ 9938 h 9938"/>
                <a:gd name="connsiteX2" fmla="*/ 0 w 9670"/>
                <a:gd name="connsiteY2" fmla="*/ 9938 h 9938"/>
              </a:gdLst>
              <a:ahLst/>
              <a:cxnLst>
                <a:cxn ang="0">
                  <a:pos x="connsiteX0" y="connsiteY0"/>
                </a:cxn>
                <a:cxn ang="0">
                  <a:pos x="connsiteX1" y="connsiteY1"/>
                </a:cxn>
                <a:cxn ang="0">
                  <a:pos x="connsiteX2" y="connsiteY2"/>
                </a:cxn>
              </a:cxnLst>
              <a:rect l="l" t="t" r="r" b="b"/>
              <a:pathLst>
                <a:path w="9670" h="9938">
                  <a:moveTo>
                    <a:pt x="9412" y="0"/>
                  </a:moveTo>
                  <a:lnTo>
                    <a:pt x="9670" y="9938"/>
                  </a:lnTo>
                  <a:lnTo>
                    <a:pt x="0" y="9938"/>
                  </a:lnTo>
                </a:path>
              </a:pathLst>
            </a:custGeom>
            <a:noFill/>
            <a:ln w="19050"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0" name="Group 9">
            <a:extLst>
              <a:ext uri="{FF2B5EF4-FFF2-40B4-BE49-F238E27FC236}">
                <a16:creationId xmlns:a16="http://schemas.microsoft.com/office/drawing/2014/main" id="{42CF5997-36CB-D147-BC28-3AEB4C853BEA}"/>
              </a:ext>
            </a:extLst>
          </p:cNvPr>
          <p:cNvGrpSpPr/>
          <p:nvPr/>
        </p:nvGrpSpPr>
        <p:grpSpPr>
          <a:xfrm>
            <a:off x="1289051" y="1292332"/>
            <a:ext cx="4641849" cy="1497173"/>
            <a:chOff x="1289051" y="1292332"/>
            <a:chExt cx="4641849" cy="1497173"/>
          </a:xfrm>
        </p:grpSpPr>
        <p:sp>
          <p:nvSpPr>
            <p:cNvPr id="104" name="Rectangle 12">
              <a:extLst>
                <a:ext uri="{FF2B5EF4-FFF2-40B4-BE49-F238E27FC236}">
                  <a16:creationId xmlns:a16="http://schemas.microsoft.com/office/drawing/2014/main" id="{04993FEE-920A-A241-8D22-76E5FD7EE6A9}"/>
                </a:ext>
              </a:extLst>
            </p:cNvPr>
            <p:cNvSpPr>
              <a:spLocks noChangeArrowheads="1"/>
            </p:cNvSpPr>
            <p:nvPr/>
          </p:nvSpPr>
          <p:spPr bwMode="auto">
            <a:xfrm>
              <a:off x="1370854" y="2034797"/>
              <a:ext cx="86000" cy="752789"/>
            </a:xfrm>
            <a:prstGeom prst="rect">
              <a:avLst/>
            </a:prstGeom>
            <a:gradFill rotWithShape="1">
              <a:gsLst>
                <a:gs pos="0">
                  <a:srgbClr val="FFFFFF"/>
                </a:gs>
                <a:gs pos="100000">
                  <a:srgbClr val="33CC33"/>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5" name="Rectangle 13">
              <a:extLst>
                <a:ext uri="{FF2B5EF4-FFF2-40B4-BE49-F238E27FC236}">
                  <a16:creationId xmlns:a16="http://schemas.microsoft.com/office/drawing/2014/main" id="{18E83275-ACB2-EC4C-B6DC-CBDA17C3A868}"/>
                </a:ext>
              </a:extLst>
            </p:cNvPr>
            <p:cNvSpPr>
              <a:spLocks noChangeArrowheads="1"/>
            </p:cNvSpPr>
            <p:nvPr/>
          </p:nvSpPr>
          <p:spPr bwMode="auto">
            <a:xfrm>
              <a:off x="1498805" y="2036716"/>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6" name="Rectangle 14">
              <a:extLst>
                <a:ext uri="{FF2B5EF4-FFF2-40B4-BE49-F238E27FC236}">
                  <a16:creationId xmlns:a16="http://schemas.microsoft.com/office/drawing/2014/main" id="{DAC860B7-5379-0C49-8B6D-4F42EEEC890F}"/>
                </a:ext>
              </a:extLst>
            </p:cNvPr>
            <p:cNvSpPr>
              <a:spLocks noChangeArrowheads="1"/>
            </p:cNvSpPr>
            <p:nvPr/>
          </p:nvSpPr>
          <p:spPr bwMode="auto">
            <a:xfrm>
              <a:off x="1628852"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7" name="Rectangle 15">
              <a:extLst>
                <a:ext uri="{FF2B5EF4-FFF2-40B4-BE49-F238E27FC236}">
                  <a16:creationId xmlns:a16="http://schemas.microsoft.com/office/drawing/2014/main" id="{850E3686-28F1-ED45-BCA0-8626CD94C24A}"/>
                </a:ext>
              </a:extLst>
            </p:cNvPr>
            <p:cNvSpPr>
              <a:spLocks noChangeArrowheads="1"/>
            </p:cNvSpPr>
            <p:nvPr/>
          </p:nvSpPr>
          <p:spPr bwMode="auto">
            <a:xfrm>
              <a:off x="1756801" y="2034797"/>
              <a:ext cx="86000"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8" name="Rectangle 16">
              <a:extLst>
                <a:ext uri="{FF2B5EF4-FFF2-40B4-BE49-F238E27FC236}">
                  <a16:creationId xmlns:a16="http://schemas.microsoft.com/office/drawing/2014/main" id="{2B67993F-458E-AA4F-8BDA-DD554E74E999}"/>
                </a:ext>
              </a:extLst>
            </p:cNvPr>
            <p:cNvSpPr>
              <a:spLocks noChangeArrowheads="1"/>
            </p:cNvSpPr>
            <p:nvPr/>
          </p:nvSpPr>
          <p:spPr bwMode="auto">
            <a:xfrm>
              <a:off x="1882653" y="2034797"/>
              <a:ext cx="86000"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09" name="Rectangle 17">
              <a:extLst>
                <a:ext uri="{FF2B5EF4-FFF2-40B4-BE49-F238E27FC236}">
                  <a16:creationId xmlns:a16="http://schemas.microsoft.com/office/drawing/2014/main" id="{0FAD288D-252F-5745-BF73-6A260AA674C3}"/>
                </a:ext>
              </a:extLst>
            </p:cNvPr>
            <p:cNvSpPr>
              <a:spLocks noChangeArrowheads="1"/>
            </p:cNvSpPr>
            <p:nvPr/>
          </p:nvSpPr>
          <p:spPr bwMode="auto">
            <a:xfrm>
              <a:off x="2010604"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0" name="Rectangle 18">
              <a:extLst>
                <a:ext uri="{FF2B5EF4-FFF2-40B4-BE49-F238E27FC236}">
                  <a16:creationId xmlns:a16="http://schemas.microsoft.com/office/drawing/2014/main" id="{F50804B5-A9B0-B741-A2CB-DC3CFBF3864F}"/>
                </a:ext>
              </a:extLst>
            </p:cNvPr>
            <p:cNvSpPr>
              <a:spLocks noChangeArrowheads="1"/>
            </p:cNvSpPr>
            <p:nvPr/>
          </p:nvSpPr>
          <p:spPr bwMode="auto">
            <a:xfrm>
              <a:off x="2132261"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1" name="Rectangle 19">
              <a:extLst>
                <a:ext uri="{FF2B5EF4-FFF2-40B4-BE49-F238E27FC236}">
                  <a16:creationId xmlns:a16="http://schemas.microsoft.com/office/drawing/2014/main" id="{E9319E92-5123-8943-BEB7-081DA31ABF1D}"/>
                </a:ext>
              </a:extLst>
            </p:cNvPr>
            <p:cNvSpPr>
              <a:spLocks noChangeArrowheads="1"/>
            </p:cNvSpPr>
            <p:nvPr/>
          </p:nvSpPr>
          <p:spPr bwMode="auto">
            <a:xfrm>
              <a:off x="2258113"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2" name="Rectangle 20">
              <a:extLst>
                <a:ext uri="{FF2B5EF4-FFF2-40B4-BE49-F238E27FC236}">
                  <a16:creationId xmlns:a16="http://schemas.microsoft.com/office/drawing/2014/main" id="{C56329EF-B8DA-E848-8471-F7AB6A81A0AD}"/>
                </a:ext>
              </a:extLst>
            </p:cNvPr>
            <p:cNvSpPr>
              <a:spLocks noChangeArrowheads="1"/>
            </p:cNvSpPr>
            <p:nvPr/>
          </p:nvSpPr>
          <p:spPr bwMode="auto">
            <a:xfrm>
              <a:off x="2383965" y="2034797"/>
              <a:ext cx="85998"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3" name="Rectangle 21">
              <a:extLst>
                <a:ext uri="{FF2B5EF4-FFF2-40B4-BE49-F238E27FC236}">
                  <a16:creationId xmlns:a16="http://schemas.microsoft.com/office/drawing/2014/main" id="{B6EA82BD-4235-744C-8CC2-3D0E84463334}"/>
                </a:ext>
              </a:extLst>
            </p:cNvPr>
            <p:cNvSpPr>
              <a:spLocks noChangeArrowheads="1"/>
            </p:cNvSpPr>
            <p:nvPr/>
          </p:nvSpPr>
          <p:spPr bwMode="auto">
            <a:xfrm>
              <a:off x="2524500" y="2034797"/>
              <a:ext cx="86000" cy="752789"/>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4" name="Rectangle 22">
              <a:extLst>
                <a:ext uri="{FF2B5EF4-FFF2-40B4-BE49-F238E27FC236}">
                  <a16:creationId xmlns:a16="http://schemas.microsoft.com/office/drawing/2014/main" id="{3AB484C5-F544-AD4F-AC56-F33B38DBB98F}"/>
                </a:ext>
              </a:extLst>
            </p:cNvPr>
            <p:cNvSpPr>
              <a:spLocks noChangeArrowheads="1"/>
            </p:cNvSpPr>
            <p:nvPr/>
          </p:nvSpPr>
          <p:spPr bwMode="auto">
            <a:xfrm>
              <a:off x="2654547" y="2036716"/>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5" name="Rectangle 23">
              <a:extLst>
                <a:ext uri="{FF2B5EF4-FFF2-40B4-BE49-F238E27FC236}">
                  <a16:creationId xmlns:a16="http://schemas.microsoft.com/office/drawing/2014/main" id="{1DD6947E-4A84-9D4E-B2FC-3A5E7F6D1E34}"/>
                </a:ext>
              </a:extLst>
            </p:cNvPr>
            <p:cNvSpPr>
              <a:spLocks noChangeArrowheads="1"/>
            </p:cNvSpPr>
            <p:nvPr/>
          </p:nvSpPr>
          <p:spPr bwMode="auto">
            <a:xfrm>
              <a:off x="2782498"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6" name="Rectangle 24">
              <a:extLst>
                <a:ext uri="{FF2B5EF4-FFF2-40B4-BE49-F238E27FC236}">
                  <a16:creationId xmlns:a16="http://schemas.microsoft.com/office/drawing/2014/main" id="{2A55A81B-B032-0840-A48D-1D5352A231AA}"/>
                </a:ext>
              </a:extLst>
            </p:cNvPr>
            <p:cNvSpPr>
              <a:spLocks noChangeArrowheads="1"/>
            </p:cNvSpPr>
            <p:nvPr/>
          </p:nvSpPr>
          <p:spPr bwMode="auto">
            <a:xfrm>
              <a:off x="2910447"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25">
              <a:extLst>
                <a:ext uri="{FF2B5EF4-FFF2-40B4-BE49-F238E27FC236}">
                  <a16:creationId xmlns:a16="http://schemas.microsoft.com/office/drawing/2014/main" id="{EBC4122E-0CCF-1548-9A66-7DCD08E748CD}"/>
                </a:ext>
              </a:extLst>
            </p:cNvPr>
            <p:cNvSpPr>
              <a:spLocks noChangeArrowheads="1"/>
            </p:cNvSpPr>
            <p:nvPr/>
          </p:nvSpPr>
          <p:spPr bwMode="auto">
            <a:xfrm>
              <a:off x="3038397"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26">
              <a:extLst>
                <a:ext uri="{FF2B5EF4-FFF2-40B4-BE49-F238E27FC236}">
                  <a16:creationId xmlns:a16="http://schemas.microsoft.com/office/drawing/2014/main" id="{DB7235A0-624C-DB45-8BCC-3CE6B91647F3}"/>
                </a:ext>
              </a:extLst>
            </p:cNvPr>
            <p:cNvSpPr>
              <a:spLocks noChangeArrowheads="1"/>
            </p:cNvSpPr>
            <p:nvPr/>
          </p:nvSpPr>
          <p:spPr bwMode="auto">
            <a:xfrm>
              <a:off x="3164249"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27">
              <a:extLst>
                <a:ext uri="{FF2B5EF4-FFF2-40B4-BE49-F238E27FC236}">
                  <a16:creationId xmlns:a16="http://schemas.microsoft.com/office/drawing/2014/main" id="{345917A5-9719-BB4F-9C0B-ACD89A8BB0F4}"/>
                </a:ext>
              </a:extLst>
            </p:cNvPr>
            <p:cNvSpPr>
              <a:spLocks noChangeArrowheads="1"/>
            </p:cNvSpPr>
            <p:nvPr/>
          </p:nvSpPr>
          <p:spPr bwMode="auto">
            <a:xfrm>
              <a:off x="3285907"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Rectangle 28">
              <a:extLst>
                <a:ext uri="{FF2B5EF4-FFF2-40B4-BE49-F238E27FC236}">
                  <a16:creationId xmlns:a16="http://schemas.microsoft.com/office/drawing/2014/main" id="{4C1474B9-991E-6847-8B01-DE0C95138525}"/>
                </a:ext>
              </a:extLst>
            </p:cNvPr>
            <p:cNvSpPr>
              <a:spLocks noChangeArrowheads="1"/>
            </p:cNvSpPr>
            <p:nvPr/>
          </p:nvSpPr>
          <p:spPr bwMode="auto">
            <a:xfrm>
              <a:off x="3411759" y="2034797"/>
              <a:ext cx="85998"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1" name="Rectangle 29">
              <a:extLst>
                <a:ext uri="{FF2B5EF4-FFF2-40B4-BE49-F238E27FC236}">
                  <a16:creationId xmlns:a16="http://schemas.microsoft.com/office/drawing/2014/main" id="{1FEE069D-BAD8-8A43-9829-68BF4DBC5019}"/>
                </a:ext>
              </a:extLst>
            </p:cNvPr>
            <p:cNvSpPr>
              <a:spLocks noChangeArrowheads="1"/>
            </p:cNvSpPr>
            <p:nvPr/>
          </p:nvSpPr>
          <p:spPr bwMode="auto">
            <a:xfrm>
              <a:off x="3539708"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30">
              <a:extLst>
                <a:ext uri="{FF2B5EF4-FFF2-40B4-BE49-F238E27FC236}">
                  <a16:creationId xmlns:a16="http://schemas.microsoft.com/office/drawing/2014/main" id="{F6A54E32-B859-A84C-B9EB-275C556CD8B7}"/>
                </a:ext>
              </a:extLst>
            </p:cNvPr>
            <p:cNvSpPr>
              <a:spLocks noChangeArrowheads="1"/>
            </p:cNvSpPr>
            <p:nvPr/>
          </p:nvSpPr>
          <p:spPr bwMode="auto">
            <a:xfrm>
              <a:off x="3657170"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31">
              <a:extLst>
                <a:ext uri="{FF2B5EF4-FFF2-40B4-BE49-F238E27FC236}">
                  <a16:creationId xmlns:a16="http://schemas.microsoft.com/office/drawing/2014/main" id="{F693AF70-5D12-874C-A1FE-39895AB51D68}"/>
                </a:ext>
              </a:extLst>
            </p:cNvPr>
            <p:cNvSpPr>
              <a:spLocks noChangeArrowheads="1"/>
            </p:cNvSpPr>
            <p:nvPr/>
          </p:nvSpPr>
          <p:spPr bwMode="auto">
            <a:xfrm>
              <a:off x="3783022" y="2034797"/>
              <a:ext cx="86000" cy="752789"/>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32">
              <a:extLst>
                <a:ext uri="{FF2B5EF4-FFF2-40B4-BE49-F238E27FC236}">
                  <a16:creationId xmlns:a16="http://schemas.microsoft.com/office/drawing/2014/main" id="{8AF2AC6B-DBDA-9B44-8499-2FA57D21931E}"/>
                </a:ext>
              </a:extLst>
            </p:cNvPr>
            <p:cNvSpPr>
              <a:spLocks noChangeArrowheads="1"/>
            </p:cNvSpPr>
            <p:nvPr/>
          </p:nvSpPr>
          <p:spPr bwMode="auto">
            <a:xfrm>
              <a:off x="3906778" y="2032876"/>
              <a:ext cx="85998"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Rectangle 33">
              <a:extLst>
                <a:ext uri="{FF2B5EF4-FFF2-40B4-BE49-F238E27FC236}">
                  <a16:creationId xmlns:a16="http://schemas.microsoft.com/office/drawing/2014/main" id="{3C5EC589-0EEE-AA43-956D-7E1A6B8E7BEA}"/>
                </a:ext>
              </a:extLst>
            </p:cNvPr>
            <p:cNvSpPr>
              <a:spLocks noChangeArrowheads="1"/>
            </p:cNvSpPr>
            <p:nvPr/>
          </p:nvSpPr>
          <p:spPr bwMode="auto">
            <a:xfrm>
              <a:off x="4028435" y="2032876"/>
              <a:ext cx="85998"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34">
              <a:extLst>
                <a:ext uri="{FF2B5EF4-FFF2-40B4-BE49-F238E27FC236}">
                  <a16:creationId xmlns:a16="http://schemas.microsoft.com/office/drawing/2014/main" id="{00489FD8-0BA0-844E-AA41-BDE801D2E271}"/>
                </a:ext>
              </a:extLst>
            </p:cNvPr>
            <p:cNvSpPr>
              <a:spLocks noChangeArrowheads="1"/>
            </p:cNvSpPr>
            <p:nvPr/>
          </p:nvSpPr>
          <p:spPr bwMode="auto">
            <a:xfrm>
              <a:off x="4156384"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Rectangle 35">
              <a:extLst>
                <a:ext uri="{FF2B5EF4-FFF2-40B4-BE49-F238E27FC236}">
                  <a16:creationId xmlns:a16="http://schemas.microsoft.com/office/drawing/2014/main" id="{7CDE0EFB-7CC4-304D-AD89-8FC08C1FBD45}"/>
                </a:ext>
              </a:extLst>
            </p:cNvPr>
            <p:cNvSpPr>
              <a:spLocks noChangeArrowheads="1"/>
            </p:cNvSpPr>
            <p:nvPr/>
          </p:nvSpPr>
          <p:spPr bwMode="auto">
            <a:xfrm>
              <a:off x="4282236"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8" name="Rectangle 36">
              <a:extLst>
                <a:ext uri="{FF2B5EF4-FFF2-40B4-BE49-F238E27FC236}">
                  <a16:creationId xmlns:a16="http://schemas.microsoft.com/office/drawing/2014/main" id="{6EECC216-B56D-D043-93ED-F50164EF4E4A}"/>
                </a:ext>
              </a:extLst>
            </p:cNvPr>
            <p:cNvSpPr>
              <a:spLocks noChangeArrowheads="1"/>
            </p:cNvSpPr>
            <p:nvPr/>
          </p:nvSpPr>
          <p:spPr bwMode="auto">
            <a:xfrm>
              <a:off x="4399698"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9" name="Rectangle 37">
              <a:extLst>
                <a:ext uri="{FF2B5EF4-FFF2-40B4-BE49-F238E27FC236}">
                  <a16:creationId xmlns:a16="http://schemas.microsoft.com/office/drawing/2014/main" id="{2DDF4004-027D-3448-8C19-8E608E21464E}"/>
                </a:ext>
              </a:extLst>
            </p:cNvPr>
            <p:cNvSpPr>
              <a:spLocks noChangeArrowheads="1"/>
            </p:cNvSpPr>
            <p:nvPr/>
          </p:nvSpPr>
          <p:spPr bwMode="auto">
            <a:xfrm>
              <a:off x="4525550" y="2032876"/>
              <a:ext cx="86000" cy="752789"/>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0" name="Rectangle 38">
              <a:extLst>
                <a:ext uri="{FF2B5EF4-FFF2-40B4-BE49-F238E27FC236}">
                  <a16:creationId xmlns:a16="http://schemas.microsoft.com/office/drawing/2014/main" id="{66B062CA-DE3B-DE43-ABC0-B0129B267927}"/>
                </a:ext>
              </a:extLst>
            </p:cNvPr>
            <p:cNvSpPr>
              <a:spLocks noChangeArrowheads="1"/>
            </p:cNvSpPr>
            <p:nvPr/>
          </p:nvSpPr>
          <p:spPr bwMode="auto">
            <a:xfrm>
              <a:off x="4653501"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Rectangle 39">
              <a:extLst>
                <a:ext uri="{FF2B5EF4-FFF2-40B4-BE49-F238E27FC236}">
                  <a16:creationId xmlns:a16="http://schemas.microsoft.com/office/drawing/2014/main" id="{B8FF22AA-6251-9B4A-8B71-33B1C663B36C}"/>
                </a:ext>
              </a:extLst>
            </p:cNvPr>
            <p:cNvSpPr>
              <a:spLocks noChangeArrowheads="1"/>
            </p:cNvSpPr>
            <p:nvPr/>
          </p:nvSpPr>
          <p:spPr bwMode="auto">
            <a:xfrm>
              <a:off x="4781450" y="2036716"/>
              <a:ext cx="86000"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Rectangle 40">
              <a:extLst>
                <a:ext uri="{FF2B5EF4-FFF2-40B4-BE49-F238E27FC236}">
                  <a16:creationId xmlns:a16="http://schemas.microsoft.com/office/drawing/2014/main" id="{FAB9104E-A760-C644-B315-33CD7DEB1CB4}"/>
                </a:ext>
              </a:extLst>
            </p:cNvPr>
            <p:cNvSpPr>
              <a:spLocks noChangeArrowheads="1"/>
            </p:cNvSpPr>
            <p:nvPr/>
          </p:nvSpPr>
          <p:spPr bwMode="auto">
            <a:xfrm>
              <a:off x="4909400"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3" name="Rectangle 41">
              <a:extLst>
                <a:ext uri="{FF2B5EF4-FFF2-40B4-BE49-F238E27FC236}">
                  <a16:creationId xmlns:a16="http://schemas.microsoft.com/office/drawing/2014/main" id="{84289F99-D270-C140-AA7A-F6C4AFA078ED}"/>
                </a:ext>
              </a:extLst>
            </p:cNvPr>
            <p:cNvSpPr>
              <a:spLocks noChangeArrowheads="1"/>
            </p:cNvSpPr>
            <p:nvPr/>
          </p:nvSpPr>
          <p:spPr bwMode="auto">
            <a:xfrm>
              <a:off x="5039448"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Rectangle 42">
              <a:extLst>
                <a:ext uri="{FF2B5EF4-FFF2-40B4-BE49-F238E27FC236}">
                  <a16:creationId xmlns:a16="http://schemas.microsoft.com/office/drawing/2014/main" id="{CDFBFB7B-6E55-9045-8777-DB8B3B13C3C3}"/>
                </a:ext>
              </a:extLst>
            </p:cNvPr>
            <p:cNvSpPr>
              <a:spLocks noChangeArrowheads="1"/>
            </p:cNvSpPr>
            <p:nvPr/>
          </p:nvSpPr>
          <p:spPr bwMode="auto">
            <a:xfrm>
              <a:off x="5165300"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Rectangle 43">
              <a:extLst>
                <a:ext uri="{FF2B5EF4-FFF2-40B4-BE49-F238E27FC236}">
                  <a16:creationId xmlns:a16="http://schemas.microsoft.com/office/drawing/2014/main" id="{AD3CDD9F-C7EC-964D-A02B-C8B9C75CCDA9}"/>
                </a:ext>
              </a:extLst>
            </p:cNvPr>
            <p:cNvSpPr>
              <a:spLocks noChangeArrowheads="1"/>
            </p:cNvSpPr>
            <p:nvPr/>
          </p:nvSpPr>
          <p:spPr bwMode="auto">
            <a:xfrm>
              <a:off x="5291152"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Rectangle 44">
              <a:extLst>
                <a:ext uri="{FF2B5EF4-FFF2-40B4-BE49-F238E27FC236}">
                  <a16:creationId xmlns:a16="http://schemas.microsoft.com/office/drawing/2014/main" id="{A68B931F-B222-6643-B4DE-15E3E8354B18}"/>
                </a:ext>
              </a:extLst>
            </p:cNvPr>
            <p:cNvSpPr>
              <a:spLocks noChangeArrowheads="1"/>
            </p:cNvSpPr>
            <p:nvPr/>
          </p:nvSpPr>
          <p:spPr bwMode="auto">
            <a:xfrm>
              <a:off x="5412809" y="2034797"/>
              <a:ext cx="85998"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3" name="Rectangle 45">
              <a:extLst>
                <a:ext uri="{FF2B5EF4-FFF2-40B4-BE49-F238E27FC236}">
                  <a16:creationId xmlns:a16="http://schemas.microsoft.com/office/drawing/2014/main" id="{7D3A9CBD-AC18-2744-9564-5C628A27F631}"/>
                </a:ext>
              </a:extLst>
            </p:cNvPr>
            <p:cNvSpPr>
              <a:spLocks noChangeArrowheads="1"/>
            </p:cNvSpPr>
            <p:nvPr/>
          </p:nvSpPr>
          <p:spPr bwMode="auto">
            <a:xfrm>
              <a:off x="5540759" y="2034797"/>
              <a:ext cx="86000" cy="752789"/>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46">
              <a:extLst>
                <a:ext uri="{FF2B5EF4-FFF2-40B4-BE49-F238E27FC236}">
                  <a16:creationId xmlns:a16="http://schemas.microsoft.com/office/drawing/2014/main" id="{7BD5CB89-7651-AC4B-B6A7-CB76771F9558}"/>
                </a:ext>
              </a:extLst>
            </p:cNvPr>
            <p:cNvSpPr>
              <a:spLocks noChangeArrowheads="1"/>
            </p:cNvSpPr>
            <p:nvPr/>
          </p:nvSpPr>
          <p:spPr bwMode="auto">
            <a:xfrm>
              <a:off x="5666611" y="2034797"/>
              <a:ext cx="86000" cy="752789"/>
            </a:xfrm>
            <a:prstGeom prst="rect">
              <a:avLst/>
            </a:prstGeom>
            <a:gradFill rotWithShape="1">
              <a:gsLst>
                <a:gs pos="0">
                  <a:srgbClr val="B2B2B2"/>
                </a:gs>
                <a:gs pos="100000">
                  <a:srgbClr val="FFFFFF"/>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6" name="Rectangle 48">
              <a:extLst>
                <a:ext uri="{FF2B5EF4-FFF2-40B4-BE49-F238E27FC236}">
                  <a16:creationId xmlns:a16="http://schemas.microsoft.com/office/drawing/2014/main" id="{22B83E8B-5347-B046-AB4A-F500B639B452}"/>
                </a:ext>
              </a:extLst>
            </p:cNvPr>
            <p:cNvSpPr>
              <a:spLocks noChangeArrowheads="1"/>
            </p:cNvSpPr>
            <p:nvPr/>
          </p:nvSpPr>
          <p:spPr bwMode="auto">
            <a:xfrm>
              <a:off x="1427488" y="1902290"/>
              <a:ext cx="4503412" cy="107541"/>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3" name="Text Box 61">
              <a:extLst>
                <a:ext uri="{FF2B5EF4-FFF2-40B4-BE49-F238E27FC236}">
                  <a16:creationId xmlns:a16="http://schemas.microsoft.com/office/drawing/2014/main" id="{EC2166A2-B157-124D-AD95-CDDC7B2DDCB8}"/>
                </a:ext>
              </a:extLst>
            </p:cNvPr>
            <p:cNvSpPr txBox="1">
              <a:spLocks noChangeArrowheads="1"/>
            </p:cNvSpPr>
            <p:nvPr/>
          </p:nvSpPr>
          <p:spPr bwMode="auto">
            <a:xfrm>
              <a:off x="3220882" y="1648799"/>
              <a:ext cx="805454" cy="34374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a:ln>
                    <a:noFill/>
                  </a:ln>
                  <a:solidFill>
                    <a:srgbClr val="000000"/>
                  </a:solidFill>
                  <a:effectLst/>
                  <a:uLnTx/>
                  <a:uFillTx/>
                  <a:latin typeface="Courier New" charset="0"/>
                  <a:ea typeface="ＭＳ Ｐゴシック" charset="0"/>
                  <a:cs typeface="+mn-cs"/>
                </a:rPr>
                <a:t>cwnd</a:t>
              </a:r>
              <a:endParaRPr kumimoji="0" lang="en-US" sz="1400" b="1" i="1" u="none" strike="noStrike" kern="1200" cap="none" spc="0" normalizeH="0" baseline="0" noProof="0">
                <a:ln>
                  <a:noFill/>
                </a:ln>
                <a:solidFill>
                  <a:srgbClr val="000000"/>
                </a:solidFill>
                <a:effectLst/>
                <a:uLnTx/>
                <a:uFillTx/>
                <a:latin typeface="Courier New" charset="0"/>
                <a:ea typeface="ＭＳ Ｐゴシック" charset="0"/>
                <a:cs typeface="+mn-cs"/>
              </a:endParaRPr>
            </a:p>
          </p:txBody>
        </p:sp>
        <p:grpSp>
          <p:nvGrpSpPr>
            <p:cNvPr id="174" name="Group 62">
              <a:extLst>
                <a:ext uri="{FF2B5EF4-FFF2-40B4-BE49-F238E27FC236}">
                  <a16:creationId xmlns:a16="http://schemas.microsoft.com/office/drawing/2014/main" id="{A2ECB346-2348-1D42-A5A0-3073BBFAF723}"/>
                </a:ext>
              </a:extLst>
            </p:cNvPr>
            <p:cNvGrpSpPr>
              <a:grpSpLocks/>
            </p:cNvGrpSpPr>
            <p:nvPr/>
          </p:nvGrpSpPr>
          <p:grpSpPr bwMode="auto">
            <a:xfrm>
              <a:off x="4022141" y="1750580"/>
              <a:ext cx="591506" cy="142108"/>
              <a:chOff x="4250" y="1692"/>
              <a:chExt cx="374" cy="86"/>
            </a:xfrm>
          </p:grpSpPr>
          <p:sp>
            <p:nvSpPr>
              <p:cNvPr id="175" name="Line 63">
                <a:extLst>
                  <a:ext uri="{FF2B5EF4-FFF2-40B4-BE49-F238E27FC236}">
                    <a16:creationId xmlns:a16="http://schemas.microsoft.com/office/drawing/2014/main" id="{D8AB4372-6622-194F-8B2C-95E11AB4BDB8}"/>
                  </a:ext>
                </a:extLst>
              </p:cNvPr>
              <p:cNvSpPr>
                <a:spLocks noChangeShapeType="1"/>
              </p:cNvSpPr>
              <p:nvPr/>
            </p:nvSpPr>
            <p:spPr bwMode="auto">
              <a:xfrm>
                <a:off x="4250" y="1738"/>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6" name="Line 64">
                <a:extLst>
                  <a:ext uri="{FF2B5EF4-FFF2-40B4-BE49-F238E27FC236}">
                    <a16:creationId xmlns:a16="http://schemas.microsoft.com/office/drawing/2014/main" id="{90113FC4-9E6C-1344-9A19-D18BED38D2E9}"/>
                  </a:ext>
                </a:extLst>
              </p:cNvPr>
              <p:cNvSpPr>
                <a:spLocks noChangeShapeType="1"/>
              </p:cNvSpPr>
              <p:nvPr/>
            </p:nvSpPr>
            <p:spPr bwMode="auto">
              <a:xfrm>
                <a:off x="4621" y="1692"/>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77" name="Group 65">
              <a:extLst>
                <a:ext uri="{FF2B5EF4-FFF2-40B4-BE49-F238E27FC236}">
                  <a16:creationId xmlns:a16="http://schemas.microsoft.com/office/drawing/2014/main" id="{DA340DC1-A02D-8B4C-B20C-F58E960E37E4}"/>
                </a:ext>
              </a:extLst>
            </p:cNvPr>
            <p:cNvGrpSpPr>
              <a:grpSpLocks/>
            </p:cNvGrpSpPr>
            <p:nvPr/>
          </p:nvGrpSpPr>
          <p:grpSpPr bwMode="auto">
            <a:xfrm rot="10800000">
              <a:off x="2650352" y="1773625"/>
              <a:ext cx="616676" cy="149790"/>
              <a:chOff x="4250" y="1692"/>
              <a:chExt cx="374" cy="86"/>
            </a:xfrm>
          </p:grpSpPr>
          <p:sp>
            <p:nvSpPr>
              <p:cNvPr id="178" name="Line 66">
                <a:extLst>
                  <a:ext uri="{FF2B5EF4-FFF2-40B4-BE49-F238E27FC236}">
                    <a16:creationId xmlns:a16="http://schemas.microsoft.com/office/drawing/2014/main" id="{996A9ACA-B6A9-274C-AF8C-6FDF8BEA33F2}"/>
                  </a:ext>
                </a:extLst>
              </p:cNvPr>
              <p:cNvSpPr>
                <a:spLocks noChangeShapeType="1"/>
              </p:cNvSpPr>
              <p:nvPr/>
            </p:nvSpPr>
            <p:spPr bwMode="auto">
              <a:xfrm>
                <a:off x="4260" y="1746"/>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9" name="Line 67">
                <a:extLst>
                  <a:ext uri="{FF2B5EF4-FFF2-40B4-BE49-F238E27FC236}">
                    <a16:creationId xmlns:a16="http://schemas.microsoft.com/office/drawing/2014/main" id="{1CAF8AD6-4F2D-AF41-B54A-FA702FB44D10}"/>
                  </a:ext>
                </a:extLst>
              </p:cNvPr>
              <p:cNvSpPr>
                <a:spLocks noChangeShapeType="1"/>
              </p:cNvSpPr>
              <p:nvPr/>
            </p:nvSpPr>
            <p:spPr bwMode="auto">
              <a:xfrm>
                <a:off x="4632" y="1700"/>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Text Box 78">
              <a:extLst>
                <a:ext uri="{FF2B5EF4-FFF2-40B4-BE49-F238E27FC236}">
                  <a16:creationId xmlns:a16="http://schemas.microsoft.com/office/drawing/2014/main" id="{084366A9-52AF-9848-912D-70AD364BF8CE}"/>
                </a:ext>
              </a:extLst>
            </p:cNvPr>
            <p:cNvSpPr txBox="1">
              <a:spLocks noChangeArrowheads="1"/>
            </p:cNvSpPr>
            <p:nvPr/>
          </p:nvSpPr>
          <p:spPr bwMode="auto">
            <a:xfrm>
              <a:off x="1289051" y="1292332"/>
              <a:ext cx="3220754" cy="36933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sender sequence number space </a:t>
              </a:r>
            </a:p>
          </p:txBody>
        </p:sp>
      </p:grpSp>
      <p:sp>
        <p:nvSpPr>
          <p:cNvPr id="198" name="Line 51">
            <a:extLst>
              <a:ext uri="{FF2B5EF4-FFF2-40B4-BE49-F238E27FC236}">
                <a16:creationId xmlns:a16="http://schemas.microsoft.com/office/drawing/2014/main" id="{E6E4B0C6-1414-3D4F-93A5-CCA3CEEBB668}"/>
              </a:ext>
            </a:extLst>
          </p:cNvPr>
          <p:cNvSpPr>
            <a:spLocks noChangeShapeType="1"/>
          </p:cNvSpPr>
          <p:nvPr/>
        </p:nvSpPr>
        <p:spPr bwMode="auto">
          <a:xfrm>
            <a:off x="3908860" y="2875555"/>
            <a:ext cx="700041"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14" name="Group 13">
            <a:extLst>
              <a:ext uri="{FF2B5EF4-FFF2-40B4-BE49-F238E27FC236}">
                <a16:creationId xmlns:a16="http://schemas.microsoft.com/office/drawing/2014/main" id="{BF77D345-5DCD-C84A-8957-E4F03648FFCF}"/>
              </a:ext>
            </a:extLst>
          </p:cNvPr>
          <p:cNvGrpSpPr/>
          <p:nvPr/>
        </p:nvGrpSpPr>
        <p:grpSpPr>
          <a:xfrm>
            <a:off x="4204169" y="2959619"/>
            <a:ext cx="1759165" cy="950582"/>
            <a:chOff x="4204169" y="2959619"/>
            <a:chExt cx="1759165" cy="950582"/>
          </a:xfrm>
        </p:grpSpPr>
        <p:sp>
          <p:nvSpPr>
            <p:cNvPr id="199" name="Freeform 69">
              <a:extLst>
                <a:ext uri="{FF2B5EF4-FFF2-40B4-BE49-F238E27FC236}">
                  <a16:creationId xmlns:a16="http://schemas.microsoft.com/office/drawing/2014/main" id="{59B379E2-D8BE-6243-B6FF-8D00B68FA2FC}"/>
                </a:ext>
              </a:extLst>
            </p:cNvPr>
            <p:cNvSpPr>
              <a:spLocks/>
            </p:cNvSpPr>
            <p:nvPr/>
          </p:nvSpPr>
          <p:spPr bwMode="auto">
            <a:xfrm flipH="1">
              <a:off x="4204169" y="2959619"/>
              <a:ext cx="190240" cy="549834"/>
            </a:xfrm>
            <a:custGeom>
              <a:avLst/>
              <a:gdLst>
                <a:gd name="T0" fmla="*/ 2147483647 w 91"/>
                <a:gd name="T1" fmla="*/ 0 h 242"/>
                <a:gd name="T2" fmla="*/ 2147483647 w 91"/>
                <a:gd name="T3" fmla="*/ 2147483647 h 242"/>
                <a:gd name="T4" fmla="*/ 0 w 91"/>
                <a:gd name="T5" fmla="*/ 2147483647 h 242"/>
                <a:gd name="T6" fmla="*/ 0 60000 65536"/>
                <a:gd name="T7" fmla="*/ 0 60000 65536"/>
                <a:gd name="T8" fmla="*/ 0 60000 65536"/>
                <a:gd name="connsiteX0" fmla="*/ 9412 w 9670"/>
                <a:gd name="connsiteY0" fmla="*/ 0 h 9938"/>
                <a:gd name="connsiteX1" fmla="*/ 9670 w 9670"/>
                <a:gd name="connsiteY1" fmla="*/ 9938 h 9938"/>
                <a:gd name="connsiteX2" fmla="*/ 0 w 9670"/>
                <a:gd name="connsiteY2" fmla="*/ 9938 h 9938"/>
              </a:gdLst>
              <a:ahLst/>
              <a:cxnLst>
                <a:cxn ang="0">
                  <a:pos x="connsiteX0" y="connsiteY0"/>
                </a:cxn>
                <a:cxn ang="0">
                  <a:pos x="connsiteX1" y="connsiteY1"/>
                </a:cxn>
                <a:cxn ang="0">
                  <a:pos x="connsiteX2" y="connsiteY2"/>
                </a:cxn>
              </a:cxnLst>
              <a:rect l="l" t="t" r="r" b="b"/>
              <a:pathLst>
                <a:path w="9670" h="9938">
                  <a:moveTo>
                    <a:pt x="9412" y="0"/>
                  </a:moveTo>
                  <a:lnTo>
                    <a:pt x="9670" y="9938"/>
                  </a:lnTo>
                  <a:lnTo>
                    <a:pt x="0" y="9938"/>
                  </a:lnTo>
                </a:path>
              </a:pathLst>
            </a:custGeom>
            <a:noFill/>
            <a:ln w="19050" cmpd="sng">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00" name="Text Box 59">
              <a:extLst>
                <a:ext uri="{FF2B5EF4-FFF2-40B4-BE49-F238E27FC236}">
                  <a16:creationId xmlns:a16="http://schemas.microsoft.com/office/drawing/2014/main" id="{D18ACC8C-E30F-2B43-A012-02A119CFD507}"/>
                </a:ext>
              </a:extLst>
            </p:cNvPr>
            <p:cNvSpPr txBox="1">
              <a:spLocks noChangeArrowheads="1"/>
            </p:cNvSpPr>
            <p:nvPr/>
          </p:nvSpPr>
          <p:spPr bwMode="auto">
            <a:xfrm>
              <a:off x="4359485" y="3319270"/>
              <a:ext cx="1603849" cy="5909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available but not used</a:t>
              </a:r>
            </a:p>
          </p:txBody>
        </p:sp>
      </p:grpSp>
      <p:grpSp>
        <p:nvGrpSpPr>
          <p:cNvPr id="22" name="Group 21">
            <a:extLst>
              <a:ext uri="{FF2B5EF4-FFF2-40B4-BE49-F238E27FC236}">
                <a16:creationId xmlns:a16="http://schemas.microsoft.com/office/drawing/2014/main" id="{9DAB0D8A-F035-A446-BFCD-CB14C1FE358B}"/>
              </a:ext>
            </a:extLst>
          </p:cNvPr>
          <p:cNvGrpSpPr/>
          <p:nvPr/>
        </p:nvGrpSpPr>
        <p:grpSpPr>
          <a:xfrm>
            <a:off x="7180262" y="1455737"/>
            <a:ext cx="4592627" cy="2538364"/>
            <a:chOff x="7180262" y="1455737"/>
            <a:chExt cx="4592627" cy="2538364"/>
          </a:xfrm>
        </p:grpSpPr>
        <p:sp>
          <p:nvSpPr>
            <p:cNvPr id="103" name="Rectangle 4">
              <a:extLst>
                <a:ext uri="{FF2B5EF4-FFF2-40B4-BE49-F238E27FC236}">
                  <a16:creationId xmlns:a16="http://schemas.microsoft.com/office/drawing/2014/main" id="{3906FFA2-1D5C-7540-9050-9ADF12840292}"/>
                </a:ext>
              </a:extLst>
            </p:cNvPr>
            <p:cNvSpPr txBox="1">
              <a:spLocks noChangeArrowheads="1"/>
            </p:cNvSpPr>
            <p:nvPr/>
          </p:nvSpPr>
          <p:spPr bwMode="auto">
            <a:xfrm>
              <a:off x="7180262" y="1455737"/>
              <a:ext cx="4592627" cy="24479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0"/>
                <a:buNone/>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sending behavior:</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1"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roughly:</a:t>
              </a: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 send </a:t>
              </a:r>
              <a:r>
                <a:rPr kumimoji="0" lang="en-US" sz="2800" b="0" i="0" u="none" strike="noStrike" kern="0" cap="none" spc="0" normalizeH="0" baseline="0" noProof="0" dirty="0" err="1">
                  <a:ln>
                    <a:noFill/>
                  </a:ln>
                  <a:solidFill>
                    <a:srgbClr val="000000"/>
                  </a:solidFill>
                  <a:effectLst/>
                  <a:uLnTx/>
                  <a:uFillTx/>
                  <a:latin typeface="Courier" pitchFamily="2" charset="0"/>
                  <a:ea typeface="ＭＳ Ｐゴシック" charset="0"/>
                  <a:cs typeface="+mn-cs"/>
                </a:rPr>
                <a:t>cwnd</a:t>
              </a: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 bytes, wait RTT for ACKS, then send more bytes</a:t>
              </a:r>
            </a:p>
          </p:txBody>
        </p:sp>
        <p:grpSp>
          <p:nvGrpSpPr>
            <p:cNvPr id="20" name="Group 19">
              <a:extLst>
                <a:ext uri="{FF2B5EF4-FFF2-40B4-BE49-F238E27FC236}">
                  <a16:creationId xmlns:a16="http://schemas.microsoft.com/office/drawing/2014/main" id="{57FB518A-5432-5D44-890D-C8AC56EDFDD2}"/>
                </a:ext>
              </a:extLst>
            </p:cNvPr>
            <p:cNvGrpSpPr/>
            <p:nvPr/>
          </p:nvGrpSpPr>
          <p:grpSpPr>
            <a:xfrm>
              <a:off x="7513131" y="3110983"/>
              <a:ext cx="3751561" cy="883118"/>
              <a:chOff x="6839655" y="3035314"/>
              <a:chExt cx="3751561" cy="883118"/>
            </a:xfrm>
          </p:grpSpPr>
          <p:sp>
            <p:nvSpPr>
              <p:cNvPr id="19" name="Rectangle 18">
                <a:extLst>
                  <a:ext uri="{FF2B5EF4-FFF2-40B4-BE49-F238E27FC236}">
                    <a16:creationId xmlns:a16="http://schemas.microsoft.com/office/drawing/2014/main" id="{C803E68F-787C-134C-96B7-EA9979048F4F}"/>
                  </a:ext>
                </a:extLst>
              </p:cNvPr>
              <p:cNvSpPr/>
              <p:nvPr/>
            </p:nvSpPr>
            <p:spPr>
              <a:xfrm>
                <a:off x="6839655" y="3035314"/>
                <a:ext cx="3751561" cy="88311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8" name="Group 17">
                <a:extLst>
                  <a:ext uri="{FF2B5EF4-FFF2-40B4-BE49-F238E27FC236}">
                    <a16:creationId xmlns:a16="http://schemas.microsoft.com/office/drawing/2014/main" id="{C32ED096-06AB-7A4D-A7B5-17961E51AD24}"/>
                  </a:ext>
                </a:extLst>
              </p:cNvPr>
              <p:cNvGrpSpPr/>
              <p:nvPr/>
            </p:nvGrpSpPr>
            <p:grpSpPr>
              <a:xfrm>
                <a:off x="6869571" y="3107218"/>
                <a:ext cx="3634909" cy="811214"/>
                <a:chOff x="6694950" y="3614743"/>
                <a:chExt cx="3634909" cy="811214"/>
              </a:xfrm>
            </p:grpSpPr>
            <p:sp>
              <p:nvSpPr>
                <p:cNvPr id="188" name="Text Box 79">
                  <a:extLst>
                    <a:ext uri="{FF2B5EF4-FFF2-40B4-BE49-F238E27FC236}">
                      <a16:creationId xmlns:a16="http://schemas.microsoft.com/office/drawing/2014/main" id="{15B5BFBD-DF38-5B40-87E5-F81F37DAA736}"/>
                    </a:ext>
                  </a:extLst>
                </p:cNvPr>
                <p:cNvSpPr txBox="1">
                  <a:spLocks noChangeArrowheads="1"/>
                </p:cNvSpPr>
                <p:nvPr/>
              </p:nvSpPr>
              <p:spPr bwMode="auto">
                <a:xfrm>
                  <a:off x="6694950" y="3723809"/>
                  <a:ext cx="1390637"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rate</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nvGrpSpPr>
                <p:cNvPr id="189" name="Group 82">
                  <a:extLst>
                    <a:ext uri="{FF2B5EF4-FFF2-40B4-BE49-F238E27FC236}">
                      <a16:creationId xmlns:a16="http://schemas.microsoft.com/office/drawing/2014/main" id="{0CAF5E9A-5B2C-B84F-AC89-1EFE7DC4B6AF}"/>
                    </a:ext>
                  </a:extLst>
                </p:cNvPr>
                <p:cNvGrpSpPr>
                  <a:grpSpLocks/>
                </p:cNvGrpSpPr>
                <p:nvPr/>
              </p:nvGrpSpPr>
              <p:grpSpPr bwMode="auto">
                <a:xfrm>
                  <a:off x="7748588" y="3776663"/>
                  <a:ext cx="931863" cy="441325"/>
                  <a:chOff x="4214" y="2517"/>
                  <a:chExt cx="587" cy="278"/>
                </a:xfrm>
              </p:grpSpPr>
              <p:sp>
                <p:nvSpPr>
                  <p:cNvPr id="190" name="Text Box 80">
                    <a:extLst>
                      <a:ext uri="{FF2B5EF4-FFF2-40B4-BE49-F238E27FC236}">
                        <a16:creationId xmlns:a16="http://schemas.microsoft.com/office/drawing/2014/main" id="{36C86FAE-252E-5441-8D9C-64BC30C08F21}"/>
                      </a:ext>
                    </a:extLst>
                  </p:cNvPr>
                  <p:cNvSpPr txBox="1">
                    <a:spLocks noChangeArrowheads="1"/>
                  </p:cNvSpPr>
                  <p:nvPr/>
                </p:nvSpPr>
                <p:spPr bwMode="auto">
                  <a:xfrm>
                    <a:off x="4216" y="2517"/>
                    <a:ext cx="58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t>
                    </a:r>
                  </a:p>
                </p:txBody>
              </p:sp>
              <p:sp>
                <p:nvSpPr>
                  <p:cNvPr id="191" name="Text Box 81">
                    <a:extLst>
                      <a:ext uri="{FF2B5EF4-FFF2-40B4-BE49-F238E27FC236}">
                        <a16:creationId xmlns:a16="http://schemas.microsoft.com/office/drawing/2014/main" id="{CFDD21D8-7DD6-9E4E-82CD-89F60D95E895}"/>
                      </a:ext>
                    </a:extLst>
                  </p:cNvPr>
                  <p:cNvSpPr txBox="1">
                    <a:spLocks noChangeArrowheads="1"/>
                  </p:cNvSpPr>
                  <p:nvPr/>
                </p:nvSpPr>
                <p:spPr bwMode="auto">
                  <a:xfrm>
                    <a:off x="4214" y="2564"/>
                    <a:ext cx="58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t>
                    </a:r>
                  </a:p>
                </p:txBody>
              </p:sp>
            </p:grpSp>
            <p:grpSp>
              <p:nvGrpSpPr>
                <p:cNvPr id="192" name="Group 86">
                  <a:extLst>
                    <a:ext uri="{FF2B5EF4-FFF2-40B4-BE49-F238E27FC236}">
                      <a16:creationId xmlns:a16="http://schemas.microsoft.com/office/drawing/2014/main" id="{A6A8A6BC-4690-FD46-A7A2-F81368063A97}"/>
                    </a:ext>
                  </a:extLst>
                </p:cNvPr>
                <p:cNvGrpSpPr>
                  <a:grpSpLocks/>
                </p:cNvGrpSpPr>
                <p:nvPr/>
              </p:nvGrpSpPr>
              <p:grpSpPr bwMode="auto">
                <a:xfrm>
                  <a:off x="8320082" y="3614743"/>
                  <a:ext cx="922336" cy="811214"/>
                  <a:chOff x="4335" y="2509"/>
                  <a:chExt cx="581" cy="511"/>
                </a:xfrm>
              </p:grpSpPr>
              <p:sp>
                <p:nvSpPr>
                  <p:cNvPr id="193" name="Text Box 83">
                    <a:extLst>
                      <a:ext uri="{FF2B5EF4-FFF2-40B4-BE49-F238E27FC236}">
                        <a16:creationId xmlns:a16="http://schemas.microsoft.com/office/drawing/2014/main" id="{2EABE0BC-E93A-7840-BC78-8917BD66E877}"/>
                      </a:ext>
                    </a:extLst>
                  </p:cNvPr>
                  <p:cNvSpPr txBox="1">
                    <a:spLocks noChangeArrowheads="1"/>
                  </p:cNvSpPr>
                  <p:nvPr/>
                </p:nvSpPr>
                <p:spPr bwMode="auto">
                  <a:xfrm>
                    <a:off x="4335" y="2509"/>
                    <a:ext cx="581"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err="1">
                        <a:ln>
                          <a:noFill/>
                        </a:ln>
                        <a:solidFill>
                          <a:srgbClr val="000000"/>
                        </a:solidFill>
                        <a:effectLst/>
                        <a:uLnTx/>
                        <a:uFillTx/>
                        <a:latin typeface="Courier" pitchFamily="2" charset="0"/>
                        <a:ea typeface="ＭＳ Ｐゴシック" charset="0"/>
                        <a:cs typeface="+mn-cs"/>
                      </a:rPr>
                      <a:t>cwnd</a:t>
                    </a:r>
                    <a:endParaRPr kumimoji="0" lang="en-US" sz="2400" b="0" i="0" u="none" strike="noStrike" kern="0" cap="none" spc="0" normalizeH="0" baseline="0" noProof="0" dirty="0">
                      <a:ln>
                        <a:noFill/>
                      </a:ln>
                      <a:solidFill>
                        <a:srgbClr val="000000"/>
                      </a:solidFill>
                      <a:effectLst/>
                      <a:uLnTx/>
                      <a:uFillTx/>
                      <a:latin typeface="Courier" pitchFamily="2" charset="0"/>
                      <a:ea typeface="ＭＳ Ｐゴシック" charset="0"/>
                      <a:cs typeface="+mn-cs"/>
                    </a:endParaRPr>
                  </a:p>
                </p:txBody>
              </p:sp>
              <p:sp>
                <p:nvSpPr>
                  <p:cNvPr id="194" name="Text Box 84">
                    <a:extLst>
                      <a:ext uri="{FF2B5EF4-FFF2-40B4-BE49-F238E27FC236}">
                        <a16:creationId xmlns:a16="http://schemas.microsoft.com/office/drawing/2014/main" id="{FC380433-330D-4342-82B3-E71BEB72AF06}"/>
                      </a:ext>
                    </a:extLst>
                  </p:cNvPr>
                  <p:cNvSpPr txBox="1">
                    <a:spLocks noChangeArrowheads="1"/>
                  </p:cNvSpPr>
                  <p:nvPr/>
                </p:nvSpPr>
                <p:spPr bwMode="auto">
                  <a:xfrm>
                    <a:off x="4398" y="2729"/>
                    <a:ext cx="463" cy="2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rPr>
                      <a:t>RTT</a:t>
                    </a:r>
                  </a:p>
                </p:txBody>
              </p:sp>
              <p:sp>
                <p:nvSpPr>
                  <p:cNvPr id="195" name="Line 85">
                    <a:extLst>
                      <a:ext uri="{FF2B5EF4-FFF2-40B4-BE49-F238E27FC236}">
                        <a16:creationId xmlns:a16="http://schemas.microsoft.com/office/drawing/2014/main" id="{1B9F9DB8-E2FB-AE45-88BA-CC221F1D6597}"/>
                      </a:ext>
                    </a:extLst>
                  </p:cNvPr>
                  <p:cNvSpPr>
                    <a:spLocks noChangeShapeType="1"/>
                  </p:cNvSpPr>
                  <p:nvPr/>
                </p:nvSpPr>
                <p:spPr bwMode="auto">
                  <a:xfrm>
                    <a:off x="4430" y="2763"/>
                    <a:ext cx="384"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6" name="Text Box 87">
                  <a:extLst>
                    <a:ext uri="{FF2B5EF4-FFF2-40B4-BE49-F238E27FC236}">
                      <a16:creationId xmlns:a16="http://schemas.microsoft.com/office/drawing/2014/main" id="{2A51BBA4-2F14-2F4F-A04D-EFFFF36AF41D}"/>
                    </a:ext>
                  </a:extLst>
                </p:cNvPr>
                <p:cNvSpPr txBox="1">
                  <a:spLocks noChangeArrowheads="1"/>
                </p:cNvSpPr>
                <p:nvPr/>
              </p:nvSpPr>
              <p:spPr bwMode="auto">
                <a:xfrm>
                  <a:off x="9141713" y="3823464"/>
                  <a:ext cx="1188146"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bytes/sec</a:t>
                  </a:r>
                </a:p>
              </p:txBody>
            </p:sp>
          </p:grpSp>
        </p:grpSp>
      </p:grpSp>
      <p:grpSp>
        <p:nvGrpSpPr>
          <p:cNvPr id="21" name="Group 20">
            <a:extLst>
              <a:ext uri="{FF2B5EF4-FFF2-40B4-BE49-F238E27FC236}">
                <a16:creationId xmlns:a16="http://schemas.microsoft.com/office/drawing/2014/main" id="{0B0449D2-8107-EC4E-BA6E-0B53574C5B7E}"/>
              </a:ext>
            </a:extLst>
          </p:cNvPr>
          <p:cNvGrpSpPr/>
          <p:nvPr/>
        </p:nvGrpSpPr>
        <p:grpSpPr>
          <a:xfrm>
            <a:off x="2327097" y="2874002"/>
            <a:ext cx="1660913" cy="1379180"/>
            <a:chOff x="2327097" y="2874002"/>
            <a:chExt cx="1660913" cy="1379180"/>
          </a:xfrm>
        </p:grpSpPr>
        <p:sp>
          <p:nvSpPr>
            <p:cNvPr id="171" name="Text Box 58">
              <a:extLst>
                <a:ext uri="{FF2B5EF4-FFF2-40B4-BE49-F238E27FC236}">
                  <a16:creationId xmlns:a16="http://schemas.microsoft.com/office/drawing/2014/main" id="{245049EB-D632-CE4C-A587-BA819860D407}"/>
                </a:ext>
              </a:extLst>
            </p:cNvPr>
            <p:cNvSpPr txBox="1">
              <a:spLocks noChangeArrowheads="1"/>
            </p:cNvSpPr>
            <p:nvPr/>
          </p:nvSpPr>
          <p:spPr bwMode="auto">
            <a:xfrm>
              <a:off x="2327097" y="3412952"/>
              <a:ext cx="1660913"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sent, </a:t>
              </a:r>
              <a:r>
                <a:rPr kumimoji="0" lang="en-US" altLang="en-US" sz="1800" b="0" i="0" u="none" strike="noStrike" kern="0" cap="none" spc="0" normalizeH="0" baseline="0" noProof="0" dirty="0" err="1">
                  <a:ln>
                    <a:noFill/>
                  </a:ln>
                  <a:solidFill>
                    <a:srgbClr val="000000"/>
                  </a:solidFill>
                  <a:effectLst/>
                  <a:uLnTx/>
                  <a:uFillTx/>
                  <a:latin typeface="Calibri" panose="020F0502020204030204"/>
                  <a:ea typeface="ＭＳ Ｐゴシック" panose="020B0600070205080204" pitchFamily="34" charset="-128"/>
                  <a:cs typeface="+mn-cs"/>
                </a:rPr>
                <a:t>bu</a:t>
              </a: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t not-yet </a:t>
              </a:r>
              <a:r>
                <a:rPr kumimoji="0" lang="en-US" altLang="en-US" sz="1800" b="0" i="0" u="none" strike="noStrike" kern="0" cap="none" spc="0" normalizeH="0" baseline="0" noProof="0" dirty="0" err="1">
                  <a:ln>
                    <a:noFill/>
                  </a:ln>
                  <a:solidFill>
                    <a:srgbClr val="000000"/>
                  </a:solidFill>
                  <a:effectLst/>
                  <a:uLnTx/>
                  <a:uFillTx/>
                  <a:latin typeface="Calibri" panose="020F0502020204030204"/>
                  <a:ea typeface="ＭＳ Ｐゴシック" panose="020B0600070205080204" pitchFamily="34" charset="-128"/>
                  <a:cs typeface="+mn-cs"/>
                </a:rPr>
                <a:t>ACKed</a:t>
              </a: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in-flight”)</a:t>
              </a:r>
              <a:endParaRPr kumimoji="0" lang="en-US" altLang="en-US" sz="16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12" name="Group 11">
              <a:extLst>
                <a:ext uri="{FF2B5EF4-FFF2-40B4-BE49-F238E27FC236}">
                  <a16:creationId xmlns:a16="http://schemas.microsoft.com/office/drawing/2014/main" id="{8036A4AF-C412-6643-BB9E-A6741086FD03}"/>
                </a:ext>
              </a:extLst>
            </p:cNvPr>
            <p:cNvGrpSpPr/>
            <p:nvPr/>
          </p:nvGrpSpPr>
          <p:grpSpPr>
            <a:xfrm>
              <a:off x="2644060" y="2874002"/>
              <a:ext cx="1201888" cy="658131"/>
              <a:chOff x="2644060" y="2874003"/>
              <a:chExt cx="1201888" cy="635450"/>
            </a:xfrm>
          </p:grpSpPr>
          <p:sp>
            <p:nvSpPr>
              <p:cNvPr id="167" name="Line 51">
                <a:extLst>
                  <a:ext uri="{FF2B5EF4-FFF2-40B4-BE49-F238E27FC236}">
                    <a16:creationId xmlns:a16="http://schemas.microsoft.com/office/drawing/2014/main" id="{82259C8B-8E68-3B45-95EF-6297D889F723}"/>
                  </a:ext>
                </a:extLst>
              </p:cNvPr>
              <p:cNvSpPr>
                <a:spLocks noChangeShapeType="1"/>
              </p:cNvSpPr>
              <p:nvPr/>
            </p:nvSpPr>
            <p:spPr bwMode="auto">
              <a:xfrm>
                <a:off x="2644060" y="2874003"/>
                <a:ext cx="1201888"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cxnSp>
            <p:nvCxnSpPr>
              <p:cNvPr id="8" name="Straight Connector 7">
                <a:extLst>
                  <a:ext uri="{FF2B5EF4-FFF2-40B4-BE49-F238E27FC236}">
                    <a16:creationId xmlns:a16="http://schemas.microsoft.com/office/drawing/2014/main" id="{9E977076-799D-1F4B-B884-156CBD02FF8A}"/>
                  </a:ext>
                </a:extLst>
              </p:cNvPr>
              <p:cNvCxnSpPr>
                <a:cxnSpLocks/>
              </p:cNvCxnSpPr>
              <p:nvPr/>
            </p:nvCxnSpPr>
            <p:spPr>
              <a:xfrm>
                <a:off x="2850877" y="2898008"/>
                <a:ext cx="0" cy="611445"/>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sp>
        <p:nvSpPr>
          <p:cNvPr id="88" name="Slide Number Placeholder 2">
            <a:extLst>
              <a:ext uri="{FF2B5EF4-FFF2-40B4-BE49-F238E27FC236}">
                <a16:creationId xmlns:a16="http://schemas.microsoft.com/office/drawing/2014/main" id="{F3E09B12-4970-4049-B7E9-4060B63F1FB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119</a:t>
            </a:fld>
            <a:endParaRPr lang="en-US" dirty="0"/>
          </a:p>
        </p:txBody>
      </p:sp>
    </p:spTree>
    <p:extLst>
      <p:ext uri="{BB962C8B-B14F-4D97-AF65-F5344CB8AC3E}">
        <p14:creationId xmlns:p14="http://schemas.microsoft.com/office/powerpoint/2010/main" val="2363823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dissolv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dissolv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dissolve">
                                      <p:cBhvr>
                                        <p:cTn id="22" dur="500"/>
                                        <p:tgtEl>
                                          <p:spTgt spid="14"/>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198"/>
                                        </p:tgtEl>
                                        <p:attrNameLst>
                                          <p:attrName>style.visibility</p:attrName>
                                        </p:attrNameLst>
                                      </p:cBhvr>
                                      <p:to>
                                        <p:strVal val="visible"/>
                                      </p:to>
                                    </p:set>
                                    <p:animEffect transition="in" filter="dissolve">
                                      <p:cBhvr>
                                        <p:cTn id="25" dur="500"/>
                                        <p:tgtEl>
                                          <p:spTgt spid="198"/>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dissolve">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dissolve">
                                      <p:cBhvr>
                                        <p:cTn id="3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55BCE33F-AF9C-9244-A84E-ABFE39D35FDD}"/>
              </a:ext>
            </a:extLst>
          </p:cNvPr>
          <p:cNvGrpSpPr/>
          <p:nvPr/>
        </p:nvGrpSpPr>
        <p:grpSpPr>
          <a:xfrm>
            <a:off x="5528837" y="2685375"/>
            <a:ext cx="1404036" cy="384588"/>
            <a:chOff x="8597346" y="692270"/>
            <a:chExt cx="1404036" cy="384588"/>
          </a:xfrm>
        </p:grpSpPr>
        <p:sp>
          <p:nvSpPr>
            <p:cNvPr id="90" name="Rectangle 89">
              <a:extLst>
                <a:ext uri="{FF2B5EF4-FFF2-40B4-BE49-F238E27FC236}">
                  <a16:creationId xmlns:a16="http://schemas.microsoft.com/office/drawing/2014/main" id="{3181679B-461D-F54E-B35C-1F26F43C0389}"/>
                </a:ext>
              </a:extLst>
            </p:cNvPr>
            <p:cNvSpPr/>
            <p:nvPr/>
          </p:nvSpPr>
          <p:spPr>
            <a:xfrm>
              <a:off x="8597936" y="756182"/>
              <a:ext cx="1403446"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1" name="TextBox 90">
              <a:extLst>
                <a:ext uri="{FF2B5EF4-FFF2-40B4-BE49-F238E27FC236}">
                  <a16:creationId xmlns:a16="http://schemas.microsoft.com/office/drawing/2014/main" id="{3C8C24D3-DD36-2249-9CAB-AD499E2FCA24}"/>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2" name="TextBox 91">
              <a:extLst>
                <a:ext uri="{FF2B5EF4-FFF2-40B4-BE49-F238E27FC236}">
                  <a16:creationId xmlns:a16="http://schemas.microsoft.com/office/drawing/2014/main" id="{A5E8010F-AACF-1444-9E25-B05D5044AA5A}"/>
                </a:ext>
              </a:extLst>
            </p:cNvPr>
            <p:cNvSpPr txBox="1"/>
            <p:nvPr/>
          </p:nvSpPr>
          <p:spPr>
            <a:xfrm>
              <a:off x="8597346" y="692270"/>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sp>
        <p:nvSpPr>
          <p:cNvPr id="98" name="Rectangle 97">
            <a:extLst>
              <a:ext uri="{FF2B5EF4-FFF2-40B4-BE49-F238E27FC236}">
                <a16:creationId xmlns:a16="http://schemas.microsoft.com/office/drawing/2014/main" id="{4FFEBBBB-2623-A645-BE22-49AB28379D36}"/>
              </a:ext>
            </a:extLst>
          </p:cNvPr>
          <p:cNvSpPr/>
          <p:nvPr/>
        </p:nvSpPr>
        <p:spPr>
          <a:xfrm>
            <a:off x="5864224" y="2340021"/>
            <a:ext cx="1063879" cy="2661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9" name="TextBox 98">
            <a:extLst>
              <a:ext uri="{FF2B5EF4-FFF2-40B4-BE49-F238E27FC236}">
                <a16:creationId xmlns:a16="http://schemas.microsoft.com/office/drawing/2014/main" id="{BE6AB7BA-7EC8-0044-B495-B5FBC9F37B18}"/>
              </a:ext>
            </a:extLst>
          </p:cNvPr>
          <p:cNvSpPr txBox="1"/>
          <p:nvPr/>
        </p:nvSpPr>
        <p:spPr>
          <a:xfrm>
            <a:off x="5819897" y="2291365"/>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00" name="Rectangle 99">
            <a:extLst>
              <a:ext uri="{FF2B5EF4-FFF2-40B4-BE49-F238E27FC236}">
                <a16:creationId xmlns:a16="http://schemas.microsoft.com/office/drawing/2014/main" id="{7E44E6E3-ED5F-EA46-A3F3-2FC71EED50CF}"/>
              </a:ext>
            </a:extLst>
          </p:cNvPr>
          <p:cNvSpPr/>
          <p:nvPr/>
        </p:nvSpPr>
        <p:spPr>
          <a:xfrm>
            <a:off x="5864224" y="2291365"/>
            <a:ext cx="1063879" cy="300547"/>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6" name="Slide Number Placeholder 2">
            <a:extLst>
              <a:ext uri="{FF2B5EF4-FFF2-40B4-BE49-F238E27FC236}">
                <a16:creationId xmlns:a16="http://schemas.microsoft.com/office/drawing/2014/main" id="{3651FB73-A1BA-B148-9B5B-B80094A9175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a:t>
            </a:fld>
            <a:endParaRPr lang="en-US" dirty="0"/>
          </a:p>
        </p:txBody>
      </p:sp>
    </p:spTree>
    <p:extLst>
      <p:ext uri="{BB962C8B-B14F-4D97-AF65-F5344CB8AC3E}">
        <p14:creationId xmlns:p14="http://schemas.microsoft.com/office/powerpoint/2010/main" val="235662522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1390" y="259719"/>
            <a:ext cx="11393310" cy="894622"/>
          </a:xfrm>
        </p:spPr>
        <p:txBody>
          <a:bodyPr>
            <a:normAutofit/>
          </a:bodyPr>
          <a:lstStyle/>
          <a:p>
            <a:r>
              <a:rPr lang="en-US" sz="4800" dirty="0"/>
              <a:t>TCP slow start </a:t>
            </a:r>
            <a:endParaRPr lang="en-US" sz="4400" b="0" dirty="0"/>
          </a:p>
        </p:txBody>
      </p:sp>
      <p:sp>
        <p:nvSpPr>
          <p:cNvPr id="88" name="Rectangle 3">
            <a:extLst>
              <a:ext uri="{FF2B5EF4-FFF2-40B4-BE49-F238E27FC236}">
                <a16:creationId xmlns:a16="http://schemas.microsoft.com/office/drawing/2014/main" id="{8A57114D-913B-0446-AF23-3E8C1F4B81CA}"/>
              </a:ext>
            </a:extLst>
          </p:cNvPr>
          <p:cNvSpPr txBox="1">
            <a:spLocks noChangeArrowheads="1"/>
          </p:cNvSpPr>
          <p:nvPr/>
        </p:nvSpPr>
        <p:spPr>
          <a:xfrm>
            <a:off x="1143000" y="1384299"/>
            <a:ext cx="5118100" cy="521425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93700" marR="0" lvl="0" indent="-2635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when connection begins, increase rate exponentially until first loss event: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initially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 1 MSS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double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every RTT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done by incrementing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for every ACK received</a:t>
            </a:r>
          </a:p>
        </p:txBody>
      </p:sp>
      <p:sp>
        <p:nvSpPr>
          <p:cNvPr id="224" name="Line 6">
            <a:extLst>
              <a:ext uri="{FF2B5EF4-FFF2-40B4-BE49-F238E27FC236}">
                <a16:creationId xmlns:a16="http://schemas.microsoft.com/office/drawing/2014/main" id="{6A528287-EE91-2148-8BF9-9042AB1CFB64}"/>
              </a:ext>
            </a:extLst>
          </p:cNvPr>
          <p:cNvSpPr>
            <a:spLocks noChangeShapeType="1"/>
          </p:cNvSpPr>
          <p:nvPr/>
        </p:nvSpPr>
        <p:spPr bwMode="auto">
          <a:xfrm>
            <a:off x="7585075" y="2306590"/>
            <a:ext cx="2505075" cy="3524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Text Box 8">
            <a:extLst>
              <a:ext uri="{FF2B5EF4-FFF2-40B4-BE49-F238E27FC236}">
                <a16:creationId xmlns:a16="http://schemas.microsoft.com/office/drawing/2014/main" id="{BF8683E2-9BD1-4641-8269-1F97FE166C40}"/>
              </a:ext>
            </a:extLst>
          </p:cNvPr>
          <p:cNvSpPr txBox="1">
            <a:spLocks noChangeArrowheads="1"/>
          </p:cNvSpPr>
          <p:nvPr/>
        </p:nvSpPr>
        <p:spPr bwMode="auto">
          <a:xfrm>
            <a:off x="7181850" y="1168352"/>
            <a:ext cx="8699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Host A</a:t>
            </a:r>
          </a:p>
        </p:txBody>
      </p:sp>
      <p:sp>
        <p:nvSpPr>
          <p:cNvPr id="226" name="Text Box 9">
            <a:extLst>
              <a:ext uri="{FF2B5EF4-FFF2-40B4-BE49-F238E27FC236}">
                <a16:creationId xmlns:a16="http://schemas.microsoft.com/office/drawing/2014/main" id="{C49CE5EE-9C21-9E4F-B95D-B87D2E6CA9D2}"/>
              </a:ext>
            </a:extLst>
          </p:cNvPr>
          <p:cNvSpPr txBox="1">
            <a:spLocks noChangeArrowheads="1"/>
          </p:cNvSpPr>
          <p:nvPr/>
        </p:nvSpPr>
        <p:spPr bwMode="auto">
          <a:xfrm rot="408567">
            <a:off x="8591550" y="2273252"/>
            <a:ext cx="1208088"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one segment</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228" name="Text Box 12">
            <a:extLst>
              <a:ext uri="{FF2B5EF4-FFF2-40B4-BE49-F238E27FC236}">
                <a16:creationId xmlns:a16="http://schemas.microsoft.com/office/drawing/2014/main" id="{51858FD0-9B85-8441-9B12-8875189F665C}"/>
              </a:ext>
            </a:extLst>
          </p:cNvPr>
          <p:cNvSpPr txBox="1">
            <a:spLocks noChangeArrowheads="1"/>
          </p:cNvSpPr>
          <p:nvPr/>
        </p:nvSpPr>
        <p:spPr bwMode="auto">
          <a:xfrm>
            <a:off x="9618663" y="1154065"/>
            <a:ext cx="869950"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Host B</a:t>
            </a:r>
          </a:p>
        </p:txBody>
      </p:sp>
      <p:sp>
        <p:nvSpPr>
          <p:cNvPr id="229" name="Line 13">
            <a:extLst>
              <a:ext uri="{FF2B5EF4-FFF2-40B4-BE49-F238E27FC236}">
                <a16:creationId xmlns:a16="http://schemas.microsoft.com/office/drawing/2014/main" id="{A18AC8EC-DBD1-E34E-B3EA-D3876A530333}"/>
              </a:ext>
            </a:extLst>
          </p:cNvPr>
          <p:cNvSpPr>
            <a:spLocks noChangeShapeType="1"/>
          </p:cNvSpPr>
          <p:nvPr/>
        </p:nvSpPr>
        <p:spPr bwMode="auto">
          <a:xfrm>
            <a:off x="7580313" y="2120852"/>
            <a:ext cx="0" cy="3848100"/>
          </a:xfrm>
          <a:prstGeom prst="line">
            <a:avLst/>
          </a:prstGeom>
          <a:noFill/>
          <a:ln w="19050">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0" name="Line 14">
            <a:extLst>
              <a:ext uri="{FF2B5EF4-FFF2-40B4-BE49-F238E27FC236}">
                <a16:creationId xmlns:a16="http://schemas.microsoft.com/office/drawing/2014/main" id="{77B3310E-1B60-414E-9423-328982307B1D}"/>
              </a:ext>
            </a:extLst>
          </p:cNvPr>
          <p:cNvSpPr>
            <a:spLocks noChangeShapeType="1"/>
          </p:cNvSpPr>
          <p:nvPr/>
        </p:nvSpPr>
        <p:spPr bwMode="auto">
          <a:xfrm>
            <a:off x="10094913" y="2158952"/>
            <a:ext cx="0" cy="3848100"/>
          </a:xfrm>
          <a:prstGeom prst="line">
            <a:avLst/>
          </a:prstGeom>
          <a:noFill/>
          <a:ln w="19050">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4" name="Group 3">
            <a:extLst>
              <a:ext uri="{FF2B5EF4-FFF2-40B4-BE49-F238E27FC236}">
                <a16:creationId xmlns:a16="http://schemas.microsoft.com/office/drawing/2014/main" id="{E69B56F2-B7D2-5247-8C5B-11CDFE50D6C7}"/>
              </a:ext>
            </a:extLst>
          </p:cNvPr>
          <p:cNvGrpSpPr/>
          <p:nvPr/>
        </p:nvGrpSpPr>
        <p:grpSpPr>
          <a:xfrm>
            <a:off x="7254875" y="2270077"/>
            <a:ext cx="304800" cy="830263"/>
            <a:chOff x="7254875" y="2270077"/>
            <a:chExt cx="304800" cy="830263"/>
          </a:xfrm>
        </p:grpSpPr>
        <p:sp>
          <p:nvSpPr>
            <p:cNvPr id="227" name="Text Box 10">
              <a:extLst>
                <a:ext uri="{FF2B5EF4-FFF2-40B4-BE49-F238E27FC236}">
                  <a16:creationId xmlns:a16="http://schemas.microsoft.com/office/drawing/2014/main" id="{A25707E3-FE96-074A-AE26-F8222C4C395A}"/>
                </a:ext>
              </a:extLst>
            </p:cNvPr>
            <p:cNvSpPr txBox="1">
              <a:spLocks noChangeArrowheads="1"/>
            </p:cNvSpPr>
            <p:nvPr/>
          </p:nvSpPr>
          <p:spPr bwMode="auto">
            <a:xfrm rot="-5400000">
              <a:off x="7142956" y="2510584"/>
              <a:ext cx="528637"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RTT</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231" name="Line 15">
              <a:extLst>
                <a:ext uri="{FF2B5EF4-FFF2-40B4-BE49-F238E27FC236}">
                  <a16:creationId xmlns:a16="http://schemas.microsoft.com/office/drawing/2014/main" id="{1BE79FAE-9CDC-7B45-A6C0-E89FC9FC2363}"/>
                </a:ext>
              </a:extLst>
            </p:cNvPr>
            <p:cNvSpPr>
              <a:spLocks noChangeShapeType="1"/>
            </p:cNvSpPr>
            <p:nvPr/>
          </p:nvSpPr>
          <p:spPr bwMode="auto">
            <a:xfrm flipH="1" flipV="1">
              <a:off x="7399338" y="2270077"/>
              <a:ext cx="4762" cy="219075"/>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Line 16">
              <a:extLst>
                <a:ext uri="{FF2B5EF4-FFF2-40B4-BE49-F238E27FC236}">
                  <a16:creationId xmlns:a16="http://schemas.microsoft.com/office/drawing/2014/main" id="{59A77926-4B5A-AC4A-B560-0B735D6BC784}"/>
                </a:ext>
              </a:extLst>
            </p:cNvPr>
            <p:cNvSpPr>
              <a:spLocks noChangeShapeType="1"/>
            </p:cNvSpPr>
            <p:nvPr/>
          </p:nvSpPr>
          <p:spPr bwMode="auto">
            <a:xfrm>
              <a:off x="7408863" y="2876502"/>
              <a:ext cx="4762" cy="223838"/>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3" name="Line 17">
            <a:extLst>
              <a:ext uri="{FF2B5EF4-FFF2-40B4-BE49-F238E27FC236}">
                <a16:creationId xmlns:a16="http://schemas.microsoft.com/office/drawing/2014/main" id="{6F1B852B-55C3-8747-96CA-AA2F2AB5E525}"/>
              </a:ext>
            </a:extLst>
          </p:cNvPr>
          <p:cNvSpPr>
            <a:spLocks noChangeShapeType="1"/>
          </p:cNvSpPr>
          <p:nvPr/>
        </p:nvSpPr>
        <p:spPr bwMode="auto">
          <a:xfrm flipV="1">
            <a:off x="7561263" y="2711402"/>
            <a:ext cx="2505075" cy="352425"/>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4" name="Group 18">
            <a:extLst>
              <a:ext uri="{FF2B5EF4-FFF2-40B4-BE49-F238E27FC236}">
                <a16:creationId xmlns:a16="http://schemas.microsoft.com/office/drawing/2014/main" id="{065B59AF-8C8D-9041-B965-0C2B0A5F8CEF}"/>
              </a:ext>
            </a:extLst>
          </p:cNvPr>
          <p:cNvGrpSpPr>
            <a:grpSpLocks/>
          </p:cNvGrpSpPr>
          <p:nvPr/>
        </p:nvGrpSpPr>
        <p:grpSpPr bwMode="auto">
          <a:xfrm>
            <a:off x="9809163" y="5453015"/>
            <a:ext cx="615950" cy="366712"/>
            <a:chOff x="3317" y="3527"/>
            <a:chExt cx="388" cy="231"/>
          </a:xfrm>
        </p:grpSpPr>
        <p:sp>
          <p:nvSpPr>
            <p:cNvPr id="235" name="Rectangle 19">
              <a:extLst>
                <a:ext uri="{FF2B5EF4-FFF2-40B4-BE49-F238E27FC236}">
                  <a16:creationId xmlns:a16="http://schemas.microsoft.com/office/drawing/2014/main" id="{87C76A64-BE9B-B84D-B23B-73554D8DC2C9}"/>
                </a:ext>
              </a:extLst>
            </p:cNvPr>
            <p:cNvSpPr>
              <a:spLocks noChangeArrowheads="1"/>
            </p:cNvSpPr>
            <p:nvPr/>
          </p:nvSpPr>
          <p:spPr bwMode="auto">
            <a:xfrm>
              <a:off x="3342" y="3576"/>
              <a:ext cx="324" cy="15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Text Box 20">
              <a:extLst>
                <a:ext uri="{FF2B5EF4-FFF2-40B4-BE49-F238E27FC236}">
                  <a16:creationId xmlns:a16="http://schemas.microsoft.com/office/drawing/2014/main" id="{0453126D-C0BC-5F4F-8DBD-30CD1FA8A1CD}"/>
                </a:ext>
              </a:extLst>
            </p:cNvPr>
            <p:cNvSpPr txBox="1">
              <a:spLocks noChangeArrowheads="1"/>
            </p:cNvSpPr>
            <p:nvPr/>
          </p:nvSpPr>
          <p:spPr bwMode="auto">
            <a:xfrm>
              <a:off x="3317" y="3527"/>
              <a:ext cx="388" cy="2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Arial" charset="0"/>
                  <a:ea typeface="ＭＳ Ｐゴシック" charset="0"/>
                  <a:cs typeface="+mn-cs"/>
                </a:rPr>
                <a:t>time</a:t>
              </a:r>
              <a:endPar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grpSp>
      <p:grpSp>
        <p:nvGrpSpPr>
          <p:cNvPr id="5" name="Group 4">
            <a:extLst>
              <a:ext uri="{FF2B5EF4-FFF2-40B4-BE49-F238E27FC236}">
                <a16:creationId xmlns:a16="http://schemas.microsoft.com/office/drawing/2014/main" id="{4100408E-3418-754E-97D5-873085045522}"/>
              </a:ext>
            </a:extLst>
          </p:cNvPr>
          <p:cNvGrpSpPr/>
          <p:nvPr/>
        </p:nvGrpSpPr>
        <p:grpSpPr>
          <a:xfrm>
            <a:off x="7585075" y="3087640"/>
            <a:ext cx="2509838" cy="438150"/>
            <a:chOff x="7585075" y="3087640"/>
            <a:chExt cx="2509838" cy="438150"/>
          </a:xfrm>
        </p:grpSpPr>
        <p:sp>
          <p:nvSpPr>
            <p:cNvPr id="237" name="Line 21">
              <a:extLst>
                <a:ext uri="{FF2B5EF4-FFF2-40B4-BE49-F238E27FC236}">
                  <a16:creationId xmlns:a16="http://schemas.microsoft.com/office/drawing/2014/main" id="{9884C69B-71B1-0942-8DD7-4BADAC4C58CF}"/>
                </a:ext>
              </a:extLst>
            </p:cNvPr>
            <p:cNvSpPr>
              <a:spLocks noChangeShapeType="1"/>
            </p:cNvSpPr>
            <p:nvPr/>
          </p:nvSpPr>
          <p:spPr bwMode="auto">
            <a:xfrm>
              <a:off x="7589838" y="3087640"/>
              <a:ext cx="2505075" cy="3524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8" name="Line 22">
              <a:extLst>
                <a:ext uri="{FF2B5EF4-FFF2-40B4-BE49-F238E27FC236}">
                  <a16:creationId xmlns:a16="http://schemas.microsoft.com/office/drawing/2014/main" id="{51BC13AD-02C4-1049-8BE5-DF4431F8416C}"/>
                </a:ext>
              </a:extLst>
            </p:cNvPr>
            <p:cNvSpPr>
              <a:spLocks noChangeShapeType="1"/>
            </p:cNvSpPr>
            <p:nvPr/>
          </p:nvSpPr>
          <p:spPr bwMode="auto">
            <a:xfrm>
              <a:off x="7585075" y="3173365"/>
              <a:ext cx="2505075" cy="3524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 name="Group 5">
            <a:extLst>
              <a:ext uri="{FF2B5EF4-FFF2-40B4-BE49-F238E27FC236}">
                <a16:creationId xmlns:a16="http://schemas.microsoft.com/office/drawing/2014/main" id="{C604703D-5DBE-F940-8D53-F844A095856D}"/>
              </a:ext>
            </a:extLst>
          </p:cNvPr>
          <p:cNvGrpSpPr/>
          <p:nvPr/>
        </p:nvGrpSpPr>
        <p:grpSpPr>
          <a:xfrm>
            <a:off x="7558088" y="3697240"/>
            <a:ext cx="2555875" cy="612775"/>
            <a:chOff x="7558088" y="3697240"/>
            <a:chExt cx="2555875" cy="612775"/>
          </a:xfrm>
        </p:grpSpPr>
        <p:sp>
          <p:nvSpPr>
            <p:cNvPr id="239" name="Line 23">
              <a:extLst>
                <a:ext uri="{FF2B5EF4-FFF2-40B4-BE49-F238E27FC236}">
                  <a16:creationId xmlns:a16="http://schemas.microsoft.com/office/drawing/2014/main" id="{4B52376E-4BCD-9A4A-845B-15A59AA4FC46}"/>
                </a:ext>
              </a:extLst>
            </p:cNvPr>
            <p:cNvSpPr>
              <a:spLocks noChangeShapeType="1"/>
            </p:cNvSpPr>
            <p:nvPr/>
          </p:nvSpPr>
          <p:spPr bwMode="auto">
            <a:xfrm flipV="1">
              <a:off x="7585075" y="3697240"/>
              <a:ext cx="2528888" cy="361950"/>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Line 24">
              <a:extLst>
                <a:ext uri="{FF2B5EF4-FFF2-40B4-BE49-F238E27FC236}">
                  <a16:creationId xmlns:a16="http://schemas.microsoft.com/office/drawing/2014/main" id="{645C0ACA-0EDA-5E4A-9046-377D9678C0E7}"/>
                </a:ext>
              </a:extLst>
            </p:cNvPr>
            <p:cNvSpPr>
              <a:spLocks noChangeShapeType="1"/>
            </p:cNvSpPr>
            <p:nvPr/>
          </p:nvSpPr>
          <p:spPr bwMode="auto">
            <a:xfrm flipV="1">
              <a:off x="7558088" y="3957590"/>
              <a:ext cx="2505075" cy="352425"/>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Text Box 25">
            <a:extLst>
              <a:ext uri="{FF2B5EF4-FFF2-40B4-BE49-F238E27FC236}">
                <a16:creationId xmlns:a16="http://schemas.microsoft.com/office/drawing/2014/main" id="{01076F6F-B790-D24D-9445-FAC03A5C45E4}"/>
              </a:ext>
            </a:extLst>
          </p:cNvPr>
          <p:cNvSpPr txBox="1">
            <a:spLocks noChangeArrowheads="1"/>
          </p:cNvSpPr>
          <p:nvPr/>
        </p:nvSpPr>
        <p:spPr bwMode="auto">
          <a:xfrm rot="408567">
            <a:off x="8589963" y="3059065"/>
            <a:ext cx="1277937"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two segments</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242" name="Text Box 26">
            <a:extLst>
              <a:ext uri="{FF2B5EF4-FFF2-40B4-BE49-F238E27FC236}">
                <a16:creationId xmlns:a16="http://schemas.microsoft.com/office/drawing/2014/main" id="{1B8C0342-7E57-2343-86AD-47B5AB1AA675}"/>
              </a:ext>
            </a:extLst>
          </p:cNvPr>
          <p:cNvSpPr txBox="1">
            <a:spLocks noChangeArrowheads="1"/>
          </p:cNvSpPr>
          <p:nvPr/>
        </p:nvSpPr>
        <p:spPr bwMode="auto">
          <a:xfrm rot="408567">
            <a:off x="8682038" y="4073477"/>
            <a:ext cx="1306512"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four segments</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grpSp>
        <p:nvGrpSpPr>
          <p:cNvPr id="243" name="Group 27">
            <a:extLst>
              <a:ext uri="{FF2B5EF4-FFF2-40B4-BE49-F238E27FC236}">
                <a16:creationId xmlns:a16="http://schemas.microsoft.com/office/drawing/2014/main" id="{B634F089-4244-B04A-8749-7ACF0E0264A8}"/>
              </a:ext>
            </a:extLst>
          </p:cNvPr>
          <p:cNvGrpSpPr>
            <a:grpSpLocks/>
          </p:cNvGrpSpPr>
          <p:nvPr/>
        </p:nvGrpSpPr>
        <p:grpSpPr bwMode="auto">
          <a:xfrm>
            <a:off x="7580316" y="4092527"/>
            <a:ext cx="2519363" cy="652463"/>
            <a:chOff x="3954" y="2214"/>
            <a:chExt cx="1587" cy="411"/>
          </a:xfrm>
        </p:grpSpPr>
        <p:sp>
          <p:nvSpPr>
            <p:cNvPr id="244" name="Line 28">
              <a:extLst>
                <a:ext uri="{FF2B5EF4-FFF2-40B4-BE49-F238E27FC236}">
                  <a16:creationId xmlns:a16="http://schemas.microsoft.com/office/drawing/2014/main" id="{6F92F39D-0B5B-8944-8B48-2B288C8AA12C}"/>
                </a:ext>
              </a:extLst>
            </p:cNvPr>
            <p:cNvSpPr>
              <a:spLocks noChangeShapeType="1"/>
            </p:cNvSpPr>
            <p:nvPr/>
          </p:nvSpPr>
          <p:spPr bwMode="auto">
            <a:xfrm>
              <a:off x="3963" y="2214"/>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5" name="Line 29">
              <a:extLst>
                <a:ext uri="{FF2B5EF4-FFF2-40B4-BE49-F238E27FC236}">
                  <a16:creationId xmlns:a16="http://schemas.microsoft.com/office/drawing/2014/main" id="{C48577E5-7DD4-034F-9CF0-3D303E956AEB}"/>
                </a:ext>
              </a:extLst>
            </p:cNvPr>
            <p:cNvSpPr>
              <a:spLocks noChangeShapeType="1"/>
            </p:cNvSpPr>
            <p:nvPr/>
          </p:nvSpPr>
          <p:spPr bwMode="auto">
            <a:xfrm>
              <a:off x="3954" y="2274"/>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Line 30">
              <a:extLst>
                <a:ext uri="{FF2B5EF4-FFF2-40B4-BE49-F238E27FC236}">
                  <a16:creationId xmlns:a16="http://schemas.microsoft.com/office/drawing/2014/main" id="{B96B9B7F-8E30-7743-AEDD-727B51D6B27C}"/>
                </a:ext>
              </a:extLst>
            </p:cNvPr>
            <p:cNvSpPr>
              <a:spLocks noChangeShapeType="1"/>
            </p:cNvSpPr>
            <p:nvPr/>
          </p:nvSpPr>
          <p:spPr bwMode="auto">
            <a:xfrm>
              <a:off x="3963" y="2340"/>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Line 31">
              <a:extLst>
                <a:ext uri="{FF2B5EF4-FFF2-40B4-BE49-F238E27FC236}">
                  <a16:creationId xmlns:a16="http://schemas.microsoft.com/office/drawing/2014/main" id="{B83505EC-39A5-D64D-8E5C-39A07A090F7F}"/>
                </a:ext>
              </a:extLst>
            </p:cNvPr>
            <p:cNvSpPr>
              <a:spLocks noChangeShapeType="1"/>
            </p:cNvSpPr>
            <p:nvPr/>
          </p:nvSpPr>
          <p:spPr bwMode="auto">
            <a:xfrm>
              <a:off x="3957" y="2403"/>
              <a:ext cx="1578" cy="222"/>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48" name="Group 32">
            <a:extLst>
              <a:ext uri="{FF2B5EF4-FFF2-40B4-BE49-F238E27FC236}">
                <a16:creationId xmlns:a16="http://schemas.microsoft.com/office/drawing/2014/main" id="{00C5C000-11E9-BE42-9849-B1B7B9E99FE0}"/>
              </a:ext>
            </a:extLst>
          </p:cNvPr>
          <p:cNvGrpSpPr>
            <a:grpSpLocks/>
          </p:cNvGrpSpPr>
          <p:nvPr/>
        </p:nvGrpSpPr>
        <p:grpSpPr bwMode="auto">
          <a:xfrm flipV="1">
            <a:off x="7866063" y="4473527"/>
            <a:ext cx="2228850" cy="604838"/>
            <a:chOff x="3954" y="2214"/>
            <a:chExt cx="1587" cy="411"/>
          </a:xfrm>
        </p:grpSpPr>
        <p:sp>
          <p:nvSpPr>
            <p:cNvPr id="249" name="Line 33">
              <a:extLst>
                <a:ext uri="{FF2B5EF4-FFF2-40B4-BE49-F238E27FC236}">
                  <a16:creationId xmlns:a16="http://schemas.microsoft.com/office/drawing/2014/main" id="{4332886D-58A3-5C48-9DD4-0435A9D316B6}"/>
                </a:ext>
              </a:extLst>
            </p:cNvPr>
            <p:cNvSpPr>
              <a:spLocks noChangeShapeType="1"/>
            </p:cNvSpPr>
            <p:nvPr/>
          </p:nvSpPr>
          <p:spPr bwMode="auto">
            <a:xfrm>
              <a:off x="3963" y="2214"/>
              <a:ext cx="1578" cy="222"/>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Line 34">
              <a:extLst>
                <a:ext uri="{FF2B5EF4-FFF2-40B4-BE49-F238E27FC236}">
                  <a16:creationId xmlns:a16="http://schemas.microsoft.com/office/drawing/2014/main" id="{C0026D13-F3ED-354E-AB62-DED685C67E13}"/>
                </a:ext>
              </a:extLst>
            </p:cNvPr>
            <p:cNvSpPr>
              <a:spLocks noChangeShapeType="1"/>
            </p:cNvSpPr>
            <p:nvPr/>
          </p:nvSpPr>
          <p:spPr bwMode="auto">
            <a:xfrm>
              <a:off x="3954" y="2274"/>
              <a:ext cx="1578" cy="220"/>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1" name="Line 35">
              <a:extLst>
                <a:ext uri="{FF2B5EF4-FFF2-40B4-BE49-F238E27FC236}">
                  <a16:creationId xmlns:a16="http://schemas.microsoft.com/office/drawing/2014/main" id="{36EDBC83-2FCD-4D49-9A45-B0773BAEE370}"/>
                </a:ext>
              </a:extLst>
            </p:cNvPr>
            <p:cNvSpPr>
              <a:spLocks noChangeShapeType="1"/>
            </p:cNvSpPr>
            <p:nvPr/>
          </p:nvSpPr>
          <p:spPr bwMode="auto">
            <a:xfrm>
              <a:off x="3963" y="2340"/>
              <a:ext cx="1578" cy="222"/>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Line 36">
              <a:extLst>
                <a:ext uri="{FF2B5EF4-FFF2-40B4-BE49-F238E27FC236}">
                  <a16:creationId xmlns:a16="http://schemas.microsoft.com/office/drawing/2014/main" id="{8BA1B8D7-7D1E-2947-8988-7C4595578CA6}"/>
                </a:ext>
              </a:extLst>
            </p:cNvPr>
            <p:cNvSpPr>
              <a:spLocks noChangeShapeType="1"/>
            </p:cNvSpPr>
            <p:nvPr/>
          </p:nvSpPr>
          <p:spPr bwMode="auto">
            <a:xfrm>
              <a:off x="3957" y="2403"/>
              <a:ext cx="1578" cy="222"/>
            </a:xfrm>
            <a:prstGeom prst="line">
              <a:avLst/>
            </a:prstGeom>
            <a:noFill/>
            <a:ln w="28575">
              <a:solidFill>
                <a:srgbClr val="3333CC"/>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53" name="Group 43">
            <a:extLst>
              <a:ext uri="{FF2B5EF4-FFF2-40B4-BE49-F238E27FC236}">
                <a16:creationId xmlns:a16="http://schemas.microsoft.com/office/drawing/2014/main" id="{D0982D30-E871-F344-B80E-157861960777}"/>
              </a:ext>
            </a:extLst>
          </p:cNvPr>
          <p:cNvGrpSpPr>
            <a:grpSpLocks/>
          </p:cNvGrpSpPr>
          <p:nvPr/>
        </p:nvGrpSpPr>
        <p:grpSpPr bwMode="auto">
          <a:xfrm>
            <a:off x="7142163" y="1492202"/>
            <a:ext cx="654050" cy="601663"/>
            <a:chOff x="-44" y="1473"/>
            <a:chExt cx="981" cy="1105"/>
          </a:xfrm>
        </p:grpSpPr>
        <p:pic>
          <p:nvPicPr>
            <p:cNvPr id="254" name="Picture 44" descr="desktop_computer_stylized_medium">
              <a:extLst>
                <a:ext uri="{FF2B5EF4-FFF2-40B4-BE49-F238E27FC236}">
                  <a16:creationId xmlns:a16="http://schemas.microsoft.com/office/drawing/2014/main" id="{0C5F9445-24EE-C948-8E49-3FEF71FC59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5" name="Freeform 45">
              <a:extLst>
                <a:ext uri="{FF2B5EF4-FFF2-40B4-BE49-F238E27FC236}">
                  <a16:creationId xmlns:a16="http://schemas.microsoft.com/office/drawing/2014/main" id="{568D3F7F-13C8-1742-BB47-FC4C8107BA4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56" name="Group 46">
            <a:extLst>
              <a:ext uri="{FF2B5EF4-FFF2-40B4-BE49-F238E27FC236}">
                <a16:creationId xmlns:a16="http://schemas.microsoft.com/office/drawing/2014/main" id="{514EF769-BED4-DE47-BE55-0913ABFB155D}"/>
              </a:ext>
            </a:extLst>
          </p:cNvPr>
          <p:cNvGrpSpPr>
            <a:grpSpLocks/>
          </p:cNvGrpSpPr>
          <p:nvPr/>
        </p:nvGrpSpPr>
        <p:grpSpPr bwMode="auto">
          <a:xfrm>
            <a:off x="9877425" y="1506490"/>
            <a:ext cx="382588" cy="547687"/>
            <a:chOff x="4140" y="429"/>
            <a:chExt cx="1425" cy="2396"/>
          </a:xfrm>
        </p:grpSpPr>
        <p:sp>
          <p:nvSpPr>
            <p:cNvPr id="257" name="Freeform 47">
              <a:extLst>
                <a:ext uri="{FF2B5EF4-FFF2-40B4-BE49-F238E27FC236}">
                  <a16:creationId xmlns:a16="http://schemas.microsoft.com/office/drawing/2014/main" id="{9A7FEAB4-C4F3-E042-96AB-2FC0D99EA40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Rectangle 48">
              <a:extLst>
                <a:ext uri="{FF2B5EF4-FFF2-40B4-BE49-F238E27FC236}">
                  <a16:creationId xmlns:a16="http://schemas.microsoft.com/office/drawing/2014/main" id="{0E59C13E-BE84-BA48-8D46-C29C0270384D}"/>
                </a:ext>
              </a:extLst>
            </p:cNvPr>
            <p:cNvSpPr>
              <a:spLocks noChangeArrowheads="1"/>
            </p:cNvSpPr>
            <p:nvPr/>
          </p:nvSpPr>
          <p:spPr bwMode="auto">
            <a:xfrm>
              <a:off x="4205" y="429"/>
              <a:ext cx="1047"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9" name="Freeform 49">
              <a:extLst>
                <a:ext uri="{FF2B5EF4-FFF2-40B4-BE49-F238E27FC236}">
                  <a16:creationId xmlns:a16="http://schemas.microsoft.com/office/drawing/2014/main" id="{CF502E49-4DFE-2340-8749-43933F8387F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0" name="Freeform 50">
              <a:extLst>
                <a:ext uri="{FF2B5EF4-FFF2-40B4-BE49-F238E27FC236}">
                  <a16:creationId xmlns:a16="http://schemas.microsoft.com/office/drawing/2014/main" id="{C8ED811D-DAEF-B141-A80E-204FE9D19196}"/>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1" name="Rectangle 51">
              <a:extLst>
                <a:ext uri="{FF2B5EF4-FFF2-40B4-BE49-F238E27FC236}">
                  <a16:creationId xmlns:a16="http://schemas.microsoft.com/office/drawing/2014/main" id="{E540E7B8-30E6-B846-823A-6925D9600320}"/>
                </a:ext>
              </a:extLst>
            </p:cNvPr>
            <p:cNvSpPr>
              <a:spLocks noChangeArrowheads="1"/>
            </p:cNvSpPr>
            <p:nvPr/>
          </p:nvSpPr>
          <p:spPr bwMode="auto">
            <a:xfrm>
              <a:off x="4211" y="693"/>
              <a:ext cx="597"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2" name="Group 52">
              <a:extLst>
                <a:ext uri="{FF2B5EF4-FFF2-40B4-BE49-F238E27FC236}">
                  <a16:creationId xmlns:a16="http://schemas.microsoft.com/office/drawing/2014/main" id="{DE3F2659-D2D6-6C4C-9DF4-EEDFBE720D96}"/>
                </a:ext>
              </a:extLst>
            </p:cNvPr>
            <p:cNvGrpSpPr>
              <a:grpSpLocks/>
            </p:cNvGrpSpPr>
            <p:nvPr/>
          </p:nvGrpSpPr>
          <p:grpSpPr bwMode="auto">
            <a:xfrm>
              <a:off x="4749" y="668"/>
              <a:ext cx="581" cy="145"/>
              <a:chOff x="614" y="2568"/>
              <a:chExt cx="725" cy="139"/>
            </a:xfrm>
          </p:grpSpPr>
          <p:sp>
            <p:nvSpPr>
              <p:cNvPr id="287" name="AutoShape 53">
                <a:extLst>
                  <a:ext uri="{FF2B5EF4-FFF2-40B4-BE49-F238E27FC236}">
                    <a16:creationId xmlns:a16="http://schemas.microsoft.com/office/drawing/2014/main" id="{0ABA0FE6-EF08-7D42-838B-AEB8F187397A}"/>
                  </a:ext>
                </a:extLst>
              </p:cNvPr>
              <p:cNvSpPr>
                <a:spLocks noChangeArrowheads="1"/>
              </p:cNvSpPr>
              <p:nvPr/>
            </p:nvSpPr>
            <p:spPr bwMode="auto">
              <a:xfrm>
                <a:off x="614" y="2565"/>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8" name="AutoShape 54">
                <a:extLst>
                  <a:ext uri="{FF2B5EF4-FFF2-40B4-BE49-F238E27FC236}">
                    <a16:creationId xmlns:a16="http://schemas.microsoft.com/office/drawing/2014/main" id="{AD5B052B-FFFB-424E-B4B9-AC7809F4BBB1}"/>
                  </a:ext>
                </a:extLst>
              </p:cNvPr>
              <p:cNvSpPr>
                <a:spLocks noChangeArrowheads="1"/>
              </p:cNvSpPr>
              <p:nvPr/>
            </p:nvSpPr>
            <p:spPr bwMode="auto">
              <a:xfrm>
                <a:off x="629" y="2579"/>
                <a:ext cx="694"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3" name="Rectangle 55">
              <a:extLst>
                <a:ext uri="{FF2B5EF4-FFF2-40B4-BE49-F238E27FC236}">
                  <a16:creationId xmlns:a16="http://schemas.microsoft.com/office/drawing/2014/main" id="{E9301038-767E-E14B-8FDB-B55EE9CA10CE}"/>
                </a:ext>
              </a:extLst>
            </p:cNvPr>
            <p:cNvSpPr>
              <a:spLocks noChangeArrowheads="1"/>
            </p:cNvSpPr>
            <p:nvPr/>
          </p:nvSpPr>
          <p:spPr bwMode="auto">
            <a:xfrm>
              <a:off x="4223" y="1019"/>
              <a:ext cx="597"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4" name="Group 56">
              <a:extLst>
                <a:ext uri="{FF2B5EF4-FFF2-40B4-BE49-F238E27FC236}">
                  <a16:creationId xmlns:a16="http://schemas.microsoft.com/office/drawing/2014/main" id="{2654E7B8-586D-8C4D-A5CD-CC6977E9551F}"/>
                </a:ext>
              </a:extLst>
            </p:cNvPr>
            <p:cNvGrpSpPr>
              <a:grpSpLocks/>
            </p:cNvGrpSpPr>
            <p:nvPr/>
          </p:nvGrpSpPr>
          <p:grpSpPr bwMode="auto">
            <a:xfrm>
              <a:off x="4747" y="994"/>
              <a:ext cx="581" cy="134"/>
              <a:chOff x="614" y="2568"/>
              <a:chExt cx="725" cy="139"/>
            </a:xfrm>
          </p:grpSpPr>
          <p:sp>
            <p:nvSpPr>
              <p:cNvPr id="285" name="AutoShape 57">
                <a:extLst>
                  <a:ext uri="{FF2B5EF4-FFF2-40B4-BE49-F238E27FC236}">
                    <a16:creationId xmlns:a16="http://schemas.microsoft.com/office/drawing/2014/main" id="{4E195FC5-FC94-1542-9BBD-0BDFF1D5CB13}"/>
                  </a:ext>
                </a:extLst>
              </p:cNvPr>
              <p:cNvSpPr>
                <a:spLocks noChangeArrowheads="1"/>
              </p:cNvSpPr>
              <p:nvPr/>
            </p:nvSpPr>
            <p:spPr bwMode="auto">
              <a:xfrm>
                <a:off x="617" y="2565"/>
                <a:ext cx="723" cy="14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6" name="AutoShape 58">
                <a:extLst>
                  <a:ext uri="{FF2B5EF4-FFF2-40B4-BE49-F238E27FC236}">
                    <a16:creationId xmlns:a16="http://schemas.microsoft.com/office/drawing/2014/main" id="{7E2D9C3B-E255-964C-9508-E66C9FF597CE}"/>
                  </a:ext>
                </a:extLst>
              </p:cNvPr>
              <p:cNvSpPr>
                <a:spLocks noChangeArrowheads="1"/>
              </p:cNvSpPr>
              <p:nvPr/>
            </p:nvSpPr>
            <p:spPr bwMode="auto">
              <a:xfrm>
                <a:off x="631" y="2580"/>
                <a:ext cx="694" cy="11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5" name="Rectangle 59">
              <a:extLst>
                <a:ext uri="{FF2B5EF4-FFF2-40B4-BE49-F238E27FC236}">
                  <a16:creationId xmlns:a16="http://schemas.microsoft.com/office/drawing/2014/main" id="{0D35C755-AFBC-C143-94D5-E34C8F255668}"/>
                </a:ext>
              </a:extLst>
            </p:cNvPr>
            <p:cNvSpPr>
              <a:spLocks noChangeArrowheads="1"/>
            </p:cNvSpPr>
            <p:nvPr/>
          </p:nvSpPr>
          <p:spPr bwMode="auto">
            <a:xfrm>
              <a:off x="4217" y="1360"/>
              <a:ext cx="597" cy="4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Rectangle 60">
              <a:extLst>
                <a:ext uri="{FF2B5EF4-FFF2-40B4-BE49-F238E27FC236}">
                  <a16:creationId xmlns:a16="http://schemas.microsoft.com/office/drawing/2014/main" id="{8990E763-A8F8-E645-8A01-F6B16D853137}"/>
                </a:ext>
              </a:extLst>
            </p:cNvPr>
            <p:cNvSpPr>
              <a:spLocks noChangeArrowheads="1"/>
            </p:cNvSpPr>
            <p:nvPr/>
          </p:nvSpPr>
          <p:spPr bwMode="auto">
            <a:xfrm>
              <a:off x="4229" y="1658"/>
              <a:ext cx="597" cy="4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7" name="Group 61">
              <a:extLst>
                <a:ext uri="{FF2B5EF4-FFF2-40B4-BE49-F238E27FC236}">
                  <a16:creationId xmlns:a16="http://schemas.microsoft.com/office/drawing/2014/main" id="{6F65B17F-5946-9A47-9972-2B907C05984E}"/>
                </a:ext>
              </a:extLst>
            </p:cNvPr>
            <p:cNvGrpSpPr>
              <a:grpSpLocks/>
            </p:cNvGrpSpPr>
            <p:nvPr/>
          </p:nvGrpSpPr>
          <p:grpSpPr bwMode="auto">
            <a:xfrm>
              <a:off x="4735" y="1627"/>
              <a:ext cx="582" cy="151"/>
              <a:chOff x="614" y="2568"/>
              <a:chExt cx="725" cy="139"/>
            </a:xfrm>
          </p:grpSpPr>
          <p:sp>
            <p:nvSpPr>
              <p:cNvPr id="283" name="AutoShape 62">
                <a:extLst>
                  <a:ext uri="{FF2B5EF4-FFF2-40B4-BE49-F238E27FC236}">
                    <a16:creationId xmlns:a16="http://schemas.microsoft.com/office/drawing/2014/main" id="{F08D8399-0C1A-1847-A17B-5B4FDBE7FAAE}"/>
                  </a:ext>
                </a:extLst>
              </p:cNvPr>
              <p:cNvSpPr>
                <a:spLocks noChangeArrowheads="1"/>
              </p:cNvSpPr>
              <p:nvPr/>
            </p:nvSpPr>
            <p:spPr bwMode="auto">
              <a:xfrm>
                <a:off x="617" y="2571"/>
                <a:ext cx="722" cy="134"/>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4" name="AutoShape 63">
                <a:extLst>
                  <a:ext uri="{FF2B5EF4-FFF2-40B4-BE49-F238E27FC236}">
                    <a16:creationId xmlns:a16="http://schemas.microsoft.com/office/drawing/2014/main" id="{99FEA9D9-F58C-C34F-AA76-A96DFE0CE70A}"/>
                  </a:ext>
                </a:extLst>
              </p:cNvPr>
              <p:cNvSpPr>
                <a:spLocks noChangeArrowheads="1"/>
              </p:cNvSpPr>
              <p:nvPr/>
            </p:nvSpPr>
            <p:spPr bwMode="auto">
              <a:xfrm>
                <a:off x="631" y="2584"/>
                <a:ext cx="692"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8" name="Freeform 64">
              <a:extLst>
                <a:ext uri="{FF2B5EF4-FFF2-40B4-BE49-F238E27FC236}">
                  <a16:creationId xmlns:a16="http://schemas.microsoft.com/office/drawing/2014/main" id="{76F83DEB-6CB2-5740-875B-1B89844BE263}"/>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69" name="Group 65">
              <a:extLst>
                <a:ext uri="{FF2B5EF4-FFF2-40B4-BE49-F238E27FC236}">
                  <a16:creationId xmlns:a16="http://schemas.microsoft.com/office/drawing/2014/main" id="{7398C74D-4650-204D-91E2-CBB3BD641926}"/>
                </a:ext>
              </a:extLst>
            </p:cNvPr>
            <p:cNvGrpSpPr>
              <a:grpSpLocks/>
            </p:cNvGrpSpPr>
            <p:nvPr/>
          </p:nvGrpSpPr>
          <p:grpSpPr bwMode="auto">
            <a:xfrm>
              <a:off x="4739" y="1327"/>
              <a:ext cx="582" cy="139"/>
              <a:chOff x="614" y="2568"/>
              <a:chExt cx="725" cy="139"/>
            </a:xfrm>
          </p:grpSpPr>
          <p:sp>
            <p:nvSpPr>
              <p:cNvPr id="281" name="AutoShape 66">
                <a:extLst>
                  <a:ext uri="{FF2B5EF4-FFF2-40B4-BE49-F238E27FC236}">
                    <a16:creationId xmlns:a16="http://schemas.microsoft.com/office/drawing/2014/main" id="{039023CA-977C-5946-9E46-D41AFAF2B198}"/>
                  </a:ext>
                </a:extLst>
              </p:cNvPr>
              <p:cNvSpPr>
                <a:spLocks noChangeArrowheads="1"/>
              </p:cNvSpPr>
              <p:nvPr/>
            </p:nvSpPr>
            <p:spPr bwMode="auto">
              <a:xfrm>
                <a:off x="612" y="2566"/>
                <a:ext cx="729"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2" name="AutoShape 67">
                <a:extLst>
                  <a:ext uri="{FF2B5EF4-FFF2-40B4-BE49-F238E27FC236}">
                    <a16:creationId xmlns:a16="http://schemas.microsoft.com/office/drawing/2014/main" id="{A95F4972-A071-D241-8DB3-965104C3EDEE}"/>
                  </a:ext>
                </a:extLst>
              </p:cNvPr>
              <p:cNvSpPr>
                <a:spLocks noChangeArrowheads="1"/>
              </p:cNvSpPr>
              <p:nvPr/>
            </p:nvSpPr>
            <p:spPr bwMode="auto">
              <a:xfrm>
                <a:off x="626" y="2580"/>
                <a:ext cx="700"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70" name="Rectangle 68">
              <a:extLst>
                <a:ext uri="{FF2B5EF4-FFF2-40B4-BE49-F238E27FC236}">
                  <a16:creationId xmlns:a16="http://schemas.microsoft.com/office/drawing/2014/main" id="{87EA3775-452B-1C4A-BCB4-1F82D746EBF2}"/>
                </a:ext>
              </a:extLst>
            </p:cNvPr>
            <p:cNvSpPr>
              <a:spLocks noChangeArrowheads="1"/>
            </p:cNvSpPr>
            <p:nvPr/>
          </p:nvSpPr>
          <p:spPr bwMode="auto">
            <a:xfrm>
              <a:off x="5252" y="429"/>
              <a:ext cx="65"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1" name="Freeform 69">
              <a:extLst>
                <a:ext uri="{FF2B5EF4-FFF2-40B4-BE49-F238E27FC236}">
                  <a16:creationId xmlns:a16="http://schemas.microsoft.com/office/drawing/2014/main" id="{45913A8B-722F-4340-A919-72B4EE032AF2}"/>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2" name="Freeform 70">
              <a:extLst>
                <a:ext uri="{FF2B5EF4-FFF2-40B4-BE49-F238E27FC236}">
                  <a16:creationId xmlns:a16="http://schemas.microsoft.com/office/drawing/2014/main" id="{2676EFF8-49E0-8440-A1AD-B54B20D4F45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3" name="Oval 71">
              <a:extLst>
                <a:ext uri="{FF2B5EF4-FFF2-40B4-BE49-F238E27FC236}">
                  <a16:creationId xmlns:a16="http://schemas.microsoft.com/office/drawing/2014/main" id="{1F85A707-5AE3-F64D-94EF-B9C82DB6D43A}"/>
                </a:ext>
              </a:extLst>
            </p:cNvPr>
            <p:cNvSpPr>
              <a:spLocks noChangeArrowheads="1"/>
            </p:cNvSpPr>
            <p:nvPr/>
          </p:nvSpPr>
          <p:spPr bwMode="auto">
            <a:xfrm>
              <a:off x="5518" y="2610"/>
              <a:ext cx="47"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4" name="Freeform 72">
              <a:extLst>
                <a:ext uri="{FF2B5EF4-FFF2-40B4-BE49-F238E27FC236}">
                  <a16:creationId xmlns:a16="http://schemas.microsoft.com/office/drawing/2014/main" id="{CAAAAF2D-30B7-D84B-BF96-1507DDCB2A1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5" name="AutoShape 73">
              <a:extLst>
                <a:ext uri="{FF2B5EF4-FFF2-40B4-BE49-F238E27FC236}">
                  <a16:creationId xmlns:a16="http://schemas.microsoft.com/office/drawing/2014/main" id="{BA3EE2C3-2176-8A45-B380-5804587A3840}"/>
                </a:ext>
              </a:extLst>
            </p:cNvPr>
            <p:cNvSpPr>
              <a:spLocks noChangeArrowheads="1"/>
            </p:cNvSpPr>
            <p:nvPr/>
          </p:nvSpPr>
          <p:spPr bwMode="auto">
            <a:xfrm>
              <a:off x="4140" y="2679"/>
              <a:ext cx="1200"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AutoShape 74">
              <a:extLst>
                <a:ext uri="{FF2B5EF4-FFF2-40B4-BE49-F238E27FC236}">
                  <a16:creationId xmlns:a16="http://schemas.microsoft.com/office/drawing/2014/main" id="{08D47FAF-BF1B-1F44-985D-760303B47B3A}"/>
                </a:ext>
              </a:extLst>
            </p:cNvPr>
            <p:cNvSpPr>
              <a:spLocks noChangeArrowheads="1"/>
            </p:cNvSpPr>
            <p:nvPr/>
          </p:nvSpPr>
          <p:spPr bwMode="auto">
            <a:xfrm>
              <a:off x="4205" y="2714"/>
              <a:ext cx="1070" cy="76"/>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7" name="Oval 75">
              <a:extLst>
                <a:ext uri="{FF2B5EF4-FFF2-40B4-BE49-F238E27FC236}">
                  <a16:creationId xmlns:a16="http://schemas.microsoft.com/office/drawing/2014/main" id="{AF962D89-4DC3-CB40-AD48-4E975B0F2900}"/>
                </a:ext>
              </a:extLst>
            </p:cNvPr>
            <p:cNvSpPr>
              <a:spLocks noChangeArrowheads="1"/>
            </p:cNvSpPr>
            <p:nvPr/>
          </p:nvSpPr>
          <p:spPr bwMode="auto">
            <a:xfrm>
              <a:off x="4306" y="2381"/>
              <a:ext cx="160"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Oval 76">
              <a:extLst>
                <a:ext uri="{FF2B5EF4-FFF2-40B4-BE49-F238E27FC236}">
                  <a16:creationId xmlns:a16="http://schemas.microsoft.com/office/drawing/2014/main" id="{BA8014D1-6702-5849-87C3-1AE05DDF6085}"/>
                </a:ext>
              </a:extLst>
            </p:cNvPr>
            <p:cNvSpPr>
              <a:spLocks noChangeArrowheads="1"/>
            </p:cNvSpPr>
            <p:nvPr/>
          </p:nvSpPr>
          <p:spPr bwMode="auto">
            <a:xfrm>
              <a:off x="4489" y="2387"/>
              <a:ext cx="160" cy="139"/>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79" name="Oval 77">
              <a:extLst>
                <a:ext uri="{FF2B5EF4-FFF2-40B4-BE49-F238E27FC236}">
                  <a16:creationId xmlns:a16="http://schemas.microsoft.com/office/drawing/2014/main" id="{3083C069-59B7-F047-91ED-17672B32B7F3}"/>
                </a:ext>
              </a:extLst>
            </p:cNvPr>
            <p:cNvSpPr>
              <a:spLocks noChangeArrowheads="1"/>
            </p:cNvSpPr>
            <p:nvPr/>
          </p:nvSpPr>
          <p:spPr bwMode="auto">
            <a:xfrm>
              <a:off x="4660" y="2381"/>
              <a:ext cx="160" cy="139"/>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0" name="Rectangle 78">
              <a:extLst>
                <a:ext uri="{FF2B5EF4-FFF2-40B4-BE49-F238E27FC236}">
                  <a16:creationId xmlns:a16="http://schemas.microsoft.com/office/drawing/2014/main" id="{A0E616B9-1439-8B49-B42F-245B61F69E59}"/>
                </a:ext>
              </a:extLst>
            </p:cNvPr>
            <p:cNvSpPr>
              <a:spLocks noChangeArrowheads="1"/>
            </p:cNvSpPr>
            <p:nvPr/>
          </p:nvSpPr>
          <p:spPr bwMode="auto">
            <a:xfrm>
              <a:off x="5062" y="1832"/>
              <a:ext cx="83" cy="764"/>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3" name="Rectangle 3">
            <a:extLst>
              <a:ext uri="{FF2B5EF4-FFF2-40B4-BE49-F238E27FC236}">
                <a16:creationId xmlns:a16="http://schemas.microsoft.com/office/drawing/2014/main" id="{E8DFB3C6-E718-DE4A-87C1-CF7178F7C295}"/>
              </a:ext>
            </a:extLst>
          </p:cNvPr>
          <p:cNvSpPr txBox="1">
            <a:spLocks noChangeArrowheads="1"/>
          </p:cNvSpPr>
          <p:nvPr/>
        </p:nvSpPr>
        <p:spPr>
          <a:xfrm>
            <a:off x="1168400" y="4597399"/>
            <a:ext cx="5118100" cy="1905001"/>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93700" marR="0" lvl="0" indent="-2635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1" u="none" strike="noStrike" kern="1200" cap="none" spc="0" normalizeH="0" baseline="0" noProof="0" dirty="0">
                <a:ln>
                  <a:noFill/>
                </a:ln>
                <a:solidFill>
                  <a:srgbClr val="CC0000"/>
                </a:solidFill>
                <a:effectLst/>
                <a:uLnTx/>
                <a:uFillTx/>
                <a:latin typeface="Calibri" panose="020F0502020204030204"/>
                <a:ea typeface="+mn-ea"/>
                <a:cs typeface="+mn-cs"/>
              </a:rPr>
              <a:t>summary: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initial rate is slow, but ramps up exponentially fast</a:t>
            </a:r>
          </a:p>
        </p:txBody>
      </p:sp>
      <p:sp>
        <p:nvSpPr>
          <p:cNvPr id="74" name="Slide Number Placeholder 2">
            <a:extLst>
              <a:ext uri="{FF2B5EF4-FFF2-40B4-BE49-F238E27FC236}">
                <a16:creationId xmlns:a16="http://schemas.microsoft.com/office/drawing/2014/main" id="{E6BF77EC-AB9F-944C-99D2-21B2DB400DB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120</a:t>
            </a:fld>
            <a:endParaRPr lang="en-US" dirty="0"/>
          </a:p>
        </p:txBody>
      </p:sp>
    </p:spTree>
    <p:extLst>
      <p:ext uri="{BB962C8B-B14F-4D97-AF65-F5344CB8AC3E}">
        <p14:creationId xmlns:p14="http://schemas.microsoft.com/office/powerpoint/2010/main" val="3185277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24"/>
                                        </p:tgtEl>
                                        <p:attrNameLst>
                                          <p:attrName>style.visibility</p:attrName>
                                        </p:attrNameLst>
                                      </p:cBhvr>
                                      <p:to>
                                        <p:strVal val="visible"/>
                                      </p:to>
                                    </p:set>
                                    <p:animEffect transition="in" filter="wipe(left)">
                                      <p:cBhvr>
                                        <p:cTn id="7" dur="500"/>
                                        <p:tgtEl>
                                          <p:spTgt spid="22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26"/>
                                        </p:tgtEl>
                                        <p:attrNameLst>
                                          <p:attrName>style.visibility</p:attrName>
                                        </p:attrNameLst>
                                      </p:cBhvr>
                                      <p:to>
                                        <p:strVal val="visible"/>
                                      </p:to>
                                    </p:set>
                                    <p:animEffect transition="in" filter="dissolve">
                                      <p:cBhvr>
                                        <p:cTn id="10" dur="500"/>
                                        <p:tgtEl>
                                          <p:spTgt spid="226"/>
                                        </p:tgtEl>
                                      </p:cBhvr>
                                    </p:animEffect>
                                  </p:childTnLst>
                                </p:cTn>
                              </p:par>
                            </p:childTnLst>
                          </p:cTn>
                        </p:par>
                        <p:par>
                          <p:cTn id="11" fill="hold">
                            <p:stCondLst>
                              <p:cond delay="500"/>
                            </p:stCondLst>
                            <p:childTnLst>
                              <p:par>
                                <p:cTn id="12" presetID="22" presetClass="entr" presetSubtype="2" fill="hold" grpId="0" nodeType="afterEffect">
                                  <p:stCondLst>
                                    <p:cond delay="0"/>
                                  </p:stCondLst>
                                  <p:childTnLst>
                                    <p:set>
                                      <p:cBhvr>
                                        <p:cTn id="13" dur="1" fill="hold">
                                          <p:stCondLst>
                                            <p:cond delay="0"/>
                                          </p:stCondLst>
                                        </p:cTn>
                                        <p:tgtEl>
                                          <p:spTgt spid="233"/>
                                        </p:tgtEl>
                                        <p:attrNameLst>
                                          <p:attrName>style.visibility</p:attrName>
                                        </p:attrNameLst>
                                      </p:cBhvr>
                                      <p:to>
                                        <p:strVal val="visible"/>
                                      </p:to>
                                    </p:set>
                                    <p:animEffect transition="in" filter="wipe(right)">
                                      <p:cBhvr>
                                        <p:cTn id="14" dur="500"/>
                                        <p:tgtEl>
                                          <p:spTgt spid="233"/>
                                        </p:tgtEl>
                                      </p:cBhvr>
                                    </p:animEffect>
                                  </p:childTnLst>
                                </p:cTn>
                              </p:par>
                            </p:childTnLst>
                          </p:cTn>
                        </p:par>
                        <p:par>
                          <p:cTn id="15" fill="hold">
                            <p:stCondLst>
                              <p:cond delay="1000"/>
                            </p:stCondLst>
                            <p:childTnLst>
                              <p:par>
                                <p:cTn id="16" presetID="9"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dissolv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500"/>
                                        <p:tgtEl>
                                          <p:spTgt spid="5"/>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241"/>
                                        </p:tgtEl>
                                        <p:attrNameLst>
                                          <p:attrName>style.visibility</p:attrName>
                                        </p:attrNameLst>
                                      </p:cBhvr>
                                      <p:to>
                                        <p:strVal val="visible"/>
                                      </p:to>
                                    </p:set>
                                    <p:animEffect transition="in" filter="dissolve">
                                      <p:cBhvr>
                                        <p:cTn id="26" dur="500"/>
                                        <p:tgtEl>
                                          <p:spTgt spid="241"/>
                                        </p:tgtEl>
                                      </p:cBhvr>
                                    </p:animEffect>
                                  </p:childTnLst>
                                </p:cTn>
                              </p:par>
                            </p:childTnLst>
                          </p:cTn>
                        </p:par>
                        <p:par>
                          <p:cTn id="27" fill="hold">
                            <p:stCondLst>
                              <p:cond delay="500"/>
                            </p:stCondLst>
                            <p:childTnLst>
                              <p:par>
                                <p:cTn id="28" presetID="22" presetClass="entr" presetSubtype="2"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wipe(right)">
                                      <p:cBhvr>
                                        <p:cTn id="30" dur="500"/>
                                        <p:tgtEl>
                                          <p:spTgt spid="6"/>
                                        </p:tgtEl>
                                      </p:cBhvr>
                                    </p:animEffect>
                                  </p:childTnLst>
                                </p:cTn>
                              </p:par>
                            </p:childTnLst>
                          </p:cTn>
                        </p:par>
                        <p:par>
                          <p:cTn id="31" fill="hold">
                            <p:stCondLst>
                              <p:cond delay="1000"/>
                            </p:stCondLst>
                            <p:childTnLst>
                              <p:par>
                                <p:cTn id="32" presetID="22" presetClass="entr" presetSubtype="8" fill="hold" nodeType="afterEffect">
                                  <p:stCondLst>
                                    <p:cond delay="0"/>
                                  </p:stCondLst>
                                  <p:childTnLst>
                                    <p:set>
                                      <p:cBhvr>
                                        <p:cTn id="33" dur="1" fill="hold">
                                          <p:stCondLst>
                                            <p:cond delay="0"/>
                                          </p:stCondLst>
                                        </p:cTn>
                                        <p:tgtEl>
                                          <p:spTgt spid="243"/>
                                        </p:tgtEl>
                                        <p:attrNameLst>
                                          <p:attrName>style.visibility</p:attrName>
                                        </p:attrNameLst>
                                      </p:cBhvr>
                                      <p:to>
                                        <p:strVal val="visible"/>
                                      </p:to>
                                    </p:set>
                                    <p:animEffect transition="in" filter="wipe(left)">
                                      <p:cBhvr>
                                        <p:cTn id="34" dur="500"/>
                                        <p:tgtEl>
                                          <p:spTgt spid="243"/>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42"/>
                                        </p:tgtEl>
                                        <p:attrNameLst>
                                          <p:attrName>style.visibility</p:attrName>
                                        </p:attrNameLst>
                                      </p:cBhvr>
                                      <p:to>
                                        <p:strVal val="visible"/>
                                      </p:to>
                                    </p:set>
                                    <p:animEffect transition="in" filter="dissolve">
                                      <p:cBhvr>
                                        <p:cTn id="37" dur="500"/>
                                        <p:tgtEl>
                                          <p:spTgt spid="242"/>
                                        </p:tgtEl>
                                      </p:cBhvr>
                                    </p:animEffect>
                                  </p:childTnLst>
                                </p:cTn>
                              </p:par>
                            </p:childTnLst>
                          </p:cTn>
                        </p:par>
                        <p:par>
                          <p:cTn id="38" fill="hold">
                            <p:stCondLst>
                              <p:cond delay="1500"/>
                            </p:stCondLst>
                            <p:childTnLst>
                              <p:par>
                                <p:cTn id="39" presetID="22" presetClass="entr" presetSubtype="2" fill="hold" nodeType="afterEffect">
                                  <p:stCondLst>
                                    <p:cond delay="0"/>
                                  </p:stCondLst>
                                  <p:childTnLst>
                                    <p:set>
                                      <p:cBhvr>
                                        <p:cTn id="40" dur="1" fill="hold">
                                          <p:stCondLst>
                                            <p:cond delay="0"/>
                                          </p:stCondLst>
                                        </p:cTn>
                                        <p:tgtEl>
                                          <p:spTgt spid="248"/>
                                        </p:tgtEl>
                                        <p:attrNameLst>
                                          <p:attrName>style.visibility</p:attrName>
                                        </p:attrNameLst>
                                      </p:cBhvr>
                                      <p:to>
                                        <p:strVal val="visible"/>
                                      </p:to>
                                    </p:set>
                                    <p:animEffect transition="in" filter="wipe(right)">
                                      <p:cBhvr>
                                        <p:cTn id="41" dur="500"/>
                                        <p:tgtEl>
                                          <p:spTgt spid="248"/>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0" nodeType="clickEffect">
                                  <p:stCondLst>
                                    <p:cond delay="0"/>
                                  </p:stCondLst>
                                  <p:childTnLst>
                                    <p:set>
                                      <p:cBhvr>
                                        <p:cTn id="45" dur="1" fill="hold">
                                          <p:stCondLst>
                                            <p:cond delay="0"/>
                                          </p:stCondLst>
                                        </p:cTn>
                                        <p:tgtEl>
                                          <p:spTgt spid="73"/>
                                        </p:tgtEl>
                                        <p:attrNameLst>
                                          <p:attrName>style.visibility</p:attrName>
                                        </p:attrNameLst>
                                      </p:cBhvr>
                                      <p:to>
                                        <p:strVal val="visible"/>
                                      </p:to>
                                    </p:set>
                                    <p:animEffect transition="in" filter="dissolve">
                                      <p:cBhvr>
                                        <p:cTn id="46"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animBg="1"/>
      <p:bldP spid="226" grpId="0"/>
      <p:bldP spid="233" grpId="0" animBg="1"/>
      <p:bldP spid="241" grpId="0"/>
      <p:bldP spid="242" grpId="0"/>
      <p:bldP spid="73" grpId="0"/>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2800" y="246743"/>
            <a:ext cx="11393310" cy="894622"/>
          </a:xfrm>
        </p:spPr>
        <p:txBody>
          <a:bodyPr>
            <a:normAutofit/>
          </a:bodyPr>
          <a:lstStyle/>
          <a:p>
            <a:r>
              <a:rPr lang="en-US" sz="4800" dirty="0"/>
              <a:t>TCP: from slow start to congestion avoidance</a:t>
            </a:r>
            <a:endParaRPr lang="en-US" sz="4400" b="0" dirty="0"/>
          </a:p>
        </p:txBody>
      </p:sp>
      <p:sp>
        <p:nvSpPr>
          <p:cNvPr id="76" name="Rectangle 3">
            <a:extLst>
              <a:ext uri="{FF2B5EF4-FFF2-40B4-BE49-F238E27FC236}">
                <a16:creationId xmlns:a16="http://schemas.microsoft.com/office/drawing/2014/main" id="{2C9AD9FD-A93B-FF4D-B019-6827A14601C2}"/>
              </a:ext>
            </a:extLst>
          </p:cNvPr>
          <p:cNvSpPr txBox="1">
            <a:spLocks noChangeArrowheads="1"/>
          </p:cNvSpPr>
          <p:nvPr/>
        </p:nvSpPr>
        <p:spPr>
          <a:xfrm>
            <a:off x="952500" y="1382665"/>
            <a:ext cx="5054600" cy="19050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when should the exponential increase switch to linear?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A: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when </a:t>
            </a:r>
            <a:r>
              <a:rPr kumimoji="0" lang="en-US" sz="28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gets to 1/2 of its value before timeout.</a:t>
            </a:r>
          </a:p>
        </p:txBody>
      </p:sp>
      <p:sp>
        <p:nvSpPr>
          <p:cNvPr id="77" name="Rectangle 4">
            <a:extLst>
              <a:ext uri="{FF2B5EF4-FFF2-40B4-BE49-F238E27FC236}">
                <a16:creationId xmlns:a16="http://schemas.microsoft.com/office/drawing/2014/main" id="{38B71F69-39D9-954A-BA33-6A5861B7704D}"/>
              </a:ext>
            </a:extLst>
          </p:cNvPr>
          <p:cNvSpPr txBox="1">
            <a:spLocks noChangeArrowheads="1"/>
          </p:cNvSpPr>
          <p:nvPr/>
        </p:nvSpPr>
        <p:spPr>
          <a:xfrm>
            <a:off x="952500" y="3528965"/>
            <a:ext cx="4927600" cy="19050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variable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ssthresh</a:t>
            </a:r>
            <a:r>
              <a:rPr kumimoji="0" lang="en-US" sz="2400" b="0" i="0" u="none" strike="noStrike" kern="1200" cap="none" spc="0" normalizeH="0" baseline="0" noProof="0" dirty="0">
                <a:ln>
                  <a:noFill/>
                </a:ln>
                <a:solidFill>
                  <a:prstClr val="black"/>
                </a:solidFill>
                <a:effectLst/>
                <a:uLnTx/>
                <a:uFillTx/>
                <a:latin typeface="Courier New" charset="0"/>
                <a:ea typeface="+mn-ea"/>
                <a:cs typeface="+mn-cs"/>
              </a:rPr>
              <a:t>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on loss event,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ssthresh</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is set to 1/2 of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cwnd</a:t>
            </a:r>
            <a:r>
              <a:rPr kumimoji="0" lang="en-US" sz="2400" b="0" i="0" u="none" strike="noStrike" kern="1200" cap="none" spc="0" normalizeH="0" baseline="0" noProof="0" dirty="0">
                <a:ln>
                  <a:noFill/>
                </a:ln>
                <a:solidFill>
                  <a:prstClr val="black"/>
                </a:solidFill>
                <a:effectLst/>
                <a:uLnTx/>
                <a:uFillTx/>
                <a:latin typeface="Courier New" charset="0"/>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just before loss event</a:t>
            </a:r>
          </a:p>
        </p:txBody>
      </p:sp>
      <p:pic>
        <p:nvPicPr>
          <p:cNvPr id="79" name="Picture 7">
            <a:extLst>
              <a:ext uri="{FF2B5EF4-FFF2-40B4-BE49-F238E27FC236}">
                <a16:creationId xmlns:a16="http://schemas.microsoft.com/office/drawing/2014/main" id="{E19775EA-E95E-BD43-909F-67A89A00EF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1387" y="1889345"/>
            <a:ext cx="5536882" cy="31575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80" name="TextBox 1">
            <a:extLst>
              <a:ext uri="{FF2B5EF4-FFF2-40B4-BE49-F238E27FC236}">
                <a16:creationId xmlns:a16="http://schemas.microsoft.com/office/drawing/2014/main" id="{E6044695-E347-A24B-9CB7-78BC77131884}"/>
              </a:ext>
            </a:extLst>
          </p:cNvPr>
          <p:cNvSpPr txBox="1">
            <a:spLocks noChangeArrowheads="1"/>
          </p:cNvSpPr>
          <p:nvPr/>
        </p:nvSpPr>
        <p:spPr bwMode="auto">
          <a:xfrm>
            <a:off x="1143000" y="6135312"/>
            <a:ext cx="975677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Check out the online interactive exercises for more examples: h</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ttp://</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gaia.cs.umass.edu</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kurose_ross</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/interactive/</a:t>
            </a:r>
          </a:p>
        </p:txBody>
      </p:sp>
      <p:sp>
        <p:nvSpPr>
          <p:cNvPr id="7" name="Rectangle 6">
            <a:extLst>
              <a:ext uri="{FF2B5EF4-FFF2-40B4-BE49-F238E27FC236}">
                <a16:creationId xmlns:a16="http://schemas.microsoft.com/office/drawing/2014/main" id="{7E5A3F5F-F42B-F04E-BB6A-D57835C29067}"/>
              </a:ext>
            </a:extLst>
          </p:cNvPr>
          <p:cNvSpPr/>
          <p:nvPr/>
        </p:nvSpPr>
        <p:spPr>
          <a:xfrm>
            <a:off x="7851775" y="3825875"/>
            <a:ext cx="850900" cy="2000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 name="Rectangle 11">
            <a:extLst>
              <a:ext uri="{FF2B5EF4-FFF2-40B4-BE49-F238E27FC236}">
                <a16:creationId xmlns:a16="http://schemas.microsoft.com/office/drawing/2014/main" id="{79BEA2FA-AD20-B940-ADBA-D9DD40684573}"/>
              </a:ext>
            </a:extLst>
          </p:cNvPr>
          <p:cNvSpPr/>
          <p:nvPr/>
        </p:nvSpPr>
        <p:spPr>
          <a:xfrm>
            <a:off x="7677150" y="3924300"/>
            <a:ext cx="850900"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8" name="Picture 7">
            <a:extLst>
              <a:ext uri="{FF2B5EF4-FFF2-40B4-BE49-F238E27FC236}">
                <a16:creationId xmlns:a16="http://schemas.microsoft.com/office/drawing/2014/main" id="{D72B7EED-D8C9-284D-9A93-58D1D9D479F7}"/>
              </a:ext>
            </a:extLst>
          </p:cNvPr>
          <p:cNvPicPr>
            <a:picLocks noChangeAspect="1"/>
          </p:cNvPicPr>
          <p:nvPr/>
        </p:nvPicPr>
        <p:blipFill>
          <a:blip r:embed="rId4"/>
          <a:stretch>
            <a:fillRect/>
          </a:stretch>
        </p:blipFill>
        <p:spPr>
          <a:xfrm>
            <a:off x="10020300" y="3804496"/>
            <a:ext cx="1003300" cy="234103"/>
          </a:xfrm>
          <a:prstGeom prst="rect">
            <a:avLst/>
          </a:prstGeom>
        </p:spPr>
      </p:pic>
      <p:sp>
        <p:nvSpPr>
          <p:cNvPr id="4" name="Rectangle 3">
            <a:extLst>
              <a:ext uri="{FF2B5EF4-FFF2-40B4-BE49-F238E27FC236}">
                <a16:creationId xmlns:a16="http://schemas.microsoft.com/office/drawing/2014/main" id="{F9E33F83-60EE-F54A-B838-917BE2E70995}"/>
              </a:ext>
            </a:extLst>
          </p:cNvPr>
          <p:cNvSpPr/>
          <p:nvPr/>
        </p:nvSpPr>
        <p:spPr>
          <a:xfrm>
            <a:off x="9194800" y="1892300"/>
            <a:ext cx="2133600" cy="2489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TextBox 4">
            <a:extLst>
              <a:ext uri="{FF2B5EF4-FFF2-40B4-BE49-F238E27FC236}">
                <a16:creationId xmlns:a16="http://schemas.microsoft.com/office/drawing/2014/main" id="{7A184EDA-6A29-2941-A0A9-C122E26F942B}"/>
              </a:ext>
            </a:extLst>
          </p:cNvPr>
          <p:cNvSpPr txBox="1"/>
          <p:nvPr/>
        </p:nvSpPr>
        <p:spPr>
          <a:xfrm>
            <a:off x="9067800" y="2197100"/>
            <a:ext cx="3113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Calibri"/>
                <a:ea typeface="+mn-ea"/>
                <a:cs typeface="+mn-cs"/>
              </a:rPr>
              <a:t>X</a:t>
            </a:r>
          </a:p>
        </p:txBody>
      </p:sp>
      <p:sp>
        <p:nvSpPr>
          <p:cNvPr id="13" name="Slide Number Placeholder 2">
            <a:extLst>
              <a:ext uri="{FF2B5EF4-FFF2-40B4-BE49-F238E27FC236}">
                <a16:creationId xmlns:a16="http://schemas.microsoft.com/office/drawing/2014/main" id="{632F645E-415D-7B49-B6B8-127E8033C54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121</a:t>
            </a:fld>
            <a:endParaRPr lang="en-US" dirty="0"/>
          </a:p>
        </p:txBody>
      </p:sp>
    </p:spTree>
    <p:extLst>
      <p:ext uri="{BB962C8B-B14F-4D97-AF65-F5344CB8AC3E}">
        <p14:creationId xmlns:p14="http://schemas.microsoft.com/office/powerpoint/2010/main" val="2721094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dissolve">
                                      <p:cBhvr>
                                        <p:cTn id="7" dur="500"/>
                                        <p:tgtEl>
                                          <p:spTgt spid="7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0"/>
                                        </p:tgtEl>
                                        <p:attrNameLst>
                                          <p:attrName>style.visibility</p:attrName>
                                        </p:attrNameLst>
                                      </p:cBhvr>
                                      <p:to>
                                        <p:strVal val="visible"/>
                                      </p:to>
                                    </p:set>
                                    <p:animEffect transition="in" filter="dissolve">
                                      <p:cBhvr>
                                        <p:cTn id="17"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80" grpId="0"/>
      <p:bldP spid="4" grpId="0" animBg="1"/>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12800" y="232962"/>
            <a:ext cx="11393310" cy="894622"/>
          </a:xfrm>
        </p:spPr>
        <p:txBody>
          <a:bodyPr>
            <a:normAutofit/>
          </a:bodyPr>
          <a:lstStyle/>
          <a:p>
            <a:r>
              <a:rPr lang="en-US" sz="4800" dirty="0"/>
              <a:t>Summary: TCP congestion control</a:t>
            </a:r>
            <a:endParaRPr lang="en-US" sz="4400" b="0" dirty="0"/>
          </a:p>
        </p:txBody>
      </p:sp>
      <p:grpSp>
        <p:nvGrpSpPr>
          <p:cNvPr id="120" name="Group 240">
            <a:extLst>
              <a:ext uri="{FF2B5EF4-FFF2-40B4-BE49-F238E27FC236}">
                <a16:creationId xmlns:a16="http://schemas.microsoft.com/office/drawing/2014/main" id="{B8318BC0-AA34-2B4C-984C-EDCF98015A80}"/>
              </a:ext>
            </a:extLst>
          </p:cNvPr>
          <p:cNvGrpSpPr>
            <a:grpSpLocks/>
          </p:cNvGrpSpPr>
          <p:nvPr/>
        </p:nvGrpSpPr>
        <p:grpSpPr bwMode="auto">
          <a:xfrm>
            <a:off x="5041900" y="2967944"/>
            <a:ext cx="2133600" cy="814388"/>
            <a:chOff x="2168" y="1727"/>
            <a:chExt cx="1344" cy="513"/>
          </a:xfrm>
        </p:grpSpPr>
        <p:grpSp>
          <p:nvGrpSpPr>
            <p:cNvPr id="121" name="Group 171">
              <a:extLst>
                <a:ext uri="{FF2B5EF4-FFF2-40B4-BE49-F238E27FC236}">
                  <a16:creationId xmlns:a16="http://schemas.microsoft.com/office/drawing/2014/main" id="{D4CA30E0-0C2B-AE49-9354-140DEA72FEEE}"/>
                </a:ext>
              </a:extLst>
            </p:cNvPr>
            <p:cNvGrpSpPr>
              <a:grpSpLocks/>
            </p:cNvGrpSpPr>
            <p:nvPr/>
          </p:nvGrpSpPr>
          <p:grpSpPr bwMode="auto">
            <a:xfrm>
              <a:off x="2280" y="1727"/>
              <a:ext cx="1118" cy="513"/>
              <a:chOff x="2280" y="1727"/>
              <a:chExt cx="1118" cy="513"/>
            </a:xfrm>
          </p:grpSpPr>
          <p:sp>
            <p:nvSpPr>
              <p:cNvPr id="123" name="Text Box 172">
                <a:extLst>
                  <a:ext uri="{FF2B5EF4-FFF2-40B4-BE49-F238E27FC236}">
                    <a16:creationId xmlns:a16="http://schemas.microsoft.com/office/drawing/2014/main" id="{FF8E7E11-C655-8C41-BFE2-A6DA1E48685D}"/>
                  </a:ext>
                </a:extLst>
              </p:cNvPr>
              <p:cNvSpPr txBox="1">
                <a:spLocks noChangeArrowheads="1"/>
              </p:cNvSpPr>
              <p:nvPr/>
            </p:nvSpPr>
            <p:spPr bwMode="auto">
              <a:xfrm>
                <a:off x="2640" y="1727"/>
                <a:ext cx="377" cy="15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timeout</a:t>
                </a:r>
              </a:p>
            </p:txBody>
          </p:sp>
          <p:sp>
            <p:nvSpPr>
              <p:cNvPr id="124" name="Text Box 173">
                <a:extLst>
                  <a:ext uri="{FF2B5EF4-FFF2-40B4-BE49-F238E27FC236}">
                    <a16:creationId xmlns:a16="http://schemas.microsoft.com/office/drawing/2014/main" id="{781154BA-9409-094D-BBC4-EE21CE699661}"/>
                  </a:ext>
                </a:extLst>
              </p:cNvPr>
              <p:cNvSpPr txBox="1">
                <a:spLocks noChangeArrowheads="1"/>
              </p:cNvSpPr>
              <p:nvPr/>
            </p:nvSpPr>
            <p:spPr bwMode="auto">
              <a:xfrm>
                <a:off x="2280" y="1838"/>
                <a:ext cx="1118" cy="40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ssthresh = cwnd/2</a:t>
                </a:r>
              </a:p>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cwnd = 1 MSS</a:t>
                </a:r>
              </a:p>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ctr" defTabSz="914400" rtl="0" eaLnBrk="1" fontAlgn="base" latinLnBrk="0" hangingPunct="1">
                  <a:lnSpc>
                    <a:spcPct val="85000"/>
                  </a:lnSpc>
                  <a:spcBef>
                    <a:spcPct val="0"/>
                  </a:spcBef>
                  <a:spcAft>
                    <a:spcPct val="0"/>
                  </a:spcAft>
                  <a:buClrTx/>
                  <a:buSzTx/>
                  <a:buFontTx/>
                  <a:buNone/>
                  <a:tabLst/>
                  <a:defRPr/>
                </a:pPr>
                <a:r>
                  <a:rPr kumimoji="0" lang="en-US" sz="1000" b="0" i="1" u="none" strike="noStrike" kern="0" cap="none" spc="0" normalizeH="0" baseline="0" noProof="0">
                    <a:ln>
                      <a:noFill/>
                    </a:ln>
                    <a:solidFill>
                      <a:srgbClr val="000099"/>
                    </a:solidFill>
                    <a:effectLst/>
                    <a:uLnTx/>
                    <a:uFillTx/>
                    <a:latin typeface="Arial" charset="0"/>
                    <a:ea typeface="ＭＳ Ｐゴシック" charset="0"/>
                    <a:cs typeface="+mn-cs"/>
                  </a:rPr>
                  <a:t>retransmit missing segment</a:t>
                </a: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 </a:t>
                </a:r>
              </a:p>
            </p:txBody>
          </p:sp>
          <p:sp>
            <p:nvSpPr>
              <p:cNvPr id="125" name="Line 174">
                <a:extLst>
                  <a:ext uri="{FF2B5EF4-FFF2-40B4-BE49-F238E27FC236}">
                    <a16:creationId xmlns:a16="http://schemas.microsoft.com/office/drawing/2014/main" id="{23E8607A-0151-5141-A774-0AAB4333ECA7}"/>
                  </a:ext>
                </a:extLst>
              </p:cNvPr>
              <p:cNvSpPr>
                <a:spLocks noChangeShapeType="1"/>
              </p:cNvSpPr>
              <p:nvPr/>
            </p:nvSpPr>
            <p:spPr bwMode="auto">
              <a:xfrm>
                <a:off x="2491" y="1857"/>
                <a:ext cx="69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2" name="Line 175">
              <a:extLst>
                <a:ext uri="{FF2B5EF4-FFF2-40B4-BE49-F238E27FC236}">
                  <a16:creationId xmlns:a16="http://schemas.microsoft.com/office/drawing/2014/main" id="{480EB5CD-B8F2-AD46-B2D4-50FE6302F915}"/>
                </a:ext>
              </a:extLst>
            </p:cNvPr>
            <p:cNvSpPr>
              <a:spLocks noChangeShapeType="1"/>
            </p:cNvSpPr>
            <p:nvPr/>
          </p:nvSpPr>
          <p:spPr bwMode="auto">
            <a:xfrm flipH="1">
              <a:off x="2168" y="1734"/>
              <a:ext cx="1344" cy="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6" name="Group 239">
            <a:extLst>
              <a:ext uri="{FF2B5EF4-FFF2-40B4-BE49-F238E27FC236}">
                <a16:creationId xmlns:a16="http://schemas.microsoft.com/office/drawing/2014/main" id="{BEAEB11D-18E7-8047-A552-B728B0628FCC}"/>
              </a:ext>
            </a:extLst>
          </p:cNvPr>
          <p:cNvGrpSpPr>
            <a:grpSpLocks/>
          </p:cNvGrpSpPr>
          <p:nvPr/>
        </p:nvGrpSpPr>
        <p:grpSpPr bwMode="auto">
          <a:xfrm>
            <a:off x="5072063" y="2491694"/>
            <a:ext cx="2133600" cy="398463"/>
            <a:chOff x="2187" y="1427"/>
            <a:chExt cx="1344" cy="251"/>
          </a:xfrm>
        </p:grpSpPr>
        <p:sp>
          <p:nvSpPr>
            <p:cNvPr id="127" name="Line 176">
              <a:extLst>
                <a:ext uri="{FF2B5EF4-FFF2-40B4-BE49-F238E27FC236}">
                  <a16:creationId xmlns:a16="http://schemas.microsoft.com/office/drawing/2014/main" id="{D84A4978-7B73-A04D-B0FB-C9ECAA3BFBCF}"/>
                </a:ext>
              </a:extLst>
            </p:cNvPr>
            <p:cNvSpPr>
              <a:spLocks noChangeShapeType="1"/>
            </p:cNvSpPr>
            <p:nvPr/>
          </p:nvSpPr>
          <p:spPr bwMode="auto">
            <a:xfrm flipH="1">
              <a:off x="2187" y="1673"/>
              <a:ext cx="1344" cy="0"/>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8" name="Text Box 181">
              <a:extLst>
                <a:ext uri="{FF2B5EF4-FFF2-40B4-BE49-F238E27FC236}">
                  <a16:creationId xmlns:a16="http://schemas.microsoft.com/office/drawing/2014/main" id="{67AF987A-C53D-534B-8C98-26557C3B4EEF}"/>
                </a:ext>
              </a:extLst>
            </p:cNvPr>
            <p:cNvSpPr txBox="1">
              <a:spLocks noChangeArrowheads="1"/>
            </p:cNvSpPr>
            <p:nvPr/>
          </p:nvSpPr>
          <p:spPr bwMode="auto">
            <a:xfrm>
              <a:off x="2740" y="1543"/>
              <a:ext cx="171" cy="13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Symbol" charset="0"/>
                  <a:ea typeface="ＭＳ Ｐゴシック" charset="0"/>
                  <a:cs typeface="+mn-cs"/>
                </a:rPr>
                <a:t>L</a:t>
              </a:r>
              <a:endParaRPr kumimoji="0" lang="en-US" sz="1200" b="0" i="0" u="none" strike="noStrike" kern="0" cap="none" spc="0" normalizeH="0" baseline="0" noProof="0">
                <a:ln>
                  <a:noFill/>
                </a:ln>
                <a:solidFill>
                  <a:srgbClr val="000000"/>
                </a:solidFill>
                <a:effectLst/>
                <a:uLnTx/>
                <a:uFillTx/>
                <a:latin typeface="Symbol" charset="0"/>
                <a:ea typeface="ＭＳ Ｐゴシック" charset="0"/>
                <a:cs typeface="+mn-cs"/>
              </a:endParaRPr>
            </a:p>
          </p:txBody>
        </p:sp>
        <p:sp>
          <p:nvSpPr>
            <p:cNvPr id="129" name="Line 182">
              <a:extLst>
                <a:ext uri="{FF2B5EF4-FFF2-40B4-BE49-F238E27FC236}">
                  <a16:creationId xmlns:a16="http://schemas.microsoft.com/office/drawing/2014/main" id="{0957FCBB-06D0-8E4D-B983-2F2597BDE03A}"/>
                </a:ext>
              </a:extLst>
            </p:cNvPr>
            <p:cNvSpPr>
              <a:spLocks noChangeShapeType="1"/>
            </p:cNvSpPr>
            <p:nvPr/>
          </p:nvSpPr>
          <p:spPr bwMode="auto">
            <a:xfrm>
              <a:off x="2572" y="1554"/>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30" name="Group 183">
              <a:extLst>
                <a:ext uri="{FF2B5EF4-FFF2-40B4-BE49-F238E27FC236}">
                  <a16:creationId xmlns:a16="http://schemas.microsoft.com/office/drawing/2014/main" id="{2A6AF175-C9C0-F044-9ECF-011972294E6E}"/>
                </a:ext>
              </a:extLst>
            </p:cNvPr>
            <p:cNvGrpSpPr>
              <a:grpSpLocks/>
            </p:cNvGrpSpPr>
            <p:nvPr/>
          </p:nvGrpSpPr>
          <p:grpSpPr bwMode="auto">
            <a:xfrm>
              <a:off x="2486" y="1427"/>
              <a:ext cx="694" cy="154"/>
              <a:chOff x="2458" y="1450"/>
              <a:chExt cx="694" cy="154"/>
            </a:xfrm>
          </p:grpSpPr>
          <p:sp>
            <p:nvSpPr>
              <p:cNvPr id="131" name="Text Box 184">
                <a:extLst>
                  <a:ext uri="{FF2B5EF4-FFF2-40B4-BE49-F238E27FC236}">
                    <a16:creationId xmlns:a16="http://schemas.microsoft.com/office/drawing/2014/main" id="{69E43EDF-5B05-364C-B439-379F8E8E5464}"/>
                  </a:ext>
                </a:extLst>
              </p:cNvPr>
              <p:cNvSpPr txBox="1">
                <a:spLocks noChangeArrowheads="1"/>
              </p:cNvSpPr>
              <p:nvPr/>
            </p:nvSpPr>
            <p:spPr bwMode="auto">
              <a:xfrm>
                <a:off x="2458" y="1450"/>
                <a:ext cx="694" cy="15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cwnd &gt; ssthresh</a:t>
                </a:r>
              </a:p>
            </p:txBody>
          </p:sp>
          <p:sp>
            <p:nvSpPr>
              <p:cNvPr id="132" name="Line 185">
                <a:extLst>
                  <a:ext uri="{FF2B5EF4-FFF2-40B4-BE49-F238E27FC236}">
                    <a16:creationId xmlns:a16="http://schemas.microsoft.com/office/drawing/2014/main" id="{A2D5E496-DCFA-5A4E-A6E2-D2DB456893C6}"/>
                  </a:ext>
                </a:extLst>
              </p:cNvPr>
              <p:cNvSpPr>
                <a:spLocks noChangeShapeType="1"/>
              </p:cNvSpPr>
              <p:nvPr/>
            </p:nvSpPr>
            <p:spPr bwMode="auto">
              <a:xfrm>
                <a:off x="2724" y="1557"/>
                <a:ext cx="4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33" name="Group 242">
            <a:extLst>
              <a:ext uri="{FF2B5EF4-FFF2-40B4-BE49-F238E27FC236}">
                <a16:creationId xmlns:a16="http://schemas.microsoft.com/office/drawing/2014/main" id="{47D1413D-A42B-8C4D-87CC-5C4E42849EFF}"/>
              </a:ext>
            </a:extLst>
          </p:cNvPr>
          <p:cNvGrpSpPr>
            <a:grpSpLocks/>
          </p:cNvGrpSpPr>
          <p:nvPr/>
        </p:nvGrpSpPr>
        <p:grpSpPr bwMode="auto">
          <a:xfrm>
            <a:off x="7118352" y="1429657"/>
            <a:ext cx="2782888" cy="2398713"/>
            <a:chOff x="3476" y="786"/>
            <a:chExt cx="1753" cy="1511"/>
          </a:xfrm>
        </p:grpSpPr>
        <p:grpSp>
          <p:nvGrpSpPr>
            <p:cNvPr id="134" name="Group 164">
              <a:extLst>
                <a:ext uri="{FF2B5EF4-FFF2-40B4-BE49-F238E27FC236}">
                  <a16:creationId xmlns:a16="http://schemas.microsoft.com/office/drawing/2014/main" id="{13A111CF-BAAF-8E4B-AD25-85FAC5339083}"/>
                </a:ext>
              </a:extLst>
            </p:cNvPr>
            <p:cNvGrpSpPr>
              <a:grpSpLocks/>
            </p:cNvGrpSpPr>
            <p:nvPr/>
          </p:nvGrpSpPr>
          <p:grpSpPr bwMode="auto">
            <a:xfrm>
              <a:off x="3602" y="1330"/>
              <a:ext cx="820" cy="754"/>
              <a:chOff x="2293" y="2021"/>
              <a:chExt cx="820" cy="754"/>
            </a:xfrm>
          </p:grpSpPr>
          <p:sp>
            <p:nvSpPr>
              <p:cNvPr id="146" name="Oval 165">
                <a:extLst>
                  <a:ext uri="{FF2B5EF4-FFF2-40B4-BE49-F238E27FC236}">
                    <a16:creationId xmlns:a16="http://schemas.microsoft.com/office/drawing/2014/main" id="{7F0D89BB-B178-8C49-9E72-934506A1B7F6}"/>
                  </a:ext>
                </a:extLst>
              </p:cNvPr>
              <p:cNvSpPr>
                <a:spLocks noChangeArrowheads="1"/>
              </p:cNvSpPr>
              <p:nvPr/>
            </p:nvSpPr>
            <p:spPr bwMode="auto">
              <a:xfrm>
                <a:off x="2293" y="2021"/>
                <a:ext cx="800" cy="754"/>
              </a:xfrm>
              <a:prstGeom prst="ellipse">
                <a:avLst/>
              </a:prstGeom>
              <a:solidFill>
                <a:srgbClr val="00CC99"/>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7" name="Text Box 166">
                <a:extLst>
                  <a:ext uri="{FF2B5EF4-FFF2-40B4-BE49-F238E27FC236}">
                    <a16:creationId xmlns:a16="http://schemas.microsoft.com/office/drawing/2014/main" id="{F3628968-0539-164C-B861-FF5A02A982C1}"/>
                  </a:ext>
                </a:extLst>
              </p:cNvPr>
              <p:cNvSpPr txBox="1">
                <a:spLocks noChangeArrowheads="1"/>
              </p:cNvSpPr>
              <p:nvPr/>
            </p:nvSpPr>
            <p:spPr bwMode="auto">
              <a:xfrm>
                <a:off x="2294" y="2191"/>
                <a:ext cx="819" cy="58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mn-cs"/>
                  </a:rPr>
                  <a:t>congestion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mn-cs"/>
                  </a:rPr>
                  <a:t>avoidance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grpSp>
          <p:nvGrpSpPr>
            <p:cNvPr id="135" name="Group 190">
              <a:extLst>
                <a:ext uri="{FF2B5EF4-FFF2-40B4-BE49-F238E27FC236}">
                  <a16:creationId xmlns:a16="http://schemas.microsoft.com/office/drawing/2014/main" id="{412FAE5F-D426-1A41-B7BF-9EE3E24BCCB0}"/>
                </a:ext>
              </a:extLst>
            </p:cNvPr>
            <p:cNvGrpSpPr>
              <a:grpSpLocks/>
            </p:cNvGrpSpPr>
            <p:nvPr/>
          </p:nvGrpSpPr>
          <p:grpSpPr bwMode="auto">
            <a:xfrm>
              <a:off x="3476" y="786"/>
              <a:ext cx="1496" cy="575"/>
              <a:chOff x="3499" y="904"/>
              <a:chExt cx="1496" cy="575"/>
            </a:xfrm>
          </p:grpSpPr>
          <p:sp>
            <p:nvSpPr>
              <p:cNvPr id="142" name="Text Box 191">
                <a:extLst>
                  <a:ext uri="{FF2B5EF4-FFF2-40B4-BE49-F238E27FC236}">
                    <a16:creationId xmlns:a16="http://schemas.microsoft.com/office/drawing/2014/main" id="{44318C88-BEF5-7146-AE72-3458C7D49FA3}"/>
                  </a:ext>
                </a:extLst>
              </p:cNvPr>
              <p:cNvSpPr txBox="1">
                <a:spLocks noChangeArrowheads="1"/>
              </p:cNvSpPr>
              <p:nvPr/>
            </p:nvSpPr>
            <p:spPr bwMode="auto">
              <a:xfrm>
                <a:off x="3499" y="1037"/>
                <a:ext cx="1496" cy="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MSS    (MSS/</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a:t>
                </a:r>
              </a:p>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dupACKcount</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0</a:t>
                </a:r>
              </a:p>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transmit new segment(s), as allowed</a:t>
                </a:r>
              </a:p>
              <a:p>
                <a:pPr marL="0" marR="0" lvl="0" indent="0" algn="ctr" defTabSz="914400" rtl="0" eaLnBrk="1" fontAlgn="base" latinLnBrk="0" hangingPunct="1">
                  <a:lnSpc>
                    <a:spcPct val="80000"/>
                  </a:lnSpc>
                  <a:spcBef>
                    <a:spcPct val="0"/>
                  </a:spcBef>
                  <a:spcAft>
                    <a:spcPct val="0"/>
                  </a:spcAft>
                  <a:buClrTx/>
                  <a:buSzTx/>
                  <a:buFontTx/>
                  <a:buNone/>
                  <a:tabLst/>
                  <a:defRPr/>
                </a:pPr>
                <a:endParaRPr kumimoji="0" lang="en-US" sz="1400" b="0" i="1"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sp>
            <p:nvSpPr>
              <p:cNvPr id="143" name="Line 192">
                <a:extLst>
                  <a:ext uri="{FF2B5EF4-FFF2-40B4-BE49-F238E27FC236}">
                    <a16:creationId xmlns:a16="http://schemas.microsoft.com/office/drawing/2014/main" id="{EC5DE775-BD59-2247-B940-402844468A0E}"/>
                  </a:ext>
                </a:extLst>
              </p:cNvPr>
              <p:cNvSpPr>
                <a:spLocks noChangeShapeType="1"/>
              </p:cNvSpPr>
              <p:nvPr/>
            </p:nvSpPr>
            <p:spPr bwMode="auto">
              <a:xfrm>
                <a:off x="3976" y="1054"/>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Text Box 193">
                <a:extLst>
                  <a:ext uri="{FF2B5EF4-FFF2-40B4-BE49-F238E27FC236}">
                    <a16:creationId xmlns:a16="http://schemas.microsoft.com/office/drawing/2014/main" id="{1953AC16-16E8-A640-AE22-73DEDE1D319F}"/>
                  </a:ext>
                </a:extLst>
              </p:cNvPr>
              <p:cNvSpPr txBox="1">
                <a:spLocks noChangeArrowheads="1"/>
              </p:cNvSpPr>
              <p:nvPr/>
            </p:nvSpPr>
            <p:spPr bwMode="auto">
              <a:xfrm>
                <a:off x="3974" y="915"/>
                <a:ext cx="471"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new ACK</a:t>
                </a:r>
              </a:p>
            </p:txBody>
          </p:sp>
          <p:sp>
            <p:nvSpPr>
              <p:cNvPr id="145" name="Text Box 194">
                <a:extLst>
                  <a:ext uri="{FF2B5EF4-FFF2-40B4-BE49-F238E27FC236}">
                    <a16:creationId xmlns:a16="http://schemas.microsoft.com/office/drawing/2014/main" id="{6D1C4C5E-4778-AF4F-812A-CF7A44F21F90}"/>
                  </a:ext>
                </a:extLst>
              </p:cNvPr>
              <p:cNvSpPr txBox="1">
                <a:spLocks noChangeArrowheads="1"/>
              </p:cNvSpPr>
              <p:nvPr/>
            </p:nvSpPr>
            <p:spPr bwMode="auto">
              <a:xfrm>
                <a:off x="4311" y="904"/>
                <a:ext cx="173" cy="3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800" b="0" i="0" u="none" strike="noStrike" kern="0" cap="none" spc="0" normalizeH="0" baseline="0" noProof="0">
                    <a:ln>
                      <a:noFill/>
                    </a:ln>
                    <a:solidFill>
                      <a:srgbClr val="000000"/>
                    </a:solidFill>
                    <a:effectLst/>
                    <a:uLnTx/>
                    <a:uFillTx/>
                    <a:latin typeface="Times New Roman" charset="0"/>
                    <a:ea typeface="ＭＳ Ｐゴシック" charset="0"/>
                    <a:cs typeface="+mn-cs"/>
                  </a:rPr>
                  <a:t>.</a:t>
                </a:r>
              </a:p>
            </p:txBody>
          </p:sp>
        </p:grpSp>
        <p:sp>
          <p:nvSpPr>
            <p:cNvPr id="136" name="Freeform 195">
              <a:extLst>
                <a:ext uri="{FF2B5EF4-FFF2-40B4-BE49-F238E27FC236}">
                  <a16:creationId xmlns:a16="http://schemas.microsoft.com/office/drawing/2014/main" id="{4555525A-5282-E944-A402-41F5363AC763}"/>
                </a:ext>
              </a:extLst>
            </p:cNvPr>
            <p:cNvSpPr>
              <a:spLocks/>
            </p:cNvSpPr>
            <p:nvPr/>
          </p:nvSpPr>
          <p:spPr bwMode="auto">
            <a:xfrm rot="9705213">
              <a:off x="4212" y="1145"/>
              <a:ext cx="333" cy="452"/>
            </a:xfrm>
            <a:custGeom>
              <a:avLst/>
              <a:gdLst>
                <a:gd name="T0" fmla="*/ 112 w 376"/>
                <a:gd name="T1" fmla="*/ 306 h 452"/>
                <a:gd name="T2" fmla="*/ 24 w 376"/>
                <a:gd name="T3" fmla="*/ 269 h 452"/>
                <a:gd name="T4" fmla="*/ 62 w 376"/>
                <a:gd name="T5" fmla="*/ 0 h 452"/>
                <a:gd name="T6" fmla="*/ 0 60000 65536"/>
                <a:gd name="T7" fmla="*/ 0 60000 65536"/>
                <a:gd name="T8" fmla="*/ 0 60000 65536"/>
              </a:gdLst>
              <a:ahLst/>
              <a:cxnLst>
                <a:cxn ang="T6">
                  <a:pos x="T0" y="T1"/>
                </a:cxn>
                <a:cxn ang="T7">
                  <a:pos x="T2" y="T3"/>
                </a:cxn>
                <a:cxn ang="T8">
                  <a:pos x="T4" y="T5"/>
                </a:cxn>
              </a:cxnLst>
              <a:rect l="0" t="0" r="r" b="b"/>
              <a:pathLst>
                <a:path w="376" h="452">
                  <a:moveTo>
                    <a:pt x="376" y="306"/>
                  </a:moveTo>
                  <a:cubicBezTo>
                    <a:pt x="332" y="380"/>
                    <a:pt x="164" y="452"/>
                    <a:pt x="82" y="269"/>
                  </a:cubicBezTo>
                  <a:cubicBezTo>
                    <a:pt x="0" y="86"/>
                    <a:pt x="66" y="18"/>
                    <a:pt x="208" y="0"/>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37" name="Group 196">
              <a:extLst>
                <a:ext uri="{FF2B5EF4-FFF2-40B4-BE49-F238E27FC236}">
                  <a16:creationId xmlns:a16="http://schemas.microsoft.com/office/drawing/2014/main" id="{9CDBEBEA-0E7D-9247-8F24-8B50DDA32181}"/>
                </a:ext>
              </a:extLst>
            </p:cNvPr>
            <p:cNvGrpSpPr>
              <a:grpSpLocks/>
            </p:cNvGrpSpPr>
            <p:nvPr/>
          </p:nvGrpSpPr>
          <p:grpSpPr bwMode="auto">
            <a:xfrm>
              <a:off x="4489" y="1909"/>
              <a:ext cx="740" cy="388"/>
              <a:chOff x="4254" y="2922"/>
              <a:chExt cx="740" cy="388"/>
            </a:xfrm>
          </p:grpSpPr>
          <p:sp>
            <p:nvSpPr>
              <p:cNvPr id="139" name="Text Box 197">
                <a:extLst>
                  <a:ext uri="{FF2B5EF4-FFF2-40B4-BE49-F238E27FC236}">
                    <a16:creationId xmlns:a16="http://schemas.microsoft.com/office/drawing/2014/main" id="{F06A41AE-1F53-A747-A3E3-199BBEDFE503}"/>
                  </a:ext>
                </a:extLst>
              </p:cNvPr>
              <p:cNvSpPr txBox="1">
                <a:spLocks noChangeArrowheads="1"/>
              </p:cNvSpPr>
              <p:nvPr/>
            </p:nvSpPr>
            <p:spPr bwMode="auto">
              <a:xfrm>
                <a:off x="4254" y="3062"/>
                <a:ext cx="740" cy="24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a:t>
                </a:r>
              </a:p>
              <a:p>
                <a:pPr marL="0" marR="0" lvl="0" indent="0" algn="ct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0" name="Line 198">
                <a:extLst>
                  <a:ext uri="{FF2B5EF4-FFF2-40B4-BE49-F238E27FC236}">
                    <a16:creationId xmlns:a16="http://schemas.microsoft.com/office/drawing/2014/main" id="{115AC45A-332B-D742-9EEC-EB81F6D52D7E}"/>
                  </a:ext>
                </a:extLst>
              </p:cNvPr>
              <p:cNvSpPr>
                <a:spLocks noChangeShapeType="1"/>
              </p:cNvSpPr>
              <p:nvPr/>
            </p:nvSpPr>
            <p:spPr bwMode="auto">
              <a:xfrm>
                <a:off x="4353" y="3071"/>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1" name="Text Box 199">
                <a:extLst>
                  <a:ext uri="{FF2B5EF4-FFF2-40B4-BE49-F238E27FC236}">
                    <a16:creationId xmlns:a16="http://schemas.microsoft.com/office/drawing/2014/main" id="{6DB70069-D3EA-8747-8535-1CB6F40D1A8C}"/>
                  </a:ext>
                </a:extLst>
              </p:cNvPr>
              <p:cNvSpPr txBox="1">
                <a:spLocks noChangeArrowheads="1"/>
              </p:cNvSpPr>
              <p:nvPr/>
            </p:nvSpPr>
            <p:spPr bwMode="auto">
              <a:xfrm>
                <a:off x="4295" y="2922"/>
                <a:ext cx="656"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duplicate ACK</a:t>
                </a:r>
              </a:p>
            </p:txBody>
          </p:sp>
        </p:grpSp>
        <p:sp>
          <p:nvSpPr>
            <p:cNvPr id="138" name="Freeform 200">
              <a:extLst>
                <a:ext uri="{FF2B5EF4-FFF2-40B4-BE49-F238E27FC236}">
                  <a16:creationId xmlns:a16="http://schemas.microsoft.com/office/drawing/2014/main" id="{0667830A-5A65-8243-809F-9599C40170E1}"/>
                </a:ext>
              </a:extLst>
            </p:cNvPr>
            <p:cNvSpPr>
              <a:spLocks/>
            </p:cNvSpPr>
            <p:nvPr/>
          </p:nvSpPr>
          <p:spPr bwMode="auto">
            <a:xfrm rot="-7516021">
              <a:off x="4290" y="1673"/>
              <a:ext cx="333" cy="452"/>
            </a:xfrm>
            <a:custGeom>
              <a:avLst/>
              <a:gdLst>
                <a:gd name="T0" fmla="*/ 112 w 376"/>
                <a:gd name="T1" fmla="*/ 306 h 452"/>
                <a:gd name="T2" fmla="*/ 24 w 376"/>
                <a:gd name="T3" fmla="*/ 269 h 452"/>
                <a:gd name="T4" fmla="*/ 62 w 376"/>
                <a:gd name="T5" fmla="*/ 0 h 452"/>
                <a:gd name="T6" fmla="*/ 0 60000 65536"/>
                <a:gd name="T7" fmla="*/ 0 60000 65536"/>
                <a:gd name="T8" fmla="*/ 0 60000 65536"/>
              </a:gdLst>
              <a:ahLst/>
              <a:cxnLst>
                <a:cxn ang="T6">
                  <a:pos x="T0" y="T1"/>
                </a:cxn>
                <a:cxn ang="T7">
                  <a:pos x="T2" y="T3"/>
                </a:cxn>
                <a:cxn ang="T8">
                  <a:pos x="T4" y="T5"/>
                </a:cxn>
              </a:cxnLst>
              <a:rect l="0" t="0" r="r" b="b"/>
              <a:pathLst>
                <a:path w="376" h="452">
                  <a:moveTo>
                    <a:pt x="376" y="306"/>
                  </a:moveTo>
                  <a:cubicBezTo>
                    <a:pt x="332" y="380"/>
                    <a:pt x="164" y="452"/>
                    <a:pt x="82" y="269"/>
                  </a:cubicBezTo>
                  <a:cubicBezTo>
                    <a:pt x="0" y="86"/>
                    <a:pt x="66" y="18"/>
                    <a:pt x="208" y="0"/>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48" name="Group 245">
            <a:extLst>
              <a:ext uri="{FF2B5EF4-FFF2-40B4-BE49-F238E27FC236}">
                <a16:creationId xmlns:a16="http://schemas.microsoft.com/office/drawing/2014/main" id="{A4501140-CDDA-3942-AE4A-E53AAAF4E371}"/>
              </a:ext>
            </a:extLst>
          </p:cNvPr>
          <p:cNvGrpSpPr>
            <a:grpSpLocks/>
          </p:cNvGrpSpPr>
          <p:nvPr/>
        </p:nvGrpSpPr>
        <p:grpSpPr bwMode="auto">
          <a:xfrm>
            <a:off x="5629276" y="4880882"/>
            <a:ext cx="3417888" cy="1758950"/>
            <a:chOff x="2538" y="2960"/>
            <a:chExt cx="2153" cy="1108"/>
          </a:xfrm>
        </p:grpSpPr>
        <p:grpSp>
          <p:nvGrpSpPr>
            <p:cNvPr id="149" name="Group 167">
              <a:extLst>
                <a:ext uri="{FF2B5EF4-FFF2-40B4-BE49-F238E27FC236}">
                  <a16:creationId xmlns:a16="http://schemas.microsoft.com/office/drawing/2014/main" id="{46D8A9BF-D4B3-C644-AE85-4535FBE08039}"/>
                </a:ext>
              </a:extLst>
            </p:cNvPr>
            <p:cNvGrpSpPr>
              <a:grpSpLocks/>
            </p:cNvGrpSpPr>
            <p:nvPr/>
          </p:nvGrpSpPr>
          <p:grpSpPr bwMode="auto">
            <a:xfrm>
              <a:off x="2538" y="2960"/>
              <a:ext cx="800" cy="767"/>
              <a:chOff x="2454" y="3045"/>
              <a:chExt cx="800" cy="767"/>
            </a:xfrm>
          </p:grpSpPr>
          <p:sp>
            <p:nvSpPr>
              <p:cNvPr id="155" name="Oval 168">
                <a:extLst>
                  <a:ext uri="{FF2B5EF4-FFF2-40B4-BE49-F238E27FC236}">
                    <a16:creationId xmlns:a16="http://schemas.microsoft.com/office/drawing/2014/main" id="{273F9850-79CE-154A-9851-2B7886F3C1C7}"/>
                  </a:ext>
                </a:extLst>
              </p:cNvPr>
              <p:cNvSpPr>
                <a:spLocks noChangeArrowheads="1"/>
              </p:cNvSpPr>
              <p:nvPr/>
            </p:nvSpPr>
            <p:spPr bwMode="auto">
              <a:xfrm>
                <a:off x="2454" y="3045"/>
                <a:ext cx="800" cy="754"/>
              </a:xfrm>
              <a:prstGeom prst="ellipse">
                <a:avLst/>
              </a:prstGeom>
              <a:solidFill>
                <a:srgbClr val="00CC99"/>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6" name="Text Box 169">
                <a:extLst>
                  <a:ext uri="{FF2B5EF4-FFF2-40B4-BE49-F238E27FC236}">
                    <a16:creationId xmlns:a16="http://schemas.microsoft.com/office/drawing/2014/main" id="{65FE5AF3-8597-FF4E-9C17-4817547D4F5B}"/>
                  </a:ext>
                </a:extLst>
              </p:cNvPr>
              <p:cNvSpPr txBox="1">
                <a:spLocks noChangeArrowheads="1"/>
              </p:cNvSpPr>
              <p:nvPr/>
            </p:nvSpPr>
            <p:spPr bwMode="auto">
              <a:xfrm>
                <a:off x="2794" y="3212"/>
                <a:ext cx="161" cy="44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rPr>
                  <a:t>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57" name="Text Box 170">
                <a:extLst>
                  <a:ext uri="{FF2B5EF4-FFF2-40B4-BE49-F238E27FC236}">
                    <a16:creationId xmlns:a16="http://schemas.microsoft.com/office/drawing/2014/main" id="{8568651A-5DCC-2242-83C4-76AC890933BB}"/>
                  </a:ext>
                </a:extLst>
              </p:cNvPr>
              <p:cNvSpPr txBox="1">
                <a:spLocks noChangeArrowheads="1"/>
              </p:cNvSpPr>
              <p:nvPr/>
            </p:nvSpPr>
            <p:spPr bwMode="auto">
              <a:xfrm>
                <a:off x="2466" y="3172"/>
                <a:ext cx="780" cy="6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mn-cs"/>
                  </a:rPr>
                  <a:t>fast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mn-cs"/>
                  </a:rPr>
                  <a:t>recovery </a:t>
                </a:r>
              </a:p>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150" name="Freeform 220">
              <a:extLst>
                <a:ext uri="{FF2B5EF4-FFF2-40B4-BE49-F238E27FC236}">
                  <a16:creationId xmlns:a16="http://schemas.microsoft.com/office/drawing/2014/main" id="{F8DEF746-89F6-DD47-9435-3FA8C98BF657}"/>
                </a:ext>
              </a:extLst>
            </p:cNvPr>
            <p:cNvSpPr>
              <a:spLocks/>
            </p:cNvSpPr>
            <p:nvPr/>
          </p:nvSpPr>
          <p:spPr bwMode="auto">
            <a:xfrm>
              <a:off x="2775" y="3708"/>
              <a:ext cx="384" cy="161"/>
            </a:xfrm>
            <a:custGeom>
              <a:avLst/>
              <a:gdLst>
                <a:gd name="T0" fmla="*/ 317 w 384"/>
                <a:gd name="T1" fmla="*/ 0 h 161"/>
                <a:gd name="T2" fmla="*/ 189 w 384"/>
                <a:gd name="T3" fmla="*/ 155 h 161"/>
                <a:gd name="T4" fmla="*/ 59 w 384"/>
                <a:gd name="T5" fmla="*/ 13 h 161"/>
                <a:gd name="T6" fmla="*/ 0 60000 65536"/>
                <a:gd name="T7" fmla="*/ 0 60000 65536"/>
                <a:gd name="T8" fmla="*/ 0 60000 65536"/>
              </a:gdLst>
              <a:ahLst/>
              <a:cxnLst>
                <a:cxn ang="T6">
                  <a:pos x="T0" y="T1"/>
                </a:cxn>
                <a:cxn ang="T7">
                  <a:pos x="T2" y="T3"/>
                </a:cxn>
                <a:cxn ang="T8">
                  <a:pos x="T4" y="T5"/>
                </a:cxn>
              </a:cxnLst>
              <a:rect l="0" t="0" r="r" b="b"/>
              <a:pathLst>
                <a:path w="384" h="161">
                  <a:moveTo>
                    <a:pt x="317" y="0"/>
                  </a:moveTo>
                  <a:cubicBezTo>
                    <a:pt x="384" y="42"/>
                    <a:pt x="378" y="149"/>
                    <a:pt x="189" y="155"/>
                  </a:cubicBezTo>
                  <a:cubicBezTo>
                    <a:pt x="0" y="161"/>
                    <a:pt x="3" y="87"/>
                    <a:pt x="59" y="13"/>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1" name="Group 221">
              <a:extLst>
                <a:ext uri="{FF2B5EF4-FFF2-40B4-BE49-F238E27FC236}">
                  <a16:creationId xmlns:a16="http://schemas.microsoft.com/office/drawing/2014/main" id="{08A0BDC4-47ED-4A4B-B585-919226219BA9}"/>
                </a:ext>
              </a:extLst>
            </p:cNvPr>
            <p:cNvGrpSpPr>
              <a:grpSpLocks/>
            </p:cNvGrpSpPr>
            <p:nvPr/>
          </p:nvGrpSpPr>
          <p:grpSpPr bwMode="auto">
            <a:xfrm>
              <a:off x="3191" y="3592"/>
              <a:ext cx="1500" cy="476"/>
              <a:chOff x="3542" y="3496"/>
              <a:chExt cx="1500" cy="476"/>
            </a:xfrm>
          </p:grpSpPr>
          <p:sp>
            <p:nvSpPr>
              <p:cNvPr id="152" name="Text Box 222">
                <a:extLst>
                  <a:ext uri="{FF2B5EF4-FFF2-40B4-BE49-F238E27FC236}">
                    <a16:creationId xmlns:a16="http://schemas.microsoft.com/office/drawing/2014/main" id="{762B1387-82BE-254E-BE6D-368525568202}"/>
                  </a:ext>
                </a:extLst>
              </p:cNvPr>
              <p:cNvSpPr txBox="1">
                <a:spLocks noChangeArrowheads="1"/>
              </p:cNvSpPr>
              <p:nvPr/>
            </p:nvSpPr>
            <p:spPr bwMode="auto">
              <a:xfrm>
                <a:off x="3546" y="3632"/>
                <a:ext cx="1496" cy="3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MSS</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transmit new segment(s), as allowed</a:t>
                </a:r>
              </a:p>
              <a:p>
                <a:pPr marL="0" marR="0" lvl="0" indent="0" algn="l" defTabSz="914400" rtl="0" eaLnBrk="1" fontAlgn="base" latinLnBrk="0" hangingPunct="1">
                  <a:lnSpc>
                    <a:spcPct val="80000"/>
                  </a:lnSpc>
                  <a:spcBef>
                    <a:spcPct val="0"/>
                  </a:spcBef>
                  <a:spcAft>
                    <a:spcPct val="0"/>
                  </a:spcAft>
                  <a:buClrTx/>
                  <a:buSzTx/>
                  <a:buFontTx/>
                  <a:buNone/>
                  <a:tabLst/>
                  <a:defRPr/>
                </a:pPr>
                <a:endParaRPr kumimoji="0" lang="en-US" sz="1400" b="0" i="1" u="none" strike="noStrike" kern="0" cap="none" spc="0" normalizeH="0" baseline="0" noProof="0" dirty="0">
                  <a:ln>
                    <a:noFill/>
                  </a:ln>
                  <a:solidFill>
                    <a:srgbClr val="808080"/>
                  </a:solidFill>
                  <a:effectLst/>
                  <a:uLnTx/>
                  <a:uFillTx/>
                  <a:latin typeface="Arial" charset="0"/>
                  <a:ea typeface="ＭＳ Ｐゴシック" charset="0"/>
                  <a:cs typeface="+mn-cs"/>
                </a:endParaRPr>
              </a:p>
            </p:txBody>
          </p:sp>
          <p:sp>
            <p:nvSpPr>
              <p:cNvPr id="153" name="Line 223">
                <a:extLst>
                  <a:ext uri="{FF2B5EF4-FFF2-40B4-BE49-F238E27FC236}">
                    <a16:creationId xmlns:a16="http://schemas.microsoft.com/office/drawing/2014/main" id="{7058B91F-5545-B546-B726-F5E1D8BF2C19}"/>
                  </a:ext>
                </a:extLst>
              </p:cNvPr>
              <p:cNvSpPr>
                <a:spLocks noChangeShapeType="1"/>
              </p:cNvSpPr>
              <p:nvPr/>
            </p:nvSpPr>
            <p:spPr bwMode="auto">
              <a:xfrm>
                <a:off x="3600" y="3645"/>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Text Box 224">
                <a:extLst>
                  <a:ext uri="{FF2B5EF4-FFF2-40B4-BE49-F238E27FC236}">
                    <a16:creationId xmlns:a16="http://schemas.microsoft.com/office/drawing/2014/main" id="{873E83D9-4BDC-D54A-8707-136424BDB746}"/>
                  </a:ext>
                </a:extLst>
              </p:cNvPr>
              <p:cNvSpPr txBox="1">
                <a:spLocks noChangeArrowheads="1"/>
              </p:cNvSpPr>
              <p:nvPr/>
            </p:nvSpPr>
            <p:spPr bwMode="auto">
              <a:xfrm>
                <a:off x="3542" y="3496"/>
                <a:ext cx="656"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duplicate ACK</a:t>
                </a:r>
              </a:p>
            </p:txBody>
          </p:sp>
        </p:grpSp>
      </p:grpSp>
      <p:grpSp>
        <p:nvGrpSpPr>
          <p:cNvPr id="158" name="Group 246">
            <a:extLst>
              <a:ext uri="{FF2B5EF4-FFF2-40B4-BE49-F238E27FC236}">
                <a16:creationId xmlns:a16="http://schemas.microsoft.com/office/drawing/2014/main" id="{B8412DA9-2D8B-1C4F-98FE-2059BE8959A7}"/>
              </a:ext>
            </a:extLst>
          </p:cNvPr>
          <p:cNvGrpSpPr>
            <a:grpSpLocks/>
          </p:cNvGrpSpPr>
          <p:nvPr/>
        </p:nvGrpSpPr>
        <p:grpSpPr bwMode="auto">
          <a:xfrm>
            <a:off x="2427288" y="3561671"/>
            <a:ext cx="3935413" cy="1974851"/>
            <a:chOff x="521" y="2129"/>
            <a:chExt cx="2479" cy="1244"/>
          </a:xfrm>
        </p:grpSpPr>
        <p:grpSp>
          <p:nvGrpSpPr>
            <p:cNvPr id="159" name="Group 212">
              <a:extLst>
                <a:ext uri="{FF2B5EF4-FFF2-40B4-BE49-F238E27FC236}">
                  <a16:creationId xmlns:a16="http://schemas.microsoft.com/office/drawing/2014/main" id="{27BF6FD0-68C2-FB4E-A15D-7CB02F36F01F}"/>
                </a:ext>
              </a:extLst>
            </p:cNvPr>
            <p:cNvGrpSpPr>
              <a:grpSpLocks/>
            </p:cNvGrpSpPr>
            <p:nvPr/>
          </p:nvGrpSpPr>
          <p:grpSpPr bwMode="auto">
            <a:xfrm>
              <a:off x="521" y="2818"/>
              <a:ext cx="1205" cy="555"/>
              <a:chOff x="380" y="2768"/>
              <a:chExt cx="1205" cy="555"/>
            </a:xfrm>
          </p:grpSpPr>
          <p:sp>
            <p:nvSpPr>
              <p:cNvPr id="166" name="Text Box 213">
                <a:extLst>
                  <a:ext uri="{FF2B5EF4-FFF2-40B4-BE49-F238E27FC236}">
                    <a16:creationId xmlns:a16="http://schemas.microsoft.com/office/drawing/2014/main" id="{835AEF52-2056-D649-96F2-661A3FFF1842}"/>
                  </a:ext>
                </a:extLst>
              </p:cNvPr>
              <p:cNvSpPr txBox="1">
                <a:spLocks noChangeArrowheads="1"/>
              </p:cNvSpPr>
              <p:nvPr/>
            </p:nvSpPr>
            <p:spPr bwMode="auto">
              <a:xfrm>
                <a:off x="380" y="2912"/>
                <a:ext cx="1155"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/2</a:t>
                </a:r>
              </a:p>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+ 3</a:t>
                </a:r>
              </a:p>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retransmit missing segment</a:t>
                </a:r>
              </a:p>
              <a:p>
                <a:pPr marL="0" marR="0" lvl="0" indent="0" algn="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808080"/>
                  </a:solidFill>
                  <a:effectLst/>
                  <a:uLnTx/>
                  <a:uFillTx/>
                  <a:latin typeface="Arial" charset="0"/>
                  <a:ea typeface="ＭＳ Ｐゴシック" charset="0"/>
                  <a:cs typeface="+mn-cs"/>
                </a:endParaRPr>
              </a:p>
            </p:txBody>
          </p:sp>
          <p:sp>
            <p:nvSpPr>
              <p:cNvPr id="167" name="Line 214">
                <a:extLst>
                  <a:ext uri="{FF2B5EF4-FFF2-40B4-BE49-F238E27FC236}">
                    <a16:creationId xmlns:a16="http://schemas.microsoft.com/office/drawing/2014/main" id="{B74A6245-A319-3040-A4FD-51070B302938}"/>
                  </a:ext>
                </a:extLst>
              </p:cNvPr>
              <p:cNvSpPr>
                <a:spLocks noChangeShapeType="1"/>
              </p:cNvSpPr>
              <p:nvPr/>
            </p:nvSpPr>
            <p:spPr bwMode="auto">
              <a:xfrm>
                <a:off x="925" y="2913"/>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8" name="Text Box 215">
                <a:extLst>
                  <a:ext uri="{FF2B5EF4-FFF2-40B4-BE49-F238E27FC236}">
                    <a16:creationId xmlns:a16="http://schemas.microsoft.com/office/drawing/2014/main" id="{92605A3F-01AC-204D-8ED2-AD8024A64FEF}"/>
                  </a:ext>
                </a:extLst>
              </p:cNvPr>
              <p:cNvSpPr txBox="1">
                <a:spLocks noChangeArrowheads="1"/>
              </p:cNvSpPr>
              <p:nvPr/>
            </p:nvSpPr>
            <p:spPr bwMode="auto">
              <a:xfrm>
                <a:off x="751" y="2768"/>
                <a:ext cx="834"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3</a:t>
                </a:r>
              </a:p>
            </p:txBody>
          </p:sp>
        </p:grpSp>
        <p:grpSp>
          <p:nvGrpSpPr>
            <p:cNvPr id="160" name="Group 216">
              <a:extLst>
                <a:ext uri="{FF2B5EF4-FFF2-40B4-BE49-F238E27FC236}">
                  <a16:creationId xmlns:a16="http://schemas.microsoft.com/office/drawing/2014/main" id="{88759198-6D7D-C744-9B7A-D82AAED1D6D1}"/>
                </a:ext>
              </a:extLst>
            </p:cNvPr>
            <p:cNvGrpSpPr>
              <a:grpSpLocks/>
            </p:cNvGrpSpPr>
            <p:nvPr/>
          </p:nvGrpSpPr>
          <p:grpSpPr bwMode="auto">
            <a:xfrm>
              <a:off x="1813" y="2454"/>
              <a:ext cx="1187" cy="550"/>
              <a:chOff x="419" y="2872"/>
              <a:chExt cx="1187" cy="550"/>
            </a:xfrm>
          </p:grpSpPr>
          <p:sp>
            <p:nvSpPr>
              <p:cNvPr id="163" name="Text Box 217">
                <a:extLst>
                  <a:ext uri="{FF2B5EF4-FFF2-40B4-BE49-F238E27FC236}">
                    <a16:creationId xmlns:a16="http://schemas.microsoft.com/office/drawing/2014/main" id="{D4ECB2B0-F2B3-8C4C-BF69-C3CF649CE91F}"/>
                  </a:ext>
                </a:extLst>
              </p:cNvPr>
              <p:cNvSpPr txBox="1">
                <a:spLocks noChangeArrowheads="1"/>
              </p:cNvSpPr>
              <p:nvPr/>
            </p:nvSpPr>
            <p:spPr bwMode="auto">
              <a:xfrm>
                <a:off x="439" y="2872"/>
                <a:ext cx="39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timeout</a:t>
                </a:r>
              </a:p>
            </p:txBody>
          </p:sp>
          <p:sp>
            <p:nvSpPr>
              <p:cNvPr id="164" name="Text Box 218">
                <a:extLst>
                  <a:ext uri="{FF2B5EF4-FFF2-40B4-BE49-F238E27FC236}">
                    <a16:creationId xmlns:a16="http://schemas.microsoft.com/office/drawing/2014/main" id="{2E4D69CF-352A-DC44-ABC3-90682BEB8316}"/>
                  </a:ext>
                </a:extLst>
              </p:cNvPr>
              <p:cNvSpPr txBox="1">
                <a:spLocks noChangeArrowheads="1"/>
              </p:cNvSpPr>
              <p:nvPr/>
            </p:nvSpPr>
            <p:spPr bwMode="auto">
              <a:xfrm>
                <a:off x="419" y="2989"/>
                <a:ext cx="1187" cy="43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ssthresh = cwnd/2</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1 </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l" defTabSz="914400" rtl="0" eaLnBrk="1" fontAlgn="base" latinLnBrk="0" hangingPunct="1">
                  <a:lnSpc>
                    <a:spcPct val="85000"/>
                  </a:lnSpc>
                  <a:spcBef>
                    <a:spcPct val="0"/>
                  </a:spcBef>
                  <a:spcAft>
                    <a:spcPct val="0"/>
                  </a:spcAft>
                  <a:buClrTx/>
                  <a:buSzTx/>
                  <a:buFontTx/>
                  <a:buNone/>
                  <a:tabLst/>
                  <a:defRPr/>
                </a:pPr>
                <a:r>
                  <a:rPr kumimoji="0" lang="en-US" sz="1050" b="0" i="1" u="none" strike="noStrike" kern="0" cap="none" spc="0" normalizeH="0" baseline="0" noProof="0">
                    <a:ln>
                      <a:noFill/>
                    </a:ln>
                    <a:solidFill>
                      <a:srgbClr val="000099"/>
                    </a:solidFill>
                    <a:effectLst/>
                    <a:uLnTx/>
                    <a:uFillTx/>
                    <a:latin typeface="Arial" charset="0"/>
                    <a:ea typeface="ＭＳ Ｐゴシック" charset="0"/>
                    <a:cs typeface="+mn-cs"/>
                  </a:rPr>
                  <a:t>retransmit missing segment</a:t>
                </a: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 </a:t>
                </a:r>
              </a:p>
            </p:txBody>
          </p:sp>
          <p:sp>
            <p:nvSpPr>
              <p:cNvPr id="165" name="Line 219">
                <a:extLst>
                  <a:ext uri="{FF2B5EF4-FFF2-40B4-BE49-F238E27FC236}">
                    <a16:creationId xmlns:a16="http://schemas.microsoft.com/office/drawing/2014/main" id="{87674141-7331-B643-AD17-90663185B00F}"/>
                  </a:ext>
                </a:extLst>
              </p:cNvPr>
              <p:cNvSpPr>
                <a:spLocks noChangeShapeType="1"/>
              </p:cNvSpPr>
              <p:nvPr/>
            </p:nvSpPr>
            <p:spPr bwMode="auto">
              <a:xfrm>
                <a:off x="471" y="3014"/>
                <a:ext cx="69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1" name="Freeform 225">
              <a:extLst>
                <a:ext uri="{FF2B5EF4-FFF2-40B4-BE49-F238E27FC236}">
                  <a16:creationId xmlns:a16="http://schemas.microsoft.com/office/drawing/2014/main" id="{D0DF1910-CE16-3F4D-82F2-6661A32D1366}"/>
                </a:ext>
              </a:extLst>
            </p:cNvPr>
            <p:cNvSpPr>
              <a:spLocks/>
            </p:cNvSpPr>
            <p:nvPr/>
          </p:nvSpPr>
          <p:spPr bwMode="auto">
            <a:xfrm>
              <a:off x="1722" y="2129"/>
              <a:ext cx="740" cy="1146"/>
            </a:xfrm>
            <a:custGeom>
              <a:avLst/>
              <a:gdLst>
                <a:gd name="T0" fmla="*/ 0 w 740"/>
                <a:gd name="T1" fmla="*/ 0 h 1146"/>
                <a:gd name="T2" fmla="*/ 0 w 740"/>
                <a:gd name="T3" fmla="*/ 1146 h 1146"/>
                <a:gd name="T4" fmla="*/ 740 w 740"/>
                <a:gd name="T5" fmla="*/ 1146 h 1146"/>
                <a:gd name="T6" fmla="*/ 0 60000 65536"/>
                <a:gd name="T7" fmla="*/ 0 60000 65536"/>
                <a:gd name="T8" fmla="*/ 0 60000 65536"/>
              </a:gdLst>
              <a:ahLst/>
              <a:cxnLst>
                <a:cxn ang="T6">
                  <a:pos x="T0" y="T1"/>
                </a:cxn>
                <a:cxn ang="T7">
                  <a:pos x="T2" y="T3"/>
                </a:cxn>
                <a:cxn ang="T8">
                  <a:pos x="T4" y="T5"/>
                </a:cxn>
              </a:cxnLst>
              <a:rect l="0" t="0" r="r" b="b"/>
              <a:pathLst>
                <a:path w="740" h="1146">
                  <a:moveTo>
                    <a:pt x="0" y="0"/>
                  </a:moveTo>
                  <a:lnTo>
                    <a:pt x="0" y="1146"/>
                  </a:lnTo>
                  <a:lnTo>
                    <a:pt x="740" y="1146"/>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2" name="Freeform 226">
              <a:extLst>
                <a:ext uri="{FF2B5EF4-FFF2-40B4-BE49-F238E27FC236}">
                  <a16:creationId xmlns:a16="http://schemas.microsoft.com/office/drawing/2014/main" id="{C17ADBE8-E774-7744-9627-8EAB27CA498D}"/>
                </a:ext>
              </a:extLst>
            </p:cNvPr>
            <p:cNvSpPr>
              <a:spLocks/>
            </p:cNvSpPr>
            <p:nvPr/>
          </p:nvSpPr>
          <p:spPr bwMode="auto">
            <a:xfrm>
              <a:off x="1791" y="2146"/>
              <a:ext cx="700" cy="1051"/>
            </a:xfrm>
            <a:custGeom>
              <a:avLst/>
              <a:gdLst>
                <a:gd name="T0" fmla="*/ 700 w 700"/>
                <a:gd name="T1" fmla="*/ 1051 h 1051"/>
                <a:gd name="T2" fmla="*/ 0 w 700"/>
                <a:gd name="T3" fmla="*/ 1051 h 1051"/>
                <a:gd name="T4" fmla="*/ 0 w 700"/>
                <a:gd name="T5" fmla="*/ 0 h 1051"/>
                <a:gd name="T6" fmla="*/ 0 60000 65536"/>
                <a:gd name="T7" fmla="*/ 0 60000 65536"/>
                <a:gd name="T8" fmla="*/ 0 60000 65536"/>
              </a:gdLst>
              <a:ahLst/>
              <a:cxnLst>
                <a:cxn ang="T6">
                  <a:pos x="T0" y="T1"/>
                </a:cxn>
                <a:cxn ang="T7">
                  <a:pos x="T2" y="T3"/>
                </a:cxn>
                <a:cxn ang="T8">
                  <a:pos x="T4" y="T5"/>
                </a:cxn>
              </a:cxnLst>
              <a:rect l="0" t="0" r="r" b="b"/>
              <a:pathLst>
                <a:path w="700" h="1051">
                  <a:moveTo>
                    <a:pt x="700" y="1051"/>
                  </a:moveTo>
                  <a:lnTo>
                    <a:pt x="0" y="1051"/>
                  </a:lnTo>
                  <a:lnTo>
                    <a:pt x="0" y="0"/>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9" name="Group 244">
            <a:extLst>
              <a:ext uri="{FF2B5EF4-FFF2-40B4-BE49-F238E27FC236}">
                <a16:creationId xmlns:a16="http://schemas.microsoft.com/office/drawing/2014/main" id="{E119EB29-C756-884C-BC38-0987621B3623}"/>
              </a:ext>
            </a:extLst>
          </p:cNvPr>
          <p:cNvGrpSpPr>
            <a:grpSpLocks/>
          </p:cNvGrpSpPr>
          <p:nvPr/>
        </p:nvGrpSpPr>
        <p:grpSpPr bwMode="auto">
          <a:xfrm>
            <a:off x="6951663" y="3553730"/>
            <a:ext cx="3022600" cy="1963736"/>
            <a:chOff x="3371" y="2124"/>
            <a:chExt cx="1904" cy="1237"/>
          </a:xfrm>
        </p:grpSpPr>
        <p:grpSp>
          <p:nvGrpSpPr>
            <p:cNvPr id="170" name="Group 201">
              <a:extLst>
                <a:ext uri="{FF2B5EF4-FFF2-40B4-BE49-F238E27FC236}">
                  <a16:creationId xmlns:a16="http://schemas.microsoft.com/office/drawing/2014/main" id="{4F04D146-2950-3743-B95A-4A10EFF81DB8}"/>
                </a:ext>
              </a:extLst>
            </p:cNvPr>
            <p:cNvGrpSpPr>
              <a:grpSpLocks/>
            </p:cNvGrpSpPr>
            <p:nvPr/>
          </p:nvGrpSpPr>
          <p:grpSpPr bwMode="auto">
            <a:xfrm>
              <a:off x="4120" y="2796"/>
              <a:ext cx="1155" cy="565"/>
              <a:chOff x="4142" y="2802"/>
              <a:chExt cx="1155" cy="565"/>
            </a:xfrm>
          </p:grpSpPr>
          <p:sp>
            <p:nvSpPr>
              <p:cNvPr id="172" name="Text Box 202">
                <a:extLst>
                  <a:ext uri="{FF2B5EF4-FFF2-40B4-BE49-F238E27FC236}">
                    <a16:creationId xmlns:a16="http://schemas.microsoft.com/office/drawing/2014/main" id="{9BFA3E4C-9614-6849-975F-C63A42B8182A}"/>
                  </a:ext>
                </a:extLst>
              </p:cNvPr>
              <p:cNvSpPr txBox="1">
                <a:spLocks noChangeArrowheads="1"/>
              </p:cNvSpPr>
              <p:nvPr/>
            </p:nvSpPr>
            <p:spPr bwMode="auto">
              <a:xfrm>
                <a:off x="4142" y="2956"/>
                <a:ext cx="1155"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/2</a:t>
                </a:r>
              </a:p>
              <a:p>
                <a:pPr marL="0" marR="0" lvl="0" indent="0" algn="l"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+ 3</a:t>
                </a:r>
              </a:p>
              <a:p>
                <a:pPr marL="0" marR="0" lvl="0" indent="0" algn="l" defTabSz="914400" rtl="0" eaLnBrk="1" fontAlgn="base" latinLnBrk="0" hangingPunct="1">
                  <a:lnSpc>
                    <a:spcPct val="80000"/>
                  </a:lnSpc>
                  <a:spcBef>
                    <a:spcPct val="0"/>
                  </a:spcBef>
                  <a:spcAft>
                    <a:spcPct val="0"/>
                  </a:spcAft>
                  <a:buClrTx/>
                  <a:buSzTx/>
                  <a:buFontTx/>
                  <a:buNone/>
                  <a:tabLst/>
                  <a:defRPr/>
                </a:pPr>
                <a:r>
                  <a:rPr kumimoji="0" lang="en-US" sz="1050" b="0" i="1" u="none" strike="noStrike" kern="0" cap="none" spc="0" normalizeH="0" baseline="0" noProof="0" dirty="0">
                    <a:ln>
                      <a:noFill/>
                    </a:ln>
                    <a:solidFill>
                      <a:srgbClr val="000099"/>
                    </a:solidFill>
                    <a:effectLst/>
                    <a:uLnTx/>
                    <a:uFillTx/>
                    <a:latin typeface="Arial" charset="0"/>
                    <a:ea typeface="ＭＳ Ｐゴシック" charset="0"/>
                    <a:cs typeface="+mn-cs"/>
                  </a:rPr>
                  <a:t>retransmit missing segment</a:t>
                </a:r>
              </a:p>
              <a:p>
                <a:pPr marL="0" marR="0" lvl="0" indent="0" algn="l" defTabSz="914400" rtl="0" eaLnBrk="1" fontAlgn="base" latinLnBrk="0" hangingPunct="1">
                  <a:lnSpc>
                    <a:spcPct val="80000"/>
                  </a:lnSpc>
                  <a:spcBef>
                    <a:spcPct val="0"/>
                  </a:spcBef>
                  <a:spcAft>
                    <a:spcPct val="0"/>
                  </a:spcAft>
                  <a:buClrTx/>
                  <a:buSzTx/>
                  <a:buFontTx/>
                  <a:buNone/>
                  <a:tabLst/>
                  <a:defRPr/>
                </a:pPr>
                <a:endParaRPr kumimoji="0" lang="en-US" sz="1400" b="0" i="1"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sp>
            <p:nvSpPr>
              <p:cNvPr id="173" name="Line 203">
                <a:extLst>
                  <a:ext uri="{FF2B5EF4-FFF2-40B4-BE49-F238E27FC236}">
                    <a16:creationId xmlns:a16="http://schemas.microsoft.com/office/drawing/2014/main" id="{0526C70E-8831-7543-9A32-E54939C11F43}"/>
                  </a:ext>
                </a:extLst>
              </p:cNvPr>
              <p:cNvSpPr>
                <a:spLocks noChangeShapeType="1"/>
              </p:cNvSpPr>
              <p:nvPr/>
            </p:nvSpPr>
            <p:spPr bwMode="auto">
              <a:xfrm>
                <a:off x="4211" y="2950"/>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4" name="Text Box 204">
                <a:extLst>
                  <a:ext uri="{FF2B5EF4-FFF2-40B4-BE49-F238E27FC236}">
                    <a16:creationId xmlns:a16="http://schemas.microsoft.com/office/drawing/2014/main" id="{E38A96D7-56D5-4A41-8FD3-090F5E1651F2}"/>
                  </a:ext>
                </a:extLst>
              </p:cNvPr>
              <p:cNvSpPr txBox="1">
                <a:spLocks noChangeArrowheads="1"/>
              </p:cNvSpPr>
              <p:nvPr/>
            </p:nvSpPr>
            <p:spPr bwMode="auto">
              <a:xfrm>
                <a:off x="4154" y="2802"/>
                <a:ext cx="834"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3</a:t>
                </a:r>
              </a:p>
            </p:txBody>
          </p:sp>
        </p:grpSp>
        <p:sp>
          <p:nvSpPr>
            <p:cNvPr id="171" name="Freeform 227">
              <a:extLst>
                <a:ext uri="{FF2B5EF4-FFF2-40B4-BE49-F238E27FC236}">
                  <a16:creationId xmlns:a16="http://schemas.microsoft.com/office/drawing/2014/main" id="{88695EF7-3EC6-874B-9CFA-5F89AE2AD674}"/>
                </a:ext>
              </a:extLst>
            </p:cNvPr>
            <p:cNvSpPr>
              <a:spLocks/>
            </p:cNvSpPr>
            <p:nvPr/>
          </p:nvSpPr>
          <p:spPr bwMode="auto">
            <a:xfrm flipH="1">
              <a:off x="3371" y="2124"/>
              <a:ext cx="740" cy="1146"/>
            </a:xfrm>
            <a:custGeom>
              <a:avLst/>
              <a:gdLst>
                <a:gd name="T0" fmla="*/ 0 w 740"/>
                <a:gd name="T1" fmla="*/ 0 h 1146"/>
                <a:gd name="T2" fmla="*/ 0 w 740"/>
                <a:gd name="T3" fmla="*/ 1146 h 1146"/>
                <a:gd name="T4" fmla="*/ 740 w 740"/>
                <a:gd name="T5" fmla="*/ 1146 h 1146"/>
                <a:gd name="T6" fmla="*/ 0 60000 65536"/>
                <a:gd name="T7" fmla="*/ 0 60000 65536"/>
                <a:gd name="T8" fmla="*/ 0 60000 65536"/>
              </a:gdLst>
              <a:ahLst/>
              <a:cxnLst>
                <a:cxn ang="T6">
                  <a:pos x="T0" y="T1"/>
                </a:cxn>
                <a:cxn ang="T7">
                  <a:pos x="T2" y="T3"/>
                </a:cxn>
                <a:cxn ang="T8">
                  <a:pos x="T4" y="T5"/>
                </a:cxn>
              </a:cxnLst>
              <a:rect l="0" t="0" r="r" b="b"/>
              <a:pathLst>
                <a:path w="740" h="1146">
                  <a:moveTo>
                    <a:pt x="0" y="0"/>
                  </a:moveTo>
                  <a:lnTo>
                    <a:pt x="0" y="1146"/>
                  </a:lnTo>
                  <a:lnTo>
                    <a:pt x="740" y="1146"/>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75" name="Group 243">
            <a:extLst>
              <a:ext uri="{FF2B5EF4-FFF2-40B4-BE49-F238E27FC236}">
                <a16:creationId xmlns:a16="http://schemas.microsoft.com/office/drawing/2014/main" id="{0C2B747B-2F42-7146-A691-54156D653646}"/>
              </a:ext>
            </a:extLst>
          </p:cNvPr>
          <p:cNvGrpSpPr>
            <a:grpSpLocks/>
          </p:cNvGrpSpPr>
          <p:nvPr/>
        </p:nvGrpSpPr>
        <p:grpSpPr bwMode="auto">
          <a:xfrm>
            <a:off x="6716713" y="3579131"/>
            <a:ext cx="1276350" cy="1689099"/>
            <a:chOff x="3223" y="2140"/>
            <a:chExt cx="804" cy="1064"/>
          </a:xfrm>
        </p:grpSpPr>
        <p:sp>
          <p:nvSpPr>
            <p:cNvPr id="176" name="Freeform 228">
              <a:extLst>
                <a:ext uri="{FF2B5EF4-FFF2-40B4-BE49-F238E27FC236}">
                  <a16:creationId xmlns:a16="http://schemas.microsoft.com/office/drawing/2014/main" id="{BFB3D697-0B16-7148-BB51-FD8EA08C4A4A}"/>
                </a:ext>
              </a:extLst>
            </p:cNvPr>
            <p:cNvSpPr>
              <a:spLocks/>
            </p:cNvSpPr>
            <p:nvPr/>
          </p:nvSpPr>
          <p:spPr bwMode="auto">
            <a:xfrm flipH="1">
              <a:off x="3327" y="2140"/>
              <a:ext cx="700" cy="1051"/>
            </a:xfrm>
            <a:custGeom>
              <a:avLst/>
              <a:gdLst>
                <a:gd name="T0" fmla="*/ 700 w 700"/>
                <a:gd name="T1" fmla="*/ 1051 h 1051"/>
                <a:gd name="T2" fmla="*/ 0 w 700"/>
                <a:gd name="T3" fmla="*/ 1051 h 1051"/>
                <a:gd name="T4" fmla="*/ 0 w 700"/>
                <a:gd name="T5" fmla="*/ 0 h 1051"/>
                <a:gd name="T6" fmla="*/ 0 60000 65536"/>
                <a:gd name="T7" fmla="*/ 0 60000 65536"/>
                <a:gd name="T8" fmla="*/ 0 60000 65536"/>
              </a:gdLst>
              <a:ahLst/>
              <a:cxnLst>
                <a:cxn ang="T6">
                  <a:pos x="T0" y="T1"/>
                </a:cxn>
                <a:cxn ang="T7">
                  <a:pos x="T2" y="T3"/>
                </a:cxn>
                <a:cxn ang="T8">
                  <a:pos x="T4" y="T5"/>
                </a:cxn>
              </a:cxnLst>
              <a:rect l="0" t="0" r="r" b="b"/>
              <a:pathLst>
                <a:path w="700" h="1051">
                  <a:moveTo>
                    <a:pt x="700" y="1051"/>
                  </a:moveTo>
                  <a:lnTo>
                    <a:pt x="0" y="1051"/>
                  </a:lnTo>
                  <a:lnTo>
                    <a:pt x="0" y="0"/>
                  </a:ln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7" name="Group 229">
              <a:extLst>
                <a:ext uri="{FF2B5EF4-FFF2-40B4-BE49-F238E27FC236}">
                  <a16:creationId xmlns:a16="http://schemas.microsoft.com/office/drawing/2014/main" id="{93E7F93E-B410-1B4A-BF61-0D2CB5DE5C53}"/>
                </a:ext>
              </a:extLst>
            </p:cNvPr>
            <p:cNvGrpSpPr>
              <a:grpSpLocks/>
            </p:cNvGrpSpPr>
            <p:nvPr/>
          </p:nvGrpSpPr>
          <p:grpSpPr bwMode="auto">
            <a:xfrm>
              <a:off x="3223" y="2649"/>
              <a:ext cx="785" cy="555"/>
              <a:chOff x="1015" y="3496"/>
              <a:chExt cx="785" cy="555"/>
            </a:xfrm>
          </p:grpSpPr>
          <p:sp>
            <p:nvSpPr>
              <p:cNvPr id="178" name="Text Box 230">
                <a:extLst>
                  <a:ext uri="{FF2B5EF4-FFF2-40B4-BE49-F238E27FC236}">
                    <a16:creationId xmlns:a16="http://schemas.microsoft.com/office/drawing/2014/main" id="{FAD437E2-871A-9848-91F5-5E5990E0131E}"/>
                  </a:ext>
                </a:extLst>
              </p:cNvPr>
              <p:cNvSpPr txBox="1">
                <a:spLocks noChangeArrowheads="1"/>
              </p:cNvSpPr>
              <p:nvPr/>
            </p:nvSpPr>
            <p:spPr bwMode="auto">
              <a:xfrm>
                <a:off x="1015" y="3640"/>
                <a:ext cx="785"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cwnd</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a:t>
                </a: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ssthresh</a:t>
                </a:r>
                <a:endPar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endParaRPr>
              </a:p>
              <a:p>
                <a:pPr marL="0" marR="0" lvl="0" indent="0" algn="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dirty="0" err="1">
                    <a:ln>
                      <a:noFill/>
                    </a:ln>
                    <a:solidFill>
                      <a:srgbClr val="000000"/>
                    </a:solidFill>
                    <a:effectLst/>
                    <a:uLnTx/>
                    <a:uFillTx/>
                    <a:latin typeface="Arial" charset="0"/>
                    <a:ea typeface="ＭＳ Ｐゴシック" charset="0"/>
                    <a:cs typeface="+mn-cs"/>
                  </a:rPr>
                  <a:t>dupACKcount</a:t>
                </a:r>
                <a:r>
                  <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rPr>
                  <a:t> = 0</a:t>
                </a:r>
              </a:p>
              <a:p>
                <a:pPr marL="0" marR="0" lvl="0" indent="0" algn="r" defTabSz="914400" rtl="0" eaLnBrk="1" fontAlgn="base" latinLnBrk="0" hangingPunct="1">
                  <a:lnSpc>
                    <a:spcPct val="80000"/>
                  </a:lnSpc>
                  <a:spcBef>
                    <a:spcPct val="0"/>
                  </a:spcBef>
                  <a:spcAft>
                    <a:spcPct val="0"/>
                  </a:spcAft>
                  <a:buClrTx/>
                  <a:buSzTx/>
                  <a:buFontTx/>
                  <a:buNone/>
                  <a:tabLst/>
                  <a:defRPr/>
                </a:pPr>
                <a:endParaRPr kumimoji="0" lang="en-US" sz="1050" b="0" i="0" u="none" strike="noStrike" kern="0" cap="none" spc="0" normalizeH="0" baseline="0" noProof="0" dirty="0">
                  <a:ln>
                    <a:noFill/>
                  </a:ln>
                  <a:solidFill>
                    <a:srgbClr val="000000"/>
                  </a:solidFill>
                  <a:effectLst/>
                  <a:uLnTx/>
                  <a:uFillTx/>
                  <a:latin typeface="Arial" charset="0"/>
                  <a:ea typeface="ＭＳ Ｐゴシック" charset="0"/>
                  <a:cs typeface="+mn-cs"/>
                </a:endParaRPr>
              </a:p>
              <a:p>
                <a:pPr marL="0" marR="0" lvl="0" indent="0" algn="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179" name="Group 231">
                <a:extLst>
                  <a:ext uri="{FF2B5EF4-FFF2-40B4-BE49-F238E27FC236}">
                    <a16:creationId xmlns:a16="http://schemas.microsoft.com/office/drawing/2014/main" id="{E00D3831-3686-434C-A9FB-CC62A89C2D35}"/>
                  </a:ext>
                </a:extLst>
              </p:cNvPr>
              <p:cNvGrpSpPr>
                <a:grpSpLocks/>
              </p:cNvGrpSpPr>
              <p:nvPr/>
            </p:nvGrpSpPr>
            <p:grpSpPr bwMode="auto">
              <a:xfrm>
                <a:off x="1190" y="3496"/>
                <a:ext cx="582" cy="160"/>
                <a:chOff x="1190" y="3496"/>
                <a:chExt cx="582" cy="160"/>
              </a:xfrm>
            </p:grpSpPr>
            <p:sp>
              <p:nvSpPr>
                <p:cNvPr id="180" name="Line 232">
                  <a:extLst>
                    <a:ext uri="{FF2B5EF4-FFF2-40B4-BE49-F238E27FC236}">
                      <a16:creationId xmlns:a16="http://schemas.microsoft.com/office/drawing/2014/main" id="{97E85298-2987-D742-8F32-C0FF7A3D4B93}"/>
                    </a:ext>
                  </a:extLst>
                </p:cNvPr>
                <p:cNvSpPr>
                  <a:spLocks noChangeShapeType="1"/>
                </p:cNvSpPr>
                <p:nvPr/>
              </p:nvSpPr>
              <p:spPr bwMode="auto">
                <a:xfrm>
                  <a:off x="1190" y="3641"/>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Text Box 233">
                  <a:extLst>
                    <a:ext uri="{FF2B5EF4-FFF2-40B4-BE49-F238E27FC236}">
                      <a16:creationId xmlns:a16="http://schemas.microsoft.com/office/drawing/2014/main" id="{3BF52C9D-20DA-2242-A28A-394E7476B8A1}"/>
                    </a:ext>
                  </a:extLst>
                </p:cNvPr>
                <p:cNvSpPr txBox="1">
                  <a:spLocks noChangeArrowheads="1"/>
                </p:cNvSpPr>
                <p:nvPr/>
              </p:nvSpPr>
              <p:spPr bwMode="auto">
                <a:xfrm>
                  <a:off x="1287" y="3496"/>
                  <a:ext cx="48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New ACK</a:t>
                  </a:r>
                </a:p>
              </p:txBody>
            </p:sp>
          </p:grpSp>
        </p:grpSp>
      </p:grpSp>
      <p:grpSp>
        <p:nvGrpSpPr>
          <p:cNvPr id="182" name="Group 241">
            <a:extLst>
              <a:ext uri="{FF2B5EF4-FFF2-40B4-BE49-F238E27FC236}">
                <a16:creationId xmlns:a16="http://schemas.microsoft.com/office/drawing/2014/main" id="{CDA92C42-F115-FC40-A5F8-C407673481F7}"/>
              </a:ext>
            </a:extLst>
          </p:cNvPr>
          <p:cNvGrpSpPr>
            <a:grpSpLocks/>
          </p:cNvGrpSpPr>
          <p:nvPr/>
        </p:nvGrpSpPr>
        <p:grpSpPr bwMode="auto">
          <a:xfrm>
            <a:off x="2386012" y="1545544"/>
            <a:ext cx="5038723" cy="2706689"/>
            <a:chOff x="495" y="859"/>
            <a:chExt cx="3174" cy="1705"/>
          </a:xfrm>
        </p:grpSpPr>
        <p:grpSp>
          <p:nvGrpSpPr>
            <p:cNvPr id="183" name="Group 161">
              <a:extLst>
                <a:ext uri="{FF2B5EF4-FFF2-40B4-BE49-F238E27FC236}">
                  <a16:creationId xmlns:a16="http://schemas.microsoft.com/office/drawing/2014/main" id="{7F0341B7-207C-3E40-8EC6-5911313C0608}"/>
                </a:ext>
              </a:extLst>
            </p:cNvPr>
            <p:cNvGrpSpPr>
              <a:grpSpLocks/>
            </p:cNvGrpSpPr>
            <p:nvPr/>
          </p:nvGrpSpPr>
          <p:grpSpPr bwMode="auto">
            <a:xfrm>
              <a:off x="1329" y="1320"/>
              <a:ext cx="800" cy="754"/>
              <a:chOff x="996" y="1773"/>
              <a:chExt cx="800" cy="754"/>
            </a:xfrm>
          </p:grpSpPr>
          <p:sp>
            <p:nvSpPr>
              <p:cNvPr id="204" name="Oval 162">
                <a:extLst>
                  <a:ext uri="{FF2B5EF4-FFF2-40B4-BE49-F238E27FC236}">
                    <a16:creationId xmlns:a16="http://schemas.microsoft.com/office/drawing/2014/main" id="{85E503DF-C6D4-9C4A-947F-F93B4C816434}"/>
                  </a:ext>
                </a:extLst>
              </p:cNvPr>
              <p:cNvSpPr>
                <a:spLocks noChangeArrowheads="1"/>
              </p:cNvSpPr>
              <p:nvPr/>
            </p:nvSpPr>
            <p:spPr bwMode="auto">
              <a:xfrm>
                <a:off x="996" y="1773"/>
                <a:ext cx="800" cy="754"/>
              </a:xfrm>
              <a:prstGeom prst="ellipse">
                <a:avLst/>
              </a:prstGeom>
              <a:solidFill>
                <a:srgbClr val="00CC99"/>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5" name="Text Box 163">
                <a:extLst>
                  <a:ext uri="{FF2B5EF4-FFF2-40B4-BE49-F238E27FC236}">
                    <a16:creationId xmlns:a16="http://schemas.microsoft.com/office/drawing/2014/main" id="{30575E3B-F1CE-CF43-A7C5-219046488BC3}"/>
                  </a:ext>
                </a:extLst>
              </p:cNvPr>
              <p:cNvSpPr txBox="1">
                <a:spLocks noChangeArrowheads="1"/>
              </p:cNvSpPr>
              <p:nvPr/>
            </p:nvSpPr>
            <p:spPr bwMode="auto">
              <a:xfrm>
                <a:off x="1159" y="1946"/>
                <a:ext cx="485" cy="44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rPr>
                  <a:t>slow </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Arial" charset="0"/>
                    <a:ea typeface="ＭＳ Ｐゴシック" charset="0"/>
                    <a:cs typeface="+mn-cs"/>
                  </a:rPr>
                  <a:t>start</a:t>
                </a:r>
              </a:p>
            </p:txBody>
          </p:sp>
        </p:grpSp>
        <p:grpSp>
          <p:nvGrpSpPr>
            <p:cNvPr id="184" name="Group 177">
              <a:extLst>
                <a:ext uri="{FF2B5EF4-FFF2-40B4-BE49-F238E27FC236}">
                  <a16:creationId xmlns:a16="http://schemas.microsoft.com/office/drawing/2014/main" id="{5836A4F2-D62D-B147-A532-A57E3C2474B2}"/>
                </a:ext>
              </a:extLst>
            </p:cNvPr>
            <p:cNvGrpSpPr>
              <a:grpSpLocks/>
            </p:cNvGrpSpPr>
            <p:nvPr/>
          </p:nvGrpSpPr>
          <p:grpSpPr bwMode="auto">
            <a:xfrm>
              <a:off x="496" y="2026"/>
              <a:ext cx="1187" cy="538"/>
              <a:chOff x="384" y="2713"/>
              <a:chExt cx="1187" cy="538"/>
            </a:xfrm>
          </p:grpSpPr>
          <p:sp>
            <p:nvSpPr>
              <p:cNvPr id="201" name="Text Box 178">
                <a:extLst>
                  <a:ext uri="{FF2B5EF4-FFF2-40B4-BE49-F238E27FC236}">
                    <a16:creationId xmlns:a16="http://schemas.microsoft.com/office/drawing/2014/main" id="{1852AE28-C2EC-5542-A261-91B127FC6EEC}"/>
                  </a:ext>
                </a:extLst>
              </p:cNvPr>
              <p:cNvSpPr txBox="1">
                <a:spLocks noChangeArrowheads="1"/>
              </p:cNvSpPr>
              <p:nvPr/>
            </p:nvSpPr>
            <p:spPr bwMode="auto">
              <a:xfrm>
                <a:off x="777" y="2713"/>
                <a:ext cx="39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timeout</a:t>
                </a:r>
              </a:p>
            </p:txBody>
          </p:sp>
          <p:sp>
            <p:nvSpPr>
              <p:cNvPr id="202" name="Text Box 179">
                <a:extLst>
                  <a:ext uri="{FF2B5EF4-FFF2-40B4-BE49-F238E27FC236}">
                    <a16:creationId xmlns:a16="http://schemas.microsoft.com/office/drawing/2014/main" id="{238E26A7-D428-7446-B0EA-57A95D6A24D0}"/>
                  </a:ext>
                </a:extLst>
              </p:cNvPr>
              <p:cNvSpPr txBox="1">
                <a:spLocks noChangeArrowheads="1"/>
              </p:cNvSpPr>
              <p:nvPr/>
            </p:nvSpPr>
            <p:spPr bwMode="auto">
              <a:xfrm>
                <a:off x="384" y="2840"/>
                <a:ext cx="1187" cy="4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ssthresh = cwnd/2 </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1 MSS</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1" u="none" strike="noStrike" kern="0" cap="none" spc="0" normalizeH="0" baseline="0" noProof="0">
                    <a:ln>
                      <a:noFill/>
                    </a:ln>
                    <a:solidFill>
                      <a:srgbClr val="000099"/>
                    </a:solidFill>
                    <a:effectLst/>
                    <a:uLnTx/>
                    <a:uFillTx/>
                    <a:latin typeface="Arial" charset="0"/>
                    <a:ea typeface="ＭＳ Ｐゴシック" charset="0"/>
                    <a:cs typeface="+mn-cs"/>
                  </a:rPr>
                  <a:t>retransmit missing segment</a:t>
                </a: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 </a:t>
                </a:r>
              </a:p>
            </p:txBody>
          </p:sp>
          <p:sp>
            <p:nvSpPr>
              <p:cNvPr id="203" name="Line 180">
                <a:extLst>
                  <a:ext uri="{FF2B5EF4-FFF2-40B4-BE49-F238E27FC236}">
                    <a16:creationId xmlns:a16="http://schemas.microsoft.com/office/drawing/2014/main" id="{4D339203-1563-3844-9642-20DAA4DBE4B3}"/>
                  </a:ext>
                </a:extLst>
              </p:cNvPr>
              <p:cNvSpPr>
                <a:spLocks noChangeShapeType="1"/>
              </p:cNvSpPr>
              <p:nvPr/>
            </p:nvSpPr>
            <p:spPr bwMode="auto">
              <a:xfrm>
                <a:off x="709" y="2855"/>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85" name="Group 186">
              <a:extLst>
                <a:ext uri="{FF2B5EF4-FFF2-40B4-BE49-F238E27FC236}">
                  <a16:creationId xmlns:a16="http://schemas.microsoft.com/office/drawing/2014/main" id="{F5B6412F-86EA-644E-B751-4756A58400F6}"/>
                </a:ext>
              </a:extLst>
            </p:cNvPr>
            <p:cNvGrpSpPr>
              <a:grpSpLocks/>
            </p:cNvGrpSpPr>
            <p:nvPr/>
          </p:nvGrpSpPr>
          <p:grpSpPr bwMode="auto">
            <a:xfrm>
              <a:off x="2173" y="960"/>
              <a:ext cx="1496" cy="561"/>
              <a:chOff x="2683" y="798"/>
              <a:chExt cx="1496" cy="561"/>
            </a:xfrm>
          </p:grpSpPr>
          <p:sp>
            <p:nvSpPr>
              <p:cNvPr id="198" name="Text Box 187">
                <a:extLst>
                  <a:ext uri="{FF2B5EF4-FFF2-40B4-BE49-F238E27FC236}">
                    <a16:creationId xmlns:a16="http://schemas.microsoft.com/office/drawing/2014/main" id="{33745650-56D6-E74A-A07A-E27A58809560}"/>
                  </a:ext>
                </a:extLst>
              </p:cNvPr>
              <p:cNvSpPr txBox="1">
                <a:spLocks noChangeArrowheads="1"/>
              </p:cNvSpPr>
              <p:nvPr/>
            </p:nvSpPr>
            <p:spPr bwMode="auto">
              <a:xfrm>
                <a:off x="2683" y="917"/>
                <a:ext cx="1496" cy="4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cwnd+MSS</a:t>
                </a:r>
              </a:p>
              <a:p>
                <a:pPr marL="0" marR="0" lvl="0" indent="0" algn="l" defTabSz="914400" rtl="0" eaLnBrk="1" fontAlgn="base" latinLnBrk="0" hangingPunct="1">
                  <a:lnSpc>
                    <a:spcPct val="9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p>
              <a:p>
                <a:pPr marL="0" marR="0" lvl="0" indent="0" algn="l" defTabSz="914400" rtl="0" eaLnBrk="1" fontAlgn="base" latinLnBrk="0" hangingPunct="1">
                  <a:lnSpc>
                    <a:spcPct val="90000"/>
                  </a:lnSpc>
                  <a:spcBef>
                    <a:spcPct val="0"/>
                  </a:spcBef>
                  <a:spcAft>
                    <a:spcPct val="0"/>
                  </a:spcAft>
                  <a:buClrTx/>
                  <a:buSzTx/>
                  <a:buFontTx/>
                  <a:buNone/>
                  <a:tabLst/>
                  <a:defRPr/>
                </a:pPr>
                <a:r>
                  <a:rPr kumimoji="0" lang="en-US" sz="1050" b="0" i="1" u="none" strike="noStrike" kern="0" cap="none" spc="0" normalizeH="0" baseline="0" noProof="0">
                    <a:ln>
                      <a:noFill/>
                    </a:ln>
                    <a:solidFill>
                      <a:srgbClr val="000099"/>
                    </a:solidFill>
                    <a:effectLst/>
                    <a:uLnTx/>
                    <a:uFillTx/>
                    <a:latin typeface="Arial" charset="0"/>
                    <a:ea typeface="ＭＳ Ｐゴシック" charset="0"/>
                    <a:cs typeface="+mn-cs"/>
                  </a:rPr>
                  <a:t>transmit new segment(s), as allowed</a:t>
                </a:r>
              </a:p>
              <a:p>
                <a:pPr marL="0" marR="0" lvl="0" indent="0" algn="l"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99" name="Line 188">
                <a:extLst>
                  <a:ext uri="{FF2B5EF4-FFF2-40B4-BE49-F238E27FC236}">
                    <a16:creationId xmlns:a16="http://schemas.microsoft.com/office/drawing/2014/main" id="{77E99221-132E-174B-8CBE-C1A955C064C2}"/>
                  </a:ext>
                </a:extLst>
              </p:cNvPr>
              <p:cNvSpPr>
                <a:spLocks noChangeShapeType="1"/>
              </p:cNvSpPr>
              <p:nvPr/>
            </p:nvSpPr>
            <p:spPr bwMode="auto">
              <a:xfrm>
                <a:off x="2744" y="934"/>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Text Box 189">
                <a:extLst>
                  <a:ext uri="{FF2B5EF4-FFF2-40B4-BE49-F238E27FC236}">
                    <a16:creationId xmlns:a16="http://schemas.microsoft.com/office/drawing/2014/main" id="{321F9ADE-2971-8D42-964D-F2D594BDE59B}"/>
                  </a:ext>
                </a:extLst>
              </p:cNvPr>
              <p:cNvSpPr txBox="1">
                <a:spLocks noChangeArrowheads="1"/>
              </p:cNvSpPr>
              <p:nvPr/>
            </p:nvSpPr>
            <p:spPr bwMode="auto">
              <a:xfrm>
                <a:off x="2697" y="798"/>
                <a:ext cx="471"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new ACK</a:t>
                </a:r>
              </a:p>
            </p:txBody>
          </p:sp>
        </p:grpSp>
        <p:sp>
          <p:nvSpPr>
            <p:cNvPr id="186" name="Freeform 205">
              <a:extLst>
                <a:ext uri="{FF2B5EF4-FFF2-40B4-BE49-F238E27FC236}">
                  <a16:creationId xmlns:a16="http://schemas.microsoft.com/office/drawing/2014/main" id="{B9844AE8-814B-7A49-BCA7-110579E99E1F}"/>
                </a:ext>
              </a:extLst>
            </p:cNvPr>
            <p:cNvSpPr>
              <a:spLocks/>
            </p:cNvSpPr>
            <p:nvPr/>
          </p:nvSpPr>
          <p:spPr bwMode="auto">
            <a:xfrm>
              <a:off x="1601" y="1129"/>
              <a:ext cx="313" cy="201"/>
            </a:xfrm>
            <a:custGeom>
              <a:avLst/>
              <a:gdLst>
                <a:gd name="T0" fmla="*/ 25 w 313"/>
                <a:gd name="T1" fmla="*/ 169 h 201"/>
                <a:gd name="T2" fmla="*/ 153 w 313"/>
                <a:gd name="T3" fmla="*/ 7 h 201"/>
                <a:gd name="T4" fmla="*/ 258 w 313"/>
                <a:gd name="T5" fmla="*/ 201 h 201"/>
                <a:gd name="T6" fmla="*/ 0 60000 65536"/>
                <a:gd name="T7" fmla="*/ 0 60000 65536"/>
                <a:gd name="T8" fmla="*/ 0 60000 65536"/>
              </a:gdLst>
              <a:ahLst/>
              <a:cxnLst>
                <a:cxn ang="T6">
                  <a:pos x="T0" y="T1"/>
                </a:cxn>
                <a:cxn ang="T7">
                  <a:pos x="T2" y="T3"/>
                </a:cxn>
                <a:cxn ang="T8">
                  <a:pos x="T4" y="T5"/>
                </a:cxn>
              </a:cxnLst>
              <a:rect l="0" t="0" r="r" b="b"/>
              <a:pathLst>
                <a:path w="313" h="201">
                  <a:moveTo>
                    <a:pt x="25" y="169"/>
                  </a:moveTo>
                  <a:cubicBezTo>
                    <a:pt x="0" y="108"/>
                    <a:pt x="5" y="0"/>
                    <a:pt x="153" y="7"/>
                  </a:cubicBezTo>
                  <a:cubicBezTo>
                    <a:pt x="302" y="12"/>
                    <a:pt x="313" y="87"/>
                    <a:pt x="258" y="201"/>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Freeform 206">
              <a:extLst>
                <a:ext uri="{FF2B5EF4-FFF2-40B4-BE49-F238E27FC236}">
                  <a16:creationId xmlns:a16="http://schemas.microsoft.com/office/drawing/2014/main" id="{750DB278-39B5-E245-8F7C-23929FAC1479}"/>
                </a:ext>
              </a:extLst>
            </p:cNvPr>
            <p:cNvSpPr>
              <a:spLocks/>
            </p:cNvSpPr>
            <p:nvPr/>
          </p:nvSpPr>
          <p:spPr bwMode="auto">
            <a:xfrm rot="2575893">
              <a:off x="1950" y="1316"/>
              <a:ext cx="313" cy="201"/>
            </a:xfrm>
            <a:custGeom>
              <a:avLst/>
              <a:gdLst>
                <a:gd name="T0" fmla="*/ 25 w 313"/>
                <a:gd name="T1" fmla="*/ 169 h 201"/>
                <a:gd name="T2" fmla="*/ 153 w 313"/>
                <a:gd name="T3" fmla="*/ 7 h 201"/>
                <a:gd name="T4" fmla="*/ 258 w 313"/>
                <a:gd name="T5" fmla="*/ 201 h 201"/>
                <a:gd name="T6" fmla="*/ 0 60000 65536"/>
                <a:gd name="T7" fmla="*/ 0 60000 65536"/>
                <a:gd name="T8" fmla="*/ 0 60000 65536"/>
              </a:gdLst>
              <a:ahLst/>
              <a:cxnLst>
                <a:cxn ang="T6">
                  <a:pos x="T0" y="T1"/>
                </a:cxn>
                <a:cxn ang="T7">
                  <a:pos x="T2" y="T3"/>
                </a:cxn>
                <a:cxn ang="T8">
                  <a:pos x="T4" y="T5"/>
                </a:cxn>
              </a:cxnLst>
              <a:rect l="0" t="0" r="r" b="b"/>
              <a:pathLst>
                <a:path w="313" h="201">
                  <a:moveTo>
                    <a:pt x="25" y="169"/>
                  </a:moveTo>
                  <a:cubicBezTo>
                    <a:pt x="0" y="108"/>
                    <a:pt x="5" y="0"/>
                    <a:pt x="153" y="7"/>
                  </a:cubicBezTo>
                  <a:cubicBezTo>
                    <a:pt x="302" y="12"/>
                    <a:pt x="313" y="87"/>
                    <a:pt x="258" y="201"/>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8" name="Group 207">
              <a:extLst>
                <a:ext uri="{FF2B5EF4-FFF2-40B4-BE49-F238E27FC236}">
                  <a16:creationId xmlns:a16="http://schemas.microsoft.com/office/drawing/2014/main" id="{4E427184-7EF7-C840-827D-A9660DD49F4A}"/>
                </a:ext>
              </a:extLst>
            </p:cNvPr>
            <p:cNvGrpSpPr>
              <a:grpSpLocks/>
            </p:cNvGrpSpPr>
            <p:nvPr/>
          </p:nvGrpSpPr>
          <p:grpSpPr bwMode="auto">
            <a:xfrm>
              <a:off x="1445" y="859"/>
              <a:ext cx="740" cy="388"/>
              <a:chOff x="4254" y="2922"/>
              <a:chExt cx="740" cy="388"/>
            </a:xfrm>
          </p:grpSpPr>
          <p:sp>
            <p:nvSpPr>
              <p:cNvPr id="195" name="Text Box 208">
                <a:extLst>
                  <a:ext uri="{FF2B5EF4-FFF2-40B4-BE49-F238E27FC236}">
                    <a16:creationId xmlns:a16="http://schemas.microsoft.com/office/drawing/2014/main" id="{7E5221C3-2422-AB42-AB8F-F98DF12DC473}"/>
                  </a:ext>
                </a:extLst>
              </p:cNvPr>
              <p:cNvSpPr txBox="1">
                <a:spLocks noChangeArrowheads="1"/>
              </p:cNvSpPr>
              <p:nvPr/>
            </p:nvSpPr>
            <p:spPr bwMode="auto">
              <a:xfrm>
                <a:off x="4254" y="3062"/>
                <a:ext cx="740" cy="24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a:t>
                </a:r>
              </a:p>
              <a:p>
                <a:pPr marL="0" marR="0" lvl="0" indent="0" algn="ctr" defTabSz="914400" rtl="0" eaLnBrk="1" fontAlgn="base" latinLnBrk="0" hangingPunct="1">
                  <a:lnSpc>
                    <a:spcPct val="8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96" name="Line 209">
                <a:extLst>
                  <a:ext uri="{FF2B5EF4-FFF2-40B4-BE49-F238E27FC236}">
                    <a16:creationId xmlns:a16="http://schemas.microsoft.com/office/drawing/2014/main" id="{0ED363ED-03C6-214E-BEF4-679C86095020}"/>
                  </a:ext>
                </a:extLst>
              </p:cNvPr>
              <p:cNvSpPr>
                <a:spLocks noChangeShapeType="1"/>
              </p:cNvSpPr>
              <p:nvPr/>
            </p:nvSpPr>
            <p:spPr bwMode="auto">
              <a:xfrm>
                <a:off x="4353" y="3071"/>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7" name="Text Box 210">
                <a:extLst>
                  <a:ext uri="{FF2B5EF4-FFF2-40B4-BE49-F238E27FC236}">
                    <a16:creationId xmlns:a16="http://schemas.microsoft.com/office/drawing/2014/main" id="{2593DC72-BD77-FC4D-AA2D-CA14FF49E8C6}"/>
                  </a:ext>
                </a:extLst>
              </p:cNvPr>
              <p:cNvSpPr txBox="1">
                <a:spLocks noChangeArrowheads="1"/>
              </p:cNvSpPr>
              <p:nvPr/>
            </p:nvSpPr>
            <p:spPr bwMode="auto">
              <a:xfrm>
                <a:off x="4295" y="2922"/>
                <a:ext cx="656"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duplicate ACK</a:t>
                </a:r>
              </a:p>
            </p:txBody>
          </p:sp>
        </p:grpSp>
        <p:sp>
          <p:nvSpPr>
            <p:cNvPr id="189" name="Freeform 211">
              <a:extLst>
                <a:ext uri="{FF2B5EF4-FFF2-40B4-BE49-F238E27FC236}">
                  <a16:creationId xmlns:a16="http://schemas.microsoft.com/office/drawing/2014/main" id="{3E6B1AA0-4286-9245-837B-6CBC21CE7E5B}"/>
                </a:ext>
              </a:extLst>
            </p:cNvPr>
            <p:cNvSpPr>
              <a:spLocks/>
            </p:cNvSpPr>
            <p:nvPr/>
          </p:nvSpPr>
          <p:spPr bwMode="auto">
            <a:xfrm rot="-8222029">
              <a:off x="1204" y="1903"/>
              <a:ext cx="313" cy="201"/>
            </a:xfrm>
            <a:custGeom>
              <a:avLst/>
              <a:gdLst>
                <a:gd name="T0" fmla="*/ 25 w 313"/>
                <a:gd name="T1" fmla="*/ 169 h 201"/>
                <a:gd name="T2" fmla="*/ 153 w 313"/>
                <a:gd name="T3" fmla="*/ 7 h 201"/>
                <a:gd name="T4" fmla="*/ 258 w 313"/>
                <a:gd name="T5" fmla="*/ 201 h 201"/>
                <a:gd name="T6" fmla="*/ 0 60000 65536"/>
                <a:gd name="T7" fmla="*/ 0 60000 65536"/>
                <a:gd name="T8" fmla="*/ 0 60000 65536"/>
              </a:gdLst>
              <a:ahLst/>
              <a:cxnLst>
                <a:cxn ang="T6">
                  <a:pos x="T0" y="T1"/>
                </a:cxn>
                <a:cxn ang="T7">
                  <a:pos x="T2" y="T3"/>
                </a:cxn>
                <a:cxn ang="T8">
                  <a:pos x="T4" y="T5"/>
                </a:cxn>
              </a:cxnLst>
              <a:rect l="0" t="0" r="r" b="b"/>
              <a:pathLst>
                <a:path w="313" h="201">
                  <a:moveTo>
                    <a:pt x="25" y="169"/>
                  </a:moveTo>
                  <a:cubicBezTo>
                    <a:pt x="0" y="108"/>
                    <a:pt x="5" y="0"/>
                    <a:pt x="153" y="7"/>
                  </a:cubicBezTo>
                  <a:cubicBezTo>
                    <a:pt x="302" y="12"/>
                    <a:pt x="313" y="87"/>
                    <a:pt x="258" y="201"/>
                  </a:cubicBezTo>
                </a:path>
              </a:pathLst>
            </a:custGeom>
            <a:noFill/>
            <a:ln w="9525">
              <a:solidFill>
                <a:srgbClr val="000000"/>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34">
              <a:extLst>
                <a:ext uri="{FF2B5EF4-FFF2-40B4-BE49-F238E27FC236}">
                  <a16:creationId xmlns:a16="http://schemas.microsoft.com/office/drawing/2014/main" id="{F4D43A0C-EE6E-EC4A-8B33-48E0CE84AD67}"/>
                </a:ext>
              </a:extLst>
            </p:cNvPr>
            <p:cNvSpPr>
              <a:spLocks noChangeShapeType="1"/>
            </p:cNvSpPr>
            <p:nvPr/>
          </p:nvSpPr>
          <p:spPr bwMode="auto">
            <a:xfrm>
              <a:off x="536" y="1649"/>
              <a:ext cx="752" cy="1"/>
            </a:xfrm>
            <a:prstGeom prst="line">
              <a:avLst/>
            </a:prstGeom>
            <a:noFill/>
            <a:ln w="9525">
              <a:solidFill>
                <a:srgbClr val="000000"/>
              </a:solidFill>
              <a:prstDash val="dash"/>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235">
              <a:extLst>
                <a:ext uri="{FF2B5EF4-FFF2-40B4-BE49-F238E27FC236}">
                  <a16:creationId xmlns:a16="http://schemas.microsoft.com/office/drawing/2014/main" id="{A04F248C-CB56-5341-9121-CD7548EA20D6}"/>
                </a:ext>
              </a:extLst>
            </p:cNvPr>
            <p:cNvGrpSpPr>
              <a:grpSpLocks/>
            </p:cNvGrpSpPr>
            <p:nvPr/>
          </p:nvGrpSpPr>
          <p:grpSpPr bwMode="auto">
            <a:xfrm>
              <a:off x="495" y="1255"/>
              <a:ext cx="785" cy="429"/>
              <a:chOff x="517" y="936"/>
              <a:chExt cx="785" cy="429"/>
            </a:xfrm>
          </p:grpSpPr>
          <p:sp>
            <p:nvSpPr>
              <p:cNvPr id="192" name="Text Box 236">
                <a:extLst>
                  <a:ext uri="{FF2B5EF4-FFF2-40B4-BE49-F238E27FC236}">
                    <a16:creationId xmlns:a16="http://schemas.microsoft.com/office/drawing/2014/main" id="{DFCAD05B-CECB-F74A-83C0-04809C56403D}"/>
                  </a:ext>
                </a:extLst>
              </p:cNvPr>
              <p:cNvSpPr txBox="1">
                <a:spLocks noChangeArrowheads="1"/>
              </p:cNvSpPr>
              <p:nvPr/>
            </p:nvSpPr>
            <p:spPr bwMode="auto">
              <a:xfrm>
                <a:off x="816" y="936"/>
                <a:ext cx="175" cy="1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Symbol" charset="0"/>
                    <a:ea typeface="ＭＳ Ｐゴシック" charset="0"/>
                    <a:cs typeface="+mn-cs"/>
                  </a:rPr>
                  <a:t>L</a:t>
                </a:r>
              </a:p>
            </p:txBody>
          </p:sp>
          <p:sp>
            <p:nvSpPr>
              <p:cNvPr id="193" name="Text Box 237">
                <a:extLst>
                  <a:ext uri="{FF2B5EF4-FFF2-40B4-BE49-F238E27FC236}">
                    <a16:creationId xmlns:a16="http://schemas.microsoft.com/office/drawing/2014/main" id="{74E71529-C1EB-3448-B321-63BB937B34FE}"/>
                  </a:ext>
                </a:extLst>
              </p:cNvPr>
              <p:cNvSpPr txBox="1">
                <a:spLocks noChangeArrowheads="1"/>
              </p:cNvSpPr>
              <p:nvPr/>
            </p:nvSpPr>
            <p:spPr bwMode="auto">
              <a:xfrm>
                <a:off x="517" y="1063"/>
                <a:ext cx="785" cy="30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cwnd = 1 MSS</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ssthresh = 64 KB</a:t>
                </a:r>
              </a:p>
              <a:p>
                <a:pPr marL="0" marR="0" lvl="0" indent="0" algn="ctr" defTabSz="914400" rtl="0" eaLnBrk="1" fontAlgn="base" latinLnBrk="0" hangingPunct="1">
                  <a:lnSpc>
                    <a:spcPct val="80000"/>
                  </a:lnSpc>
                  <a:spcBef>
                    <a:spcPct val="0"/>
                  </a:spcBef>
                  <a:spcAft>
                    <a:spcPct val="0"/>
                  </a:spcAft>
                  <a:buClrTx/>
                  <a:buSzTx/>
                  <a:buFontTx/>
                  <a:buNone/>
                  <a:tabLst/>
                  <a:defRPr/>
                </a:pPr>
                <a:r>
                  <a:rPr kumimoji="0" lang="en-US" sz="1050" b="0" i="0" u="none" strike="noStrike" kern="0" cap="none" spc="0" normalizeH="0" baseline="0" noProof="0">
                    <a:ln>
                      <a:noFill/>
                    </a:ln>
                    <a:solidFill>
                      <a:srgbClr val="000000"/>
                    </a:solidFill>
                    <a:effectLst/>
                    <a:uLnTx/>
                    <a:uFillTx/>
                    <a:latin typeface="Arial" charset="0"/>
                    <a:ea typeface="ＭＳ Ｐゴシック" charset="0"/>
                    <a:cs typeface="+mn-cs"/>
                  </a:rPr>
                  <a:t>dupACKcount = 0</a:t>
                </a: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94" name="Line 238">
                <a:extLst>
                  <a:ext uri="{FF2B5EF4-FFF2-40B4-BE49-F238E27FC236}">
                    <a16:creationId xmlns:a16="http://schemas.microsoft.com/office/drawing/2014/main" id="{6EA26674-D5C9-9744-9287-ED272FC85120}"/>
                  </a:ext>
                </a:extLst>
              </p:cNvPr>
              <p:cNvSpPr>
                <a:spLocks noChangeShapeType="1"/>
              </p:cNvSpPr>
              <p:nvPr/>
            </p:nvSpPr>
            <p:spPr bwMode="auto">
              <a:xfrm>
                <a:off x="641" y="1078"/>
                <a:ext cx="53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206" name="Group 255">
            <a:extLst>
              <a:ext uri="{FF2B5EF4-FFF2-40B4-BE49-F238E27FC236}">
                <a16:creationId xmlns:a16="http://schemas.microsoft.com/office/drawing/2014/main" id="{A2B043F7-099D-4D44-B22F-E06E9FF1DB1B}"/>
              </a:ext>
            </a:extLst>
          </p:cNvPr>
          <p:cNvGrpSpPr>
            <a:grpSpLocks/>
          </p:cNvGrpSpPr>
          <p:nvPr/>
        </p:nvGrpSpPr>
        <p:grpSpPr bwMode="auto">
          <a:xfrm>
            <a:off x="2405063" y="2982232"/>
            <a:ext cx="3167062" cy="1312862"/>
            <a:chOff x="509" y="1766"/>
            <a:chExt cx="1995" cy="827"/>
          </a:xfrm>
        </p:grpSpPr>
        <p:pic>
          <p:nvPicPr>
            <p:cNvPr id="207" name="Picture 252">
              <a:extLst>
                <a:ext uri="{FF2B5EF4-FFF2-40B4-BE49-F238E27FC236}">
                  <a16:creationId xmlns:a16="http://schemas.microsoft.com/office/drawing/2014/main" id="{13117D26-6951-3D4A-A5F0-C71B4A0E49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509" y="1992"/>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pic>
          <p:nvPicPr>
            <p:cNvPr id="208" name="Picture 253">
              <a:extLst>
                <a:ext uri="{FF2B5EF4-FFF2-40B4-BE49-F238E27FC236}">
                  <a16:creationId xmlns:a16="http://schemas.microsoft.com/office/drawing/2014/main" id="{DB7493BD-9E6A-CC43-BB12-1EF71B377E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2242" y="1766"/>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pic>
          <p:nvPicPr>
            <p:cNvPr id="209" name="Picture 254">
              <a:extLst>
                <a:ext uri="{FF2B5EF4-FFF2-40B4-BE49-F238E27FC236}">
                  <a16:creationId xmlns:a16="http://schemas.microsoft.com/office/drawing/2014/main" id="{919A68A3-008C-A945-88F7-16E52DA210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2164" y="2348"/>
              <a:ext cx="262" cy="24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grpSp>
      <p:grpSp>
        <p:nvGrpSpPr>
          <p:cNvPr id="210" name="Group 297">
            <a:extLst>
              <a:ext uri="{FF2B5EF4-FFF2-40B4-BE49-F238E27FC236}">
                <a16:creationId xmlns:a16="http://schemas.microsoft.com/office/drawing/2014/main" id="{439C2129-4880-6149-9CCA-EB3347A6F350}"/>
              </a:ext>
            </a:extLst>
          </p:cNvPr>
          <p:cNvGrpSpPr>
            <a:grpSpLocks/>
          </p:cNvGrpSpPr>
          <p:nvPr/>
        </p:nvGrpSpPr>
        <p:grpSpPr bwMode="auto">
          <a:xfrm>
            <a:off x="5102225" y="1208994"/>
            <a:ext cx="4333875" cy="3243263"/>
            <a:chOff x="2205" y="641"/>
            <a:chExt cx="2730" cy="2043"/>
          </a:xfrm>
        </p:grpSpPr>
        <p:grpSp>
          <p:nvGrpSpPr>
            <p:cNvPr id="211" name="Group 282">
              <a:extLst>
                <a:ext uri="{FF2B5EF4-FFF2-40B4-BE49-F238E27FC236}">
                  <a16:creationId xmlns:a16="http://schemas.microsoft.com/office/drawing/2014/main" id="{6BDFE812-AF51-D241-B4AE-BA4F204E8DF8}"/>
                </a:ext>
              </a:extLst>
            </p:cNvPr>
            <p:cNvGrpSpPr>
              <a:grpSpLocks/>
            </p:cNvGrpSpPr>
            <p:nvPr/>
          </p:nvGrpSpPr>
          <p:grpSpPr bwMode="auto">
            <a:xfrm>
              <a:off x="3381" y="2381"/>
              <a:ext cx="583" cy="303"/>
              <a:chOff x="1166" y="3601"/>
              <a:chExt cx="583" cy="303"/>
            </a:xfrm>
          </p:grpSpPr>
          <p:grpSp>
            <p:nvGrpSpPr>
              <p:cNvPr id="222" name="Group 283">
                <a:extLst>
                  <a:ext uri="{FF2B5EF4-FFF2-40B4-BE49-F238E27FC236}">
                    <a16:creationId xmlns:a16="http://schemas.microsoft.com/office/drawing/2014/main" id="{82205633-61E5-A34B-80F4-B06EBB50B0C8}"/>
                  </a:ext>
                </a:extLst>
              </p:cNvPr>
              <p:cNvGrpSpPr>
                <a:grpSpLocks/>
              </p:cNvGrpSpPr>
              <p:nvPr/>
            </p:nvGrpSpPr>
            <p:grpSpPr bwMode="auto">
              <a:xfrm>
                <a:off x="1166" y="3601"/>
                <a:ext cx="583" cy="303"/>
                <a:chOff x="990" y="4570"/>
                <a:chExt cx="597" cy="380"/>
              </a:xfrm>
            </p:grpSpPr>
            <p:pic>
              <p:nvPicPr>
                <p:cNvPr id="224" name="Picture 284">
                  <a:extLst>
                    <a:ext uri="{FF2B5EF4-FFF2-40B4-BE49-F238E27FC236}">
                      <a16:creationId xmlns:a16="http://schemas.microsoft.com/office/drawing/2014/main" id="{123D55D6-C521-5C4A-A99B-9A81EB8858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25" name="Rectangle 285">
                  <a:extLst>
                    <a:ext uri="{FF2B5EF4-FFF2-40B4-BE49-F238E27FC236}">
                      <a16:creationId xmlns:a16="http://schemas.microsoft.com/office/drawing/2014/main" id="{5A2AADA4-95A5-1140-A8E2-F7E1D634D77A}"/>
                    </a:ext>
                  </a:extLst>
                </p:cNvPr>
                <p:cNvSpPr>
                  <a:spLocks noChangeArrowheads="1"/>
                </p:cNvSpPr>
                <p:nvPr/>
              </p:nvSpPr>
              <p:spPr bwMode="auto">
                <a:xfrm>
                  <a:off x="1124" y="4679"/>
                  <a:ext cx="356"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23" name="Text Box 286">
                <a:extLst>
                  <a:ext uri="{FF2B5EF4-FFF2-40B4-BE49-F238E27FC236}">
                    <a16:creationId xmlns:a16="http://schemas.microsoft.com/office/drawing/2014/main" id="{A04DE5D7-1E27-9345-953B-F2F6817401D2}"/>
                  </a:ext>
                </a:extLst>
              </p:cNvPr>
              <p:cNvSpPr txBox="1">
                <a:spLocks noChangeArrowheads="1"/>
              </p:cNvSpPr>
              <p:nvPr/>
            </p:nvSpPr>
            <p:spPr bwMode="auto">
              <a:xfrm>
                <a:off x="1274" y="3633"/>
                <a:ext cx="397" cy="2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New</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ACK!</a:t>
                </a:r>
              </a:p>
            </p:txBody>
          </p:sp>
        </p:grpSp>
        <p:grpSp>
          <p:nvGrpSpPr>
            <p:cNvPr id="212" name="Group 287">
              <a:extLst>
                <a:ext uri="{FF2B5EF4-FFF2-40B4-BE49-F238E27FC236}">
                  <a16:creationId xmlns:a16="http://schemas.microsoft.com/office/drawing/2014/main" id="{0901017F-3507-C540-B99D-306E862349DB}"/>
                </a:ext>
              </a:extLst>
            </p:cNvPr>
            <p:cNvGrpSpPr>
              <a:grpSpLocks/>
            </p:cNvGrpSpPr>
            <p:nvPr/>
          </p:nvGrpSpPr>
          <p:grpSpPr bwMode="auto">
            <a:xfrm>
              <a:off x="2205" y="700"/>
              <a:ext cx="583" cy="303"/>
              <a:chOff x="1166" y="3601"/>
              <a:chExt cx="583" cy="303"/>
            </a:xfrm>
          </p:grpSpPr>
          <p:grpSp>
            <p:nvGrpSpPr>
              <p:cNvPr id="218" name="Group 288">
                <a:extLst>
                  <a:ext uri="{FF2B5EF4-FFF2-40B4-BE49-F238E27FC236}">
                    <a16:creationId xmlns:a16="http://schemas.microsoft.com/office/drawing/2014/main" id="{6BA56D00-0006-F044-83B1-AAE6B004468E}"/>
                  </a:ext>
                </a:extLst>
              </p:cNvPr>
              <p:cNvGrpSpPr>
                <a:grpSpLocks/>
              </p:cNvGrpSpPr>
              <p:nvPr/>
            </p:nvGrpSpPr>
            <p:grpSpPr bwMode="auto">
              <a:xfrm>
                <a:off x="1166" y="3601"/>
                <a:ext cx="583" cy="303"/>
                <a:chOff x="990" y="4570"/>
                <a:chExt cx="597" cy="380"/>
              </a:xfrm>
            </p:grpSpPr>
            <p:pic>
              <p:nvPicPr>
                <p:cNvPr id="220" name="Picture 289">
                  <a:extLst>
                    <a:ext uri="{FF2B5EF4-FFF2-40B4-BE49-F238E27FC236}">
                      <a16:creationId xmlns:a16="http://schemas.microsoft.com/office/drawing/2014/main" id="{C017D357-3300-D245-BAF6-F1F404699D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21" name="Rectangle 290">
                  <a:extLst>
                    <a:ext uri="{FF2B5EF4-FFF2-40B4-BE49-F238E27FC236}">
                      <a16:creationId xmlns:a16="http://schemas.microsoft.com/office/drawing/2014/main" id="{71EEC757-0CB1-5245-8660-0181A2DC62D4}"/>
                    </a:ext>
                  </a:extLst>
                </p:cNvPr>
                <p:cNvSpPr>
                  <a:spLocks noChangeArrowheads="1"/>
                </p:cNvSpPr>
                <p:nvPr/>
              </p:nvSpPr>
              <p:spPr bwMode="auto">
                <a:xfrm>
                  <a:off x="1124" y="4679"/>
                  <a:ext cx="356"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19" name="Text Box 291">
                <a:extLst>
                  <a:ext uri="{FF2B5EF4-FFF2-40B4-BE49-F238E27FC236}">
                    <a16:creationId xmlns:a16="http://schemas.microsoft.com/office/drawing/2014/main" id="{FEBEF8FC-A920-4A49-A1BF-3B6F2FA29D39}"/>
                  </a:ext>
                </a:extLst>
              </p:cNvPr>
              <p:cNvSpPr txBox="1">
                <a:spLocks noChangeArrowheads="1"/>
              </p:cNvSpPr>
              <p:nvPr/>
            </p:nvSpPr>
            <p:spPr bwMode="auto">
              <a:xfrm>
                <a:off x="1274" y="3633"/>
                <a:ext cx="397" cy="2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New</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ACK!</a:t>
                </a:r>
              </a:p>
            </p:txBody>
          </p:sp>
        </p:grpSp>
        <p:grpSp>
          <p:nvGrpSpPr>
            <p:cNvPr id="213" name="Group 292">
              <a:extLst>
                <a:ext uri="{FF2B5EF4-FFF2-40B4-BE49-F238E27FC236}">
                  <a16:creationId xmlns:a16="http://schemas.microsoft.com/office/drawing/2014/main" id="{2201CF4D-D367-D544-9B09-D38B651E98BE}"/>
                </a:ext>
              </a:extLst>
            </p:cNvPr>
            <p:cNvGrpSpPr>
              <a:grpSpLocks/>
            </p:cNvGrpSpPr>
            <p:nvPr/>
          </p:nvGrpSpPr>
          <p:grpSpPr bwMode="auto">
            <a:xfrm>
              <a:off x="4352" y="641"/>
              <a:ext cx="583" cy="303"/>
              <a:chOff x="1166" y="3601"/>
              <a:chExt cx="583" cy="303"/>
            </a:xfrm>
          </p:grpSpPr>
          <p:grpSp>
            <p:nvGrpSpPr>
              <p:cNvPr id="214" name="Group 293">
                <a:extLst>
                  <a:ext uri="{FF2B5EF4-FFF2-40B4-BE49-F238E27FC236}">
                    <a16:creationId xmlns:a16="http://schemas.microsoft.com/office/drawing/2014/main" id="{255AC563-CE69-7346-8853-7B52DB2C3916}"/>
                  </a:ext>
                </a:extLst>
              </p:cNvPr>
              <p:cNvGrpSpPr>
                <a:grpSpLocks/>
              </p:cNvGrpSpPr>
              <p:nvPr/>
            </p:nvGrpSpPr>
            <p:grpSpPr bwMode="auto">
              <a:xfrm>
                <a:off x="1166" y="3601"/>
                <a:ext cx="583" cy="303"/>
                <a:chOff x="990" y="4570"/>
                <a:chExt cx="597" cy="380"/>
              </a:xfrm>
            </p:grpSpPr>
            <p:pic>
              <p:nvPicPr>
                <p:cNvPr id="216" name="Picture 294">
                  <a:extLst>
                    <a:ext uri="{FF2B5EF4-FFF2-40B4-BE49-F238E27FC236}">
                      <a16:creationId xmlns:a16="http://schemas.microsoft.com/office/drawing/2014/main" id="{3CFEE67E-B886-8D4D-9258-34C8D95DCD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 y="4570"/>
                  <a:ext cx="597" cy="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17" name="Rectangle 295">
                  <a:extLst>
                    <a:ext uri="{FF2B5EF4-FFF2-40B4-BE49-F238E27FC236}">
                      <a16:creationId xmlns:a16="http://schemas.microsoft.com/office/drawing/2014/main" id="{E84E7D88-9214-BA40-BC66-CD8AA28583A0}"/>
                    </a:ext>
                  </a:extLst>
                </p:cNvPr>
                <p:cNvSpPr>
                  <a:spLocks noChangeArrowheads="1"/>
                </p:cNvSpPr>
                <p:nvPr/>
              </p:nvSpPr>
              <p:spPr bwMode="auto">
                <a:xfrm>
                  <a:off x="1124" y="4679"/>
                  <a:ext cx="356" cy="148"/>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15" name="Text Box 296">
                <a:extLst>
                  <a:ext uri="{FF2B5EF4-FFF2-40B4-BE49-F238E27FC236}">
                    <a16:creationId xmlns:a16="http://schemas.microsoft.com/office/drawing/2014/main" id="{C078F33E-5513-B743-BE29-CF96B31ECD31}"/>
                  </a:ext>
                </a:extLst>
              </p:cNvPr>
              <p:cNvSpPr txBox="1">
                <a:spLocks noChangeArrowheads="1"/>
              </p:cNvSpPr>
              <p:nvPr/>
            </p:nvSpPr>
            <p:spPr bwMode="auto">
              <a:xfrm>
                <a:off x="1274" y="3633"/>
                <a:ext cx="397" cy="2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New</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200" b="1" i="1" u="none" strike="noStrike" kern="1200" cap="none" spc="0" normalizeH="0" baseline="0" noProof="0">
                    <a:ln>
                      <a:noFill/>
                    </a:ln>
                    <a:solidFill>
                      <a:srgbClr val="3333CC"/>
                    </a:solidFill>
                    <a:effectLst/>
                    <a:uLnTx/>
                    <a:uFillTx/>
                    <a:latin typeface="Comic Sans MS" charset="0"/>
                    <a:ea typeface="ＭＳ Ｐゴシック" charset="0"/>
                    <a:cs typeface="+mn-cs"/>
                  </a:rPr>
                  <a:t>ACK!</a:t>
                </a:r>
              </a:p>
            </p:txBody>
          </p:sp>
        </p:grpSp>
      </p:grpSp>
      <p:sp>
        <p:nvSpPr>
          <p:cNvPr id="109" name="Slide Number Placeholder 2">
            <a:extLst>
              <a:ext uri="{FF2B5EF4-FFF2-40B4-BE49-F238E27FC236}">
                <a16:creationId xmlns:a16="http://schemas.microsoft.com/office/drawing/2014/main" id="{C089E069-434F-034B-BDE6-6D2F3D363D0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122</a:t>
            </a:fld>
            <a:endParaRPr lang="en-US" dirty="0"/>
          </a:p>
        </p:txBody>
      </p:sp>
    </p:spTree>
    <p:extLst>
      <p:ext uri="{BB962C8B-B14F-4D97-AF65-F5344CB8AC3E}">
        <p14:creationId xmlns:p14="http://schemas.microsoft.com/office/powerpoint/2010/main" val="3454041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2"/>
                                        </p:tgtEl>
                                        <p:attrNameLst>
                                          <p:attrName>style.visibility</p:attrName>
                                        </p:attrNameLst>
                                      </p:cBhvr>
                                      <p:to>
                                        <p:strVal val="visible"/>
                                      </p:to>
                                    </p:set>
                                    <p:animEffect transition="in" filter="dissolve">
                                      <p:cBhvr>
                                        <p:cTn id="7" dur="500"/>
                                        <p:tgtEl>
                                          <p:spTgt spid="18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26"/>
                                        </p:tgtEl>
                                        <p:attrNameLst>
                                          <p:attrName>style.visibility</p:attrName>
                                        </p:attrNameLst>
                                      </p:cBhvr>
                                      <p:to>
                                        <p:strVal val="visible"/>
                                      </p:to>
                                    </p:set>
                                    <p:animEffect transition="in" filter="wipe(left)">
                                      <p:cBhvr>
                                        <p:cTn id="12" dur="500"/>
                                        <p:tgtEl>
                                          <p:spTgt spid="12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3"/>
                                        </p:tgtEl>
                                        <p:attrNameLst>
                                          <p:attrName>style.visibility</p:attrName>
                                        </p:attrNameLst>
                                      </p:cBhvr>
                                      <p:to>
                                        <p:strVal val="visible"/>
                                      </p:to>
                                    </p:set>
                                    <p:animEffect transition="in" filter="dissolve">
                                      <p:cBhvr>
                                        <p:cTn id="17" dur="500"/>
                                        <p:tgtEl>
                                          <p:spTgt spid="13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120"/>
                                        </p:tgtEl>
                                        <p:attrNameLst>
                                          <p:attrName>style.visibility</p:attrName>
                                        </p:attrNameLst>
                                      </p:cBhvr>
                                      <p:to>
                                        <p:strVal val="visible"/>
                                      </p:to>
                                    </p:set>
                                    <p:animEffect transition="in" filter="wipe(right)">
                                      <p:cBhvr>
                                        <p:cTn id="22" dur="500"/>
                                        <p:tgtEl>
                                          <p:spTgt spid="12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69"/>
                                        </p:tgtEl>
                                        <p:attrNameLst>
                                          <p:attrName>style.visibility</p:attrName>
                                        </p:attrNameLst>
                                      </p:cBhvr>
                                      <p:to>
                                        <p:strVal val="visible"/>
                                      </p:to>
                                    </p:set>
                                    <p:animEffect transition="in" filter="wipe(up)">
                                      <p:cBhvr>
                                        <p:cTn id="27" dur="500"/>
                                        <p:tgtEl>
                                          <p:spTgt spid="169"/>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148"/>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175"/>
                                        </p:tgtEl>
                                        <p:attrNameLst>
                                          <p:attrName>style.visibility</p:attrName>
                                        </p:attrNameLst>
                                      </p:cBhvr>
                                      <p:to>
                                        <p:strVal val="visible"/>
                                      </p:to>
                                    </p:set>
                                    <p:animEffect transition="in" filter="wipe(left)">
                                      <p:cBhvr>
                                        <p:cTn id="36" dur="500"/>
                                        <p:tgtEl>
                                          <p:spTgt spid="175"/>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158"/>
                                        </p:tgtEl>
                                        <p:attrNameLst>
                                          <p:attrName>style.visibility</p:attrName>
                                        </p:attrNameLst>
                                      </p:cBhvr>
                                      <p:to>
                                        <p:strVal val="visible"/>
                                      </p:to>
                                    </p:set>
                                    <p:animEffect transition="in" filter="dissolve">
                                      <p:cBhvr>
                                        <p:cTn id="41" dur="500"/>
                                        <p:tgtEl>
                                          <p:spTgt spid="158"/>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206"/>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nodeType="clickEffect">
                                  <p:stCondLst>
                                    <p:cond delay="0"/>
                                  </p:stCondLst>
                                  <p:childTnLst>
                                    <p:set>
                                      <p:cBhvr>
                                        <p:cTn id="49" dur="1" fill="hold">
                                          <p:stCondLst>
                                            <p:cond delay="0"/>
                                          </p:stCondLst>
                                        </p:cTn>
                                        <p:tgtEl>
                                          <p:spTgt spid="210"/>
                                        </p:tgtEl>
                                        <p:attrNameLst>
                                          <p:attrName>style.visibility</p:attrName>
                                        </p:attrNameLst>
                                      </p:cBhvr>
                                      <p:to>
                                        <p:strVal val="visible"/>
                                      </p:to>
                                    </p:set>
                                    <p:animEffect transition="in" filter="dissolve">
                                      <p:cBhvr>
                                        <p:cTn id="50" dur="500"/>
                                        <p:tgtEl>
                                          <p:spTgt spid="2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6953"/>
            <a:ext cx="11393310" cy="894622"/>
          </a:xfrm>
        </p:spPr>
        <p:txBody>
          <a:bodyPr>
            <a:normAutofit/>
          </a:bodyPr>
          <a:lstStyle/>
          <a:p>
            <a:r>
              <a:rPr lang="en-US" sz="4800" dirty="0"/>
              <a:t>TCP CUBIC</a:t>
            </a:r>
            <a:endParaRPr lang="en-US" sz="4400" b="0" dirty="0"/>
          </a:p>
        </p:txBody>
      </p:sp>
      <p:sp>
        <p:nvSpPr>
          <p:cNvPr id="110" name="Rectangle 3">
            <a:extLst>
              <a:ext uri="{FF2B5EF4-FFF2-40B4-BE49-F238E27FC236}">
                <a16:creationId xmlns:a16="http://schemas.microsoft.com/office/drawing/2014/main" id="{2AE4693F-64D3-B14E-9E64-AAA80AA8953E}"/>
              </a:ext>
            </a:extLst>
          </p:cNvPr>
          <p:cNvSpPr txBox="1">
            <a:spLocks noChangeArrowheads="1"/>
          </p:cNvSpPr>
          <p:nvPr/>
        </p:nvSpPr>
        <p:spPr>
          <a:xfrm>
            <a:off x="798690" y="1308100"/>
            <a:ext cx="11164126"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Is there a better way than AIMD to “probe” for usable bandwidth?</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23" name="Group 35">
            <a:extLst>
              <a:ext uri="{FF2B5EF4-FFF2-40B4-BE49-F238E27FC236}">
                <a16:creationId xmlns:a16="http://schemas.microsoft.com/office/drawing/2014/main" id="{2EE3D2DA-7F9E-9E46-80D1-0D5CDE4F3F61}"/>
              </a:ext>
            </a:extLst>
          </p:cNvPr>
          <p:cNvGrpSpPr>
            <a:grpSpLocks/>
          </p:cNvGrpSpPr>
          <p:nvPr/>
        </p:nvGrpSpPr>
        <p:grpSpPr bwMode="auto">
          <a:xfrm>
            <a:off x="1454066" y="4302985"/>
            <a:ext cx="6081713" cy="1998662"/>
            <a:chOff x="73" y="2432"/>
            <a:chExt cx="3831" cy="1259"/>
          </a:xfrm>
        </p:grpSpPr>
        <p:sp>
          <p:nvSpPr>
            <p:cNvPr id="24" name="Freeform 26">
              <a:extLst>
                <a:ext uri="{FF2B5EF4-FFF2-40B4-BE49-F238E27FC236}">
                  <a16:creationId xmlns:a16="http://schemas.microsoft.com/office/drawing/2014/main" id="{008B621F-0741-614A-8345-244B5DFC93FB}"/>
                </a:ext>
              </a:extLst>
            </p:cNvPr>
            <p:cNvSpPr>
              <a:spLocks/>
            </p:cNvSpPr>
            <p:nvPr/>
          </p:nvSpPr>
          <p:spPr bwMode="auto">
            <a:xfrm>
              <a:off x="678" y="2556"/>
              <a:ext cx="3226" cy="579"/>
            </a:xfrm>
            <a:custGeom>
              <a:avLst/>
              <a:gdLst>
                <a:gd name="T0" fmla="*/ 0 w 2481"/>
                <a:gd name="T1" fmla="*/ 573 h 579"/>
                <a:gd name="T2" fmla="*/ 414 w 2481"/>
                <a:gd name="T3" fmla="*/ 18 h 579"/>
                <a:gd name="T4" fmla="*/ 414 w 2481"/>
                <a:gd name="T5" fmla="*/ 579 h 579"/>
                <a:gd name="T6" fmla="*/ 819 w 2481"/>
                <a:gd name="T7" fmla="*/ 18 h 579"/>
                <a:gd name="T8" fmla="*/ 825 w 2481"/>
                <a:gd name="T9" fmla="*/ 579 h 579"/>
                <a:gd name="T10" fmla="*/ 1245 w 2481"/>
                <a:gd name="T11" fmla="*/ 15 h 579"/>
                <a:gd name="T12" fmla="*/ 1245 w 2481"/>
                <a:gd name="T13" fmla="*/ 576 h 579"/>
                <a:gd name="T14" fmla="*/ 1647 w 2481"/>
                <a:gd name="T15" fmla="*/ 6 h 579"/>
                <a:gd name="T16" fmla="*/ 1647 w 2481"/>
                <a:gd name="T17" fmla="*/ 570 h 579"/>
                <a:gd name="T18" fmla="*/ 2064 w 2481"/>
                <a:gd name="T19" fmla="*/ 6 h 579"/>
                <a:gd name="T20" fmla="*/ 2064 w 2481"/>
                <a:gd name="T21" fmla="*/ 564 h 579"/>
                <a:gd name="T22" fmla="*/ 2481 w 2481"/>
                <a:gd name="T23" fmla="*/ 0 h 5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81" h="579">
                  <a:moveTo>
                    <a:pt x="0" y="573"/>
                  </a:moveTo>
                  <a:lnTo>
                    <a:pt x="414" y="18"/>
                  </a:lnTo>
                  <a:lnTo>
                    <a:pt x="414" y="579"/>
                  </a:lnTo>
                  <a:lnTo>
                    <a:pt x="819" y="18"/>
                  </a:lnTo>
                  <a:lnTo>
                    <a:pt x="825" y="579"/>
                  </a:lnTo>
                  <a:lnTo>
                    <a:pt x="1245" y="15"/>
                  </a:lnTo>
                  <a:lnTo>
                    <a:pt x="1245" y="576"/>
                  </a:lnTo>
                  <a:lnTo>
                    <a:pt x="1647" y="6"/>
                  </a:lnTo>
                  <a:lnTo>
                    <a:pt x="1647" y="570"/>
                  </a:lnTo>
                  <a:lnTo>
                    <a:pt x="2064" y="6"/>
                  </a:lnTo>
                  <a:lnTo>
                    <a:pt x="2064" y="564"/>
                  </a:lnTo>
                  <a:lnTo>
                    <a:pt x="2481"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 name="Line 28">
              <a:extLst>
                <a:ext uri="{FF2B5EF4-FFF2-40B4-BE49-F238E27FC236}">
                  <a16:creationId xmlns:a16="http://schemas.microsoft.com/office/drawing/2014/main" id="{ED570B43-3E78-854A-8D18-447961831ECA}"/>
                </a:ext>
              </a:extLst>
            </p:cNvPr>
            <p:cNvSpPr>
              <a:spLocks noChangeShapeType="1"/>
            </p:cNvSpPr>
            <p:nvPr/>
          </p:nvSpPr>
          <p:spPr bwMode="auto">
            <a:xfrm>
              <a:off x="675" y="3685"/>
              <a:ext cx="2674"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6" name="Line 29">
              <a:extLst>
                <a:ext uri="{FF2B5EF4-FFF2-40B4-BE49-F238E27FC236}">
                  <a16:creationId xmlns:a16="http://schemas.microsoft.com/office/drawing/2014/main" id="{71D85BF0-E5F9-D942-8A3A-EA9F3DC864F7}"/>
                </a:ext>
              </a:extLst>
            </p:cNvPr>
            <p:cNvSpPr>
              <a:spLocks noChangeShapeType="1"/>
            </p:cNvSpPr>
            <p:nvPr/>
          </p:nvSpPr>
          <p:spPr bwMode="auto">
            <a:xfrm>
              <a:off x="682" y="2432"/>
              <a:ext cx="0" cy="1259"/>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7" name="Line 31">
              <a:extLst>
                <a:ext uri="{FF2B5EF4-FFF2-40B4-BE49-F238E27FC236}">
                  <a16:creationId xmlns:a16="http://schemas.microsoft.com/office/drawing/2014/main" id="{EBA91A7D-5FB0-5C49-9AF7-EE6BBAE60D9D}"/>
                </a:ext>
              </a:extLst>
            </p:cNvPr>
            <p:cNvSpPr>
              <a:spLocks noChangeShapeType="1"/>
            </p:cNvSpPr>
            <p:nvPr/>
          </p:nvSpPr>
          <p:spPr bwMode="auto">
            <a:xfrm>
              <a:off x="606" y="2571"/>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8" name="Line 32">
              <a:extLst>
                <a:ext uri="{FF2B5EF4-FFF2-40B4-BE49-F238E27FC236}">
                  <a16:creationId xmlns:a16="http://schemas.microsoft.com/office/drawing/2014/main" id="{813289F2-8CBC-7A4B-8370-DD758C216957}"/>
                </a:ext>
              </a:extLst>
            </p:cNvPr>
            <p:cNvSpPr>
              <a:spLocks noChangeShapeType="1"/>
            </p:cNvSpPr>
            <p:nvPr/>
          </p:nvSpPr>
          <p:spPr bwMode="auto">
            <a:xfrm>
              <a:off x="606" y="3117"/>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9" name="Text Box 33">
              <a:extLst>
                <a:ext uri="{FF2B5EF4-FFF2-40B4-BE49-F238E27FC236}">
                  <a16:creationId xmlns:a16="http://schemas.microsoft.com/office/drawing/2014/main" id="{82E5BF58-0D1F-F545-B808-E4AEA3158300}"/>
                </a:ext>
              </a:extLst>
            </p:cNvPr>
            <p:cNvSpPr txBox="1">
              <a:spLocks noChangeArrowheads="1"/>
            </p:cNvSpPr>
            <p:nvPr/>
          </p:nvSpPr>
          <p:spPr bwMode="auto">
            <a:xfrm>
              <a:off x="171" y="2437"/>
              <a:ext cx="393" cy="2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Tahoma" charset="0"/>
                  <a:ea typeface="ＭＳ Ｐゴシック" charset="0"/>
                  <a:cs typeface="+mn-cs"/>
                </a:rPr>
                <a:t>W</a:t>
              </a:r>
              <a:r>
                <a:rPr kumimoji="0" lang="en-US" sz="1600" b="0" i="0" u="none" strike="noStrike" kern="1200" cap="none" spc="0" normalizeH="0" baseline="-25000" noProof="0" dirty="0" err="1">
                  <a:ln>
                    <a:noFill/>
                  </a:ln>
                  <a:solidFill>
                    <a:prstClr val="black"/>
                  </a:solidFill>
                  <a:effectLst/>
                  <a:uLnTx/>
                  <a:uFillTx/>
                  <a:latin typeface="Tahoma" charset="0"/>
                  <a:ea typeface="ＭＳ Ｐゴシック" charset="0"/>
                  <a:cs typeface="+mn-cs"/>
                </a:rPr>
                <a:t>max</a:t>
              </a:r>
              <a:endParaRPr kumimoji="0" lang="en-US" sz="1600" b="0" i="0" u="none" strike="noStrike" kern="1200" cap="none" spc="0" normalizeH="0" baseline="-25000" noProof="0" dirty="0">
                <a:ln>
                  <a:noFill/>
                </a:ln>
                <a:solidFill>
                  <a:prstClr val="black"/>
                </a:solidFill>
                <a:effectLst/>
                <a:uLnTx/>
                <a:uFillTx/>
                <a:latin typeface="Tahoma" charset="0"/>
                <a:ea typeface="ＭＳ Ｐゴシック" charset="0"/>
                <a:cs typeface="+mn-cs"/>
              </a:endParaRPr>
            </a:p>
          </p:txBody>
        </p:sp>
        <p:sp>
          <p:nvSpPr>
            <p:cNvPr id="30" name="Text Box 34">
              <a:extLst>
                <a:ext uri="{FF2B5EF4-FFF2-40B4-BE49-F238E27FC236}">
                  <a16:creationId xmlns:a16="http://schemas.microsoft.com/office/drawing/2014/main" id="{75DD065B-3352-E04F-8C6B-CE0E8FB52773}"/>
                </a:ext>
              </a:extLst>
            </p:cNvPr>
            <p:cNvSpPr txBox="1">
              <a:spLocks noChangeArrowheads="1"/>
            </p:cNvSpPr>
            <p:nvPr/>
          </p:nvSpPr>
          <p:spPr bwMode="auto">
            <a:xfrm>
              <a:off x="73" y="2971"/>
              <a:ext cx="513" cy="2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Tahoma" charset="0"/>
                  <a:ea typeface="ＭＳ Ｐゴシック" charset="0"/>
                  <a:cs typeface="+mn-cs"/>
                </a:rPr>
                <a:t>W</a:t>
              </a:r>
              <a:r>
                <a:rPr kumimoji="0" lang="en-US" sz="1600" b="0" i="0" u="none" strike="noStrike" kern="1200" cap="none" spc="0" normalizeH="0" baseline="-25000" noProof="0" dirty="0" err="1">
                  <a:ln>
                    <a:noFill/>
                  </a:ln>
                  <a:solidFill>
                    <a:prstClr val="black"/>
                  </a:solidFill>
                  <a:effectLst/>
                  <a:uLnTx/>
                  <a:uFillTx/>
                  <a:latin typeface="Tahoma" charset="0"/>
                  <a:ea typeface="ＭＳ Ｐゴシック" charset="0"/>
                  <a:cs typeface="+mn-cs"/>
                </a:rPr>
                <a:t>max</a:t>
              </a:r>
              <a:r>
                <a:rPr kumimoji="0" lang="en-US" sz="1600" b="0" i="0" u="none" strike="noStrike" kern="1200" cap="none" spc="0" normalizeH="0" baseline="0" noProof="0" dirty="0">
                  <a:ln>
                    <a:noFill/>
                  </a:ln>
                  <a:solidFill>
                    <a:prstClr val="black"/>
                  </a:solidFill>
                  <a:effectLst/>
                  <a:uLnTx/>
                  <a:uFillTx/>
                  <a:latin typeface="Tahoma" charset="0"/>
                  <a:ea typeface="ＭＳ Ｐゴシック" charset="0"/>
                  <a:cs typeface="+mn-cs"/>
                </a:rPr>
                <a:t>/2</a:t>
              </a:r>
            </a:p>
          </p:txBody>
        </p:sp>
      </p:grpSp>
      <p:grpSp>
        <p:nvGrpSpPr>
          <p:cNvPr id="7" name="Group 6">
            <a:extLst>
              <a:ext uri="{FF2B5EF4-FFF2-40B4-BE49-F238E27FC236}">
                <a16:creationId xmlns:a16="http://schemas.microsoft.com/office/drawing/2014/main" id="{2C810967-8AFF-0B44-9DE4-94FCCECFF888}"/>
              </a:ext>
            </a:extLst>
          </p:cNvPr>
          <p:cNvGrpSpPr/>
          <p:nvPr/>
        </p:nvGrpSpPr>
        <p:grpSpPr>
          <a:xfrm>
            <a:off x="2427206" y="4523647"/>
            <a:ext cx="842174" cy="851974"/>
            <a:chOff x="4111628" y="4803047"/>
            <a:chExt cx="842174" cy="851974"/>
          </a:xfrm>
        </p:grpSpPr>
        <p:sp>
          <p:nvSpPr>
            <p:cNvPr id="36" name="Freeform 35">
              <a:extLst>
                <a:ext uri="{FF2B5EF4-FFF2-40B4-BE49-F238E27FC236}">
                  <a16:creationId xmlns:a16="http://schemas.microsoft.com/office/drawing/2014/main" id="{2B00668C-21E8-A34C-BCF7-F1A69DC1ECC3}"/>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5" name="Straight Connector 4">
              <a:extLst>
                <a:ext uri="{FF2B5EF4-FFF2-40B4-BE49-F238E27FC236}">
                  <a16:creationId xmlns:a16="http://schemas.microsoft.com/office/drawing/2014/main" id="{54D3782B-C45F-4C4D-A0C1-5C619374C102}"/>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7D9A4487-C820-ED4F-B12B-B1BCD661A2B6}"/>
              </a:ext>
            </a:extLst>
          </p:cNvPr>
          <p:cNvGrpSpPr/>
          <p:nvPr/>
        </p:nvGrpSpPr>
        <p:grpSpPr>
          <a:xfrm>
            <a:off x="7913115" y="4293106"/>
            <a:ext cx="3050589" cy="1377579"/>
            <a:chOff x="7913115" y="4572506"/>
            <a:chExt cx="3050589" cy="1377579"/>
          </a:xfrm>
        </p:grpSpPr>
        <p:cxnSp>
          <p:nvCxnSpPr>
            <p:cNvPr id="10" name="Straight Connector 9">
              <a:extLst>
                <a:ext uri="{FF2B5EF4-FFF2-40B4-BE49-F238E27FC236}">
                  <a16:creationId xmlns:a16="http://schemas.microsoft.com/office/drawing/2014/main" id="{8E3D1EF1-17F7-B044-80E7-5A8DA0D55C49}"/>
                </a:ext>
              </a:extLst>
            </p:cNvPr>
            <p:cNvCxnSpPr/>
            <p:nvPr/>
          </p:nvCxnSpPr>
          <p:spPr>
            <a:xfrm>
              <a:off x="7913115" y="4779235"/>
              <a:ext cx="866274"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6F42C75B-407D-DB40-8FEF-4D1FACF6CEC7}"/>
                </a:ext>
              </a:extLst>
            </p:cNvPr>
            <p:cNvCxnSpPr/>
            <p:nvPr/>
          </p:nvCxnSpPr>
          <p:spPr>
            <a:xfrm>
              <a:off x="7913115" y="5243961"/>
              <a:ext cx="866274" cy="0"/>
            </a:xfrm>
            <a:prstGeom prst="line">
              <a:avLst/>
            </a:prstGeom>
            <a:ln w="38100">
              <a:solidFill>
                <a:srgbClr val="0000A3"/>
              </a:solidFill>
              <a:prstDash val="dash"/>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B84D5C4-4382-0A4A-BF0E-103C112E7062}"/>
                </a:ext>
              </a:extLst>
            </p:cNvPr>
            <p:cNvSpPr txBox="1"/>
            <p:nvPr/>
          </p:nvSpPr>
          <p:spPr>
            <a:xfrm>
              <a:off x="8779389" y="4572506"/>
              <a:ext cx="117859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classic TCP</a:t>
              </a:r>
            </a:p>
          </p:txBody>
        </p:sp>
        <p:sp>
          <p:nvSpPr>
            <p:cNvPr id="61" name="TextBox 60">
              <a:extLst>
                <a:ext uri="{FF2B5EF4-FFF2-40B4-BE49-F238E27FC236}">
                  <a16:creationId xmlns:a16="http://schemas.microsoft.com/office/drawing/2014/main" id="{C78FB066-FD15-2E4D-B3E8-33A0CDF65C20}"/>
                </a:ext>
              </a:extLst>
            </p:cNvPr>
            <p:cNvSpPr txBox="1"/>
            <p:nvPr/>
          </p:nvSpPr>
          <p:spPr>
            <a:xfrm>
              <a:off x="8779390" y="5109855"/>
              <a:ext cx="2184314" cy="840230"/>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TCP CUBIC - higher throughput in this example</a:t>
              </a:r>
            </a:p>
          </p:txBody>
        </p:sp>
      </p:grpSp>
      <p:sp>
        <p:nvSpPr>
          <p:cNvPr id="62" name="Rectangle 3">
            <a:extLst>
              <a:ext uri="{FF2B5EF4-FFF2-40B4-BE49-F238E27FC236}">
                <a16:creationId xmlns:a16="http://schemas.microsoft.com/office/drawing/2014/main" id="{F1B09B2C-5BFF-124C-8873-2D5A5004479A}"/>
              </a:ext>
            </a:extLst>
          </p:cNvPr>
          <p:cNvSpPr txBox="1">
            <a:spLocks noChangeArrowheads="1"/>
          </p:cNvSpPr>
          <p:nvPr/>
        </p:nvSpPr>
        <p:spPr>
          <a:xfrm>
            <a:off x="798690" y="1787378"/>
            <a:ext cx="11164126"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Insight/intuition: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4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sending rate at which congestion loss was detected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congestion state of bottleneck link probably (?) hasn’t changed much</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37" name="Group 36">
            <a:extLst>
              <a:ext uri="{FF2B5EF4-FFF2-40B4-BE49-F238E27FC236}">
                <a16:creationId xmlns:a16="http://schemas.microsoft.com/office/drawing/2014/main" id="{EA8CEDAB-74CD-5045-B220-F3B6A30DE234}"/>
              </a:ext>
            </a:extLst>
          </p:cNvPr>
          <p:cNvGrpSpPr/>
          <p:nvPr/>
        </p:nvGrpSpPr>
        <p:grpSpPr>
          <a:xfrm>
            <a:off x="3268173" y="4514248"/>
            <a:ext cx="4263455" cy="882027"/>
            <a:chOff x="4952595" y="4780948"/>
            <a:chExt cx="4263455" cy="882027"/>
          </a:xfrm>
        </p:grpSpPr>
        <p:grpSp>
          <p:nvGrpSpPr>
            <p:cNvPr id="39" name="Group 38">
              <a:extLst>
                <a:ext uri="{FF2B5EF4-FFF2-40B4-BE49-F238E27FC236}">
                  <a16:creationId xmlns:a16="http://schemas.microsoft.com/office/drawing/2014/main" id="{9998D466-ABA6-9748-B0B7-3CDDC71A2EE6}"/>
                </a:ext>
              </a:extLst>
            </p:cNvPr>
            <p:cNvGrpSpPr/>
            <p:nvPr/>
          </p:nvGrpSpPr>
          <p:grpSpPr>
            <a:xfrm>
              <a:off x="4952595" y="4811001"/>
              <a:ext cx="842174" cy="851974"/>
              <a:chOff x="4111628" y="4803047"/>
              <a:chExt cx="842174" cy="851974"/>
            </a:xfrm>
          </p:grpSpPr>
          <p:sp>
            <p:nvSpPr>
              <p:cNvPr id="66" name="Freeform 65">
                <a:extLst>
                  <a:ext uri="{FF2B5EF4-FFF2-40B4-BE49-F238E27FC236}">
                    <a16:creationId xmlns:a16="http://schemas.microsoft.com/office/drawing/2014/main" id="{B1533BBF-34AE-D045-87C4-BF94B61A8021}"/>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67" name="Straight Connector 66">
                <a:extLst>
                  <a:ext uri="{FF2B5EF4-FFF2-40B4-BE49-F238E27FC236}">
                    <a16:creationId xmlns:a16="http://schemas.microsoft.com/office/drawing/2014/main" id="{1F8A69D2-1AFF-CA43-A164-55CE61810D68}"/>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8341D802-81CF-4E46-9220-44B0752C28D7}"/>
                </a:ext>
              </a:extLst>
            </p:cNvPr>
            <p:cNvGrpSpPr/>
            <p:nvPr/>
          </p:nvGrpSpPr>
          <p:grpSpPr>
            <a:xfrm>
              <a:off x="5815757" y="4805638"/>
              <a:ext cx="842174" cy="851974"/>
              <a:chOff x="4111628" y="4803047"/>
              <a:chExt cx="842174" cy="851974"/>
            </a:xfrm>
          </p:grpSpPr>
          <p:sp>
            <p:nvSpPr>
              <p:cNvPr id="64" name="Freeform 63">
                <a:extLst>
                  <a:ext uri="{FF2B5EF4-FFF2-40B4-BE49-F238E27FC236}">
                    <a16:creationId xmlns:a16="http://schemas.microsoft.com/office/drawing/2014/main" id="{70675808-82EA-D149-9841-1BBE3F7DCA2F}"/>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65" name="Straight Connector 64">
                <a:extLst>
                  <a:ext uri="{FF2B5EF4-FFF2-40B4-BE49-F238E27FC236}">
                    <a16:creationId xmlns:a16="http://schemas.microsoft.com/office/drawing/2014/main" id="{8AE68F9E-06F7-1545-8D8D-00902C6D90A3}"/>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32EF4543-041D-8B43-8CC4-877142E679F4}"/>
                </a:ext>
              </a:extLst>
            </p:cNvPr>
            <p:cNvGrpSpPr/>
            <p:nvPr/>
          </p:nvGrpSpPr>
          <p:grpSpPr>
            <a:xfrm>
              <a:off x="6678918" y="4793293"/>
              <a:ext cx="828566" cy="851974"/>
              <a:chOff x="4111628" y="4803047"/>
              <a:chExt cx="842174" cy="851974"/>
            </a:xfrm>
          </p:grpSpPr>
          <p:sp>
            <p:nvSpPr>
              <p:cNvPr id="60" name="Freeform 59">
                <a:extLst>
                  <a:ext uri="{FF2B5EF4-FFF2-40B4-BE49-F238E27FC236}">
                    <a16:creationId xmlns:a16="http://schemas.microsoft.com/office/drawing/2014/main" id="{1FC6BAEE-2EA6-9A40-9F2E-9323AD251412}"/>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63" name="Straight Connector 62">
                <a:extLst>
                  <a:ext uri="{FF2B5EF4-FFF2-40B4-BE49-F238E27FC236}">
                    <a16:creationId xmlns:a16="http://schemas.microsoft.com/office/drawing/2014/main" id="{30E9A1B0-7A1F-A64E-A21C-56B80108553A}"/>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47C69A79-9B85-7049-BEA1-1E83A975FED9}"/>
                </a:ext>
              </a:extLst>
            </p:cNvPr>
            <p:cNvGrpSpPr/>
            <p:nvPr/>
          </p:nvGrpSpPr>
          <p:grpSpPr>
            <a:xfrm>
              <a:off x="7533201" y="4780948"/>
              <a:ext cx="828566" cy="851974"/>
              <a:chOff x="4111628" y="4803047"/>
              <a:chExt cx="842174" cy="851974"/>
            </a:xfrm>
          </p:grpSpPr>
          <p:sp>
            <p:nvSpPr>
              <p:cNvPr id="57" name="Freeform 56">
                <a:extLst>
                  <a:ext uri="{FF2B5EF4-FFF2-40B4-BE49-F238E27FC236}">
                    <a16:creationId xmlns:a16="http://schemas.microsoft.com/office/drawing/2014/main" id="{10C024C3-43D8-584D-BB47-25DD0DC40555}"/>
                  </a:ext>
                </a:extLst>
              </p:cNvPr>
              <p:cNvSpPr/>
              <p:nvPr/>
            </p:nvSpPr>
            <p:spPr>
              <a:xfrm>
                <a:off x="4111628" y="4803047"/>
                <a:ext cx="842174"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cxnSp>
            <p:nvCxnSpPr>
              <p:cNvPr id="58" name="Straight Connector 57">
                <a:extLst>
                  <a:ext uri="{FF2B5EF4-FFF2-40B4-BE49-F238E27FC236}">
                    <a16:creationId xmlns:a16="http://schemas.microsoft.com/office/drawing/2014/main" id="{71DF2745-FBCE-E843-9F7F-31D872B044E6}"/>
                  </a:ext>
                </a:extLst>
              </p:cNvPr>
              <p:cNvCxnSpPr>
                <a:cxnSpLocks/>
              </p:cNvCxnSpPr>
              <p:nvPr/>
            </p:nvCxnSpPr>
            <p:spPr>
              <a:xfrm>
                <a:off x="4953802" y="4803047"/>
                <a:ext cx="0" cy="798802"/>
              </a:xfrm>
              <a:prstGeom prst="line">
                <a:avLst/>
              </a:prstGeom>
              <a:ln w="28575">
                <a:solidFill>
                  <a:srgbClr val="0000A3"/>
                </a:solidFill>
                <a:prstDash val="dash"/>
              </a:ln>
            </p:spPr>
            <p:style>
              <a:lnRef idx="1">
                <a:schemeClr val="accent1"/>
              </a:lnRef>
              <a:fillRef idx="0">
                <a:schemeClr val="accent1"/>
              </a:fillRef>
              <a:effectRef idx="0">
                <a:schemeClr val="accent1"/>
              </a:effectRef>
              <a:fontRef idx="minor">
                <a:schemeClr val="tx1"/>
              </a:fontRef>
            </p:style>
          </p:cxnSp>
        </p:grpSp>
        <p:sp>
          <p:nvSpPr>
            <p:cNvPr id="56" name="Freeform 55">
              <a:extLst>
                <a:ext uri="{FF2B5EF4-FFF2-40B4-BE49-F238E27FC236}">
                  <a16:creationId xmlns:a16="http://schemas.microsoft.com/office/drawing/2014/main" id="{D5B879B8-621B-914A-80D6-C9E50E57B598}"/>
                </a:ext>
              </a:extLst>
            </p:cNvPr>
            <p:cNvSpPr/>
            <p:nvPr/>
          </p:nvSpPr>
          <p:spPr>
            <a:xfrm>
              <a:off x="8387484" y="4790798"/>
              <a:ext cx="828566" cy="851974"/>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15981" y="116560"/>
                    <a:pt x="138906" y="965397"/>
                    <a:pt x="0" y="2103931"/>
                  </a:cubicBezTo>
                </a:path>
              </a:pathLst>
            </a:custGeom>
            <a:noFill/>
            <a:ln w="25400" cap="flat" cmpd="sng" algn="ctr">
              <a:solidFill>
                <a:srgbClr val="0000A3"/>
              </a:solidFill>
              <a:prstDash val="sysDash"/>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grpSp>
      <p:sp>
        <p:nvSpPr>
          <p:cNvPr id="70" name="Rectangle 3">
            <a:extLst>
              <a:ext uri="{FF2B5EF4-FFF2-40B4-BE49-F238E27FC236}">
                <a16:creationId xmlns:a16="http://schemas.microsoft.com/office/drawing/2014/main" id="{A7440B74-5491-9045-A31F-52B88A90E26D}"/>
              </a:ext>
            </a:extLst>
          </p:cNvPr>
          <p:cNvSpPr txBox="1">
            <a:spLocks noChangeArrowheads="1"/>
          </p:cNvSpPr>
          <p:nvPr/>
        </p:nvSpPr>
        <p:spPr>
          <a:xfrm>
            <a:off x="785990" y="3009900"/>
            <a:ext cx="11164126" cy="89837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after cutting rate/window in half on loss, initially ramp to to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4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0" i="1" u="none" strike="noStrike" kern="1200" cap="none" spc="0" normalizeH="0" baseline="0" noProof="0" dirty="0">
                <a:ln>
                  <a:noFill/>
                </a:ln>
                <a:solidFill>
                  <a:srgbClr val="0013A3"/>
                </a:solidFill>
                <a:effectLst/>
                <a:uLnTx/>
                <a:uFillTx/>
                <a:latin typeface="Calibri" panose="020F0502020204030204"/>
                <a:ea typeface="ＭＳ Ｐゴシック" panose="020B0600070205080204" pitchFamily="34" charset="-128"/>
                <a:cs typeface="+mn-cs"/>
              </a:rPr>
              <a:t>faster</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but then approach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4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r>
              <a:rPr kumimoji="0" lang="en-US" altLang="en-US" sz="2400" b="0" i="0" u="none" strike="noStrike" kern="1200" cap="none" spc="0" normalizeH="0" baseline="-2500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more </a:t>
            </a:r>
            <a:r>
              <a:rPr kumimoji="0" lang="en-US" altLang="en-US" sz="2400" b="0" i="1" u="none" strike="noStrike" kern="1200" cap="none" spc="0" normalizeH="0" baseline="0" noProof="0" dirty="0">
                <a:ln>
                  <a:noFill/>
                </a:ln>
                <a:solidFill>
                  <a:srgbClr val="0013A3"/>
                </a:solidFill>
                <a:effectLst/>
                <a:uLnTx/>
                <a:uFillTx/>
                <a:latin typeface="Calibri" panose="020F0502020204030204"/>
                <a:ea typeface="ＭＳ Ｐゴシック" panose="020B0600070205080204" pitchFamily="34" charset="-128"/>
                <a:cs typeface="+mn-cs"/>
              </a:rPr>
              <a:t>slowly</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38" name="Slide Number Placeholder 2">
            <a:extLst>
              <a:ext uri="{FF2B5EF4-FFF2-40B4-BE49-F238E27FC236}">
                <a16:creationId xmlns:a16="http://schemas.microsoft.com/office/drawing/2014/main" id="{D0F43FDD-DDBC-1047-B2D5-FF3A372F77B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123</a:t>
            </a:fld>
            <a:endParaRPr lang="en-US" dirty="0"/>
          </a:p>
        </p:txBody>
      </p:sp>
    </p:spTree>
    <p:extLst>
      <p:ext uri="{BB962C8B-B14F-4D97-AF65-F5344CB8AC3E}">
        <p14:creationId xmlns:p14="http://schemas.microsoft.com/office/powerpoint/2010/main" val="2174061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dissolve">
                                      <p:cBhvr>
                                        <p:cTn id="7" dur="500"/>
                                        <p:tgtEl>
                                          <p:spTgt spid="6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0"/>
                                        </p:tgtEl>
                                        <p:attrNameLst>
                                          <p:attrName>style.visibility</p:attrName>
                                        </p:attrNameLst>
                                      </p:cBhvr>
                                      <p:to>
                                        <p:strVal val="visible"/>
                                      </p:to>
                                    </p:set>
                                    <p:animEffect transition="in" filter="dissolve">
                                      <p:cBhvr>
                                        <p:cTn id="12" dur="500"/>
                                        <p:tgtEl>
                                          <p:spTgt spid="7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childTnLst>
                          </p:cTn>
                        </p:par>
                        <p:par>
                          <p:cTn id="18" fill="hold">
                            <p:stCondLst>
                              <p:cond delay="500"/>
                            </p:stCondLst>
                            <p:childTnLst>
                              <p:par>
                                <p:cTn id="19" presetID="9" presetClass="entr" presetSubtype="0"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dissolv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wipe(left)">
                                      <p:cBhvr>
                                        <p:cTn id="26" dur="2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70" grpId="0"/>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6953"/>
            <a:ext cx="11393310" cy="894622"/>
          </a:xfrm>
        </p:spPr>
        <p:txBody>
          <a:bodyPr>
            <a:normAutofit/>
          </a:bodyPr>
          <a:lstStyle/>
          <a:p>
            <a:r>
              <a:rPr lang="en-US" sz="4800" dirty="0"/>
              <a:t>TCP CUBIC</a:t>
            </a:r>
            <a:endParaRPr lang="en-US" sz="4400" b="0" dirty="0"/>
          </a:p>
        </p:txBody>
      </p:sp>
      <p:sp>
        <p:nvSpPr>
          <p:cNvPr id="110" name="Rectangle 3">
            <a:extLst>
              <a:ext uri="{FF2B5EF4-FFF2-40B4-BE49-F238E27FC236}">
                <a16:creationId xmlns:a16="http://schemas.microsoft.com/office/drawing/2014/main" id="{2AE4693F-64D3-B14E-9E64-AAA80AA8953E}"/>
              </a:ext>
            </a:extLst>
          </p:cNvPr>
          <p:cNvSpPr txBox="1">
            <a:spLocks noChangeArrowheads="1"/>
          </p:cNvSpPr>
          <p:nvPr/>
        </p:nvSpPr>
        <p:spPr>
          <a:xfrm>
            <a:off x="798690" y="1308101"/>
            <a:ext cx="11164126" cy="9525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12750" marR="0" lvl="0" indent="-2857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 point in time when TCP window size will reach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W</a:t>
            </a:r>
            <a:r>
              <a:rPr kumimoji="0" lang="en-US" altLang="en-US" sz="2800" b="0" i="0" u="none" strike="noStrike" kern="1200" cap="none" spc="0" normalizeH="0" baseline="-25000" noProof="0" dirty="0" err="1">
                <a:ln>
                  <a:noFill/>
                </a:ln>
                <a:solidFill>
                  <a:prstClr val="black"/>
                </a:solidFill>
                <a:effectLst/>
                <a:uLnTx/>
                <a:uFillTx/>
                <a:latin typeface="Calibri" panose="020F0502020204030204"/>
                <a:ea typeface="ＭＳ Ｐゴシック" panose="020B0600070205080204" pitchFamily="34" charset="-128"/>
                <a:cs typeface="+mn-cs"/>
              </a:rPr>
              <a:t>max</a:t>
            </a:r>
            <a:endParaRPr kumimoji="0" lang="en-US" altLang="en-US" sz="2800" b="0" i="0" u="none" strike="noStrike" kern="1200" cap="none" spc="0" normalizeH="0" baseline="-2500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803275" marR="0" lvl="1" indent="-2952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 itself is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tuneable</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62" name="Rectangle 3">
            <a:extLst>
              <a:ext uri="{FF2B5EF4-FFF2-40B4-BE49-F238E27FC236}">
                <a16:creationId xmlns:a16="http://schemas.microsoft.com/office/drawing/2014/main" id="{F1B09B2C-5BFF-124C-8873-2D5A5004479A}"/>
              </a:ext>
            </a:extLst>
          </p:cNvPr>
          <p:cNvSpPr txBox="1">
            <a:spLocks noChangeArrowheads="1"/>
          </p:cNvSpPr>
          <p:nvPr/>
        </p:nvSpPr>
        <p:spPr>
          <a:xfrm>
            <a:off x="952087" y="3043946"/>
            <a:ext cx="10287826" cy="9959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larger increases when further away from K</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smaller increases (cautious) when nearer K</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06795CBC-1C6F-B74C-8827-0CEC2A5332FA}"/>
              </a:ext>
            </a:extLst>
          </p:cNvPr>
          <p:cNvGrpSpPr/>
          <p:nvPr/>
        </p:nvGrpSpPr>
        <p:grpSpPr>
          <a:xfrm>
            <a:off x="5030365" y="2893914"/>
            <a:ext cx="5714572" cy="3644759"/>
            <a:chOff x="5030365" y="2893914"/>
            <a:chExt cx="5714572" cy="3644759"/>
          </a:xfrm>
        </p:grpSpPr>
        <p:sp>
          <p:nvSpPr>
            <p:cNvPr id="74" name="TextBox 73">
              <a:extLst>
                <a:ext uri="{FF2B5EF4-FFF2-40B4-BE49-F238E27FC236}">
                  <a16:creationId xmlns:a16="http://schemas.microsoft.com/office/drawing/2014/main" id="{0C00F692-909C-D141-895A-8256B6EEFBF4}"/>
                </a:ext>
              </a:extLst>
            </p:cNvPr>
            <p:cNvSpPr txBox="1"/>
            <p:nvPr/>
          </p:nvSpPr>
          <p:spPr>
            <a:xfrm>
              <a:off x="5030365" y="5185258"/>
              <a:ext cx="808134" cy="887935"/>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TCP</a:t>
              </a:r>
            </a:p>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sending </a:t>
              </a:r>
            </a:p>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rate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37" name="Straight Connector 36">
              <a:extLst>
                <a:ext uri="{FF2B5EF4-FFF2-40B4-BE49-F238E27FC236}">
                  <a16:creationId xmlns:a16="http://schemas.microsoft.com/office/drawing/2014/main" id="{31048FCC-58D4-4840-8FE9-95840FBDF3F7}"/>
                </a:ext>
              </a:extLst>
            </p:cNvPr>
            <p:cNvCxnSpPr/>
            <p:nvPr/>
          </p:nvCxnSpPr>
          <p:spPr>
            <a:xfrm>
              <a:off x="5801903" y="6262085"/>
              <a:ext cx="4597974" cy="0"/>
            </a:xfrm>
            <a:prstGeom prst="line">
              <a:avLst/>
            </a:prstGeom>
            <a:ln w="127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59F5CB0B-355B-4E41-BC79-5977C015BC4B}"/>
                </a:ext>
              </a:extLst>
            </p:cNvPr>
            <p:cNvCxnSpPr>
              <a:cxnSpLocks/>
            </p:cNvCxnSpPr>
            <p:nvPr/>
          </p:nvCxnSpPr>
          <p:spPr>
            <a:xfrm flipV="1">
              <a:off x="5801904" y="4039871"/>
              <a:ext cx="0" cy="2222517"/>
            </a:xfrm>
            <a:prstGeom prst="line">
              <a:avLst/>
            </a:prstGeom>
            <a:ln w="127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39" name="Freeform 38">
              <a:extLst>
                <a:ext uri="{FF2B5EF4-FFF2-40B4-BE49-F238E27FC236}">
                  <a16:creationId xmlns:a16="http://schemas.microsoft.com/office/drawing/2014/main" id="{364F1AB4-D6D0-A349-B4AA-DF5642C1F53E}"/>
                </a:ext>
              </a:extLst>
            </p:cNvPr>
            <p:cNvSpPr/>
            <p:nvPr/>
          </p:nvSpPr>
          <p:spPr>
            <a:xfrm>
              <a:off x="5815989" y="4445300"/>
              <a:ext cx="480875" cy="1811260"/>
            </a:xfrm>
            <a:custGeom>
              <a:avLst/>
              <a:gdLst>
                <a:gd name="connsiteX0" fmla="*/ 860489 w 860489"/>
                <a:gd name="connsiteY0" fmla="*/ 0 h 3186525"/>
                <a:gd name="connsiteX1" fmla="*/ 777551 w 860489"/>
                <a:gd name="connsiteY1" fmla="*/ 2384490 h 3186525"/>
                <a:gd name="connsiteX2" fmla="*/ 632408 w 860489"/>
                <a:gd name="connsiteY2" fmla="*/ 3084286 h 3186525"/>
                <a:gd name="connsiteX3" fmla="*/ 440612 w 860489"/>
                <a:gd name="connsiteY3" fmla="*/ 3177592 h 3186525"/>
                <a:gd name="connsiteX4" fmla="*/ 0 w 860489"/>
                <a:gd name="connsiteY4" fmla="*/ 3182776 h 3186525"/>
                <a:gd name="connsiteX0" fmla="*/ 860489 w 860489"/>
                <a:gd name="connsiteY0" fmla="*/ 0 h 3186525"/>
                <a:gd name="connsiteX1" fmla="*/ 777551 w 860489"/>
                <a:gd name="connsiteY1" fmla="*/ 2384490 h 3186525"/>
                <a:gd name="connsiteX2" fmla="*/ 632408 w 860489"/>
                <a:gd name="connsiteY2" fmla="*/ 3084286 h 3186525"/>
                <a:gd name="connsiteX3" fmla="*/ 440612 w 860489"/>
                <a:gd name="connsiteY3" fmla="*/ 3177592 h 3186525"/>
                <a:gd name="connsiteX4" fmla="*/ 0 w 860489"/>
                <a:gd name="connsiteY4" fmla="*/ 3182776 h 3186525"/>
                <a:gd name="connsiteX0" fmla="*/ 860489 w 860489"/>
                <a:gd name="connsiteY0" fmla="*/ 0 h 3182776"/>
                <a:gd name="connsiteX1" fmla="*/ 777551 w 860489"/>
                <a:gd name="connsiteY1" fmla="*/ 2384490 h 3182776"/>
                <a:gd name="connsiteX2" fmla="*/ 632408 w 860489"/>
                <a:gd name="connsiteY2" fmla="*/ 3084286 h 3182776"/>
                <a:gd name="connsiteX3" fmla="*/ 0 w 860489"/>
                <a:gd name="connsiteY3" fmla="*/ 3182776 h 3182776"/>
                <a:gd name="connsiteX0" fmla="*/ 860489 w 860489"/>
                <a:gd name="connsiteY0" fmla="*/ 0 h 3183334"/>
                <a:gd name="connsiteX1" fmla="*/ 777551 w 860489"/>
                <a:gd name="connsiteY1" fmla="*/ 2384490 h 3183334"/>
                <a:gd name="connsiteX2" fmla="*/ 632408 w 860489"/>
                <a:gd name="connsiteY2" fmla="*/ 3084286 h 3183334"/>
                <a:gd name="connsiteX3" fmla="*/ 0 w 860489"/>
                <a:gd name="connsiteY3" fmla="*/ 3182776 h 3183334"/>
                <a:gd name="connsiteX0" fmla="*/ 860489 w 860489"/>
                <a:gd name="connsiteY0" fmla="*/ 0 h 3185488"/>
                <a:gd name="connsiteX1" fmla="*/ 777551 w 860489"/>
                <a:gd name="connsiteY1" fmla="*/ 2384490 h 3185488"/>
                <a:gd name="connsiteX2" fmla="*/ 632408 w 860489"/>
                <a:gd name="connsiteY2" fmla="*/ 3084286 h 3185488"/>
                <a:gd name="connsiteX3" fmla="*/ 0 w 860489"/>
                <a:gd name="connsiteY3" fmla="*/ 3182776 h 3185488"/>
                <a:gd name="connsiteX0" fmla="*/ 860489 w 860489"/>
                <a:gd name="connsiteY0" fmla="*/ 0 h 3182776"/>
                <a:gd name="connsiteX1" fmla="*/ 777551 w 860489"/>
                <a:gd name="connsiteY1" fmla="*/ 2384490 h 3182776"/>
                <a:gd name="connsiteX2" fmla="*/ 664158 w 860489"/>
                <a:gd name="connsiteY2" fmla="*/ 3043011 h 3182776"/>
                <a:gd name="connsiteX3" fmla="*/ 0 w 860489"/>
                <a:gd name="connsiteY3" fmla="*/ 3182776 h 3182776"/>
                <a:gd name="connsiteX0" fmla="*/ 860489 w 860489"/>
                <a:gd name="connsiteY0" fmla="*/ 0 h 3184087"/>
                <a:gd name="connsiteX1" fmla="*/ 777551 w 860489"/>
                <a:gd name="connsiteY1" fmla="*/ 2384490 h 3184087"/>
                <a:gd name="connsiteX2" fmla="*/ 664158 w 860489"/>
                <a:gd name="connsiteY2" fmla="*/ 3043011 h 3184087"/>
                <a:gd name="connsiteX3" fmla="*/ 0 w 860489"/>
                <a:gd name="connsiteY3" fmla="*/ 3182776 h 3184087"/>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2776"/>
                <a:gd name="connsiteX1" fmla="*/ 793426 w 860489"/>
                <a:gd name="connsiteY1" fmla="*/ 2378140 h 3182776"/>
                <a:gd name="connsiteX2" fmla="*/ 664158 w 860489"/>
                <a:gd name="connsiteY2" fmla="*/ 3043011 h 3182776"/>
                <a:gd name="connsiteX3" fmla="*/ 0 w 860489"/>
                <a:gd name="connsiteY3" fmla="*/ 3182776 h 3182776"/>
                <a:gd name="connsiteX0" fmla="*/ 860489 w 860489"/>
                <a:gd name="connsiteY0" fmla="*/ 0 h 3186401"/>
                <a:gd name="connsiteX1" fmla="*/ 793426 w 860489"/>
                <a:gd name="connsiteY1" fmla="*/ 2378140 h 3186401"/>
                <a:gd name="connsiteX2" fmla="*/ 664158 w 860489"/>
                <a:gd name="connsiteY2" fmla="*/ 3043011 h 3186401"/>
                <a:gd name="connsiteX3" fmla="*/ 0 w 860489"/>
                <a:gd name="connsiteY3" fmla="*/ 3182776 h 3186401"/>
                <a:gd name="connsiteX0" fmla="*/ 860489 w 860489"/>
                <a:gd name="connsiteY0" fmla="*/ 0 h 3188070"/>
                <a:gd name="connsiteX1" fmla="*/ 793426 w 860489"/>
                <a:gd name="connsiteY1" fmla="*/ 2378140 h 3188070"/>
                <a:gd name="connsiteX2" fmla="*/ 664158 w 860489"/>
                <a:gd name="connsiteY2" fmla="*/ 3043011 h 3188070"/>
                <a:gd name="connsiteX3" fmla="*/ 0 w 860489"/>
                <a:gd name="connsiteY3" fmla="*/ 3182776 h 3188070"/>
                <a:gd name="connsiteX0" fmla="*/ 860489 w 860489"/>
                <a:gd name="connsiteY0" fmla="*/ 0 h 3182776"/>
                <a:gd name="connsiteX1" fmla="*/ 793426 w 860489"/>
                <a:gd name="connsiteY1" fmla="*/ 2378140 h 3182776"/>
                <a:gd name="connsiteX2" fmla="*/ 676858 w 860489"/>
                <a:gd name="connsiteY2" fmla="*/ 2998561 h 3182776"/>
                <a:gd name="connsiteX3" fmla="*/ 0 w 860489"/>
                <a:gd name="connsiteY3" fmla="*/ 3182776 h 3182776"/>
                <a:gd name="connsiteX0" fmla="*/ 860489 w 860489"/>
                <a:gd name="connsiteY0" fmla="*/ 0 h 3192503"/>
                <a:gd name="connsiteX1" fmla="*/ 793426 w 860489"/>
                <a:gd name="connsiteY1" fmla="*/ 2378140 h 3192503"/>
                <a:gd name="connsiteX2" fmla="*/ 676858 w 860489"/>
                <a:gd name="connsiteY2" fmla="*/ 2998561 h 3192503"/>
                <a:gd name="connsiteX3" fmla="*/ 0 w 860489"/>
                <a:gd name="connsiteY3" fmla="*/ 3182776 h 3192503"/>
                <a:gd name="connsiteX0" fmla="*/ 860489 w 860489"/>
                <a:gd name="connsiteY0" fmla="*/ 0 h 3182981"/>
                <a:gd name="connsiteX1" fmla="*/ 793426 w 860489"/>
                <a:gd name="connsiteY1" fmla="*/ 2378140 h 3182981"/>
                <a:gd name="connsiteX2" fmla="*/ 676858 w 860489"/>
                <a:gd name="connsiteY2" fmla="*/ 2998561 h 3182981"/>
                <a:gd name="connsiteX3" fmla="*/ 0 w 860489"/>
                <a:gd name="connsiteY3" fmla="*/ 3182776 h 3182981"/>
                <a:gd name="connsiteX0" fmla="*/ 860489 w 860489"/>
                <a:gd name="connsiteY0" fmla="*/ 0 h 3182981"/>
                <a:gd name="connsiteX1" fmla="*/ 793426 w 860489"/>
                <a:gd name="connsiteY1" fmla="*/ 2378140 h 3182981"/>
                <a:gd name="connsiteX2" fmla="*/ 676858 w 860489"/>
                <a:gd name="connsiteY2" fmla="*/ 2998561 h 3182981"/>
                <a:gd name="connsiteX3" fmla="*/ 0 w 860489"/>
                <a:gd name="connsiteY3" fmla="*/ 3182776 h 3182981"/>
                <a:gd name="connsiteX0" fmla="*/ 892239 w 892239"/>
                <a:gd name="connsiteY0" fmla="*/ 0 h 3160756"/>
                <a:gd name="connsiteX1" fmla="*/ 793426 w 892239"/>
                <a:gd name="connsiteY1" fmla="*/ 2355915 h 3160756"/>
                <a:gd name="connsiteX2" fmla="*/ 676858 w 892239"/>
                <a:gd name="connsiteY2" fmla="*/ 2976336 h 3160756"/>
                <a:gd name="connsiteX3" fmla="*/ 0 w 892239"/>
                <a:gd name="connsiteY3" fmla="*/ 3160551 h 3160756"/>
                <a:gd name="connsiteX0" fmla="*/ 892239 w 892239"/>
                <a:gd name="connsiteY0" fmla="*/ 0 h 3160756"/>
                <a:gd name="connsiteX1" fmla="*/ 793426 w 892239"/>
                <a:gd name="connsiteY1" fmla="*/ 2355915 h 3160756"/>
                <a:gd name="connsiteX2" fmla="*/ 676858 w 892239"/>
                <a:gd name="connsiteY2" fmla="*/ 2976336 h 3160756"/>
                <a:gd name="connsiteX3" fmla="*/ 0 w 892239"/>
                <a:gd name="connsiteY3" fmla="*/ 3160551 h 3160756"/>
              </a:gdLst>
              <a:ahLst/>
              <a:cxnLst>
                <a:cxn ang="0">
                  <a:pos x="connsiteX0" y="connsiteY0"/>
                </a:cxn>
                <a:cxn ang="0">
                  <a:pos x="connsiteX1" y="connsiteY1"/>
                </a:cxn>
                <a:cxn ang="0">
                  <a:pos x="connsiteX2" y="connsiteY2"/>
                </a:cxn>
                <a:cxn ang="0">
                  <a:pos x="connsiteX3" y="connsiteY3"/>
                </a:cxn>
              </a:cxnLst>
              <a:rect l="l" t="t" r="r" b="b"/>
              <a:pathLst>
                <a:path w="892239" h="3160756">
                  <a:moveTo>
                    <a:pt x="892239" y="0"/>
                  </a:moveTo>
                  <a:cubicBezTo>
                    <a:pt x="857076" y="951096"/>
                    <a:pt x="829323" y="1859859"/>
                    <a:pt x="793426" y="2355915"/>
                  </a:cubicBezTo>
                  <a:cubicBezTo>
                    <a:pt x="757529" y="2851971"/>
                    <a:pt x="751946" y="2746980"/>
                    <a:pt x="676858" y="2976336"/>
                  </a:cubicBezTo>
                  <a:cubicBezTo>
                    <a:pt x="601770" y="3205692"/>
                    <a:pt x="160327" y="3152732"/>
                    <a:pt x="0" y="3160551"/>
                  </a:cubicBezTo>
                </a:path>
              </a:pathLst>
            </a:custGeom>
            <a:ln>
              <a:solidFill>
                <a:schemeClr val="accent3">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40" name="Straight Connector 39">
              <a:extLst>
                <a:ext uri="{FF2B5EF4-FFF2-40B4-BE49-F238E27FC236}">
                  <a16:creationId xmlns:a16="http://schemas.microsoft.com/office/drawing/2014/main" id="{4FD05EC6-A68B-5849-8856-938B7C45AE89}"/>
                </a:ext>
              </a:extLst>
            </p:cNvPr>
            <p:cNvCxnSpPr/>
            <p:nvPr/>
          </p:nvCxnSpPr>
          <p:spPr>
            <a:xfrm>
              <a:off x="6296864" y="4404648"/>
              <a:ext cx="2774587" cy="0"/>
            </a:xfrm>
            <a:prstGeom prst="line">
              <a:avLst/>
            </a:prstGeom>
            <a:ln w="127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grpSp>
          <p:nvGrpSpPr>
            <p:cNvPr id="53" name="Group 52">
              <a:extLst>
                <a:ext uri="{FF2B5EF4-FFF2-40B4-BE49-F238E27FC236}">
                  <a16:creationId xmlns:a16="http://schemas.microsoft.com/office/drawing/2014/main" id="{652EAE58-A2EB-554B-B3B8-3454BFE59DEC}"/>
                </a:ext>
              </a:extLst>
            </p:cNvPr>
            <p:cNvGrpSpPr/>
            <p:nvPr/>
          </p:nvGrpSpPr>
          <p:grpSpPr>
            <a:xfrm>
              <a:off x="6350326" y="4445306"/>
              <a:ext cx="795772" cy="900465"/>
              <a:chOff x="1257299" y="2448186"/>
              <a:chExt cx="919846" cy="1571364"/>
            </a:xfrm>
          </p:grpSpPr>
          <p:cxnSp>
            <p:nvCxnSpPr>
              <p:cNvPr id="55" name="Straight Connector 54">
                <a:extLst>
                  <a:ext uri="{FF2B5EF4-FFF2-40B4-BE49-F238E27FC236}">
                    <a16:creationId xmlns:a16="http://schemas.microsoft.com/office/drawing/2014/main" id="{2DF299DC-3781-6341-8E4F-B2C15D6BF7C2}"/>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56" name="Freeform 55">
                <a:extLst>
                  <a:ext uri="{FF2B5EF4-FFF2-40B4-BE49-F238E27FC236}">
                    <a16:creationId xmlns:a16="http://schemas.microsoft.com/office/drawing/2014/main" id="{A529C10A-08D6-9A4C-9568-A25D96C81B35}"/>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57" name="Group 56">
              <a:extLst>
                <a:ext uri="{FF2B5EF4-FFF2-40B4-BE49-F238E27FC236}">
                  <a16:creationId xmlns:a16="http://schemas.microsoft.com/office/drawing/2014/main" id="{DD4080B1-FADE-D842-AD17-92CA8673682C}"/>
                </a:ext>
              </a:extLst>
            </p:cNvPr>
            <p:cNvGrpSpPr/>
            <p:nvPr/>
          </p:nvGrpSpPr>
          <p:grpSpPr>
            <a:xfrm>
              <a:off x="7112500" y="4441667"/>
              <a:ext cx="795772" cy="900465"/>
              <a:chOff x="1257299" y="2448186"/>
              <a:chExt cx="919846" cy="1571364"/>
            </a:xfrm>
          </p:grpSpPr>
          <p:cxnSp>
            <p:nvCxnSpPr>
              <p:cNvPr id="58" name="Straight Connector 57">
                <a:extLst>
                  <a:ext uri="{FF2B5EF4-FFF2-40B4-BE49-F238E27FC236}">
                    <a16:creationId xmlns:a16="http://schemas.microsoft.com/office/drawing/2014/main" id="{E69763F8-75EA-0E4A-853F-08C23DD4122F}"/>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60" name="Freeform 59">
                <a:extLst>
                  <a:ext uri="{FF2B5EF4-FFF2-40B4-BE49-F238E27FC236}">
                    <a16:creationId xmlns:a16="http://schemas.microsoft.com/office/drawing/2014/main" id="{35886E94-53B2-7946-B709-218428F049FE}"/>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3" name="Group 62">
              <a:extLst>
                <a:ext uri="{FF2B5EF4-FFF2-40B4-BE49-F238E27FC236}">
                  <a16:creationId xmlns:a16="http://schemas.microsoft.com/office/drawing/2014/main" id="{0F7884A7-F440-334D-B642-94893B5E3BD9}"/>
                </a:ext>
              </a:extLst>
            </p:cNvPr>
            <p:cNvGrpSpPr/>
            <p:nvPr/>
          </p:nvGrpSpPr>
          <p:grpSpPr>
            <a:xfrm>
              <a:off x="7915954" y="4439699"/>
              <a:ext cx="795772" cy="900465"/>
              <a:chOff x="1257299" y="2448186"/>
              <a:chExt cx="919846" cy="1571364"/>
            </a:xfrm>
          </p:grpSpPr>
          <p:cxnSp>
            <p:nvCxnSpPr>
              <p:cNvPr id="64" name="Straight Connector 63">
                <a:extLst>
                  <a:ext uri="{FF2B5EF4-FFF2-40B4-BE49-F238E27FC236}">
                    <a16:creationId xmlns:a16="http://schemas.microsoft.com/office/drawing/2014/main" id="{DBAB8346-F851-4A4A-94B7-DB13B78B3A1D}"/>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65" name="Freeform 64">
                <a:extLst>
                  <a:ext uri="{FF2B5EF4-FFF2-40B4-BE49-F238E27FC236}">
                    <a16:creationId xmlns:a16="http://schemas.microsoft.com/office/drawing/2014/main" id="{5DE2B57B-8EF4-444E-B851-4E3DDA763568}"/>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6" name="Group 65">
              <a:extLst>
                <a:ext uri="{FF2B5EF4-FFF2-40B4-BE49-F238E27FC236}">
                  <a16:creationId xmlns:a16="http://schemas.microsoft.com/office/drawing/2014/main" id="{360233D6-13BE-BE49-A1A4-3A07A4A60704}"/>
                </a:ext>
              </a:extLst>
            </p:cNvPr>
            <p:cNvGrpSpPr/>
            <p:nvPr/>
          </p:nvGrpSpPr>
          <p:grpSpPr>
            <a:xfrm>
              <a:off x="8750371" y="4432898"/>
              <a:ext cx="795772" cy="900465"/>
              <a:chOff x="1257299" y="2448186"/>
              <a:chExt cx="919846" cy="1571364"/>
            </a:xfrm>
          </p:grpSpPr>
          <p:cxnSp>
            <p:nvCxnSpPr>
              <p:cNvPr id="67" name="Straight Connector 66">
                <a:extLst>
                  <a:ext uri="{FF2B5EF4-FFF2-40B4-BE49-F238E27FC236}">
                    <a16:creationId xmlns:a16="http://schemas.microsoft.com/office/drawing/2014/main" id="{7592834D-6AF8-EC4B-A694-A322F44A9728}"/>
                  </a:ext>
                </a:extLst>
              </p:cNvPr>
              <p:cNvCxnSpPr/>
              <p:nvPr/>
            </p:nvCxnSpPr>
            <p:spPr>
              <a:xfrm flipH="1">
                <a:off x="1294561" y="2448186"/>
                <a:ext cx="882584" cy="1571364"/>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68" name="Freeform 67">
                <a:extLst>
                  <a:ext uri="{FF2B5EF4-FFF2-40B4-BE49-F238E27FC236}">
                    <a16:creationId xmlns:a16="http://schemas.microsoft.com/office/drawing/2014/main" id="{DC312EC2-306B-AB46-9E55-8D70D2C647CA}"/>
                  </a:ext>
                </a:extLst>
              </p:cNvPr>
              <p:cNvSpPr/>
              <p:nvPr/>
            </p:nvSpPr>
            <p:spPr>
              <a:xfrm>
                <a:off x="1257299" y="2450273"/>
                <a:ext cx="854076" cy="1562928"/>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Lst>
                <a:ahLst/>
                <a:cxnLst>
                  <a:cxn ang="0">
                    <a:pos x="connsiteX0" y="connsiteY0"/>
                  </a:cxn>
                  <a:cxn ang="0">
                    <a:pos x="connsiteX1" y="connsiteY1"/>
                  </a:cxn>
                </a:cxnLst>
                <a:rect l="l" t="t" r="r" b="b"/>
                <a:pathLst>
                  <a:path w="1147562" h="2103931">
                    <a:moveTo>
                      <a:pt x="1147562" y="0"/>
                    </a:moveTo>
                    <a:cubicBezTo>
                      <a:pt x="-38197" y="56892"/>
                      <a:pt x="50361" y="547727"/>
                      <a:pt x="0" y="2103931"/>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9" name="Group 68">
              <a:extLst>
                <a:ext uri="{FF2B5EF4-FFF2-40B4-BE49-F238E27FC236}">
                  <a16:creationId xmlns:a16="http://schemas.microsoft.com/office/drawing/2014/main" id="{E51034EA-88C3-9948-BD04-CB0734C3B06B}"/>
                </a:ext>
              </a:extLst>
            </p:cNvPr>
            <p:cNvGrpSpPr/>
            <p:nvPr/>
          </p:nvGrpSpPr>
          <p:grpSpPr>
            <a:xfrm rot="10800000">
              <a:off x="9544542" y="3096950"/>
              <a:ext cx="1128132" cy="1337145"/>
              <a:chOff x="873118" y="2448184"/>
              <a:chExt cx="1304027" cy="2333396"/>
            </a:xfrm>
          </p:grpSpPr>
          <p:cxnSp>
            <p:nvCxnSpPr>
              <p:cNvPr id="70" name="Straight Connector 69">
                <a:extLst>
                  <a:ext uri="{FF2B5EF4-FFF2-40B4-BE49-F238E27FC236}">
                    <a16:creationId xmlns:a16="http://schemas.microsoft.com/office/drawing/2014/main" id="{45185064-8B1C-694D-B7B9-BC34AB781C04}"/>
                  </a:ext>
                </a:extLst>
              </p:cNvPr>
              <p:cNvCxnSpPr/>
              <p:nvPr/>
            </p:nvCxnSpPr>
            <p:spPr>
              <a:xfrm rot="10800000" flipV="1">
                <a:off x="873118" y="2448184"/>
                <a:ext cx="1304027" cy="2333396"/>
              </a:xfrm>
              <a:prstGeom prst="line">
                <a:avLst/>
              </a:prstGeom>
              <a:ln w="25400">
                <a:solidFill>
                  <a:srgbClr val="C00000"/>
                </a:solidFill>
              </a:ln>
              <a:effectLst/>
            </p:spPr>
            <p:style>
              <a:lnRef idx="2">
                <a:schemeClr val="accent1"/>
              </a:lnRef>
              <a:fillRef idx="0">
                <a:schemeClr val="accent1"/>
              </a:fillRef>
              <a:effectRef idx="1">
                <a:schemeClr val="accent1"/>
              </a:effectRef>
              <a:fontRef idx="minor">
                <a:schemeClr val="tx1"/>
              </a:fontRef>
            </p:style>
          </p:cxnSp>
          <p:sp>
            <p:nvSpPr>
              <p:cNvPr id="71" name="Freeform 70">
                <a:extLst>
                  <a:ext uri="{FF2B5EF4-FFF2-40B4-BE49-F238E27FC236}">
                    <a16:creationId xmlns:a16="http://schemas.microsoft.com/office/drawing/2014/main" id="{E1B54475-17A0-F34F-96E0-44994E90BFC9}"/>
                  </a:ext>
                </a:extLst>
              </p:cNvPr>
              <p:cNvSpPr/>
              <p:nvPr/>
            </p:nvSpPr>
            <p:spPr>
              <a:xfrm>
                <a:off x="1252647" y="2450273"/>
                <a:ext cx="858729" cy="1600620"/>
              </a:xfrm>
              <a:custGeom>
                <a:avLst/>
                <a:gdLst>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064381 w 1064381"/>
                  <a:gd name="connsiteY0" fmla="*/ 0 h 2044095"/>
                  <a:gd name="connsiteX1" fmla="*/ 0 w 1064381"/>
                  <a:gd name="connsiteY1" fmla="*/ 2044095 h 204409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29575"/>
                  <a:gd name="connsiteX1" fmla="*/ 0 w 1147562"/>
                  <a:gd name="connsiteY1" fmla="*/ 2129575 h 2129575"/>
                  <a:gd name="connsiteX0" fmla="*/ 1147562 w 1147562"/>
                  <a:gd name="connsiteY0" fmla="*/ 0 h 2103931"/>
                  <a:gd name="connsiteX1" fmla="*/ 0 w 1147562"/>
                  <a:gd name="connsiteY1" fmla="*/ 2103931 h 2103931"/>
                  <a:gd name="connsiteX0" fmla="*/ 1153813 w 1153813"/>
                  <a:gd name="connsiteY0" fmla="*/ 0 h 2154669"/>
                  <a:gd name="connsiteX1" fmla="*/ 0 w 1153813"/>
                  <a:gd name="connsiteY1" fmla="*/ 2154669 h 2154669"/>
                </a:gdLst>
                <a:ahLst/>
                <a:cxnLst>
                  <a:cxn ang="0">
                    <a:pos x="connsiteX0" y="connsiteY0"/>
                  </a:cxn>
                  <a:cxn ang="0">
                    <a:pos x="connsiteX1" y="connsiteY1"/>
                  </a:cxn>
                </a:cxnLst>
                <a:rect l="l" t="t" r="r" b="b"/>
                <a:pathLst>
                  <a:path w="1153813" h="2154669">
                    <a:moveTo>
                      <a:pt x="1153813" y="0"/>
                    </a:moveTo>
                    <a:cubicBezTo>
                      <a:pt x="-31946" y="56892"/>
                      <a:pt x="50361" y="598465"/>
                      <a:pt x="0" y="2154669"/>
                    </a:cubicBezTo>
                  </a:path>
                </a:pathLst>
              </a:cu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cxnSp>
          <p:nvCxnSpPr>
            <p:cNvPr id="72" name="Straight Connector 71">
              <a:extLst>
                <a:ext uri="{FF2B5EF4-FFF2-40B4-BE49-F238E27FC236}">
                  <a16:creationId xmlns:a16="http://schemas.microsoft.com/office/drawing/2014/main" id="{1DFE095F-2D1A-1D4C-9A9A-C62873E0BA38}"/>
                </a:ext>
              </a:extLst>
            </p:cNvPr>
            <p:cNvCxnSpPr/>
            <p:nvPr/>
          </p:nvCxnSpPr>
          <p:spPr>
            <a:xfrm flipH="1">
              <a:off x="10340170" y="2893914"/>
              <a:ext cx="30503" cy="717091"/>
            </a:xfrm>
            <a:prstGeom prst="line">
              <a:avLst/>
            </a:prstGeom>
            <a:ln w="25400">
              <a:solidFill>
                <a:srgbClr val="0000A3"/>
              </a:solidFill>
              <a:prstDash val="dash"/>
            </a:ln>
            <a:effectLst/>
          </p:spPr>
          <p:style>
            <a:lnRef idx="2">
              <a:schemeClr val="accent1"/>
            </a:lnRef>
            <a:fillRef idx="0">
              <a:schemeClr val="accent1"/>
            </a:fillRef>
            <a:effectRef idx="1">
              <a:schemeClr val="accent1"/>
            </a:effectRef>
            <a:fontRef idx="minor">
              <a:schemeClr val="tx1"/>
            </a:fontRef>
          </p:style>
        </p:cxnSp>
        <p:sp>
          <p:nvSpPr>
            <p:cNvPr id="73" name="TextBox 72">
              <a:extLst>
                <a:ext uri="{FF2B5EF4-FFF2-40B4-BE49-F238E27FC236}">
                  <a16:creationId xmlns:a16="http://schemas.microsoft.com/office/drawing/2014/main" id="{44614631-1328-024A-AD9F-B0CFCCFC596B}"/>
                </a:ext>
              </a:extLst>
            </p:cNvPr>
            <p:cNvSpPr txBox="1"/>
            <p:nvPr/>
          </p:nvSpPr>
          <p:spPr>
            <a:xfrm>
              <a:off x="9881790" y="5941210"/>
              <a:ext cx="51809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time</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5" name="TextBox 74">
              <a:extLst>
                <a:ext uri="{FF2B5EF4-FFF2-40B4-BE49-F238E27FC236}">
                  <a16:creationId xmlns:a16="http://schemas.microsoft.com/office/drawing/2014/main" id="{41BB1097-C057-5147-9BCD-E5C490AEDE69}"/>
                </a:ext>
              </a:extLst>
            </p:cNvPr>
            <p:cNvSpPr txBox="1"/>
            <p:nvPr/>
          </p:nvSpPr>
          <p:spPr>
            <a:xfrm>
              <a:off x="9472281" y="4611687"/>
              <a:ext cx="1272656" cy="938719"/>
            </a:xfrm>
            <a:prstGeom prst="rect">
              <a:avLst/>
            </a:prstGeom>
            <a:noFill/>
          </p:spPr>
          <p:txBody>
            <a:bodyPr wrap="none" rtlCol="0">
              <a:spAutoFit/>
            </a:bodyPr>
            <a:lstStyle/>
            <a:p>
              <a:pPr marL="0" marR="0" lvl="0" indent="0" algn="l" defTabSz="914400" rtl="0" eaLnBrk="1" fontAlgn="auto" latinLnBrk="0" hangingPunct="1">
                <a:lnSpc>
                  <a:spcPct val="85000"/>
                </a:lnSpc>
                <a:spcBef>
                  <a:spcPts val="60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Calibri" panose="020F0502020204030204"/>
                  <a:ea typeface="+mn-ea"/>
                  <a:cs typeface="+mn-cs"/>
                </a:rPr>
                <a:t>TCP Reno</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85000"/>
                </a:lnSpc>
                <a:spcBef>
                  <a:spcPts val="600"/>
                </a:spcBef>
                <a:spcAft>
                  <a:spcPts val="0"/>
                </a:spcAft>
                <a:buClrTx/>
                <a:buSzTx/>
                <a:buFontTx/>
                <a:buNone/>
                <a:tabLst/>
                <a:defRPr/>
              </a:pPr>
              <a:r>
                <a:rPr kumimoji="0" lang="en-US" sz="2000" b="0" i="0" u="none" strike="noStrike" kern="1200" cap="none" spc="0" normalizeH="0" baseline="0" noProof="0" dirty="0">
                  <a:ln>
                    <a:noFill/>
                  </a:ln>
                  <a:solidFill>
                    <a:srgbClr val="0000A3"/>
                  </a:solidFill>
                  <a:effectLst/>
                  <a:uLnTx/>
                  <a:uFillTx/>
                  <a:latin typeface="Calibri" panose="020F0502020204030204"/>
                  <a:ea typeface="+mn-ea"/>
                  <a:cs typeface="+mn-cs"/>
                </a:rPr>
                <a:t>TCP CUBIC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6" name="TextBox 75">
              <a:extLst>
                <a:ext uri="{FF2B5EF4-FFF2-40B4-BE49-F238E27FC236}">
                  <a16:creationId xmlns:a16="http://schemas.microsoft.com/office/drawing/2014/main" id="{E65F2412-0F58-C149-8867-B61A2C75E6EC}"/>
                </a:ext>
              </a:extLst>
            </p:cNvPr>
            <p:cNvSpPr txBox="1"/>
            <p:nvPr/>
          </p:nvSpPr>
          <p:spPr>
            <a:xfrm>
              <a:off x="5297976" y="4213131"/>
              <a:ext cx="549173"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err="1">
                  <a:ln>
                    <a:noFill/>
                  </a:ln>
                  <a:solidFill>
                    <a:prstClr val="black"/>
                  </a:solidFill>
                  <a:effectLst/>
                  <a:uLnTx/>
                  <a:uFillTx/>
                  <a:latin typeface="Calibri" panose="020F0502020204030204"/>
                  <a:ea typeface="+mn-ea"/>
                  <a:cs typeface="+mn-cs"/>
                </a:rPr>
                <a:t>W</a:t>
              </a:r>
              <a:r>
                <a:rPr kumimoji="0" lang="en-US" sz="1400" b="0" i="0" u="none" strike="noStrike" kern="1200" cap="none" spc="0" normalizeH="0" baseline="-25000" noProof="0" dirty="0" err="1">
                  <a:ln>
                    <a:noFill/>
                  </a:ln>
                  <a:solidFill>
                    <a:prstClr val="black"/>
                  </a:solidFill>
                  <a:effectLst/>
                  <a:uLnTx/>
                  <a:uFillTx/>
                  <a:latin typeface="Calibri" panose="020F0502020204030204"/>
                  <a:ea typeface="+mn-ea"/>
                  <a:cs typeface="+mn-cs"/>
                </a:rPr>
                <a:t>max</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77" name="TextBox 76">
              <a:extLst>
                <a:ext uri="{FF2B5EF4-FFF2-40B4-BE49-F238E27FC236}">
                  <a16:creationId xmlns:a16="http://schemas.microsoft.com/office/drawing/2014/main" id="{17DBE2E0-494D-FA44-BFFB-683AF749D1D8}"/>
                </a:ext>
              </a:extLst>
            </p:cNvPr>
            <p:cNvSpPr txBox="1"/>
            <p:nvPr/>
          </p:nvSpPr>
          <p:spPr>
            <a:xfrm>
              <a:off x="6180953" y="6255332"/>
              <a:ext cx="312906"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0</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78" name="TextBox 77">
              <a:extLst>
                <a:ext uri="{FF2B5EF4-FFF2-40B4-BE49-F238E27FC236}">
                  <a16:creationId xmlns:a16="http://schemas.microsoft.com/office/drawing/2014/main" id="{3EF3C689-6B08-054B-A295-70385BDFB1E3}"/>
                </a:ext>
              </a:extLst>
            </p:cNvPr>
            <p:cNvSpPr txBox="1"/>
            <p:nvPr/>
          </p:nvSpPr>
          <p:spPr>
            <a:xfrm>
              <a:off x="6997088" y="6257827"/>
              <a:ext cx="305467"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1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79" name="TextBox 78">
              <a:extLst>
                <a:ext uri="{FF2B5EF4-FFF2-40B4-BE49-F238E27FC236}">
                  <a16:creationId xmlns:a16="http://schemas.microsoft.com/office/drawing/2014/main" id="{40A4823D-67A2-DF4C-BA75-8B64BC8EB2AA}"/>
                </a:ext>
              </a:extLst>
            </p:cNvPr>
            <p:cNvSpPr txBox="1"/>
            <p:nvPr/>
          </p:nvSpPr>
          <p:spPr>
            <a:xfrm>
              <a:off x="7796251" y="6257147"/>
              <a:ext cx="312906"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2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80" name="TextBox 79">
              <a:extLst>
                <a:ext uri="{FF2B5EF4-FFF2-40B4-BE49-F238E27FC236}">
                  <a16:creationId xmlns:a16="http://schemas.microsoft.com/office/drawing/2014/main" id="{D8730D84-4B2F-F440-A574-FDFAF6E53A48}"/>
                </a:ext>
              </a:extLst>
            </p:cNvPr>
            <p:cNvSpPr txBox="1"/>
            <p:nvPr/>
          </p:nvSpPr>
          <p:spPr>
            <a:xfrm>
              <a:off x="8625086" y="6256467"/>
              <a:ext cx="305467"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3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81" name="TextBox 80">
              <a:extLst>
                <a:ext uri="{FF2B5EF4-FFF2-40B4-BE49-F238E27FC236}">
                  <a16:creationId xmlns:a16="http://schemas.microsoft.com/office/drawing/2014/main" id="{F758EBF6-5D1E-8E42-BF23-8B6F286B1443}"/>
                </a:ext>
              </a:extLst>
            </p:cNvPr>
            <p:cNvSpPr txBox="1"/>
            <p:nvPr/>
          </p:nvSpPr>
          <p:spPr>
            <a:xfrm>
              <a:off x="9424249" y="6256467"/>
              <a:ext cx="312906" cy="280846"/>
            </a:xfrm>
            <a:prstGeom prst="rect">
              <a:avLst/>
            </a:prstGeom>
            <a:noFill/>
          </p:spPr>
          <p:txBody>
            <a:bodyPr wrap="none" rtlCol="0">
              <a:spAutoFit/>
            </a:bodyPr>
            <a:lstStyle/>
            <a:p>
              <a:pPr marL="0" marR="0" lvl="0" indent="0" algn="r" defTabSz="914400" rtl="0" eaLnBrk="1" fontAlgn="auto" latinLnBrk="0" hangingPunct="1">
                <a:lnSpc>
                  <a:spcPct val="85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1400" b="0" i="0" u="none" strike="noStrike" kern="1200" cap="none" spc="0" normalizeH="0" baseline="-25000" noProof="0" dirty="0">
                  <a:ln>
                    <a:noFill/>
                  </a:ln>
                  <a:solidFill>
                    <a:prstClr val="black"/>
                  </a:solidFill>
                  <a:effectLst/>
                  <a:uLnTx/>
                  <a:uFillTx/>
                  <a:latin typeface="Calibri" panose="020F0502020204030204"/>
                  <a:ea typeface="+mn-ea"/>
                  <a:cs typeface="+mn-cs"/>
                </a:rPr>
                <a:t>4 </a:t>
              </a:r>
              <a:endParaRPr kumimoji="0" lang="en-US" sz="16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sp>
        <p:nvSpPr>
          <p:cNvPr id="84" name="Rectangle 3">
            <a:extLst>
              <a:ext uri="{FF2B5EF4-FFF2-40B4-BE49-F238E27FC236}">
                <a16:creationId xmlns:a16="http://schemas.microsoft.com/office/drawing/2014/main" id="{38863743-CAFF-054A-AD43-DD61D083D1B0}"/>
              </a:ext>
            </a:extLst>
          </p:cNvPr>
          <p:cNvSpPr txBox="1">
            <a:spLocks noChangeArrowheads="1"/>
          </p:cNvSpPr>
          <p:nvPr/>
        </p:nvSpPr>
        <p:spPr>
          <a:xfrm>
            <a:off x="797674" y="3941197"/>
            <a:ext cx="3455844" cy="20241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2952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CUBIC default in Linux, most popular TCP for popular Web servers</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1" name="Rectangle 3">
            <a:extLst>
              <a:ext uri="{FF2B5EF4-FFF2-40B4-BE49-F238E27FC236}">
                <a16:creationId xmlns:a16="http://schemas.microsoft.com/office/drawing/2014/main" id="{C54D7C1F-CA72-B74A-9DE5-9484E6A6EE53}"/>
              </a:ext>
            </a:extLst>
          </p:cNvPr>
          <p:cNvSpPr txBox="1">
            <a:spLocks noChangeArrowheads="1"/>
          </p:cNvSpPr>
          <p:nvPr/>
        </p:nvSpPr>
        <p:spPr>
          <a:xfrm>
            <a:off x="785990" y="2146300"/>
            <a:ext cx="11164126" cy="20241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increase W as a function of the </a:t>
            </a: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cube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of the distance between current time  and K</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2" name="Slide Number Placeholder 2">
            <a:extLst>
              <a:ext uri="{FF2B5EF4-FFF2-40B4-BE49-F238E27FC236}">
                <a16:creationId xmlns:a16="http://schemas.microsoft.com/office/drawing/2014/main" id="{6C8A1230-DDC6-A54E-9B81-5573345B76B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124</a:t>
            </a:fld>
            <a:endParaRPr lang="en-US" dirty="0"/>
          </a:p>
        </p:txBody>
      </p:sp>
    </p:spTree>
    <p:extLst>
      <p:ext uri="{BB962C8B-B14F-4D97-AF65-F5344CB8AC3E}">
        <p14:creationId xmlns:p14="http://schemas.microsoft.com/office/powerpoint/2010/main" val="1823158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dissolve">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dissolve">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dissolv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4"/>
                                        </p:tgtEl>
                                        <p:attrNameLst>
                                          <p:attrName>style.visibility</p:attrName>
                                        </p:attrNameLst>
                                      </p:cBhvr>
                                      <p:to>
                                        <p:strVal val="visible"/>
                                      </p:to>
                                    </p:set>
                                    <p:animEffect transition="in" filter="dissolve">
                                      <p:cBhvr>
                                        <p:cTn id="22"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84" grpId="0"/>
      <p:bldP spid="41" grpId="0"/>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4E84376-3A6A-7040-9ABB-E96A5030BD6F}"/>
              </a:ext>
            </a:extLst>
          </p:cNvPr>
          <p:cNvGrpSpPr/>
          <p:nvPr/>
        </p:nvGrpSpPr>
        <p:grpSpPr>
          <a:xfrm>
            <a:off x="4094463" y="4663823"/>
            <a:ext cx="2885057" cy="1508681"/>
            <a:chOff x="4094463" y="4663823"/>
            <a:chExt cx="2885057" cy="1508681"/>
          </a:xfrm>
        </p:grpSpPr>
        <p:sp>
          <p:nvSpPr>
            <p:cNvPr id="189" name="Freeform 2">
              <a:extLst>
                <a:ext uri="{FF2B5EF4-FFF2-40B4-BE49-F238E27FC236}">
                  <a16:creationId xmlns:a16="http://schemas.microsoft.com/office/drawing/2014/main" id="{9A546185-6077-2340-8A96-0F02D5D7C779}"/>
                </a:ext>
              </a:extLst>
            </p:cNvPr>
            <p:cNvSpPr>
              <a:spLocks/>
            </p:cNvSpPr>
            <p:nvPr/>
          </p:nvSpPr>
          <p:spPr bwMode="auto">
            <a:xfrm>
              <a:off x="4129957" y="4691367"/>
              <a:ext cx="2849563" cy="1481137"/>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9CDFF9"/>
            </a:solidFill>
            <a:ln>
              <a:noFill/>
            </a:ln>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40979929-3895-E541-88C5-08B90173C1D4}"/>
                </a:ext>
              </a:extLst>
            </p:cNvPr>
            <p:cNvGrpSpPr/>
            <p:nvPr/>
          </p:nvGrpSpPr>
          <p:grpSpPr>
            <a:xfrm>
              <a:off x="5035264" y="5554092"/>
              <a:ext cx="496248" cy="260542"/>
              <a:chOff x="7141236" y="6068702"/>
              <a:chExt cx="496248" cy="260542"/>
            </a:xfrm>
          </p:grpSpPr>
          <p:sp>
            <p:nvSpPr>
              <p:cNvPr id="357" name="Freeform 356">
                <a:extLst>
                  <a:ext uri="{FF2B5EF4-FFF2-40B4-BE49-F238E27FC236}">
                    <a16:creationId xmlns:a16="http://schemas.microsoft.com/office/drawing/2014/main" id="{0CA65D85-D056-864E-B0EC-70D8C181B47E}"/>
                  </a:ext>
                </a:extLst>
              </p:cNvPr>
              <p:cNvSpPr/>
              <p:nvPr/>
            </p:nvSpPr>
            <p:spPr>
              <a:xfrm>
                <a:off x="7141236" y="6158887"/>
                <a:ext cx="496248" cy="170357"/>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E40000"/>
                  </a:gs>
                  <a:gs pos="21000">
                    <a:schemeClr val="bg1"/>
                  </a:gs>
                  <a:gs pos="51000">
                    <a:srgbClr val="ED356A"/>
                  </a:gs>
                  <a:gs pos="100000">
                    <a:srgbClr val="E40000"/>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8" name="Oval 357">
                <a:extLst>
                  <a:ext uri="{FF2B5EF4-FFF2-40B4-BE49-F238E27FC236}">
                    <a16:creationId xmlns:a16="http://schemas.microsoft.com/office/drawing/2014/main" id="{09E25CE5-3538-A147-95F2-FE0F002533C9}"/>
                  </a:ext>
                </a:extLst>
              </p:cNvPr>
              <p:cNvSpPr/>
              <p:nvPr/>
            </p:nvSpPr>
            <p:spPr>
              <a:xfrm>
                <a:off x="7141522" y="6068702"/>
                <a:ext cx="495647" cy="168664"/>
              </a:xfrm>
              <a:prstGeom prst="ellipse">
                <a:avLst/>
              </a:prstGeom>
              <a:solidFill>
                <a:srgbClr val="FA376E"/>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9" name="Group 358">
                <a:extLst>
                  <a:ext uri="{FF2B5EF4-FFF2-40B4-BE49-F238E27FC236}">
                    <a16:creationId xmlns:a16="http://schemas.microsoft.com/office/drawing/2014/main" id="{B88C1E52-4F13-B54A-A8B3-B882AA5360C7}"/>
                  </a:ext>
                </a:extLst>
              </p:cNvPr>
              <p:cNvGrpSpPr/>
              <p:nvPr/>
            </p:nvGrpSpPr>
            <p:grpSpPr>
              <a:xfrm>
                <a:off x="7214834" y="6090139"/>
                <a:ext cx="348960" cy="123931"/>
                <a:chOff x="7786941" y="2884917"/>
                <a:chExt cx="897649" cy="353919"/>
              </a:xfrm>
            </p:grpSpPr>
            <p:sp>
              <p:nvSpPr>
                <p:cNvPr id="360" name="Freeform 359">
                  <a:extLst>
                    <a:ext uri="{FF2B5EF4-FFF2-40B4-BE49-F238E27FC236}">
                      <a16:creationId xmlns:a16="http://schemas.microsoft.com/office/drawing/2014/main" id="{3EA6F082-8061-C547-AAD1-5C5B1680910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1" name="Freeform 360">
                  <a:extLst>
                    <a:ext uri="{FF2B5EF4-FFF2-40B4-BE49-F238E27FC236}">
                      <a16:creationId xmlns:a16="http://schemas.microsoft.com/office/drawing/2014/main" id="{F527C5CB-65A2-E34A-A65A-93F1139F95B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2" name="Freeform 361">
                  <a:extLst>
                    <a:ext uri="{FF2B5EF4-FFF2-40B4-BE49-F238E27FC236}">
                      <a16:creationId xmlns:a16="http://schemas.microsoft.com/office/drawing/2014/main" id="{6DE3C8BD-23FE-754A-9456-20EB1F93DA1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3" name="Freeform 362">
                  <a:extLst>
                    <a:ext uri="{FF2B5EF4-FFF2-40B4-BE49-F238E27FC236}">
                      <a16:creationId xmlns:a16="http://schemas.microsoft.com/office/drawing/2014/main" id="{71C34D50-69A1-0E47-8F12-8F6635D2135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3" name="Group 322">
              <a:extLst>
                <a:ext uri="{FF2B5EF4-FFF2-40B4-BE49-F238E27FC236}">
                  <a16:creationId xmlns:a16="http://schemas.microsoft.com/office/drawing/2014/main" id="{8E9AE0DE-57F1-DA47-841B-AF1526D27381}"/>
                </a:ext>
              </a:extLst>
            </p:cNvPr>
            <p:cNvGrpSpPr/>
            <p:nvPr/>
          </p:nvGrpSpPr>
          <p:grpSpPr>
            <a:xfrm>
              <a:off x="6131364" y="5156690"/>
              <a:ext cx="496248" cy="260542"/>
              <a:chOff x="7493876" y="2774731"/>
              <a:chExt cx="1481958" cy="894622"/>
            </a:xfrm>
          </p:grpSpPr>
          <p:sp>
            <p:nvSpPr>
              <p:cNvPr id="324" name="Freeform 323">
                <a:extLst>
                  <a:ext uri="{FF2B5EF4-FFF2-40B4-BE49-F238E27FC236}">
                    <a16:creationId xmlns:a16="http://schemas.microsoft.com/office/drawing/2014/main" id="{36B5E314-D824-564B-8B99-7428AA61BC7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25" name="Oval 324">
                <a:extLst>
                  <a:ext uri="{FF2B5EF4-FFF2-40B4-BE49-F238E27FC236}">
                    <a16:creationId xmlns:a16="http://schemas.microsoft.com/office/drawing/2014/main" id="{B5687DE2-7AEB-C94F-BD77-B787BED6A85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26" name="Group 325">
                <a:extLst>
                  <a:ext uri="{FF2B5EF4-FFF2-40B4-BE49-F238E27FC236}">
                    <a16:creationId xmlns:a16="http://schemas.microsoft.com/office/drawing/2014/main" id="{3F1D081E-C670-EB42-8157-542B25715236}"/>
                  </a:ext>
                </a:extLst>
              </p:cNvPr>
              <p:cNvGrpSpPr/>
              <p:nvPr/>
            </p:nvGrpSpPr>
            <p:grpSpPr>
              <a:xfrm>
                <a:off x="7713663" y="2848339"/>
                <a:ext cx="1042107" cy="425543"/>
                <a:chOff x="7786941" y="2884917"/>
                <a:chExt cx="897649" cy="353919"/>
              </a:xfrm>
            </p:grpSpPr>
            <p:sp>
              <p:nvSpPr>
                <p:cNvPr id="327" name="Freeform 326">
                  <a:extLst>
                    <a:ext uri="{FF2B5EF4-FFF2-40B4-BE49-F238E27FC236}">
                      <a16:creationId xmlns:a16="http://schemas.microsoft.com/office/drawing/2014/main" id="{76FD901E-7447-6044-941D-D8D53016227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8" name="Freeform 327">
                  <a:extLst>
                    <a:ext uri="{FF2B5EF4-FFF2-40B4-BE49-F238E27FC236}">
                      <a16:creationId xmlns:a16="http://schemas.microsoft.com/office/drawing/2014/main" id="{C65D72F4-D1BF-A743-A4CF-A3061301D2F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9" name="Freeform 328">
                  <a:extLst>
                    <a:ext uri="{FF2B5EF4-FFF2-40B4-BE49-F238E27FC236}">
                      <a16:creationId xmlns:a16="http://schemas.microsoft.com/office/drawing/2014/main" id="{24042695-10E5-4D4B-8766-D9D97DE34F3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0" name="Freeform 329">
                  <a:extLst>
                    <a:ext uri="{FF2B5EF4-FFF2-40B4-BE49-F238E27FC236}">
                      <a16:creationId xmlns:a16="http://schemas.microsoft.com/office/drawing/2014/main" id="{C8D82D6B-3965-DC48-A8D4-5025EC499BC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2" name="Group 331">
              <a:extLst>
                <a:ext uri="{FF2B5EF4-FFF2-40B4-BE49-F238E27FC236}">
                  <a16:creationId xmlns:a16="http://schemas.microsoft.com/office/drawing/2014/main" id="{0CFE465D-7641-7541-9496-4029B9355B5A}"/>
                </a:ext>
              </a:extLst>
            </p:cNvPr>
            <p:cNvGrpSpPr/>
            <p:nvPr/>
          </p:nvGrpSpPr>
          <p:grpSpPr>
            <a:xfrm>
              <a:off x="5122533" y="4861037"/>
              <a:ext cx="496248" cy="260542"/>
              <a:chOff x="7493876" y="2774731"/>
              <a:chExt cx="1481958" cy="894622"/>
            </a:xfrm>
          </p:grpSpPr>
          <p:sp>
            <p:nvSpPr>
              <p:cNvPr id="333" name="Freeform 332">
                <a:extLst>
                  <a:ext uri="{FF2B5EF4-FFF2-40B4-BE49-F238E27FC236}">
                    <a16:creationId xmlns:a16="http://schemas.microsoft.com/office/drawing/2014/main" id="{3B041F3E-CB88-8F4B-84D4-1214776D36E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34" name="Oval 333">
                <a:extLst>
                  <a:ext uri="{FF2B5EF4-FFF2-40B4-BE49-F238E27FC236}">
                    <a16:creationId xmlns:a16="http://schemas.microsoft.com/office/drawing/2014/main" id="{08136920-F30D-BC4E-A92D-0ABD2EC7437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35" name="Group 334">
                <a:extLst>
                  <a:ext uri="{FF2B5EF4-FFF2-40B4-BE49-F238E27FC236}">
                    <a16:creationId xmlns:a16="http://schemas.microsoft.com/office/drawing/2014/main" id="{2BE80152-BCA5-CA46-9EE7-63649D7FE819}"/>
                  </a:ext>
                </a:extLst>
              </p:cNvPr>
              <p:cNvGrpSpPr/>
              <p:nvPr/>
            </p:nvGrpSpPr>
            <p:grpSpPr>
              <a:xfrm>
                <a:off x="7713663" y="2848339"/>
                <a:ext cx="1042107" cy="425543"/>
                <a:chOff x="7786941" y="2884917"/>
                <a:chExt cx="897649" cy="353919"/>
              </a:xfrm>
            </p:grpSpPr>
            <p:sp>
              <p:nvSpPr>
                <p:cNvPr id="336" name="Freeform 335">
                  <a:extLst>
                    <a:ext uri="{FF2B5EF4-FFF2-40B4-BE49-F238E27FC236}">
                      <a16:creationId xmlns:a16="http://schemas.microsoft.com/office/drawing/2014/main" id="{2518C53F-685F-074F-8F4E-E3A4CB26913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7" name="Freeform 336">
                  <a:extLst>
                    <a:ext uri="{FF2B5EF4-FFF2-40B4-BE49-F238E27FC236}">
                      <a16:creationId xmlns:a16="http://schemas.microsoft.com/office/drawing/2014/main" id="{F1578F2C-5505-EB45-9014-BAD0AFEA429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8" name="Freeform 337">
                  <a:extLst>
                    <a:ext uri="{FF2B5EF4-FFF2-40B4-BE49-F238E27FC236}">
                      <a16:creationId xmlns:a16="http://schemas.microsoft.com/office/drawing/2014/main" id="{DD91E8C8-92AC-E446-ABF1-F7D54921C42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9" name="Freeform 338">
                  <a:extLst>
                    <a:ext uri="{FF2B5EF4-FFF2-40B4-BE49-F238E27FC236}">
                      <a16:creationId xmlns:a16="http://schemas.microsoft.com/office/drawing/2014/main" id="{69F33027-F122-C445-923E-09F2AEB27B0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0" name="Group 339">
              <a:extLst>
                <a:ext uri="{FF2B5EF4-FFF2-40B4-BE49-F238E27FC236}">
                  <a16:creationId xmlns:a16="http://schemas.microsoft.com/office/drawing/2014/main" id="{7D1E5FBB-CD41-884B-831B-682E5F6CE29F}"/>
                </a:ext>
              </a:extLst>
            </p:cNvPr>
            <p:cNvGrpSpPr/>
            <p:nvPr/>
          </p:nvGrpSpPr>
          <p:grpSpPr>
            <a:xfrm>
              <a:off x="4450588" y="5823254"/>
              <a:ext cx="496248" cy="260542"/>
              <a:chOff x="7493876" y="2774731"/>
              <a:chExt cx="1481958" cy="894622"/>
            </a:xfrm>
          </p:grpSpPr>
          <p:sp>
            <p:nvSpPr>
              <p:cNvPr id="341" name="Freeform 340">
                <a:extLst>
                  <a:ext uri="{FF2B5EF4-FFF2-40B4-BE49-F238E27FC236}">
                    <a16:creationId xmlns:a16="http://schemas.microsoft.com/office/drawing/2014/main" id="{F7ED3C1B-77D0-5A4C-B7A4-7B4162888DF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42" name="Oval 341">
                <a:extLst>
                  <a:ext uri="{FF2B5EF4-FFF2-40B4-BE49-F238E27FC236}">
                    <a16:creationId xmlns:a16="http://schemas.microsoft.com/office/drawing/2014/main" id="{C6C36B06-A393-AA49-97E2-CA983E530D4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43" name="Group 342">
                <a:extLst>
                  <a:ext uri="{FF2B5EF4-FFF2-40B4-BE49-F238E27FC236}">
                    <a16:creationId xmlns:a16="http://schemas.microsoft.com/office/drawing/2014/main" id="{55B6028F-C8FE-5347-9982-246E1F0DEC3F}"/>
                  </a:ext>
                </a:extLst>
              </p:cNvPr>
              <p:cNvGrpSpPr/>
              <p:nvPr/>
            </p:nvGrpSpPr>
            <p:grpSpPr>
              <a:xfrm>
                <a:off x="7713663" y="2848339"/>
                <a:ext cx="1042107" cy="425543"/>
                <a:chOff x="7786941" y="2884917"/>
                <a:chExt cx="897649" cy="353919"/>
              </a:xfrm>
            </p:grpSpPr>
            <p:sp>
              <p:nvSpPr>
                <p:cNvPr id="344" name="Freeform 343">
                  <a:extLst>
                    <a:ext uri="{FF2B5EF4-FFF2-40B4-BE49-F238E27FC236}">
                      <a16:creationId xmlns:a16="http://schemas.microsoft.com/office/drawing/2014/main" id="{D9135A62-DBD4-4E48-B166-943E0258FD8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5" name="Freeform 344">
                  <a:extLst>
                    <a:ext uri="{FF2B5EF4-FFF2-40B4-BE49-F238E27FC236}">
                      <a16:creationId xmlns:a16="http://schemas.microsoft.com/office/drawing/2014/main" id="{A6CD8C01-7ACD-9047-AF09-4509FAD01ED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6" name="Freeform 345">
                  <a:extLst>
                    <a:ext uri="{FF2B5EF4-FFF2-40B4-BE49-F238E27FC236}">
                      <a16:creationId xmlns:a16="http://schemas.microsoft.com/office/drawing/2014/main" id="{9834EEC0-E73C-C84D-B165-574B3980957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7" name="Freeform 346">
                  <a:extLst>
                    <a:ext uri="{FF2B5EF4-FFF2-40B4-BE49-F238E27FC236}">
                      <a16:creationId xmlns:a16="http://schemas.microsoft.com/office/drawing/2014/main" id="{2D12A304-34D8-9442-9CED-FBB7F0B8D26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8" name="Group 347">
              <a:extLst>
                <a:ext uri="{FF2B5EF4-FFF2-40B4-BE49-F238E27FC236}">
                  <a16:creationId xmlns:a16="http://schemas.microsoft.com/office/drawing/2014/main" id="{B39672A6-77C4-5F43-BD22-8EBBBB1DACC3}"/>
                </a:ext>
              </a:extLst>
            </p:cNvPr>
            <p:cNvGrpSpPr/>
            <p:nvPr/>
          </p:nvGrpSpPr>
          <p:grpSpPr>
            <a:xfrm>
              <a:off x="4094463" y="5164346"/>
              <a:ext cx="496248" cy="260542"/>
              <a:chOff x="7493876" y="2774731"/>
              <a:chExt cx="1481958" cy="894622"/>
            </a:xfrm>
          </p:grpSpPr>
          <p:sp>
            <p:nvSpPr>
              <p:cNvPr id="349" name="Freeform 348">
                <a:extLst>
                  <a:ext uri="{FF2B5EF4-FFF2-40B4-BE49-F238E27FC236}">
                    <a16:creationId xmlns:a16="http://schemas.microsoft.com/office/drawing/2014/main" id="{6A952387-953F-784E-B4C8-2ED10819E94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0" name="Oval 349">
                <a:extLst>
                  <a:ext uri="{FF2B5EF4-FFF2-40B4-BE49-F238E27FC236}">
                    <a16:creationId xmlns:a16="http://schemas.microsoft.com/office/drawing/2014/main" id="{1758E986-D712-5440-AC7F-0F55B12BDD6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1" name="Group 350">
                <a:extLst>
                  <a:ext uri="{FF2B5EF4-FFF2-40B4-BE49-F238E27FC236}">
                    <a16:creationId xmlns:a16="http://schemas.microsoft.com/office/drawing/2014/main" id="{840B06B0-30F5-7E47-9591-50E2832B6A91}"/>
                  </a:ext>
                </a:extLst>
              </p:cNvPr>
              <p:cNvGrpSpPr/>
              <p:nvPr/>
            </p:nvGrpSpPr>
            <p:grpSpPr>
              <a:xfrm>
                <a:off x="7713663" y="2848339"/>
                <a:ext cx="1042107" cy="425543"/>
                <a:chOff x="7786941" y="2884917"/>
                <a:chExt cx="897649" cy="353919"/>
              </a:xfrm>
            </p:grpSpPr>
            <p:sp>
              <p:nvSpPr>
                <p:cNvPr id="352" name="Freeform 351">
                  <a:extLst>
                    <a:ext uri="{FF2B5EF4-FFF2-40B4-BE49-F238E27FC236}">
                      <a16:creationId xmlns:a16="http://schemas.microsoft.com/office/drawing/2014/main" id="{7CF1DA14-5159-F043-933A-4C22AECDE48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3" name="Freeform 352">
                  <a:extLst>
                    <a:ext uri="{FF2B5EF4-FFF2-40B4-BE49-F238E27FC236}">
                      <a16:creationId xmlns:a16="http://schemas.microsoft.com/office/drawing/2014/main" id="{54AAC614-B4B1-9047-8BBA-FE8D4A25981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4" name="Freeform 353">
                  <a:extLst>
                    <a:ext uri="{FF2B5EF4-FFF2-40B4-BE49-F238E27FC236}">
                      <a16:creationId xmlns:a16="http://schemas.microsoft.com/office/drawing/2014/main" id="{E59BE7CB-C32E-A346-95B4-3992B34807F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5" name="Freeform 354">
                  <a:extLst>
                    <a:ext uri="{FF2B5EF4-FFF2-40B4-BE49-F238E27FC236}">
                      <a16:creationId xmlns:a16="http://schemas.microsoft.com/office/drawing/2014/main" id="{CAEA8866-D7A6-6A49-8FE1-136D7DBEB0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90" name="Freeform 6">
              <a:extLst>
                <a:ext uri="{FF2B5EF4-FFF2-40B4-BE49-F238E27FC236}">
                  <a16:creationId xmlns:a16="http://schemas.microsoft.com/office/drawing/2014/main" id="{812505EE-DEAC-B44A-A839-759F29108CC2}"/>
                </a:ext>
              </a:extLst>
            </p:cNvPr>
            <p:cNvSpPr>
              <a:spLocks/>
            </p:cNvSpPr>
            <p:nvPr/>
          </p:nvSpPr>
          <p:spPr bwMode="auto">
            <a:xfrm>
              <a:off x="4581324" y="4994579"/>
              <a:ext cx="542925" cy="295275"/>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5" name="Freeform 91">
              <a:extLst>
                <a:ext uri="{FF2B5EF4-FFF2-40B4-BE49-F238E27FC236}">
                  <a16:creationId xmlns:a16="http://schemas.microsoft.com/office/drawing/2014/main" id="{76C479BA-ED38-4947-AD35-F635DF9E3E25}"/>
                </a:ext>
              </a:extLst>
            </p:cNvPr>
            <p:cNvSpPr>
              <a:spLocks/>
            </p:cNvSpPr>
            <p:nvPr/>
          </p:nvSpPr>
          <p:spPr bwMode="auto">
            <a:xfrm>
              <a:off x="5622724" y="4988229"/>
              <a:ext cx="506413" cy="307975"/>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6" name="Freeform 92">
              <a:extLst>
                <a:ext uri="{FF2B5EF4-FFF2-40B4-BE49-F238E27FC236}">
                  <a16:creationId xmlns:a16="http://schemas.microsoft.com/office/drawing/2014/main" id="{124CDDC7-679C-D04E-9FD3-5181047829F5}"/>
                </a:ext>
              </a:extLst>
            </p:cNvPr>
            <p:cNvSpPr>
              <a:spLocks/>
            </p:cNvSpPr>
            <p:nvPr/>
          </p:nvSpPr>
          <p:spPr bwMode="auto">
            <a:xfrm>
              <a:off x="4557512" y="5380342"/>
              <a:ext cx="481012" cy="238125"/>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Freeform 93">
              <a:extLst>
                <a:ext uri="{FF2B5EF4-FFF2-40B4-BE49-F238E27FC236}">
                  <a16:creationId xmlns:a16="http://schemas.microsoft.com/office/drawing/2014/main" id="{E2A83ACF-7B20-AC4B-83B1-FE92C60435AC}"/>
                </a:ext>
              </a:extLst>
            </p:cNvPr>
            <p:cNvSpPr>
              <a:spLocks/>
            </p:cNvSpPr>
            <p:nvPr/>
          </p:nvSpPr>
          <p:spPr bwMode="auto">
            <a:xfrm>
              <a:off x="5505249" y="5356529"/>
              <a:ext cx="630238" cy="247650"/>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8" name="Freeform 94">
              <a:extLst>
                <a:ext uri="{FF2B5EF4-FFF2-40B4-BE49-F238E27FC236}">
                  <a16:creationId xmlns:a16="http://schemas.microsoft.com/office/drawing/2014/main" id="{0B9C88EB-CE4C-1E43-BD78-4EA6BB3E66E3}"/>
                </a:ext>
              </a:extLst>
            </p:cNvPr>
            <p:cNvSpPr>
              <a:spLocks/>
            </p:cNvSpPr>
            <p:nvPr/>
          </p:nvSpPr>
          <p:spPr bwMode="auto">
            <a:xfrm>
              <a:off x="6173587" y="5410504"/>
              <a:ext cx="206375" cy="50800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9" name="Freeform 95">
              <a:extLst>
                <a:ext uri="{FF2B5EF4-FFF2-40B4-BE49-F238E27FC236}">
                  <a16:creationId xmlns:a16="http://schemas.microsoft.com/office/drawing/2014/main" id="{CFFC9FF4-E928-074A-8F72-9E180DF7971C}"/>
                </a:ext>
              </a:extLst>
            </p:cNvPr>
            <p:cNvSpPr>
              <a:spLocks/>
            </p:cNvSpPr>
            <p:nvPr/>
          </p:nvSpPr>
          <p:spPr bwMode="auto">
            <a:xfrm>
              <a:off x="4936923" y="5943904"/>
              <a:ext cx="970395" cy="81756"/>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0" name="Freeform 96">
              <a:extLst>
                <a:ext uri="{FF2B5EF4-FFF2-40B4-BE49-F238E27FC236}">
                  <a16:creationId xmlns:a16="http://schemas.microsoft.com/office/drawing/2014/main" id="{FC6453FD-735C-9F4A-B961-B872F0071128}"/>
                </a:ext>
              </a:extLst>
            </p:cNvPr>
            <p:cNvSpPr>
              <a:spLocks/>
            </p:cNvSpPr>
            <p:nvPr/>
          </p:nvSpPr>
          <p:spPr bwMode="auto">
            <a:xfrm>
              <a:off x="4400349" y="5424888"/>
              <a:ext cx="193675" cy="404716"/>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15" name="Group 314">
              <a:extLst>
                <a:ext uri="{FF2B5EF4-FFF2-40B4-BE49-F238E27FC236}">
                  <a16:creationId xmlns:a16="http://schemas.microsoft.com/office/drawing/2014/main" id="{4211C5D7-E98B-7448-9452-57EB36146678}"/>
                </a:ext>
              </a:extLst>
            </p:cNvPr>
            <p:cNvGrpSpPr/>
            <p:nvPr/>
          </p:nvGrpSpPr>
          <p:grpSpPr>
            <a:xfrm>
              <a:off x="5868328" y="5862061"/>
              <a:ext cx="496248" cy="260542"/>
              <a:chOff x="7493876" y="2774731"/>
              <a:chExt cx="1481958" cy="894622"/>
            </a:xfrm>
          </p:grpSpPr>
          <p:sp>
            <p:nvSpPr>
              <p:cNvPr id="316" name="Freeform 315">
                <a:extLst>
                  <a:ext uri="{FF2B5EF4-FFF2-40B4-BE49-F238E27FC236}">
                    <a16:creationId xmlns:a16="http://schemas.microsoft.com/office/drawing/2014/main" id="{8AB7F791-7AD9-F648-B2E0-B6E3683A8D5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17" name="Oval 316">
                <a:extLst>
                  <a:ext uri="{FF2B5EF4-FFF2-40B4-BE49-F238E27FC236}">
                    <a16:creationId xmlns:a16="http://schemas.microsoft.com/office/drawing/2014/main" id="{51E93EA3-17BD-B641-99CE-E84D1493A92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18" name="Group 317">
                <a:extLst>
                  <a:ext uri="{FF2B5EF4-FFF2-40B4-BE49-F238E27FC236}">
                    <a16:creationId xmlns:a16="http://schemas.microsoft.com/office/drawing/2014/main" id="{A5B4FD9C-501E-7F4E-A2DA-4DCEFCE3689E}"/>
                  </a:ext>
                </a:extLst>
              </p:cNvPr>
              <p:cNvGrpSpPr/>
              <p:nvPr/>
            </p:nvGrpSpPr>
            <p:grpSpPr>
              <a:xfrm>
                <a:off x="7713663" y="2848339"/>
                <a:ext cx="1042107" cy="425543"/>
                <a:chOff x="7786941" y="2884917"/>
                <a:chExt cx="897649" cy="353919"/>
              </a:xfrm>
            </p:grpSpPr>
            <p:sp>
              <p:nvSpPr>
                <p:cNvPr id="319" name="Freeform 318">
                  <a:extLst>
                    <a:ext uri="{FF2B5EF4-FFF2-40B4-BE49-F238E27FC236}">
                      <a16:creationId xmlns:a16="http://schemas.microsoft.com/office/drawing/2014/main" id="{1906F39B-C9B6-604F-8758-83430DECEA8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0" name="Freeform 319">
                  <a:extLst>
                    <a:ext uri="{FF2B5EF4-FFF2-40B4-BE49-F238E27FC236}">
                      <a16:creationId xmlns:a16="http://schemas.microsoft.com/office/drawing/2014/main" id="{91751636-4135-394E-B377-29D0624E775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1" name="Freeform 320">
                  <a:extLst>
                    <a:ext uri="{FF2B5EF4-FFF2-40B4-BE49-F238E27FC236}">
                      <a16:creationId xmlns:a16="http://schemas.microsoft.com/office/drawing/2014/main" id="{BB3193D0-B14F-724A-80B1-6F8EDE58A8F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2" name="Freeform 321">
                  <a:extLst>
                    <a:ext uri="{FF2B5EF4-FFF2-40B4-BE49-F238E27FC236}">
                      <a16:creationId xmlns:a16="http://schemas.microsoft.com/office/drawing/2014/main" id="{CF32363E-10AF-1643-8F6B-814910A9D63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96" name="Freeform 91">
              <a:extLst>
                <a:ext uri="{FF2B5EF4-FFF2-40B4-BE49-F238E27FC236}">
                  <a16:creationId xmlns:a16="http://schemas.microsoft.com/office/drawing/2014/main" id="{B2C57ABF-178C-0F48-BF12-F94AEC32D063}"/>
                </a:ext>
              </a:extLst>
            </p:cNvPr>
            <p:cNvSpPr>
              <a:spLocks/>
            </p:cNvSpPr>
            <p:nvPr/>
          </p:nvSpPr>
          <p:spPr bwMode="auto">
            <a:xfrm flipV="1">
              <a:off x="4860724" y="5735086"/>
              <a:ext cx="178041" cy="104043"/>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Freeform 91">
              <a:extLst>
                <a:ext uri="{FF2B5EF4-FFF2-40B4-BE49-F238E27FC236}">
                  <a16:creationId xmlns:a16="http://schemas.microsoft.com/office/drawing/2014/main" id="{4D868815-1055-9D47-99AB-5BB4F56217F9}"/>
                </a:ext>
              </a:extLst>
            </p:cNvPr>
            <p:cNvSpPr>
              <a:spLocks/>
            </p:cNvSpPr>
            <p:nvPr/>
          </p:nvSpPr>
          <p:spPr bwMode="auto">
            <a:xfrm flipV="1">
              <a:off x="5445456" y="4663823"/>
              <a:ext cx="45719" cy="202880"/>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8" name="Freeform 92">
              <a:extLst>
                <a:ext uri="{FF2B5EF4-FFF2-40B4-BE49-F238E27FC236}">
                  <a16:creationId xmlns:a16="http://schemas.microsoft.com/office/drawing/2014/main" id="{413D91FB-83FD-B343-90EB-BB6C16387196}"/>
                </a:ext>
              </a:extLst>
            </p:cNvPr>
            <p:cNvSpPr>
              <a:spLocks/>
            </p:cNvSpPr>
            <p:nvPr/>
          </p:nvSpPr>
          <p:spPr bwMode="auto">
            <a:xfrm>
              <a:off x="5532311" y="5746564"/>
              <a:ext cx="336683" cy="244860"/>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TCP and the congested “bottleneck link”</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667043" y="1366203"/>
            <a:ext cx="11177587"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(classic, CUBIC) increase TCP’s sending rate until packet loss occurs at some router’s output: the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bottleneck link</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3" name="Text Box 8">
            <a:extLst>
              <a:ext uri="{FF2B5EF4-FFF2-40B4-BE49-F238E27FC236}">
                <a16:creationId xmlns:a16="http://schemas.microsoft.com/office/drawing/2014/main" id="{E65C3147-B6A2-674F-B175-C4411782BB14}"/>
              </a:ext>
            </a:extLst>
          </p:cNvPr>
          <p:cNvSpPr txBox="1">
            <a:spLocks noChangeArrowheads="1"/>
          </p:cNvSpPr>
          <p:nvPr/>
        </p:nvSpPr>
        <p:spPr bwMode="auto">
          <a:xfrm>
            <a:off x="3019425" y="3594045"/>
            <a:ext cx="7112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source</a:t>
            </a:r>
            <a:endParaRPr kumimoji="0" lang="en-US" altLang="en-US" sz="20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sp>
        <p:nvSpPr>
          <p:cNvPr id="164" name="Freeform 10">
            <a:extLst>
              <a:ext uri="{FF2B5EF4-FFF2-40B4-BE49-F238E27FC236}">
                <a16:creationId xmlns:a16="http://schemas.microsoft.com/office/drawing/2014/main" id="{51065C6F-5BFC-8741-9747-71CCD0CC01B5}"/>
              </a:ext>
            </a:extLst>
          </p:cNvPr>
          <p:cNvSpPr>
            <a:spLocks/>
          </p:cNvSpPr>
          <p:nvPr/>
        </p:nvSpPr>
        <p:spPr bwMode="auto">
          <a:xfrm flipH="1">
            <a:off x="2481263" y="3925832"/>
            <a:ext cx="326408" cy="1262816"/>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13" h="10000">
                <a:moveTo>
                  <a:pt x="11726" y="4661"/>
                </a:moveTo>
                <a:lnTo>
                  <a:pt x="0" y="0"/>
                </a:lnTo>
                <a:lnTo>
                  <a:pt x="0" y="10000"/>
                </a:lnTo>
                <a:lnTo>
                  <a:pt x="12213" y="6473"/>
                </a:lnTo>
                <a:lnTo>
                  <a:pt x="11726"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Rectangle 23">
            <a:extLst>
              <a:ext uri="{FF2B5EF4-FFF2-40B4-BE49-F238E27FC236}">
                <a16:creationId xmlns:a16="http://schemas.microsoft.com/office/drawing/2014/main" id="{245AE889-4FF1-5D41-B0C9-6E1D7DFE6C7D}"/>
              </a:ext>
            </a:extLst>
          </p:cNvPr>
          <p:cNvSpPr>
            <a:spLocks noChangeArrowheads="1"/>
          </p:cNvSpPr>
          <p:nvPr/>
        </p:nvSpPr>
        <p:spPr bwMode="auto">
          <a:xfrm>
            <a:off x="2854326" y="3909956"/>
            <a:ext cx="1062368" cy="1290639"/>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Rectangle 24">
            <a:extLst>
              <a:ext uri="{FF2B5EF4-FFF2-40B4-BE49-F238E27FC236}">
                <a16:creationId xmlns:a16="http://schemas.microsoft.com/office/drawing/2014/main" id="{726B5B54-D786-344E-93B0-A2521F3FB4A3}"/>
              </a:ext>
            </a:extLst>
          </p:cNvPr>
          <p:cNvSpPr>
            <a:spLocks noChangeArrowheads="1"/>
          </p:cNvSpPr>
          <p:nvPr/>
        </p:nvSpPr>
        <p:spPr bwMode="auto">
          <a:xfrm>
            <a:off x="2814638" y="3949645"/>
            <a:ext cx="1066800" cy="1231900"/>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25">
            <a:extLst>
              <a:ext uri="{FF2B5EF4-FFF2-40B4-BE49-F238E27FC236}">
                <a16:creationId xmlns:a16="http://schemas.microsoft.com/office/drawing/2014/main" id="{ED6C96DE-045A-4845-BE61-A830E126E677}"/>
              </a:ext>
            </a:extLst>
          </p:cNvPr>
          <p:cNvSpPr>
            <a:spLocks noChangeShapeType="1"/>
          </p:cNvSpPr>
          <p:nvPr/>
        </p:nvSpPr>
        <p:spPr bwMode="auto">
          <a:xfrm>
            <a:off x="2814638" y="42274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26">
            <a:extLst>
              <a:ext uri="{FF2B5EF4-FFF2-40B4-BE49-F238E27FC236}">
                <a16:creationId xmlns:a16="http://schemas.microsoft.com/office/drawing/2014/main" id="{84D02891-4DB6-A74C-B473-DDD899D44383}"/>
              </a:ext>
            </a:extLst>
          </p:cNvPr>
          <p:cNvSpPr txBox="1">
            <a:spLocks noChangeArrowheads="1"/>
          </p:cNvSpPr>
          <p:nvPr/>
        </p:nvSpPr>
        <p:spPr bwMode="auto">
          <a:xfrm>
            <a:off x="2773604" y="3957054"/>
            <a:ext cx="1104900" cy="12747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69" name="Group 190">
            <a:extLst>
              <a:ext uri="{FF2B5EF4-FFF2-40B4-BE49-F238E27FC236}">
                <a16:creationId xmlns:a16="http://schemas.microsoft.com/office/drawing/2014/main" id="{04290ECE-716C-A647-B2EC-8AA922EFC2AD}"/>
              </a:ext>
            </a:extLst>
          </p:cNvPr>
          <p:cNvGrpSpPr>
            <a:grpSpLocks/>
          </p:cNvGrpSpPr>
          <p:nvPr/>
        </p:nvGrpSpPr>
        <p:grpSpPr bwMode="auto">
          <a:xfrm flipH="1">
            <a:off x="2151063" y="4424307"/>
            <a:ext cx="673100" cy="701675"/>
            <a:chOff x="-44" y="1473"/>
            <a:chExt cx="981" cy="1105"/>
          </a:xfrm>
        </p:grpSpPr>
        <p:pic>
          <p:nvPicPr>
            <p:cNvPr id="170" name="Picture 191" descr="desktop_computer_stylized_medium">
              <a:extLst>
                <a:ext uri="{FF2B5EF4-FFF2-40B4-BE49-F238E27FC236}">
                  <a16:creationId xmlns:a16="http://schemas.microsoft.com/office/drawing/2014/main" id="{19B47375-0826-C44B-8E48-9D677E4039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1" name="Freeform 192">
              <a:extLst>
                <a:ext uri="{FF2B5EF4-FFF2-40B4-BE49-F238E27FC236}">
                  <a16:creationId xmlns:a16="http://schemas.microsoft.com/office/drawing/2014/main" id="{FEA1C998-C605-D84B-8547-D97F2BC8D4E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2" name="Line 25">
            <a:extLst>
              <a:ext uri="{FF2B5EF4-FFF2-40B4-BE49-F238E27FC236}">
                <a16:creationId xmlns:a16="http://schemas.microsoft.com/office/drawing/2014/main" id="{DA5446CC-C771-F441-9E97-037B17ED4482}"/>
              </a:ext>
            </a:extLst>
          </p:cNvPr>
          <p:cNvSpPr>
            <a:spLocks noChangeShapeType="1"/>
          </p:cNvSpPr>
          <p:nvPr/>
        </p:nvSpPr>
        <p:spPr bwMode="auto">
          <a:xfrm>
            <a:off x="2819400" y="4456057"/>
            <a:ext cx="1058863"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Line 25">
            <a:extLst>
              <a:ext uri="{FF2B5EF4-FFF2-40B4-BE49-F238E27FC236}">
                <a16:creationId xmlns:a16="http://schemas.microsoft.com/office/drawing/2014/main" id="{264D9FFE-774A-7F4D-BEE4-B3B44B1FAC0A}"/>
              </a:ext>
            </a:extLst>
          </p:cNvPr>
          <p:cNvSpPr>
            <a:spLocks noChangeShapeType="1"/>
          </p:cNvSpPr>
          <p:nvPr/>
        </p:nvSpPr>
        <p:spPr bwMode="auto">
          <a:xfrm>
            <a:off x="2824163" y="46846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25">
            <a:extLst>
              <a:ext uri="{FF2B5EF4-FFF2-40B4-BE49-F238E27FC236}">
                <a16:creationId xmlns:a16="http://schemas.microsoft.com/office/drawing/2014/main" id="{84D59C24-ECF9-B64A-9F2F-66C689C1F7AC}"/>
              </a:ext>
            </a:extLst>
          </p:cNvPr>
          <p:cNvSpPr>
            <a:spLocks noChangeShapeType="1"/>
          </p:cNvSpPr>
          <p:nvPr/>
        </p:nvSpPr>
        <p:spPr bwMode="auto">
          <a:xfrm>
            <a:off x="2827338" y="4924370"/>
            <a:ext cx="1060450"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5" name="Group 3">
            <a:extLst>
              <a:ext uri="{FF2B5EF4-FFF2-40B4-BE49-F238E27FC236}">
                <a16:creationId xmlns:a16="http://schemas.microsoft.com/office/drawing/2014/main" id="{7651D039-1E34-A144-8FED-AAC44F023F2C}"/>
              </a:ext>
            </a:extLst>
          </p:cNvPr>
          <p:cNvGrpSpPr>
            <a:grpSpLocks/>
          </p:cNvGrpSpPr>
          <p:nvPr/>
        </p:nvGrpSpPr>
        <p:grpSpPr bwMode="auto">
          <a:xfrm>
            <a:off x="7794625" y="3673978"/>
            <a:ext cx="2047875" cy="1620287"/>
            <a:chOff x="4882752" y="4007261"/>
            <a:chExt cx="2046816" cy="1619544"/>
          </a:xfrm>
        </p:grpSpPr>
        <p:sp>
          <p:nvSpPr>
            <p:cNvPr id="176" name="Text Box 54">
              <a:extLst>
                <a:ext uri="{FF2B5EF4-FFF2-40B4-BE49-F238E27FC236}">
                  <a16:creationId xmlns:a16="http://schemas.microsoft.com/office/drawing/2014/main" id="{82FCAF5C-7EF8-BB47-BF30-CF3EA1FE682F}"/>
                </a:ext>
              </a:extLst>
            </p:cNvPr>
            <p:cNvSpPr txBox="1">
              <a:spLocks noChangeArrowheads="1"/>
            </p:cNvSpPr>
            <p:nvPr/>
          </p:nvSpPr>
          <p:spPr bwMode="auto">
            <a:xfrm>
              <a:off x="4882752" y="4007261"/>
              <a:ext cx="122608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destination</a:t>
              </a:r>
              <a:endParaRPr kumimoji="0" lang="en-US" altLang="en-US" sz="20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grpSp>
          <p:nvGrpSpPr>
            <p:cNvPr id="177" name="Group 2">
              <a:extLst>
                <a:ext uri="{FF2B5EF4-FFF2-40B4-BE49-F238E27FC236}">
                  <a16:creationId xmlns:a16="http://schemas.microsoft.com/office/drawing/2014/main" id="{43D7F412-7232-F444-9D55-13FAD759A4F6}"/>
                </a:ext>
              </a:extLst>
            </p:cNvPr>
            <p:cNvGrpSpPr>
              <a:grpSpLocks/>
            </p:cNvGrpSpPr>
            <p:nvPr/>
          </p:nvGrpSpPr>
          <p:grpSpPr bwMode="auto">
            <a:xfrm>
              <a:off x="4927179" y="4319856"/>
              <a:ext cx="2002389" cy="1306949"/>
              <a:chOff x="1305623" y="4714561"/>
              <a:chExt cx="2002389" cy="1306949"/>
            </a:xfrm>
          </p:grpSpPr>
          <p:sp>
            <p:nvSpPr>
              <p:cNvPr id="178" name="Freeform 10">
                <a:extLst>
                  <a:ext uri="{FF2B5EF4-FFF2-40B4-BE49-F238E27FC236}">
                    <a16:creationId xmlns:a16="http://schemas.microsoft.com/office/drawing/2014/main" id="{2BBCCDF2-BD61-D243-80E3-FC38B43747BF}"/>
                  </a:ext>
                </a:extLst>
              </p:cNvPr>
              <p:cNvSpPr>
                <a:spLocks/>
              </p:cNvSpPr>
              <p:nvPr/>
            </p:nvSpPr>
            <p:spPr bwMode="auto">
              <a:xfrm>
                <a:off x="2426569" y="4714561"/>
                <a:ext cx="288261" cy="1290044"/>
              </a:xfrm>
              <a:custGeom>
                <a:avLst/>
                <a:gdLst>
                  <a:gd name="T0" fmla="*/ 2147483647 w 267"/>
                  <a:gd name="T1" fmla="*/ 2147483647 h 1186"/>
                  <a:gd name="T2" fmla="*/ 0 w 267"/>
                  <a:gd name="T3" fmla="*/ 0 h 1186"/>
                  <a:gd name="T4" fmla="*/ 0 w 267"/>
                  <a:gd name="T5" fmla="*/ 2147483647 h 1186"/>
                  <a:gd name="T6" fmla="*/ 2147483647 w 267"/>
                  <a:gd name="T7" fmla="*/ 2147483647 h 1186"/>
                  <a:gd name="T8" fmla="*/ 2147483647 w 267"/>
                  <a:gd name="T9" fmla="*/ 2147483647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9" name="Rectangle 23">
                <a:extLst>
                  <a:ext uri="{FF2B5EF4-FFF2-40B4-BE49-F238E27FC236}">
                    <a16:creationId xmlns:a16="http://schemas.microsoft.com/office/drawing/2014/main" id="{0FF740DF-A766-DA47-941D-9BB75289FE9F}"/>
                  </a:ext>
                </a:extLst>
              </p:cNvPr>
              <p:cNvSpPr>
                <a:spLocks noChangeArrowheads="1"/>
              </p:cNvSpPr>
              <p:nvPr/>
            </p:nvSpPr>
            <p:spPr bwMode="auto">
              <a:xfrm>
                <a:off x="1398616" y="4722494"/>
                <a:ext cx="1045433" cy="127129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Rectangle 24">
                <a:extLst>
                  <a:ext uri="{FF2B5EF4-FFF2-40B4-BE49-F238E27FC236}">
                    <a16:creationId xmlns:a16="http://schemas.microsoft.com/office/drawing/2014/main" id="{30976AB5-5CF3-9649-AE10-0D8834A36AA4}"/>
                  </a:ext>
                </a:extLst>
              </p:cNvPr>
              <p:cNvSpPr>
                <a:spLocks noChangeArrowheads="1"/>
              </p:cNvSpPr>
              <p:nvPr/>
            </p:nvSpPr>
            <p:spPr bwMode="auto">
              <a:xfrm>
                <a:off x="1341249" y="4752754"/>
                <a:ext cx="1067215" cy="1231976"/>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1" name="Line 25">
                <a:extLst>
                  <a:ext uri="{FF2B5EF4-FFF2-40B4-BE49-F238E27FC236}">
                    <a16:creationId xmlns:a16="http://schemas.microsoft.com/office/drawing/2014/main" id="{C40254F3-8EF1-1946-BD3D-FCE2C1EC496D}"/>
                  </a:ext>
                </a:extLst>
              </p:cNvPr>
              <p:cNvSpPr>
                <a:spLocks noChangeShapeType="1"/>
              </p:cNvSpPr>
              <p:nvPr/>
            </p:nvSpPr>
            <p:spPr bwMode="auto">
              <a:xfrm>
                <a:off x="1341249" y="50313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Text Box 26">
                <a:extLst>
                  <a:ext uri="{FF2B5EF4-FFF2-40B4-BE49-F238E27FC236}">
                    <a16:creationId xmlns:a16="http://schemas.microsoft.com/office/drawing/2014/main" id="{3E76F59F-6FAE-6949-AACB-C12FB9352449}"/>
                  </a:ext>
                </a:extLst>
              </p:cNvPr>
              <p:cNvSpPr txBox="1">
                <a:spLocks noChangeArrowheads="1"/>
              </p:cNvSpPr>
              <p:nvPr/>
            </p:nvSpPr>
            <p:spPr bwMode="auto">
              <a:xfrm>
                <a:off x="1305623" y="4747333"/>
                <a:ext cx="1104329" cy="12741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83" name="Group 190">
                <a:extLst>
                  <a:ext uri="{FF2B5EF4-FFF2-40B4-BE49-F238E27FC236}">
                    <a16:creationId xmlns:a16="http://schemas.microsoft.com/office/drawing/2014/main" id="{3142986E-25B2-C545-A505-7FEFEE4617F3}"/>
                  </a:ext>
                </a:extLst>
              </p:cNvPr>
              <p:cNvGrpSpPr>
                <a:grpSpLocks/>
              </p:cNvGrpSpPr>
              <p:nvPr/>
            </p:nvGrpSpPr>
            <p:grpSpPr bwMode="auto">
              <a:xfrm flipH="1">
                <a:off x="2634682" y="5076164"/>
                <a:ext cx="673330" cy="701684"/>
                <a:chOff x="-44" y="1473"/>
                <a:chExt cx="981" cy="1105"/>
              </a:xfrm>
            </p:grpSpPr>
            <p:pic>
              <p:nvPicPr>
                <p:cNvPr id="187" name="Picture 191" descr="desktop_computer_stylized_medium">
                  <a:extLst>
                    <a:ext uri="{FF2B5EF4-FFF2-40B4-BE49-F238E27FC236}">
                      <a16:creationId xmlns:a16="http://schemas.microsoft.com/office/drawing/2014/main" id="{8E397E43-AA92-9540-8502-E3F47CEB4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8" name="Freeform 192">
                  <a:extLst>
                    <a:ext uri="{FF2B5EF4-FFF2-40B4-BE49-F238E27FC236}">
                      <a16:creationId xmlns:a16="http://schemas.microsoft.com/office/drawing/2014/main" id="{B94C52D7-1672-CE46-B256-90805C41A69F}"/>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84" name="Line 25">
                <a:extLst>
                  <a:ext uri="{FF2B5EF4-FFF2-40B4-BE49-F238E27FC236}">
                    <a16:creationId xmlns:a16="http://schemas.microsoft.com/office/drawing/2014/main" id="{3660A651-E6C2-464D-9AE5-A39238D21C2D}"/>
                  </a:ext>
                </a:extLst>
              </p:cNvPr>
              <p:cNvSpPr>
                <a:spLocks noChangeShapeType="1"/>
              </p:cNvSpPr>
              <p:nvPr/>
            </p:nvSpPr>
            <p:spPr bwMode="auto">
              <a:xfrm>
                <a:off x="1345720" y="5260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Line 25">
                <a:extLst>
                  <a:ext uri="{FF2B5EF4-FFF2-40B4-BE49-F238E27FC236}">
                    <a16:creationId xmlns:a16="http://schemas.microsoft.com/office/drawing/2014/main" id="{CB18A03E-7135-A648-8BDC-9FD0E1B822D5}"/>
                  </a:ext>
                </a:extLst>
              </p:cNvPr>
              <p:cNvSpPr>
                <a:spLocks noChangeShapeType="1"/>
              </p:cNvSpPr>
              <p:nvPr/>
            </p:nvSpPr>
            <p:spPr bwMode="auto">
              <a:xfrm>
                <a:off x="1350191" y="54891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8A81FD3E-2BEE-A04B-99BC-5B54B8C0D72A}"/>
                  </a:ext>
                </a:extLst>
              </p:cNvPr>
              <p:cNvSpPr>
                <a:spLocks noChangeShapeType="1"/>
              </p:cNvSpPr>
              <p:nvPr/>
            </p:nvSpPr>
            <p:spPr bwMode="auto">
              <a:xfrm>
                <a:off x="1354662" y="5728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sp>
        <p:nvSpPr>
          <p:cNvPr id="281" name="Freeform 7">
            <a:extLst>
              <a:ext uri="{FF2B5EF4-FFF2-40B4-BE49-F238E27FC236}">
                <a16:creationId xmlns:a16="http://schemas.microsoft.com/office/drawing/2014/main" id="{4FE322CD-EE19-1D4A-A4A3-471CD5B424FF}"/>
              </a:ext>
            </a:extLst>
          </p:cNvPr>
          <p:cNvSpPr>
            <a:spLocks/>
          </p:cNvSpPr>
          <p:nvPr/>
        </p:nvSpPr>
        <p:spPr bwMode="auto">
          <a:xfrm>
            <a:off x="3329610" y="4423976"/>
            <a:ext cx="5073926" cy="1202035"/>
          </a:xfrm>
          <a:custGeom>
            <a:avLst/>
            <a:gdLst>
              <a:gd name="T0" fmla="*/ 0 w 5156094"/>
              <a:gd name="T1" fmla="*/ 0 h 1509215"/>
              <a:gd name="T2" fmla="*/ 6961 w 5156094"/>
              <a:gd name="T3" fmla="*/ 1168047 h 1509215"/>
              <a:gd name="T4" fmla="*/ 1131015 w 5156094"/>
              <a:gd name="T5" fmla="*/ 1170389 h 1509215"/>
              <a:gd name="T6" fmla="*/ 1755021 w 5156094"/>
              <a:gd name="T7" fmla="*/ 1490285 h 1509215"/>
              <a:gd name="T8" fmla="*/ 2207298 w 5156094"/>
              <a:gd name="T9" fmla="*/ 1510706 h 1509215"/>
              <a:gd name="T10" fmla="*/ 2988945 w 5156094"/>
              <a:gd name="T11" fmla="*/ 1198737 h 1509215"/>
              <a:gd name="T12" fmla="*/ 3391674 w 5156094"/>
              <a:gd name="T13" fmla="*/ 1210330 h 1509215"/>
              <a:gd name="T14" fmla="*/ 5156412 w 5156094"/>
              <a:gd name="T15" fmla="*/ 1199641 h 1509215"/>
              <a:gd name="T16" fmla="*/ 5126696 w 5156094"/>
              <a:gd name="T17" fmla="*/ 64147 h 15092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207163 w 5156094"/>
              <a:gd name="connsiteY4" fmla="*/ 1509215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 name="connsiteX0" fmla="*/ 0 w 5156094"/>
              <a:gd name="connsiteY0" fmla="*/ 0 h 1559667"/>
              <a:gd name="connsiteX1" fmla="*/ 6961 w 5156094"/>
              <a:gd name="connsiteY1" fmla="*/ 1166894 h 1559667"/>
              <a:gd name="connsiteX2" fmla="*/ 1387547 w 5156094"/>
              <a:gd name="connsiteY2" fmla="*/ 115085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 name="connsiteX0" fmla="*/ 0 w 5156094"/>
              <a:gd name="connsiteY0" fmla="*/ 0 h 1553959"/>
              <a:gd name="connsiteX1" fmla="*/ 6961 w 5156094"/>
              <a:gd name="connsiteY1" fmla="*/ 1166894 h 1553959"/>
              <a:gd name="connsiteX2" fmla="*/ 1387547 w 5156094"/>
              <a:gd name="connsiteY2" fmla="*/ 1150854 h 1553959"/>
              <a:gd name="connsiteX3" fmla="*/ 1824854 w 5156094"/>
              <a:gd name="connsiteY3" fmla="*/ 1458577 h 1553959"/>
              <a:gd name="connsiteX4" fmla="*/ 2145216 w 5156094"/>
              <a:gd name="connsiteY4" fmla="*/ 1553959 h 1553959"/>
              <a:gd name="connsiteX5" fmla="*/ 2930257 w 5156094"/>
              <a:gd name="connsiteY5" fmla="*/ 1152811 h 1553959"/>
              <a:gd name="connsiteX6" fmla="*/ 5156094 w 5156094"/>
              <a:gd name="connsiteY6" fmla="*/ 1198456 h 1553959"/>
              <a:gd name="connsiteX7" fmla="*/ 5126381 w 5156094"/>
              <a:gd name="connsiteY7" fmla="*/ 64084 h 1553959"/>
              <a:gd name="connsiteX0" fmla="*/ 0 w 5156094"/>
              <a:gd name="connsiteY0" fmla="*/ 0 h 1458577"/>
              <a:gd name="connsiteX1" fmla="*/ 6961 w 5156094"/>
              <a:gd name="connsiteY1" fmla="*/ 1166894 h 1458577"/>
              <a:gd name="connsiteX2" fmla="*/ 1387547 w 5156094"/>
              <a:gd name="connsiteY2" fmla="*/ 1150854 h 1458577"/>
              <a:gd name="connsiteX3" fmla="*/ 1824854 w 5156094"/>
              <a:gd name="connsiteY3" fmla="*/ 1458577 h 1458577"/>
              <a:gd name="connsiteX4" fmla="*/ 2145216 w 5156094"/>
              <a:gd name="connsiteY4" fmla="*/ 1434487 h 1458577"/>
              <a:gd name="connsiteX5" fmla="*/ 2930257 w 5156094"/>
              <a:gd name="connsiteY5" fmla="*/ 1152811 h 1458577"/>
              <a:gd name="connsiteX6" fmla="*/ 5156094 w 5156094"/>
              <a:gd name="connsiteY6" fmla="*/ 1198456 h 1458577"/>
              <a:gd name="connsiteX7" fmla="*/ 5126381 w 5156094"/>
              <a:gd name="connsiteY7" fmla="*/ 64084 h 1458577"/>
              <a:gd name="connsiteX0" fmla="*/ 0 w 5156094"/>
              <a:gd name="connsiteY0" fmla="*/ 0 h 1458577"/>
              <a:gd name="connsiteX1" fmla="*/ 6961 w 5156094"/>
              <a:gd name="connsiteY1" fmla="*/ 1166894 h 1458577"/>
              <a:gd name="connsiteX2" fmla="*/ 1387547 w 5156094"/>
              <a:gd name="connsiteY2" fmla="*/ 1150854 h 1458577"/>
              <a:gd name="connsiteX3" fmla="*/ 1824854 w 5156094"/>
              <a:gd name="connsiteY3" fmla="*/ 1458577 h 1458577"/>
              <a:gd name="connsiteX4" fmla="*/ 2145216 w 5156094"/>
              <a:gd name="connsiteY4" fmla="*/ 1434487 h 1458577"/>
              <a:gd name="connsiteX5" fmla="*/ 2809732 w 5156094"/>
              <a:gd name="connsiteY5" fmla="*/ 1093074 h 1458577"/>
              <a:gd name="connsiteX6" fmla="*/ 5156094 w 5156094"/>
              <a:gd name="connsiteY6" fmla="*/ 1198456 h 1458577"/>
              <a:gd name="connsiteX7" fmla="*/ 5126381 w 5156094"/>
              <a:gd name="connsiteY7" fmla="*/ 64084 h 1458577"/>
              <a:gd name="connsiteX0" fmla="*/ 0 w 5156094"/>
              <a:gd name="connsiteY0" fmla="*/ 0 h 1458577"/>
              <a:gd name="connsiteX1" fmla="*/ 6961 w 5156094"/>
              <a:gd name="connsiteY1" fmla="*/ 1166894 h 1458577"/>
              <a:gd name="connsiteX2" fmla="*/ 1387547 w 5156094"/>
              <a:gd name="connsiteY2" fmla="*/ 1150854 h 1458577"/>
              <a:gd name="connsiteX3" fmla="*/ 1824854 w 5156094"/>
              <a:gd name="connsiteY3" fmla="*/ 1458577 h 1458577"/>
              <a:gd name="connsiteX4" fmla="*/ 2063570 w 5156094"/>
              <a:gd name="connsiteY4" fmla="*/ 1443677 h 1458577"/>
              <a:gd name="connsiteX5" fmla="*/ 2809732 w 5156094"/>
              <a:gd name="connsiteY5" fmla="*/ 1093074 h 1458577"/>
              <a:gd name="connsiteX6" fmla="*/ 5156094 w 5156094"/>
              <a:gd name="connsiteY6" fmla="*/ 1198456 h 1458577"/>
              <a:gd name="connsiteX7" fmla="*/ 5126381 w 5156094"/>
              <a:gd name="connsiteY7" fmla="*/ 64084 h 1458577"/>
              <a:gd name="connsiteX0" fmla="*/ 0 w 5156094"/>
              <a:gd name="connsiteY0" fmla="*/ 0 h 1443677"/>
              <a:gd name="connsiteX1" fmla="*/ 6961 w 5156094"/>
              <a:gd name="connsiteY1" fmla="*/ 1166894 h 1443677"/>
              <a:gd name="connsiteX2" fmla="*/ 1387547 w 5156094"/>
              <a:gd name="connsiteY2" fmla="*/ 1150854 h 1443677"/>
              <a:gd name="connsiteX3" fmla="*/ 1832629 w 5156094"/>
              <a:gd name="connsiteY3" fmla="*/ 1440196 h 1443677"/>
              <a:gd name="connsiteX4" fmla="*/ 2063570 w 5156094"/>
              <a:gd name="connsiteY4" fmla="*/ 1443677 h 1443677"/>
              <a:gd name="connsiteX5" fmla="*/ 2809732 w 5156094"/>
              <a:gd name="connsiteY5" fmla="*/ 1093074 h 1443677"/>
              <a:gd name="connsiteX6" fmla="*/ 5156094 w 5156094"/>
              <a:gd name="connsiteY6" fmla="*/ 1198456 h 1443677"/>
              <a:gd name="connsiteX7" fmla="*/ 5126381 w 5156094"/>
              <a:gd name="connsiteY7" fmla="*/ 64084 h 144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56094" h="1443677">
                <a:moveTo>
                  <a:pt x="0" y="0"/>
                </a:moveTo>
                <a:cubicBezTo>
                  <a:pt x="2320" y="388965"/>
                  <a:pt x="4641" y="777929"/>
                  <a:pt x="6961" y="1166894"/>
                </a:cubicBezTo>
                <a:lnTo>
                  <a:pt x="1387547" y="1150854"/>
                </a:lnTo>
                <a:lnTo>
                  <a:pt x="1832629" y="1440196"/>
                </a:lnTo>
                <a:lnTo>
                  <a:pt x="2063570" y="1443677"/>
                </a:lnTo>
                <a:lnTo>
                  <a:pt x="2809732" y="1093074"/>
                </a:lnTo>
                <a:lnTo>
                  <a:pt x="5156094" y="1198456"/>
                </a:lnTo>
                <a:lnTo>
                  <a:pt x="5126381" y="64084"/>
                </a:lnTo>
              </a:path>
            </a:pathLst>
          </a:custGeom>
          <a:noFill/>
          <a:ln w="22225">
            <a:solidFill>
              <a:srgbClr val="000090"/>
            </a:solidFill>
            <a:round/>
            <a:headEnd/>
            <a:tailEnd/>
          </a:ln>
          <a:extLst>
            <a:ext uri="{909E8E84-426E-40DD-AFC4-6F175D3DCCD1}">
              <a14:hiddenFill xmlns:a14="http://schemas.microsoft.com/office/drawing/2010/main">
                <a:solidFill>
                  <a:srgbClr val="FFFFFF"/>
                </a:solidFill>
              </a14:hiddenFill>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4" name="TextBox 123">
            <a:extLst>
              <a:ext uri="{FF2B5EF4-FFF2-40B4-BE49-F238E27FC236}">
                <a16:creationId xmlns:a16="http://schemas.microsoft.com/office/drawing/2014/main" id="{02FCACC2-D909-7B41-AC13-34D894243B2B}"/>
              </a:ext>
            </a:extLst>
          </p:cNvPr>
          <p:cNvSpPr txBox="1"/>
          <p:nvPr/>
        </p:nvSpPr>
        <p:spPr>
          <a:xfrm>
            <a:off x="4692557" y="6277338"/>
            <a:ext cx="318138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panose="020F0502020204030204"/>
                <a:ea typeface="+mn-ea"/>
                <a:cs typeface="+mn-cs"/>
              </a:rPr>
              <a:t>b</a:t>
            </a:r>
            <a:r>
              <a:rPr kumimoji="0" lang="en-US" sz="1600" b="0" i="0" u="none" strike="noStrike" kern="1200" cap="none" spc="0" normalizeH="0" baseline="0" noProof="0" dirty="0" err="1">
                <a:ln>
                  <a:noFill/>
                </a:ln>
                <a:solidFill>
                  <a:srgbClr val="C00000"/>
                </a:solidFill>
                <a:effectLst/>
                <a:uLnTx/>
                <a:uFillTx/>
                <a:latin typeface="Calibri" panose="020F0502020204030204"/>
                <a:ea typeface="+mn-ea"/>
                <a:cs typeface="+mn-cs"/>
              </a:rPr>
              <a:t>ottleneck</a:t>
            </a:r>
            <a:r>
              <a:rPr kumimoji="0" lang="en-US" sz="1600" b="0" i="0" u="none" strike="noStrike" kern="1200" cap="none" spc="0" normalizeH="0" baseline="0" noProof="0" dirty="0">
                <a:ln>
                  <a:noFill/>
                </a:ln>
                <a:solidFill>
                  <a:srgbClr val="C00000"/>
                </a:solidFill>
                <a:effectLst/>
                <a:uLnTx/>
                <a:uFillTx/>
                <a:latin typeface="Calibri" panose="020F0502020204030204"/>
                <a:ea typeface="+mn-ea"/>
                <a:cs typeface="+mn-cs"/>
              </a:rPr>
              <a:t> link (almost always busy)</a:t>
            </a:r>
            <a:endPar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E3284F9A-6893-1E4D-8B94-17F64D75D82E}"/>
              </a:ext>
            </a:extLst>
          </p:cNvPr>
          <p:cNvCxnSpPr>
            <a:cxnSpLocks/>
          </p:cNvCxnSpPr>
          <p:nvPr/>
        </p:nvCxnSpPr>
        <p:spPr>
          <a:xfrm>
            <a:off x="5609507" y="5767851"/>
            <a:ext cx="0" cy="56627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4DEBF33-EEFE-AC4E-A6EE-FBEFE3D21B68}"/>
              </a:ext>
            </a:extLst>
          </p:cNvPr>
          <p:cNvGrpSpPr/>
          <p:nvPr/>
        </p:nvGrpSpPr>
        <p:grpSpPr>
          <a:xfrm>
            <a:off x="860107" y="5151058"/>
            <a:ext cx="4764459" cy="830997"/>
            <a:chOff x="703842" y="5262044"/>
            <a:chExt cx="4764459" cy="830997"/>
          </a:xfrm>
        </p:grpSpPr>
        <p:sp>
          <p:nvSpPr>
            <p:cNvPr id="135" name="TextBox 134">
              <a:extLst>
                <a:ext uri="{FF2B5EF4-FFF2-40B4-BE49-F238E27FC236}">
                  <a16:creationId xmlns:a16="http://schemas.microsoft.com/office/drawing/2014/main" id="{7C56DC91-6524-264F-BD66-68BD34152AAA}"/>
                </a:ext>
              </a:extLst>
            </p:cNvPr>
            <p:cNvSpPr txBox="1"/>
            <p:nvPr/>
          </p:nvSpPr>
          <p:spPr>
            <a:xfrm>
              <a:off x="703842" y="5262044"/>
              <a:ext cx="2330267" cy="830997"/>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panose="020F0502020204030204"/>
                  <a:ea typeface="+mn-ea"/>
                  <a:cs typeface="+mn-cs"/>
                </a:rPr>
                <a:t>packet queue almost never empty, sometimes overflows packet (loss)</a:t>
              </a:r>
              <a:endPar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grpSp>
          <p:nvGrpSpPr>
            <p:cNvPr id="19" name="Group 18">
              <a:extLst>
                <a:ext uri="{FF2B5EF4-FFF2-40B4-BE49-F238E27FC236}">
                  <a16:creationId xmlns:a16="http://schemas.microsoft.com/office/drawing/2014/main" id="{03C26690-6ACA-ED46-8053-4773384B91BB}"/>
                </a:ext>
              </a:extLst>
            </p:cNvPr>
            <p:cNvGrpSpPr/>
            <p:nvPr/>
          </p:nvGrpSpPr>
          <p:grpSpPr>
            <a:xfrm>
              <a:off x="4921820" y="5505951"/>
              <a:ext cx="546481" cy="386071"/>
              <a:chOff x="4621648" y="3046041"/>
              <a:chExt cx="1120964" cy="769030"/>
            </a:xfrm>
          </p:grpSpPr>
          <p:grpSp>
            <p:nvGrpSpPr>
              <p:cNvPr id="199" name="Group 58">
                <a:extLst>
                  <a:ext uri="{FF2B5EF4-FFF2-40B4-BE49-F238E27FC236}">
                    <a16:creationId xmlns:a16="http://schemas.microsoft.com/office/drawing/2014/main" id="{9C8DCF2E-441E-E74C-B545-52E572FFE3EF}"/>
                  </a:ext>
                </a:extLst>
              </p:cNvPr>
              <p:cNvGrpSpPr>
                <a:grpSpLocks/>
              </p:cNvGrpSpPr>
              <p:nvPr/>
            </p:nvGrpSpPr>
            <p:grpSpPr bwMode="auto">
              <a:xfrm>
                <a:off x="5247312" y="3046041"/>
                <a:ext cx="495300" cy="760413"/>
                <a:chOff x="333961" y="4406169"/>
                <a:chExt cx="1255305" cy="2136353"/>
              </a:xfrm>
            </p:grpSpPr>
            <p:sp>
              <p:nvSpPr>
                <p:cNvPr id="200" name="Freeform 199">
                  <a:extLst>
                    <a:ext uri="{FF2B5EF4-FFF2-40B4-BE49-F238E27FC236}">
                      <a16:creationId xmlns:a16="http://schemas.microsoft.com/office/drawing/2014/main" id="{4B041975-A7A0-664F-80BD-680D4E755238}"/>
                    </a:ext>
                  </a:extLst>
                </p:cNvPr>
                <p:cNvSpPr/>
                <p:nvPr/>
              </p:nvSpPr>
              <p:spPr>
                <a:xfrm>
                  <a:off x="333961" y="4406169"/>
                  <a:ext cx="969641" cy="213635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1" name="Freeform 200">
                  <a:extLst>
                    <a:ext uri="{FF2B5EF4-FFF2-40B4-BE49-F238E27FC236}">
                      <a16:creationId xmlns:a16="http://schemas.microsoft.com/office/drawing/2014/main" id="{1FFD2B64-546C-2643-AD7C-08944962BECA}"/>
                    </a:ext>
                  </a:extLst>
                </p:cNvPr>
                <p:cNvSpPr/>
                <p:nvPr/>
              </p:nvSpPr>
              <p:spPr>
                <a:xfrm>
                  <a:off x="350055" y="4410631"/>
                  <a:ext cx="1239211" cy="77158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2" name="Rectangle 68">
                  <a:extLst>
                    <a:ext uri="{FF2B5EF4-FFF2-40B4-BE49-F238E27FC236}">
                      <a16:creationId xmlns:a16="http://schemas.microsoft.com/office/drawing/2014/main" id="{4B96C577-1D41-C041-9B20-7071CF6D3F91}"/>
                    </a:ext>
                  </a:extLst>
                </p:cNvPr>
                <p:cNvSpPr>
                  <a:spLocks noChangeArrowheads="1"/>
                </p:cNvSpPr>
                <p:nvPr/>
              </p:nvSpPr>
              <p:spPr bwMode="auto">
                <a:xfrm>
                  <a:off x="1289719" y="5166823"/>
                  <a:ext cx="289686" cy="1351386"/>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nvGrpSpPr>
              <p:cNvPr id="144" name="Group 58">
                <a:extLst>
                  <a:ext uri="{FF2B5EF4-FFF2-40B4-BE49-F238E27FC236}">
                    <a16:creationId xmlns:a16="http://schemas.microsoft.com/office/drawing/2014/main" id="{28D67BA5-B51E-1F4B-9F91-6C8CB9B77825}"/>
                  </a:ext>
                </a:extLst>
              </p:cNvPr>
              <p:cNvGrpSpPr>
                <a:grpSpLocks/>
              </p:cNvGrpSpPr>
              <p:nvPr/>
            </p:nvGrpSpPr>
            <p:grpSpPr bwMode="auto">
              <a:xfrm>
                <a:off x="5041006" y="3051076"/>
                <a:ext cx="495300" cy="760413"/>
                <a:chOff x="333961" y="4406169"/>
                <a:chExt cx="1255305" cy="2136353"/>
              </a:xfrm>
            </p:grpSpPr>
            <p:sp>
              <p:nvSpPr>
                <p:cNvPr id="152" name="Freeform 151">
                  <a:extLst>
                    <a:ext uri="{FF2B5EF4-FFF2-40B4-BE49-F238E27FC236}">
                      <a16:creationId xmlns:a16="http://schemas.microsoft.com/office/drawing/2014/main" id="{56F3A370-4056-4D4B-9032-355AAB97EFC1}"/>
                    </a:ext>
                  </a:extLst>
                </p:cNvPr>
                <p:cNvSpPr/>
                <p:nvPr/>
              </p:nvSpPr>
              <p:spPr>
                <a:xfrm>
                  <a:off x="333961" y="4406169"/>
                  <a:ext cx="969641" cy="213635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3" name="Freeform 152">
                  <a:extLst>
                    <a:ext uri="{FF2B5EF4-FFF2-40B4-BE49-F238E27FC236}">
                      <a16:creationId xmlns:a16="http://schemas.microsoft.com/office/drawing/2014/main" id="{FC9A9D04-FD70-E345-8B40-8B52B4895FD3}"/>
                    </a:ext>
                  </a:extLst>
                </p:cNvPr>
                <p:cNvSpPr/>
                <p:nvPr/>
              </p:nvSpPr>
              <p:spPr>
                <a:xfrm>
                  <a:off x="350055" y="4410631"/>
                  <a:ext cx="1239211" cy="771583"/>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4" name="Rectangle 68">
                  <a:extLst>
                    <a:ext uri="{FF2B5EF4-FFF2-40B4-BE49-F238E27FC236}">
                      <a16:creationId xmlns:a16="http://schemas.microsoft.com/office/drawing/2014/main" id="{DB9F22EB-34DD-B44E-B8F0-F93A80887B1A}"/>
                    </a:ext>
                  </a:extLst>
                </p:cNvPr>
                <p:cNvSpPr>
                  <a:spLocks noChangeArrowheads="1"/>
                </p:cNvSpPr>
                <p:nvPr/>
              </p:nvSpPr>
              <p:spPr bwMode="auto">
                <a:xfrm>
                  <a:off x="1289719" y="5166823"/>
                  <a:ext cx="289686" cy="1351386"/>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nvGrpSpPr>
              <p:cNvPr id="147" name="Group 61">
                <a:extLst>
                  <a:ext uri="{FF2B5EF4-FFF2-40B4-BE49-F238E27FC236}">
                    <a16:creationId xmlns:a16="http://schemas.microsoft.com/office/drawing/2014/main" id="{8EBA6A47-608B-5949-888D-EE10ACCBFCAC}"/>
                  </a:ext>
                </a:extLst>
              </p:cNvPr>
              <p:cNvGrpSpPr>
                <a:grpSpLocks/>
              </p:cNvGrpSpPr>
              <p:nvPr/>
            </p:nvGrpSpPr>
            <p:grpSpPr bwMode="auto">
              <a:xfrm>
                <a:off x="4816091" y="3049780"/>
                <a:ext cx="494208" cy="761128"/>
                <a:chOff x="335231" y="4405745"/>
                <a:chExt cx="1252537" cy="2138362"/>
              </a:xfrm>
            </p:grpSpPr>
            <p:sp>
              <p:nvSpPr>
                <p:cNvPr id="149" name="Freeform 148">
                  <a:extLst>
                    <a:ext uri="{FF2B5EF4-FFF2-40B4-BE49-F238E27FC236}">
                      <a16:creationId xmlns:a16="http://schemas.microsoft.com/office/drawing/2014/main" id="{8B0E7BF7-08BC-9E4B-BA69-36C0B14D8D1C}"/>
                    </a:ext>
                  </a:extLst>
                </p:cNvPr>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0" name="Freeform 149">
                  <a:extLst>
                    <a:ext uri="{FF2B5EF4-FFF2-40B4-BE49-F238E27FC236}">
                      <a16:creationId xmlns:a16="http://schemas.microsoft.com/office/drawing/2014/main" id="{671F6074-CF54-2643-81D7-12EC582C9E91}"/>
                    </a:ext>
                  </a:extLst>
                </p:cNvPr>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151" name="Rectangle 65">
                  <a:extLst>
                    <a:ext uri="{FF2B5EF4-FFF2-40B4-BE49-F238E27FC236}">
                      <a16:creationId xmlns:a16="http://schemas.microsoft.com/office/drawing/2014/main" id="{24B1948E-031B-0E41-806A-4FBC399FCA5C}"/>
                    </a:ext>
                  </a:extLst>
                </p:cNvPr>
                <p:cNvSpPr>
                  <a:spLocks noChangeArrowheads="1"/>
                </p:cNvSpPr>
                <p:nvPr/>
              </p:nvSpPr>
              <p:spPr bwMode="auto">
                <a:xfrm>
                  <a:off x="1296825" y="5178575"/>
                  <a:ext cx="289686" cy="1351389"/>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nvGrpSpPr>
              <p:cNvPr id="203" name="Group 61">
                <a:extLst>
                  <a:ext uri="{FF2B5EF4-FFF2-40B4-BE49-F238E27FC236}">
                    <a16:creationId xmlns:a16="http://schemas.microsoft.com/office/drawing/2014/main" id="{A84018EA-3016-6944-815C-BDA0454861B8}"/>
                  </a:ext>
                </a:extLst>
              </p:cNvPr>
              <p:cNvGrpSpPr>
                <a:grpSpLocks/>
              </p:cNvGrpSpPr>
              <p:nvPr/>
            </p:nvGrpSpPr>
            <p:grpSpPr bwMode="auto">
              <a:xfrm>
                <a:off x="4621648" y="3053943"/>
                <a:ext cx="494208" cy="761128"/>
                <a:chOff x="335231" y="4405745"/>
                <a:chExt cx="1252537" cy="2138362"/>
              </a:xfrm>
            </p:grpSpPr>
            <p:sp>
              <p:nvSpPr>
                <p:cNvPr id="204" name="Freeform 203">
                  <a:extLst>
                    <a:ext uri="{FF2B5EF4-FFF2-40B4-BE49-F238E27FC236}">
                      <a16:creationId xmlns:a16="http://schemas.microsoft.com/office/drawing/2014/main" id="{A877B87A-03DB-5F4A-A8C2-6E39BA84A122}"/>
                    </a:ext>
                  </a:extLst>
                </p:cNvPr>
                <p:cNvSpPr/>
                <p:nvPr/>
              </p:nvSpPr>
              <p:spPr>
                <a:xfrm>
                  <a:off x="335231" y="4406992"/>
                  <a:ext cx="965619" cy="2136350"/>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787" h="2138362">
                      <a:moveTo>
                        <a:pt x="0" y="0"/>
                      </a:moveTo>
                      <a:lnTo>
                        <a:pt x="0" y="1190625"/>
                      </a:lnTo>
                      <a:lnTo>
                        <a:pt x="966787" y="2138362"/>
                      </a:lnTo>
                      <a:cubicBezTo>
                        <a:pt x="965200" y="1673225"/>
                        <a:pt x="963612" y="1208087"/>
                        <a:pt x="962025" y="742950"/>
                      </a:cubicBezTo>
                      <a:lnTo>
                        <a:pt x="0" y="0"/>
                      </a:lnTo>
                      <a:close/>
                    </a:path>
                  </a:pathLst>
                </a:custGeom>
                <a:solidFill>
                  <a:srgbClr val="C00000"/>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5" name="Freeform 204">
                  <a:extLst>
                    <a:ext uri="{FF2B5EF4-FFF2-40B4-BE49-F238E27FC236}">
                      <a16:creationId xmlns:a16="http://schemas.microsoft.com/office/drawing/2014/main" id="{D4629751-292C-9C46-8380-46F69573297B}"/>
                    </a:ext>
                  </a:extLst>
                </p:cNvPr>
                <p:cNvSpPr/>
                <p:nvPr/>
              </p:nvSpPr>
              <p:spPr>
                <a:xfrm>
                  <a:off x="351325" y="4411451"/>
                  <a:ext cx="1235186" cy="771586"/>
                </a:xfrm>
                <a:custGeom>
                  <a:avLst/>
                  <a:gdLst>
                    <a:gd name="connsiteX0" fmla="*/ 0 w 966787"/>
                    <a:gd name="connsiteY0" fmla="*/ 0 h 2138362"/>
                    <a:gd name="connsiteX1" fmla="*/ 0 w 966787"/>
                    <a:gd name="connsiteY1" fmla="*/ 1190625 h 2138362"/>
                    <a:gd name="connsiteX2" fmla="*/ 966787 w 966787"/>
                    <a:gd name="connsiteY2" fmla="*/ 2138362 h 2138362"/>
                    <a:gd name="connsiteX3" fmla="*/ 962025 w 966787"/>
                    <a:gd name="connsiteY3" fmla="*/ 742950 h 2138362"/>
                    <a:gd name="connsiteX4" fmla="*/ 0 w 966787"/>
                    <a:gd name="connsiteY4" fmla="*/ 0 h 2138362"/>
                    <a:gd name="connsiteX0" fmla="*/ 928688 w 1895475"/>
                    <a:gd name="connsiteY0" fmla="*/ 0 h 2138362"/>
                    <a:gd name="connsiteX1" fmla="*/ 0 w 1895475"/>
                    <a:gd name="connsiteY1" fmla="*/ 461963 h 2138362"/>
                    <a:gd name="connsiteX2" fmla="*/ 1895475 w 1895475"/>
                    <a:gd name="connsiteY2" fmla="*/ 2138362 h 2138362"/>
                    <a:gd name="connsiteX3" fmla="*/ 1890713 w 1895475"/>
                    <a:gd name="connsiteY3" fmla="*/ 742950 h 2138362"/>
                    <a:gd name="connsiteX4" fmla="*/ 928688 w 1895475"/>
                    <a:gd name="connsiteY4" fmla="*/ 0 h 2138362"/>
                    <a:gd name="connsiteX0" fmla="*/ 247650 w 1895475"/>
                    <a:gd name="connsiteY0" fmla="*/ 0 h 1738312"/>
                    <a:gd name="connsiteX1" fmla="*/ 0 w 1895475"/>
                    <a:gd name="connsiteY1" fmla="*/ 61913 h 1738312"/>
                    <a:gd name="connsiteX2" fmla="*/ 1895475 w 1895475"/>
                    <a:gd name="connsiteY2" fmla="*/ 1738312 h 1738312"/>
                    <a:gd name="connsiteX3" fmla="*/ 1890713 w 1895475"/>
                    <a:gd name="connsiteY3" fmla="*/ 342900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143000 w 1895475"/>
                    <a:gd name="connsiteY3" fmla="*/ 7762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895475"/>
                    <a:gd name="connsiteY0" fmla="*/ 0 h 1738312"/>
                    <a:gd name="connsiteX1" fmla="*/ 0 w 1895475"/>
                    <a:gd name="connsiteY1" fmla="*/ 61913 h 1738312"/>
                    <a:gd name="connsiteX2" fmla="*/ 1895475 w 1895475"/>
                    <a:gd name="connsiteY2" fmla="*/ 1738312 h 1738312"/>
                    <a:gd name="connsiteX3" fmla="*/ 1238250 w 1895475"/>
                    <a:gd name="connsiteY3" fmla="*/ 814388 h 1738312"/>
                    <a:gd name="connsiteX4" fmla="*/ 247650 w 1895475"/>
                    <a:gd name="connsiteY4" fmla="*/ 0 h 1738312"/>
                    <a:gd name="connsiteX0" fmla="*/ 247650 w 1238250"/>
                    <a:gd name="connsiteY0" fmla="*/ 0 h 862012"/>
                    <a:gd name="connsiteX1" fmla="*/ 0 w 1238250"/>
                    <a:gd name="connsiteY1" fmla="*/ 61913 h 862012"/>
                    <a:gd name="connsiteX2" fmla="*/ 947738 w 1238250"/>
                    <a:gd name="connsiteY2" fmla="*/ 862012 h 862012"/>
                    <a:gd name="connsiteX3" fmla="*/ 1238250 w 1238250"/>
                    <a:gd name="connsiteY3" fmla="*/ 814388 h 862012"/>
                    <a:gd name="connsiteX4" fmla="*/ 247650 w 1238250"/>
                    <a:gd name="connsiteY4" fmla="*/ 0 h 8620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47650 w 1238250"/>
                    <a:gd name="connsiteY0" fmla="*/ 0 h 823912"/>
                    <a:gd name="connsiteX1" fmla="*/ 0 w 1238250"/>
                    <a:gd name="connsiteY1" fmla="*/ 61913 h 823912"/>
                    <a:gd name="connsiteX2" fmla="*/ 952500 w 1238250"/>
                    <a:gd name="connsiteY2" fmla="*/ 823912 h 823912"/>
                    <a:gd name="connsiteX3" fmla="*/ 1238250 w 1238250"/>
                    <a:gd name="connsiteY3" fmla="*/ 814388 h 823912"/>
                    <a:gd name="connsiteX4" fmla="*/ 247650 w 1238250"/>
                    <a:gd name="connsiteY4" fmla="*/ 0 h 823912"/>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8 h 766762"/>
                    <a:gd name="connsiteX4" fmla="*/ 233363 w 1238250"/>
                    <a:gd name="connsiteY4" fmla="*/ 0 h 766762"/>
                    <a:gd name="connsiteX0" fmla="*/ 233363 w 1238250"/>
                    <a:gd name="connsiteY0" fmla="*/ 0 h 773376"/>
                    <a:gd name="connsiteX1" fmla="*/ 0 w 1238250"/>
                    <a:gd name="connsiteY1" fmla="*/ 4763 h 773376"/>
                    <a:gd name="connsiteX2" fmla="*/ 952500 w 1238250"/>
                    <a:gd name="connsiteY2" fmla="*/ 766762 h 773376"/>
                    <a:gd name="connsiteX3" fmla="*/ 1238250 w 1238250"/>
                    <a:gd name="connsiteY3" fmla="*/ 771525 h 773376"/>
                    <a:gd name="connsiteX4" fmla="*/ 233363 w 1238250"/>
                    <a:gd name="connsiteY4" fmla="*/ 0 h 773376"/>
                    <a:gd name="connsiteX0" fmla="*/ 233363 w 1238250"/>
                    <a:gd name="connsiteY0" fmla="*/ 0 h 766762"/>
                    <a:gd name="connsiteX1" fmla="*/ 0 w 1238250"/>
                    <a:gd name="connsiteY1" fmla="*/ 4763 h 766762"/>
                    <a:gd name="connsiteX2" fmla="*/ 952500 w 1238250"/>
                    <a:gd name="connsiteY2" fmla="*/ 766762 h 766762"/>
                    <a:gd name="connsiteX3" fmla="*/ 1238250 w 1238250"/>
                    <a:gd name="connsiteY3" fmla="*/ 757236 h 766762"/>
                    <a:gd name="connsiteX4" fmla="*/ 233363 w 1238250"/>
                    <a:gd name="connsiteY4" fmla="*/ 0 h 766762"/>
                    <a:gd name="connsiteX0" fmla="*/ 233363 w 1238250"/>
                    <a:gd name="connsiteY0" fmla="*/ 0 h 773375"/>
                    <a:gd name="connsiteX1" fmla="*/ 0 w 1238250"/>
                    <a:gd name="connsiteY1" fmla="*/ 4763 h 773375"/>
                    <a:gd name="connsiteX2" fmla="*/ 952500 w 1238250"/>
                    <a:gd name="connsiteY2" fmla="*/ 766762 h 773375"/>
                    <a:gd name="connsiteX3" fmla="*/ 1238250 w 1238250"/>
                    <a:gd name="connsiteY3" fmla="*/ 771523 h 773375"/>
                    <a:gd name="connsiteX4" fmla="*/ 233363 w 1238250"/>
                    <a:gd name="connsiteY4" fmla="*/ 0 h 773375"/>
                    <a:gd name="connsiteX0" fmla="*/ 233363 w 1238250"/>
                    <a:gd name="connsiteY0" fmla="*/ 0 h 771523"/>
                    <a:gd name="connsiteX1" fmla="*/ 0 w 1238250"/>
                    <a:gd name="connsiteY1" fmla="*/ 4763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71523"/>
                    <a:gd name="connsiteX1" fmla="*/ 0 w 1238250"/>
                    <a:gd name="connsiteY1" fmla="*/ 23466 h 771523"/>
                    <a:gd name="connsiteX2" fmla="*/ 952500 w 1238250"/>
                    <a:gd name="connsiteY2" fmla="*/ 766762 h 771523"/>
                    <a:gd name="connsiteX3" fmla="*/ 1238250 w 1238250"/>
                    <a:gd name="connsiteY3" fmla="*/ 771523 h 771523"/>
                    <a:gd name="connsiteX4" fmla="*/ 233363 w 1238250"/>
                    <a:gd name="connsiteY4" fmla="*/ 0 h 771523"/>
                    <a:gd name="connsiteX0" fmla="*/ 233363 w 1238250"/>
                    <a:gd name="connsiteY0" fmla="*/ 0 h 757496"/>
                    <a:gd name="connsiteX1" fmla="*/ 0 w 1238250"/>
                    <a:gd name="connsiteY1" fmla="*/ 9439 h 757496"/>
                    <a:gd name="connsiteX2" fmla="*/ 952500 w 1238250"/>
                    <a:gd name="connsiteY2" fmla="*/ 752735 h 757496"/>
                    <a:gd name="connsiteX3" fmla="*/ 1238250 w 1238250"/>
                    <a:gd name="connsiteY3" fmla="*/ 757496 h 757496"/>
                    <a:gd name="connsiteX4" fmla="*/ 233363 w 1238250"/>
                    <a:gd name="connsiteY4" fmla="*/ 0 h 757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0" h="757496">
                      <a:moveTo>
                        <a:pt x="233363" y="0"/>
                      </a:moveTo>
                      <a:lnTo>
                        <a:pt x="0" y="9439"/>
                      </a:lnTo>
                      <a:lnTo>
                        <a:pt x="952500" y="752735"/>
                      </a:lnTo>
                      <a:cubicBezTo>
                        <a:pt x="1060450" y="744798"/>
                        <a:pt x="1035049" y="751145"/>
                        <a:pt x="1238250" y="757496"/>
                      </a:cubicBezTo>
                      <a:lnTo>
                        <a:pt x="233363" y="0"/>
                      </a:lnTo>
                      <a:close/>
                    </a:path>
                  </a:pathLst>
                </a:custGeom>
                <a:solidFill>
                  <a:srgbClr val="ED356A"/>
                </a:solidFill>
                <a:ln w="25400" cap="flat" cmpd="sng" algn="ctr">
                  <a:noFill/>
                  <a:prstDash val="soli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 lastClr="FFFFFF"/>
                    </a:solidFill>
                    <a:effectLst/>
                    <a:uLnTx/>
                    <a:uFillTx/>
                    <a:latin typeface="Calibri"/>
                    <a:ea typeface="+mn-ea"/>
                    <a:cs typeface="+mn-cs"/>
                  </a:endParaRPr>
                </a:p>
              </p:txBody>
            </p:sp>
            <p:sp>
              <p:nvSpPr>
                <p:cNvPr id="206" name="Rectangle 65">
                  <a:extLst>
                    <a:ext uri="{FF2B5EF4-FFF2-40B4-BE49-F238E27FC236}">
                      <a16:creationId xmlns:a16="http://schemas.microsoft.com/office/drawing/2014/main" id="{549A4DDD-F461-2345-B6CC-E7011D8916B0}"/>
                    </a:ext>
                  </a:extLst>
                </p:cNvPr>
                <p:cNvSpPr>
                  <a:spLocks noChangeArrowheads="1"/>
                </p:cNvSpPr>
                <p:nvPr/>
              </p:nvSpPr>
              <p:spPr bwMode="auto">
                <a:xfrm>
                  <a:off x="1296825" y="5178575"/>
                  <a:ext cx="289686" cy="1351389"/>
                </a:xfrm>
                <a:prstGeom prst="rect">
                  <a:avLst/>
                </a:prstGeom>
                <a:solidFill>
                  <a:srgbClr val="E40000"/>
                </a:solidFill>
                <a:ln>
                  <a:noFill/>
                </a:ln>
                <a:extLst>
                  <a:ext uri="{91240B29-F687-4F45-9708-019B960494DF}">
                    <a14:hiddenLine xmlns:a14="http://schemas.microsoft.com/office/drawing/2010/main" w="25400">
                      <a:solidFill>
                        <a:srgbClr val="000000"/>
                      </a:solidFill>
                      <a:miter lim="800000"/>
                      <a:headEnd/>
                      <a:tailEnd/>
                    </a14:hiddenLine>
                  </a:ext>
                </a:extLst>
              </p:spPr>
              <p:txBody>
                <a:bodyPr anchor="ct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Calibri" panose="020F0502020204030204" pitchFamily="34" charset="0"/>
                    <a:ea typeface="ＭＳ Ｐゴシック" panose="020B0600070205080204" pitchFamily="34" charset="-128"/>
                    <a:cs typeface="+mn-cs"/>
                  </a:endParaRPr>
                </a:p>
              </p:txBody>
            </p:sp>
          </p:grpSp>
        </p:grpSp>
        <p:cxnSp>
          <p:nvCxnSpPr>
            <p:cNvPr id="17" name="Straight Connector 16">
              <a:extLst>
                <a:ext uri="{FF2B5EF4-FFF2-40B4-BE49-F238E27FC236}">
                  <a16:creationId xmlns:a16="http://schemas.microsoft.com/office/drawing/2014/main" id="{E9EDF9F3-6222-AB41-A132-50D0D344E84F}"/>
                </a:ext>
              </a:extLst>
            </p:cNvPr>
            <p:cNvCxnSpPr>
              <a:cxnSpLocks/>
            </p:cNvCxnSpPr>
            <p:nvPr/>
          </p:nvCxnSpPr>
          <p:spPr>
            <a:xfrm flipH="1">
              <a:off x="2972773" y="5696183"/>
              <a:ext cx="193163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8CF8F38F-0026-3541-8248-4367CE19639B}"/>
              </a:ext>
            </a:extLst>
          </p:cNvPr>
          <p:cNvGrpSpPr/>
          <p:nvPr/>
        </p:nvGrpSpPr>
        <p:grpSpPr>
          <a:xfrm>
            <a:off x="5397500" y="4063641"/>
            <a:ext cx="609600" cy="628987"/>
            <a:chOff x="5486400" y="4101741"/>
            <a:chExt cx="609600" cy="628987"/>
          </a:xfrm>
        </p:grpSpPr>
        <p:sp>
          <p:nvSpPr>
            <p:cNvPr id="112" name="Freeform 10">
              <a:extLst>
                <a:ext uri="{FF2B5EF4-FFF2-40B4-BE49-F238E27FC236}">
                  <a16:creationId xmlns:a16="http://schemas.microsoft.com/office/drawing/2014/main" id="{7793E5EB-2CBF-704E-8E72-9F0A5CB5A075}"/>
                </a:ext>
              </a:extLst>
            </p:cNvPr>
            <p:cNvSpPr>
              <a:spLocks/>
            </p:cNvSpPr>
            <p:nvPr/>
          </p:nvSpPr>
          <p:spPr bwMode="auto">
            <a:xfrm flipH="1">
              <a:off x="5658360" y="4102100"/>
              <a:ext cx="176916" cy="454025"/>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 name="connsiteX0" fmla="*/ 12224 w 12711"/>
                <a:gd name="connsiteY0" fmla="*/ 4661 h 7743"/>
                <a:gd name="connsiteX1" fmla="*/ 498 w 12711"/>
                <a:gd name="connsiteY1" fmla="*/ 0 h 7743"/>
                <a:gd name="connsiteX2" fmla="*/ 0 w 12711"/>
                <a:gd name="connsiteY2" fmla="*/ 7743 h 7743"/>
                <a:gd name="connsiteX3" fmla="*/ 12711 w 12711"/>
                <a:gd name="connsiteY3" fmla="*/ 6473 h 7743"/>
                <a:gd name="connsiteX4" fmla="*/ 12224 w 12711"/>
                <a:gd name="connsiteY4" fmla="*/ 4661 h 7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 h="7743">
                  <a:moveTo>
                    <a:pt x="12224" y="4661"/>
                  </a:moveTo>
                  <a:lnTo>
                    <a:pt x="498" y="0"/>
                  </a:lnTo>
                  <a:lnTo>
                    <a:pt x="0" y="7743"/>
                  </a:lnTo>
                  <a:lnTo>
                    <a:pt x="12711" y="6473"/>
                  </a:lnTo>
                  <a:lnTo>
                    <a:pt x="12224"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17" name="Group 190">
              <a:extLst>
                <a:ext uri="{FF2B5EF4-FFF2-40B4-BE49-F238E27FC236}">
                  <a16:creationId xmlns:a16="http://schemas.microsoft.com/office/drawing/2014/main" id="{AC979BFC-E642-744F-9DC1-BADB697791A8}"/>
                </a:ext>
              </a:extLst>
            </p:cNvPr>
            <p:cNvGrpSpPr>
              <a:grpSpLocks/>
            </p:cNvGrpSpPr>
            <p:nvPr/>
          </p:nvGrpSpPr>
          <p:grpSpPr bwMode="auto">
            <a:xfrm flipH="1">
              <a:off x="5486400" y="4355542"/>
              <a:ext cx="350533" cy="375186"/>
              <a:chOff x="-44" y="1473"/>
              <a:chExt cx="981" cy="1105"/>
            </a:xfrm>
          </p:grpSpPr>
          <p:pic>
            <p:nvPicPr>
              <p:cNvPr id="118" name="Picture 191" descr="desktop_computer_stylized_medium">
                <a:extLst>
                  <a:ext uri="{FF2B5EF4-FFF2-40B4-BE49-F238E27FC236}">
                    <a16:creationId xmlns:a16="http://schemas.microsoft.com/office/drawing/2014/main" id="{736C455F-8687-0644-9BAB-D641A51B10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 name="Freeform 192">
                <a:extLst>
                  <a:ext uri="{FF2B5EF4-FFF2-40B4-BE49-F238E27FC236}">
                    <a16:creationId xmlns:a16="http://schemas.microsoft.com/office/drawing/2014/main" id="{2F5B8C3C-D867-384D-B512-9A636B471BA5}"/>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 name="Group 22">
              <a:extLst>
                <a:ext uri="{FF2B5EF4-FFF2-40B4-BE49-F238E27FC236}">
                  <a16:creationId xmlns:a16="http://schemas.microsoft.com/office/drawing/2014/main" id="{353C0199-62D3-6F48-8939-D9C39B61FAF4}"/>
                </a:ext>
              </a:extLst>
            </p:cNvPr>
            <p:cNvGrpSpPr/>
            <p:nvPr/>
          </p:nvGrpSpPr>
          <p:grpSpPr>
            <a:xfrm>
              <a:off x="5831973" y="4101741"/>
              <a:ext cx="264027" cy="451210"/>
              <a:chOff x="5831973" y="4101740"/>
              <a:chExt cx="295777" cy="502587"/>
            </a:xfrm>
          </p:grpSpPr>
          <p:sp>
            <p:nvSpPr>
              <p:cNvPr id="114" name="Rectangle 24">
                <a:extLst>
                  <a:ext uri="{FF2B5EF4-FFF2-40B4-BE49-F238E27FC236}">
                    <a16:creationId xmlns:a16="http://schemas.microsoft.com/office/drawing/2014/main" id="{429B5AEE-1F47-7F43-9636-D936822F588A}"/>
                  </a:ext>
                </a:extLst>
              </p:cNvPr>
              <p:cNvSpPr>
                <a:spLocks noChangeArrowheads="1"/>
              </p:cNvSpPr>
              <p:nvPr/>
            </p:nvSpPr>
            <p:spPr bwMode="auto">
              <a:xfrm>
                <a:off x="5831973" y="4101740"/>
                <a:ext cx="295777" cy="502587"/>
              </a:xfrm>
              <a:prstGeom prst="rect">
                <a:avLst/>
              </a:prstGeom>
              <a:solidFill>
                <a:srgbClr val="FFFFFF"/>
              </a:solidFill>
              <a:ln w="9525">
                <a:solidFill>
                  <a:srgbClr val="000000"/>
                </a:solidFill>
                <a:miter lim="800000"/>
                <a:headEnd/>
                <a:tailEnd/>
              </a:ln>
              <a:effectLst>
                <a:outerShdw blurRad="50800" dist="38100" dir="2700000" algn="tl" rotWithShape="0">
                  <a:prstClr val="black">
                    <a:alpha val="40000"/>
                  </a:prstClr>
                </a:outerShdw>
              </a:effec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 name="Group 21">
                <a:extLst>
                  <a:ext uri="{FF2B5EF4-FFF2-40B4-BE49-F238E27FC236}">
                    <a16:creationId xmlns:a16="http://schemas.microsoft.com/office/drawing/2014/main" id="{E5D92F00-ABB5-E44E-A2E6-C8C218DD732B}"/>
                  </a:ext>
                </a:extLst>
              </p:cNvPr>
              <p:cNvGrpSpPr/>
              <p:nvPr/>
            </p:nvGrpSpPr>
            <p:grpSpPr>
              <a:xfrm>
                <a:off x="5832475" y="4197350"/>
                <a:ext cx="295275" cy="307975"/>
                <a:chOff x="5832475" y="4197350"/>
                <a:chExt cx="295275" cy="307975"/>
              </a:xfrm>
            </p:grpSpPr>
            <p:cxnSp>
              <p:nvCxnSpPr>
                <p:cNvPr id="11" name="Straight Connector 10">
                  <a:extLst>
                    <a:ext uri="{FF2B5EF4-FFF2-40B4-BE49-F238E27FC236}">
                      <a16:creationId xmlns:a16="http://schemas.microsoft.com/office/drawing/2014/main" id="{8C633B10-A8EE-F749-A263-B00982789560}"/>
                    </a:ext>
                  </a:extLst>
                </p:cNvPr>
                <p:cNvCxnSpPr>
                  <a:cxnSpLocks/>
                </p:cNvCxnSpPr>
                <p:nvPr/>
              </p:nvCxnSpPr>
              <p:spPr>
                <a:xfrm>
                  <a:off x="5835650" y="430530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C585E959-0F41-AC45-8ACF-4B548946D1F2}"/>
                    </a:ext>
                  </a:extLst>
                </p:cNvPr>
                <p:cNvCxnSpPr>
                  <a:cxnSpLocks/>
                </p:cNvCxnSpPr>
                <p:nvPr/>
              </p:nvCxnSpPr>
              <p:spPr>
                <a:xfrm>
                  <a:off x="5835650" y="41973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7F4A0E50-9EDE-554A-A2C3-B6C198AF3E55}"/>
                    </a:ext>
                  </a:extLst>
                </p:cNvPr>
                <p:cNvCxnSpPr>
                  <a:cxnSpLocks/>
                </p:cNvCxnSpPr>
                <p:nvPr/>
              </p:nvCxnSpPr>
              <p:spPr>
                <a:xfrm>
                  <a:off x="5832475" y="44132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F1EFFB3B-ABD3-F54B-AC79-99F2EC5F3CBA}"/>
                    </a:ext>
                  </a:extLst>
                </p:cNvPr>
                <p:cNvCxnSpPr>
                  <a:cxnSpLocks/>
                </p:cNvCxnSpPr>
                <p:nvPr/>
              </p:nvCxnSpPr>
              <p:spPr>
                <a:xfrm>
                  <a:off x="5832475" y="4505325"/>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25" name="Group 24">
            <a:extLst>
              <a:ext uri="{FF2B5EF4-FFF2-40B4-BE49-F238E27FC236}">
                <a16:creationId xmlns:a16="http://schemas.microsoft.com/office/drawing/2014/main" id="{E2F18F8F-3DE9-9D40-A6F4-642CE6C034E9}"/>
              </a:ext>
            </a:extLst>
          </p:cNvPr>
          <p:cNvGrpSpPr/>
          <p:nvPr/>
        </p:nvGrpSpPr>
        <p:grpSpPr>
          <a:xfrm>
            <a:off x="3630569" y="5751891"/>
            <a:ext cx="719335" cy="546078"/>
            <a:chOff x="6454273" y="3133725"/>
            <a:chExt cx="719335" cy="546078"/>
          </a:xfrm>
        </p:grpSpPr>
        <p:sp>
          <p:nvSpPr>
            <p:cNvPr id="157" name="Freeform 10">
              <a:extLst>
                <a:ext uri="{FF2B5EF4-FFF2-40B4-BE49-F238E27FC236}">
                  <a16:creationId xmlns:a16="http://schemas.microsoft.com/office/drawing/2014/main" id="{A3E08F8A-79F3-664D-94EC-D6F2A56013FD}"/>
                </a:ext>
              </a:extLst>
            </p:cNvPr>
            <p:cNvSpPr>
              <a:spLocks/>
            </p:cNvSpPr>
            <p:nvPr/>
          </p:nvSpPr>
          <p:spPr bwMode="auto">
            <a:xfrm>
              <a:off x="6709285" y="3133725"/>
              <a:ext cx="176916" cy="454025"/>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 name="connsiteX0" fmla="*/ 12224 w 12711"/>
                <a:gd name="connsiteY0" fmla="*/ 4661 h 7743"/>
                <a:gd name="connsiteX1" fmla="*/ 498 w 12711"/>
                <a:gd name="connsiteY1" fmla="*/ 0 h 7743"/>
                <a:gd name="connsiteX2" fmla="*/ 0 w 12711"/>
                <a:gd name="connsiteY2" fmla="*/ 7743 h 7743"/>
                <a:gd name="connsiteX3" fmla="*/ 12711 w 12711"/>
                <a:gd name="connsiteY3" fmla="*/ 6473 h 7743"/>
                <a:gd name="connsiteX4" fmla="*/ 12224 w 12711"/>
                <a:gd name="connsiteY4" fmla="*/ 4661 h 7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 h="7743">
                  <a:moveTo>
                    <a:pt x="12224" y="4661"/>
                  </a:moveTo>
                  <a:lnTo>
                    <a:pt x="498" y="0"/>
                  </a:lnTo>
                  <a:lnTo>
                    <a:pt x="0" y="7743"/>
                  </a:lnTo>
                  <a:lnTo>
                    <a:pt x="12711" y="6473"/>
                  </a:lnTo>
                  <a:lnTo>
                    <a:pt x="12224"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8" name="Group 190">
              <a:extLst>
                <a:ext uri="{FF2B5EF4-FFF2-40B4-BE49-F238E27FC236}">
                  <a16:creationId xmlns:a16="http://schemas.microsoft.com/office/drawing/2014/main" id="{F12EFD77-1ED9-6B45-9162-440ED30B8E2D}"/>
                </a:ext>
              </a:extLst>
            </p:cNvPr>
            <p:cNvGrpSpPr>
              <a:grpSpLocks/>
            </p:cNvGrpSpPr>
            <p:nvPr/>
          </p:nvGrpSpPr>
          <p:grpSpPr bwMode="auto">
            <a:xfrm flipH="1">
              <a:off x="6823075" y="3304617"/>
              <a:ext cx="350533" cy="375186"/>
              <a:chOff x="-44" y="1473"/>
              <a:chExt cx="981" cy="1105"/>
            </a:xfrm>
          </p:grpSpPr>
          <p:pic>
            <p:nvPicPr>
              <p:cNvPr id="194" name="Picture 191" descr="desktop_computer_stylized_medium">
                <a:extLst>
                  <a:ext uri="{FF2B5EF4-FFF2-40B4-BE49-F238E27FC236}">
                    <a16:creationId xmlns:a16="http://schemas.microsoft.com/office/drawing/2014/main" id="{86973CCF-C1DF-0841-9018-188BE9D90B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5" name="Freeform 192">
                <a:extLst>
                  <a:ext uri="{FF2B5EF4-FFF2-40B4-BE49-F238E27FC236}">
                    <a16:creationId xmlns:a16="http://schemas.microsoft.com/office/drawing/2014/main" id="{1BA2C98A-B2E0-1342-9C53-DFB6BA77407C}"/>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B7C3CAC9-57A9-1945-80E8-09659DEFBF5A}"/>
                </a:ext>
              </a:extLst>
            </p:cNvPr>
            <p:cNvGrpSpPr/>
            <p:nvPr/>
          </p:nvGrpSpPr>
          <p:grpSpPr>
            <a:xfrm>
              <a:off x="6454273" y="3142891"/>
              <a:ext cx="264027" cy="451210"/>
              <a:chOff x="5831973" y="4101740"/>
              <a:chExt cx="295777" cy="502587"/>
            </a:xfrm>
          </p:grpSpPr>
          <p:sp>
            <p:nvSpPr>
              <p:cNvPr id="160" name="Rectangle 24">
                <a:extLst>
                  <a:ext uri="{FF2B5EF4-FFF2-40B4-BE49-F238E27FC236}">
                    <a16:creationId xmlns:a16="http://schemas.microsoft.com/office/drawing/2014/main" id="{9BCBF979-1AB3-4D4C-B901-DF34754E95CA}"/>
                  </a:ext>
                </a:extLst>
              </p:cNvPr>
              <p:cNvSpPr>
                <a:spLocks noChangeArrowheads="1"/>
              </p:cNvSpPr>
              <p:nvPr/>
            </p:nvSpPr>
            <p:spPr bwMode="auto">
              <a:xfrm>
                <a:off x="5831973" y="4101740"/>
                <a:ext cx="295777" cy="502587"/>
              </a:xfrm>
              <a:prstGeom prst="rect">
                <a:avLst/>
              </a:prstGeom>
              <a:solidFill>
                <a:srgbClr val="FFFFFF"/>
              </a:solidFill>
              <a:ln w="9525">
                <a:solidFill>
                  <a:srgbClr val="000000"/>
                </a:solidFill>
                <a:miter lim="800000"/>
                <a:headEnd/>
                <a:tailEnd/>
              </a:ln>
              <a:effectLst>
                <a:outerShdw blurRad="50800" dist="38100" dir="2700000" algn="tl" rotWithShape="0">
                  <a:prstClr val="black">
                    <a:alpha val="40000"/>
                  </a:prstClr>
                </a:outerShdw>
              </a:effec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1" name="Group 160">
                <a:extLst>
                  <a:ext uri="{FF2B5EF4-FFF2-40B4-BE49-F238E27FC236}">
                    <a16:creationId xmlns:a16="http://schemas.microsoft.com/office/drawing/2014/main" id="{20089A24-B476-774D-9E8B-49EF82FD4800}"/>
                  </a:ext>
                </a:extLst>
              </p:cNvPr>
              <p:cNvGrpSpPr/>
              <p:nvPr/>
            </p:nvGrpSpPr>
            <p:grpSpPr>
              <a:xfrm>
                <a:off x="5832475" y="4197350"/>
                <a:ext cx="295275" cy="307975"/>
                <a:chOff x="5832475" y="4197350"/>
                <a:chExt cx="295275" cy="307975"/>
              </a:xfrm>
            </p:grpSpPr>
            <p:cxnSp>
              <p:nvCxnSpPr>
                <p:cNvPr id="162" name="Straight Connector 161">
                  <a:extLst>
                    <a:ext uri="{FF2B5EF4-FFF2-40B4-BE49-F238E27FC236}">
                      <a16:creationId xmlns:a16="http://schemas.microsoft.com/office/drawing/2014/main" id="{5F09FA03-D6E3-7A4D-8049-92D0A194764C}"/>
                    </a:ext>
                  </a:extLst>
                </p:cNvPr>
                <p:cNvCxnSpPr>
                  <a:cxnSpLocks/>
                </p:cNvCxnSpPr>
                <p:nvPr/>
              </p:nvCxnSpPr>
              <p:spPr>
                <a:xfrm>
                  <a:off x="5835650" y="430530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EA0EBC5D-D027-824C-A722-68415C4F414C}"/>
                    </a:ext>
                  </a:extLst>
                </p:cNvPr>
                <p:cNvCxnSpPr>
                  <a:cxnSpLocks/>
                </p:cNvCxnSpPr>
                <p:nvPr/>
              </p:nvCxnSpPr>
              <p:spPr>
                <a:xfrm>
                  <a:off x="5835650" y="41973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705A996D-CE7D-CE46-9EA4-5FC548A3380F}"/>
                    </a:ext>
                  </a:extLst>
                </p:cNvPr>
                <p:cNvCxnSpPr>
                  <a:cxnSpLocks/>
                </p:cNvCxnSpPr>
                <p:nvPr/>
              </p:nvCxnSpPr>
              <p:spPr>
                <a:xfrm>
                  <a:off x="5832475" y="4413250"/>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5C053301-7047-704A-A52B-F49445AABC22}"/>
                    </a:ext>
                  </a:extLst>
                </p:cNvPr>
                <p:cNvCxnSpPr>
                  <a:cxnSpLocks/>
                </p:cNvCxnSpPr>
                <p:nvPr/>
              </p:nvCxnSpPr>
              <p:spPr>
                <a:xfrm>
                  <a:off x="5832475" y="4505325"/>
                  <a:ext cx="2921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27" name="Freeform 26">
            <a:extLst>
              <a:ext uri="{FF2B5EF4-FFF2-40B4-BE49-F238E27FC236}">
                <a16:creationId xmlns:a16="http://schemas.microsoft.com/office/drawing/2014/main" id="{F36AC441-14B9-214A-9BCB-978EA6F915F7}"/>
              </a:ext>
            </a:extLst>
          </p:cNvPr>
          <p:cNvSpPr/>
          <p:nvPr/>
        </p:nvSpPr>
        <p:spPr>
          <a:xfrm>
            <a:off x="4223838" y="4617911"/>
            <a:ext cx="1958882" cy="1476814"/>
          </a:xfrm>
          <a:custGeom>
            <a:avLst/>
            <a:gdLst>
              <a:gd name="connsiteX0" fmla="*/ 0 w 1809670"/>
              <a:gd name="connsiteY0" fmla="*/ 1560984 h 1560984"/>
              <a:gd name="connsiteX1" fmla="*/ 0 w 1809670"/>
              <a:gd name="connsiteY1" fmla="*/ 1560984 h 1560984"/>
              <a:gd name="connsiteX2" fmla="*/ 765188 w 1809670"/>
              <a:gd name="connsiteY2" fmla="*/ 1059786 h 1560984"/>
              <a:gd name="connsiteX3" fmla="*/ 1086567 w 1809670"/>
              <a:gd name="connsiteY3" fmla="*/ 1055960 h 1560984"/>
              <a:gd name="connsiteX4" fmla="*/ 1798193 w 1809670"/>
              <a:gd name="connsiteY4" fmla="*/ 780492 h 1560984"/>
              <a:gd name="connsiteX5" fmla="*/ 1809670 w 1809670"/>
              <a:gd name="connsiteY5" fmla="*/ 623629 h 1560984"/>
              <a:gd name="connsiteX6" fmla="*/ 1136305 w 1809670"/>
              <a:gd name="connsiteY6" fmla="*/ 218079 h 1560984"/>
              <a:gd name="connsiteX7" fmla="*/ 1178390 w 1809670"/>
              <a:gd name="connsiteY7" fmla="*/ 0 h 1560984"/>
              <a:gd name="connsiteX0" fmla="*/ 3826 w 1813496"/>
              <a:gd name="connsiteY0" fmla="*/ 1560984 h 1560984"/>
              <a:gd name="connsiteX1" fmla="*/ 0 w 1813496"/>
              <a:gd name="connsiteY1" fmla="*/ 1358209 h 1560984"/>
              <a:gd name="connsiteX2" fmla="*/ 769014 w 1813496"/>
              <a:gd name="connsiteY2" fmla="*/ 1059786 h 1560984"/>
              <a:gd name="connsiteX3" fmla="*/ 1090393 w 1813496"/>
              <a:gd name="connsiteY3" fmla="*/ 1055960 h 1560984"/>
              <a:gd name="connsiteX4" fmla="*/ 1802019 w 1813496"/>
              <a:gd name="connsiteY4" fmla="*/ 780492 h 1560984"/>
              <a:gd name="connsiteX5" fmla="*/ 1813496 w 1813496"/>
              <a:gd name="connsiteY5" fmla="*/ 623629 h 1560984"/>
              <a:gd name="connsiteX6" fmla="*/ 1140131 w 1813496"/>
              <a:gd name="connsiteY6" fmla="*/ 218079 h 1560984"/>
              <a:gd name="connsiteX7" fmla="*/ 1182216 w 1813496"/>
              <a:gd name="connsiteY7" fmla="*/ 0 h 1560984"/>
              <a:gd name="connsiteX0" fmla="*/ 57824 w 1867494"/>
              <a:gd name="connsiteY0" fmla="*/ 1560984 h 1560984"/>
              <a:gd name="connsiteX1" fmla="*/ 53998 w 1867494"/>
              <a:gd name="connsiteY1" fmla="*/ 1358209 h 1560984"/>
              <a:gd name="connsiteX2" fmla="*/ 796231 w 1867494"/>
              <a:gd name="connsiteY2" fmla="*/ 1048308 h 1560984"/>
              <a:gd name="connsiteX3" fmla="*/ 1144391 w 1867494"/>
              <a:gd name="connsiteY3" fmla="*/ 1055960 h 1560984"/>
              <a:gd name="connsiteX4" fmla="*/ 1856017 w 1867494"/>
              <a:gd name="connsiteY4" fmla="*/ 780492 h 1560984"/>
              <a:gd name="connsiteX5" fmla="*/ 1867494 w 1867494"/>
              <a:gd name="connsiteY5" fmla="*/ 623629 h 1560984"/>
              <a:gd name="connsiteX6" fmla="*/ 1194129 w 1867494"/>
              <a:gd name="connsiteY6" fmla="*/ 218079 h 1560984"/>
              <a:gd name="connsiteX7" fmla="*/ 1236214 w 1867494"/>
              <a:gd name="connsiteY7" fmla="*/ 0 h 1560984"/>
              <a:gd name="connsiteX0" fmla="*/ 0 w 1809670"/>
              <a:gd name="connsiteY0" fmla="*/ 1560984 h 1560984"/>
              <a:gd name="connsiteX1" fmla="*/ 738407 w 1809670"/>
              <a:gd name="connsiteY1" fmla="*/ 1048308 h 1560984"/>
              <a:gd name="connsiteX2" fmla="*/ 1086567 w 1809670"/>
              <a:gd name="connsiteY2" fmla="*/ 1055960 h 1560984"/>
              <a:gd name="connsiteX3" fmla="*/ 1798193 w 1809670"/>
              <a:gd name="connsiteY3" fmla="*/ 780492 h 1560984"/>
              <a:gd name="connsiteX4" fmla="*/ 1809670 w 1809670"/>
              <a:gd name="connsiteY4" fmla="*/ 623629 h 1560984"/>
              <a:gd name="connsiteX5" fmla="*/ 1136305 w 1809670"/>
              <a:gd name="connsiteY5" fmla="*/ 218079 h 1560984"/>
              <a:gd name="connsiteX6" fmla="*/ 1178390 w 1809670"/>
              <a:gd name="connsiteY6" fmla="*/ 0 h 1560984"/>
              <a:gd name="connsiteX0" fmla="*/ 0 w 1882363"/>
              <a:gd name="connsiteY0" fmla="*/ 1476814 h 1476814"/>
              <a:gd name="connsiteX1" fmla="*/ 811100 w 1882363"/>
              <a:gd name="connsiteY1" fmla="*/ 1048308 h 1476814"/>
              <a:gd name="connsiteX2" fmla="*/ 1159260 w 1882363"/>
              <a:gd name="connsiteY2" fmla="*/ 1055960 h 1476814"/>
              <a:gd name="connsiteX3" fmla="*/ 1870886 w 1882363"/>
              <a:gd name="connsiteY3" fmla="*/ 780492 h 1476814"/>
              <a:gd name="connsiteX4" fmla="*/ 1882363 w 1882363"/>
              <a:gd name="connsiteY4" fmla="*/ 623629 h 1476814"/>
              <a:gd name="connsiteX5" fmla="*/ 1208998 w 1882363"/>
              <a:gd name="connsiteY5" fmla="*/ 218079 h 1476814"/>
              <a:gd name="connsiteX6" fmla="*/ 1251083 w 1882363"/>
              <a:gd name="connsiteY6" fmla="*/ 0 h 1476814"/>
              <a:gd name="connsiteX0" fmla="*/ 0 w 1958882"/>
              <a:gd name="connsiteY0" fmla="*/ 1476814 h 1476814"/>
              <a:gd name="connsiteX1" fmla="*/ 887619 w 1958882"/>
              <a:gd name="connsiteY1" fmla="*/ 1048308 h 1476814"/>
              <a:gd name="connsiteX2" fmla="*/ 1235779 w 1958882"/>
              <a:gd name="connsiteY2" fmla="*/ 1055960 h 1476814"/>
              <a:gd name="connsiteX3" fmla="*/ 1947405 w 1958882"/>
              <a:gd name="connsiteY3" fmla="*/ 780492 h 1476814"/>
              <a:gd name="connsiteX4" fmla="*/ 1958882 w 1958882"/>
              <a:gd name="connsiteY4" fmla="*/ 623629 h 1476814"/>
              <a:gd name="connsiteX5" fmla="*/ 1285517 w 1958882"/>
              <a:gd name="connsiteY5" fmla="*/ 218079 h 1476814"/>
              <a:gd name="connsiteX6" fmla="*/ 1327602 w 1958882"/>
              <a:gd name="connsiteY6" fmla="*/ 0 h 1476814"/>
              <a:gd name="connsiteX0" fmla="*/ 0 w 1958882"/>
              <a:gd name="connsiteY0" fmla="*/ 1476814 h 1476814"/>
              <a:gd name="connsiteX1" fmla="*/ 887619 w 1958882"/>
              <a:gd name="connsiteY1" fmla="*/ 1048308 h 1476814"/>
              <a:gd name="connsiteX2" fmla="*/ 1235779 w 1958882"/>
              <a:gd name="connsiteY2" fmla="*/ 1055960 h 1476814"/>
              <a:gd name="connsiteX3" fmla="*/ 1947405 w 1958882"/>
              <a:gd name="connsiteY3" fmla="*/ 780492 h 1476814"/>
              <a:gd name="connsiteX4" fmla="*/ 1958882 w 1958882"/>
              <a:gd name="connsiteY4" fmla="*/ 623629 h 1476814"/>
              <a:gd name="connsiteX5" fmla="*/ 1285517 w 1958882"/>
              <a:gd name="connsiteY5" fmla="*/ 218079 h 1476814"/>
              <a:gd name="connsiteX6" fmla="*/ 1327602 w 1958882"/>
              <a:gd name="connsiteY6" fmla="*/ 0 h 147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882" h="1476814">
                <a:moveTo>
                  <a:pt x="0" y="1476814"/>
                </a:moveTo>
                <a:cubicBezTo>
                  <a:pt x="192094" y="1377658"/>
                  <a:pt x="706525" y="1132479"/>
                  <a:pt x="887619" y="1048308"/>
                </a:cubicBezTo>
                <a:lnTo>
                  <a:pt x="1235779" y="1055960"/>
                </a:lnTo>
                <a:lnTo>
                  <a:pt x="1947405" y="780492"/>
                </a:lnTo>
                <a:lnTo>
                  <a:pt x="1958882" y="623629"/>
                </a:lnTo>
                <a:lnTo>
                  <a:pt x="1285517" y="218079"/>
                </a:lnTo>
                <a:lnTo>
                  <a:pt x="1327602" y="0"/>
                </a:lnTo>
              </a:path>
            </a:pathLst>
          </a:cu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 name="Oval 27">
            <a:extLst>
              <a:ext uri="{FF2B5EF4-FFF2-40B4-BE49-F238E27FC236}">
                <a16:creationId xmlns:a16="http://schemas.microsoft.com/office/drawing/2014/main" id="{47B171D8-935D-0F43-9FDB-7A32B04E971D}"/>
              </a:ext>
            </a:extLst>
          </p:cNvPr>
          <p:cNvSpPr/>
          <p:nvPr/>
        </p:nvSpPr>
        <p:spPr>
          <a:xfrm>
            <a:off x="5543550" y="5391150"/>
            <a:ext cx="133350" cy="371475"/>
          </a:xfrm>
          <a:prstGeom prst="ellipse">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39" name="Slide Number Placeholder 2">
            <a:extLst>
              <a:ext uri="{FF2B5EF4-FFF2-40B4-BE49-F238E27FC236}">
                <a16:creationId xmlns:a16="http://schemas.microsoft.com/office/drawing/2014/main" id="{CE78A417-FD79-B646-BFE4-E2CED177C18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125</a:t>
            </a:fld>
            <a:endParaRPr lang="en-US" dirty="0"/>
          </a:p>
        </p:txBody>
      </p:sp>
    </p:spTree>
    <p:extLst>
      <p:ext uri="{BB962C8B-B14F-4D97-AF65-F5344CB8AC3E}">
        <p14:creationId xmlns:p14="http://schemas.microsoft.com/office/powerpoint/2010/main" val="2266185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EBE03E1-A40C-1E40-BB55-6DDFE64A0442}"/>
              </a:ext>
            </a:extLst>
          </p:cNvPr>
          <p:cNvGrpSpPr/>
          <p:nvPr/>
        </p:nvGrpSpPr>
        <p:grpSpPr>
          <a:xfrm>
            <a:off x="4094463" y="4691367"/>
            <a:ext cx="2885057" cy="1481137"/>
            <a:chOff x="4094463" y="4691367"/>
            <a:chExt cx="2885057" cy="1481137"/>
          </a:xfrm>
        </p:grpSpPr>
        <p:sp>
          <p:nvSpPr>
            <p:cNvPr id="189" name="Freeform 2">
              <a:extLst>
                <a:ext uri="{FF2B5EF4-FFF2-40B4-BE49-F238E27FC236}">
                  <a16:creationId xmlns:a16="http://schemas.microsoft.com/office/drawing/2014/main" id="{9A546185-6077-2340-8A96-0F02D5D7C779}"/>
                </a:ext>
              </a:extLst>
            </p:cNvPr>
            <p:cNvSpPr>
              <a:spLocks/>
            </p:cNvSpPr>
            <p:nvPr/>
          </p:nvSpPr>
          <p:spPr bwMode="auto">
            <a:xfrm>
              <a:off x="4129957" y="4691367"/>
              <a:ext cx="2849563" cy="1481137"/>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9CDFF9"/>
            </a:solidFill>
            <a:ln>
              <a:noFill/>
            </a:ln>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40979929-3895-E541-88C5-08B90173C1D4}"/>
                </a:ext>
              </a:extLst>
            </p:cNvPr>
            <p:cNvGrpSpPr/>
            <p:nvPr/>
          </p:nvGrpSpPr>
          <p:grpSpPr>
            <a:xfrm>
              <a:off x="5035264" y="5554092"/>
              <a:ext cx="496248" cy="260542"/>
              <a:chOff x="7141236" y="6068702"/>
              <a:chExt cx="496248" cy="260542"/>
            </a:xfrm>
          </p:grpSpPr>
          <p:sp>
            <p:nvSpPr>
              <p:cNvPr id="357" name="Freeform 356">
                <a:extLst>
                  <a:ext uri="{FF2B5EF4-FFF2-40B4-BE49-F238E27FC236}">
                    <a16:creationId xmlns:a16="http://schemas.microsoft.com/office/drawing/2014/main" id="{0CA65D85-D056-864E-B0EC-70D8C181B47E}"/>
                  </a:ext>
                </a:extLst>
              </p:cNvPr>
              <p:cNvSpPr/>
              <p:nvPr/>
            </p:nvSpPr>
            <p:spPr>
              <a:xfrm>
                <a:off x="7141236" y="6158887"/>
                <a:ext cx="496248" cy="170357"/>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E40000"/>
                  </a:gs>
                  <a:gs pos="21000">
                    <a:schemeClr val="bg1"/>
                  </a:gs>
                  <a:gs pos="51000">
                    <a:srgbClr val="ED356A"/>
                  </a:gs>
                  <a:gs pos="100000">
                    <a:srgbClr val="E40000"/>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8" name="Oval 357">
                <a:extLst>
                  <a:ext uri="{FF2B5EF4-FFF2-40B4-BE49-F238E27FC236}">
                    <a16:creationId xmlns:a16="http://schemas.microsoft.com/office/drawing/2014/main" id="{09E25CE5-3538-A147-95F2-FE0F002533C9}"/>
                  </a:ext>
                </a:extLst>
              </p:cNvPr>
              <p:cNvSpPr/>
              <p:nvPr/>
            </p:nvSpPr>
            <p:spPr>
              <a:xfrm>
                <a:off x="7141522" y="6068702"/>
                <a:ext cx="495647" cy="168664"/>
              </a:xfrm>
              <a:prstGeom prst="ellipse">
                <a:avLst/>
              </a:prstGeom>
              <a:solidFill>
                <a:srgbClr val="FA376E"/>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9" name="Group 358">
                <a:extLst>
                  <a:ext uri="{FF2B5EF4-FFF2-40B4-BE49-F238E27FC236}">
                    <a16:creationId xmlns:a16="http://schemas.microsoft.com/office/drawing/2014/main" id="{B88C1E52-4F13-B54A-A8B3-B882AA5360C7}"/>
                  </a:ext>
                </a:extLst>
              </p:cNvPr>
              <p:cNvGrpSpPr/>
              <p:nvPr/>
            </p:nvGrpSpPr>
            <p:grpSpPr>
              <a:xfrm>
                <a:off x="7214834" y="6090139"/>
                <a:ext cx="348960" cy="123931"/>
                <a:chOff x="7786941" y="2884917"/>
                <a:chExt cx="897649" cy="353919"/>
              </a:xfrm>
            </p:grpSpPr>
            <p:sp>
              <p:nvSpPr>
                <p:cNvPr id="360" name="Freeform 359">
                  <a:extLst>
                    <a:ext uri="{FF2B5EF4-FFF2-40B4-BE49-F238E27FC236}">
                      <a16:creationId xmlns:a16="http://schemas.microsoft.com/office/drawing/2014/main" id="{3EA6F082-8061-C547-AAD1-5C5B1680910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1" name="Freeform 360">
                  <a:extLst>
                    <a:ext uri="{FF2B5EF4-FFF2-40B4-BE49-F238E27FC236}">
                      <a16:creationId xmlns:a16="http://schemas.microsoft.com/office/drawing/2014/main" id="{F527C5CB-65A2-E34A-A65A-93F1139F95B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2" name="Freeform 361">
                  <a:extLst>
                    <a:ext uri="{FF2B5EF4-FFF2-40B4-BE49-F238E27FC236}">
                      <a16:creationId xmlns:a16="http://schemas.microsoft.com/office/drawing/2014/main" id="{6DE3C8BD-23FE-754A-9456-20EB1F93DA16}"/>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3" name="Freeform 362">
                  <a:extLst>
                    <a:ext uri="{FF2B5EF4-FFF2-40B4-BE49-F238E27FC236}">
                      <a16:creationId xmlns:a16="http://schemas.microsoft.com/office/drawing/2014/main" id="{71C34D50-69A1-0E47-8F12-8F6635D2135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23" name="Group 322">
              <a:extLst>
                <a:ext uri="{FF2B5EF4-FFF2-40B4-BE49-F238E27FC236}">
                  <a16:creationId xmlns:a16="http://schemas.microsoft.com/office/drawing/2014/main" id="{8E9AE0DE-57F1-DA47-841B-AF1526D27381}"/>
                </a:ext>
              </a:extLst>
            </p:cNvPr>
            <p:cNvGrpSpPr/>
            <p:nvPr/>
          </p:nvGrpSpPr>
          <p:grpSpPr>
            <a:xfrm>
              <a:off x="6131364" y="5156690"/>
              <a:ext cx="496248" cy="260542"/>
              <a:chOff x="7493876" y="2774731"/>
              <a:chExt cx="1481958" cy="894622"/>
            </a:xfrm>
          </p:grpSpPr>
          <p:sp>
            <p:nvSpPr>
              <p:cNvPr id="324" name="Freeform 323">
                <a:extLst>
                  <a:ext uri="{FF2B5EF4-FFF2-40B4-BE49-F238E27FC236}">
                    <a16:creationId xmlns:a16="http://schemas.microsoft.com/office/drawing/2014/main" id="{36B5E314-D824-564B-8B99-7428AA61BC7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25" name="Oval 324">
                <a:extLst>
                  <a:ext uri="{FF2B5EF4-FFF2-40B4-BE49-F238E27FC236}">
                    <a16:creationId xmlns:a16="http://schemas.microsoft.com/office/drawing/2014/main" id="{B5687DE2-7AEB-C94F-BD77-B787BED6A85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26" name="Group 325">
                <a:extLst>
                  <a:ext uri="{FF2B5EF4-FFF2-40B4-BE49-F238E27FC236}">
                    <a16:creationId xmlns:a16="http://schemas.microsoft.com/office/drawing/2014/main" id="{3F1D081E-C670-EB42-8157-542B25715236}"/>
                  </a:ext>
                </a:extLst>
              </p:cNvPr>
              <p:cNvGrpSpPr/>
              <p:nvPr/>
            </p:nvGrpSpPr>
            <p:grpSpPr>
              <a:xfrm>
                <a:off x="7713663" y="2848339"/>
                <a:ext cx="1042107" cy="425543"/>
                <a:chOff x="7786941" y="2884917"/>
                <a:chExt cx="897649" cy="353919"/>
              </a:xfrm>
            </p:grpSpPr>
            <p:sp>
              <p:nvSpPr>
                <p:cNvPr id="327" name="Freeform 326">
                  <a:extLst>
                    <a:ext uri="{FF2B5EF4-FFF2-40B4-BE49-F238E27FC236}">
                      <a16:creationId xmlns:a16="http://schemas.microsoft.com/office/drawing/2014/main" id="{76FD901E-7447-6044-941D-D8D53016227F}"/>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8" name="Freeform 327">
                  <a:extLst>
                    <a:ext uri="{FF2B5EF4-FFF2-40B4-BE49-F238E27FC236}">
                      <a16:creationId xmlns:a16="http://schemas.microsoft.com/office/drawing/2014/main" id="{C65D72F4-D1BF-A743-A4CF-A3061301D2F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9" name="Freeform 328">
                  <a:extLst>
                    <a:ext uri="{FF2B5EF4-FFF2-40B4-BE49-F238E27FC236}">
                      <a16:creationId xmlns:a16="http://schemas.microsoft.com/office/drawing/2014/main" id="{24042695-10E5-4D4B-8766-D9D97DE34F3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0" name="Freeform 329">
                  <a:extLst>
                    <a:ext uri="{FF2B5EF4-FFF2-40B4-BE49-F238E27FC236}">
                      <a16:creationId xmlns:a16="http://schemas.microsoft.com/office/drawing/2014/main" id="{C8D82D6B-3965-DC48-A8D4-5025EC499BC0}"/>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32" name="Group 331">
              <a:extLst>
                <a:ext uri="{FF2B5EF4-FFF2-40B4-BE49-F238E27FC236}">
                  <a16:creationId xmlns:a16="http://schemas.microsoft.com/office/drawing/2014/main" id="{0CFE465D-7641-7541-9496-4029B9355B5A}"/>
                </a:ext>
              </a:extLst>
            </p:cNvPr>
            <p:cNvGrpSpPr/>
            <p:nvPr/>
          </p:nvGrpSpPr>
          <p:grpSpPr>
            <a:xfrm>
              <a:off x="5122533" y="4861037"/>
              <a:ext cx="496248" cy="260542"/>
              <a:chOff x="7493876" y="2774731"/>
              <a:chExt cx="1481958" cy="894622"/>
            </a:xfrm>
          </p:grpSpPr>
          <p:sp>
            <p:nvSpPr>
              <p:cNvPr id="333" name="Freeform 332">
                <a:extLst>
                  <a:ext uri="{FF2B5EF4-FFF2-40B4-BE49-F238E27FC236}">
                    <a16:creationId xmlns:a16="http://schemas.microsoft.com/office/drawing/2014/main" id="{3B041F3E-CB88-8F4B-84D4-1214776D36E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34" name="Oval 333">
                <a:extLst>
                  <a:ext uri="{FF2B5EF4-FFF2-40B4-BE49-F238E27FC236}">
                    <a16:creationId xmlns:a16="http://schemas.microsoft.com/office/drawing/2014/main" id="{08136920-F30D-BC4E-A92D-0ABD2EC7437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35" name="Group 334">
                <a:extLst>
                  <a:ext uri="{FF2B5EF4-FFF2-40B4-BE49-F238E27FC236}">
                    <a16:creationId xmlns:a16="http://schemas.microsoft.com/office/drawing/2014/main" id="{2BE80152-BCA5-CA46-9EE7-63649D7FE819}"/>
                  </a:ext>
                </a:extLst>
              </p:cNvPr>
              <p:cNvGrpSpPr/>
              <p:nvPr/>
            </p:nvGrpSpPr>
            <p:grpSpPr>
              <a:xfrm>
                <a:off x="7713663" y="2848339"/>
                <a:ext cx="1042107" cy="425543"/>
                <a:chOff x="7786941" y="2884917"/>
                <a:chExt cx="897649" cy="353919"/>
              </a:xfrm>
            </p:grpSpPr>
            <p:sp>
              <p:nvSpPr>
                <p:cNvPr id="336" name="Freeform 335">
                  <a:extLst>
                    <a:ext uri="{FF2B5EF4-FFF2-40B4-BE49-F238E27FC236}">
                      <a16:creationId xmlns:a16="http://schemas.microsoft.com/office/drawing/2014/main" id="{2518C53F-685F-074F-8F4E-E3A4CB26913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7" name="Freeform 336">
                  <a:extLst>
                    <a:ext uri="{FF2B5EF4-FFF2-40B4-BE49-F238E27FC236}">
                      <a16:creationId xmlns:a16="http://schemas.microsoft.com/office/drawing/2014/main" id="{F1578F2C-5505-EB45-9014-BAD0AFEA429B}"/>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8" name="Freeform 337">
                  <a:extLst>
                    <a:ext uri="{FF2B5EF4-FFF2-40B4-BE49-F238E27FC236}">
                      <a16:creationId xmlns:a16="http://schemas.microsoft.com/office/drawing/2014/main" id="{DD91E8C8-92AC-E446-ABF1-F7D54921C42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9" name="Freeform 338">
                  <a:extLst>
                    <a:ext uri="{FF2B5EF4-FFF2-40B4-BE49-F238E27FC236}">
                      <a16:creationId xmlns:a16="http://schemas.microsoft.com/office/drawing/2014/main" id="{69F33027-F122-C445-923E-09F2AEB27B0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0" name="Group 339">
              <a:extLst>
                <a:ext uri="{FF2B5EF4-FFF2-40B4-BE49-F238E27FC236}">
                  <a16:creationId xmlns:a16="http://schemas.microsoft.com/office/drawing/2014/main" id="{7D1E5FBB-CD41-884B-831B-682E5F6CE29F}"/>
                </a:ext>
              </a:extLst>
            </p:cNvPr>
            <p:cNvGrpSpPr/>
            <p:nvPr/>
          </p:nvGrpSpPr>
          <p:grpSpPr>
            <a:xfrm>
              <a:off x="4450588" y="5823254"/>
              <a:ext cx="496248" cy="260542"/>
              <a:chOff x="7493876" y="2774731"/>
              <a:chExt cx="1481958" cy="894622"/>
            </a:xfrm>
          </p:grpSpPr>
          <p:sp>
            <p:nvSpPr>
              <p:cNvPr id="341" name="Freeform 340">
                <a:extLst>
                  <a:ext uri="{FF2B5EF4-FFF2-40B4-BE49-F238E27FC236}">
                    <a16:creationId xmlns:a16="http://schemas.microsoft.com/office/drawing/2014/main" id="{F7ED3C1B-77D0-5A4C-B7A4-7B4162888DF8}"/>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42" name="Oval 341">
                <a:extLst>
                  <a:ext uri="{FF2B5EF4-FFF2-40B4-BE49-F238E27FC236}">
                    <a16:creationId xmlns:a16="http://schemas.microsoft.com/office/drawing/2014/main" id="{C6C36B06-A393-AA49-97E2-CA983E530D4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43" name="Group 342">
                <a:extLst>
                  <a:ext uri="{FF2B5EF4-FFF2-40B4-BE49-F238E27FC236}">
                    <a16:creationId xmlns:a16="http://schemas.microsoft.com/office/drawing/2014/main" id="{55B6028F-C8FE-5347-9982-246E1F0DEC3F}"/>
                  </a:ext>
                </a:extLst>
              </p:cNvPr>
              <p:cNvGrpSpPr/>
              <p:nvPr/>
            </p:nvGrpSpPr>
            <p:grpSpPr>
              <a:xfrm>
                <a:off x="7713663" y="2848339"/>
                <a:ext cx="1042107" cy="425543"/>
                <a:chOff x="7786941" y="2884917"/>
                <a:chExt cx="897649" cy="353919"/>
              </a:xfrm>
            </p:grpSpPr>
            <p:sp>
              <p:nvSpPr>
                <p:cNvPr id="344" name="Freeform 343">
                  <a:extLst>
                    <a:ext uri="{FF2B5EF4-FFF2-40B4-BE49-F238E27FC236}">
                      <a16:creationId xmlns:a16="http://schemas.microsoft.com/office/drawing/2014/main" id="{D9135A62-DBD4-4E48-B166-943E0258FD8C}"/>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5" name="Freeform 344">
                  <a:extLst>
                    <a:ext uri="{FF2B5EF4-FFF2-40B4-BE49-F238E27FC236}">
                      <a16:creationId xmlns:a16="http://schemas.microsoft.com/office/drawing/2014/main" id="{A6CD8C01-7ACD-9047-AF09-4509FAD01ED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6" name="Freeform 345">
                  <a:extLst>
                    <a:ext uri="{FF2B5EF4-FFF2-40B4-BE49-F238E27FC236}">
                      <a16:creationId xmlns:a16="http://schemas.microsoft.com/office/drawing/2014/main" id="{9834EEC0-E73C-C84D-B165-574B3980957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7" name="Freeform 346">
                  <a:extLst>
                    <a:ext uri="{FF2B5EF4-FFF2-40B4-BE49-F238E27FC236}">
                      <a16:creationId xmlns:a16="http://schemas.microsoft.com/office/drawing/2014/main" id="{2D12A304-34D8-9442-9CED-FBB7F0B8D26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348" name="Group 347">
              <a:extLst>
                <a:ext uri="{FF2B5EF4-FFF2-40B4-BE49-F238E27FC236}">
                  <a16:creationId xmlns:a16="http://schemas.microsoft.com/office/drawing/2014/main" id="{B39672A6-77C4-5F43-BD22-8EBBBB1DACC3}"/>
                </a:ext>
              </a:extLst>
            </p:cNvPr>
            <p:cNvGrpSpPr/>
            <p:nvPr/>
          </p:nvGrpSpPr>
          <p:grpSpPr>
            <a:xfrm>
              <a:off x="4094463" y="5164346"/>
              <a:ext cx="496248" cy="260542"/>
              <a:chOff x="7493876" y="2774731"/>
              <a:chExt cx="1481958" cy="894622"/>
            </a:xfrm>
          </p:grpSpPr>
          <p:sp>
            <p:nvSpPr>
              <p:cNvPr id="349" name="Freeform 348">
                <a:extLst>
                  <a:ext uri="{FF2B5EF4-FFF2-40B4-BE49-F238E27FC236}">
                    <a16:creationId xmlns:a16="http://schemas.microsoft.com/office/drawing/2014/main" id="{6A952387-953F-784E-B4C8-2ED10819E94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0" name="Oval 349">
                <a:extLst>
                  <a:ext uri="{FF2B5EF4-FFF2-40B4-BE49-F238E27FC236}">
                    <a16:creationId xmlns:a16="http://schemas.microsoft.com/office/drawing/2014/main" id="{1758E986-D712-5440-AC7F-0F55B12BDD6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51" name="Group 350">
                <a:extLst>
                  <a:ext uri="{FF2B5EF4-FFF2-40B4-BE49-F238E27FC236}">
                    <a16:creationId xmlns:a16="http://schemas.microsoft.com/office/drawing/2014/main" id="{840B06B0-30F5-7E47-9591-50E2832B6A91}"/>
                  </a:ext>
                </a:extLst>
              </p:cNvPr>
              <p:cNvGrpSpPr/>
              <p:nvPr/>
            </p:nvGrpSpPr>
            <p:grpSpPr>
              <a:xfrm>
                <a:off x="7713663" y="2848339"/>
                <a:ext cx="1042107" cy="425543"/>
                <a:chOff x="7786941" y="2884917"/>
                <a:chExt cx="897649" cy="353919"/>
              </a:xfrm>
            </p:grpSpPr>
            <p:sp>
              <p:nvSpPr>
                <p:cNvPr id="352" name="Freeform 351">
                  <a:extLst>
                    <a:ext uri="{FF2B5EF4-FFF2-40B4-BE49-F238E27FC236}">
                      <a16:creationId xmlns:a16="http://schemas.microsoft.com/office/drawing/2014/main" id="{7CF1DA14-5159-F043-933A-4C22AECDE48E}"/>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3" name="Freeform 352">
                  <a:extLst>
                    <a:ext uri="{FF2B5EF4-FFF2-40B4-BE49-F238E27FC236}">
                      <a16:creationId xmlns:a16="http://schemas.microsoft.com/office/drawing/2014/main" id="{54AAC614-B4B1-9047-8BBA-FE8D4A25981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4" name="Freeform 353">
                  <a:extLst>
                    <a:ext uri="{FF2B5EF4-FFF2-40B4-BE49-F238E27FC236}">
                      <a16:creationId xmlns:a16="http://schemas.microsoft.com/office/drawing/2014/main" id="{E59BE7CB-C32E-A346-95B4-3992B34807F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5" name="Freeform 354">
                  <a:extLst>
                    <a:ext uri="{FF2B5EF4-FFF2-40B4-BE49-F238E27FC236}">
                      <a16:creationId xmlns:a16="http://schemas.microsoft.com/office/drawing/2014/main" id="{CAEA8866-D7A6-6A49-8FE1-136D7DBEB0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190" name="Freeform 6">
              <a:extLst>
                <a:ext uri="{FF2B5EF4-FFF2-40B4-BE49-F238E27FC236}">
                  <a16:creationId xmlns:a16="http://schemas.microsoft.com/office/drawing/2014/main" id="{812505EE-DEAC-B44A-A839-759F29108CC2}"/>
                </a:ext>
              </a:extLst>
            </p:cNvPr>
            <p:cNvSpPr>
              <a:spLocks/>
            </p:cNvSpPr>
            <p:nvPr/>
          </p:nvSpPr>
          <p:spPr bwMode="auto">
            <a:xfrm>
              <a:off x="4581324" y="4994579"/>
              <a:ext cx="542925" cy="295275"/>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5" name="Freeform 91">
              <a:extLst>
                <a:ext uri="{FF2B5EF4-FFF2-40B4-BE49-F238E27FC236}">
                  <a16:creationId xmlns:a16="http://schemas.microsoft.com/office/drawing/2014/main" id="{76C479BA-ED38-4947-AD35-F635DF9E3E25}"/>
                </a:ext>
              </a:extLst>
            </p:cNvPr>
            <p:cNvSpPr>
              <a:spLocks/>
            </p:cNvSpPr>
            <p:nvPr/>
          </p:nvSpPr>
          <p:spPr bwMode="auto">
            <a:xfrm>
              <a:off x="5622724" y="4988229"/>
              <a:ext cx="506413" cy="307975"/>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6" name="Freeform 92">
              <a:extLst>
                <a:ext uri="{FF2B5EF4-FFF2-40B4-BE49-F238E27FC236}">
                  <a16:creationId xmlns:a16="http://schemas.microsoft.com/office/drawing/2014/main" id="{124CDDC7-679C-D04E-9FD3-5181047829F5}"/>
                </a:ext>
              </a:extLst>
            </p:cNvPr>
            <p:cNvSpPr>
              <a:spLocks/>
            </p:cNvSpPr>
            <p:nvPr/>
          </p:nvSpPr>
          <p:spPr bwMode="auto">
            <a:xfrm>
              <a:off x="4557512" y="5380342"/>
              <a:ext cx="481012" cy="238125"/>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Freeform 93">
              <a:extLst>
                <a:ext uri="{FF2B5EF4-FFF2-40B4-BE49-F238E27FC236}">
                  <a16:creationId xmlns:a16="http://schemas.microsoft.com/office/drawing/2014/main" id="{E2A83ACF-7B20-AC4B-83B1-FE92C60435AC}"/>
                </a:ext>
              </a:extLst>
            </p:cNvPr>
            <p:cNvSpPr>
              <a:spLocks/>
            </p:cNvSpPr>
            <p:nvPr/>
          </p:nvSpPr>
          <p:spPr bwMode="auto">
            <a:xfrm>
              <a:off x="5505249" y="5356529"/>
              <a:ext cx="630238" cy="247650"/>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8" name="Freeform 94">
              <a:extLst>
                <a:ext uri="{FF2B5EF4-FFF2-40B4-BE49-F238E27FC236}">
                  <a16:creationId xmlns:a16="http://schemas.microsoft.com/office/drawing/2014/main" id="{0B9C88EB-CE4C-1E43-BD78-4EA6BB3E66E3}"/>
                </a:ext>
              </a:extLst>
            </p:cNvPr>
            <p:cNvSpPr>
              <a:spLocks/>
            </p:cNvSpPr>
            <p:nvPr/>
          </p:nvSpPr>
          <p:spPr bwMode="auto">
            <a:xfrm>
              <a:off x="6173587" y="5410504"/>
              <a:ext cx="206375" cy="50800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9" name="Freeform 95">
              <a:extLst>
                <a:ext uri="{FF2B5EF4-FFF2-40B4-BE49-F238E27FC236}">
                  <a16:creationId xmlns:a16="http://schemas.microsoft.com/office/drawing/2014/main" id="{CFFC9FF4-E928-074A-8F72-9E180DF7971C}"/>
                </a:ext>
              </a:extLst>
            </p:cNvPr>
            <p:cNvSpPr>
              <a:spLocks/>
            </p:cNvSpPr>
            <p:nvPr/>
          </p:nvSpPr>
          <p:spPr bwMode="auto">
            <a:xfrm>
              <a:off x="4936923" y="5943904"/>
              <a:ext cx="970395" cy="81756"/>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0" name="Freeform 96">
              <a:extLst>
                <a:ext uri="{FF2B5EF4-FFF2-40B4-BE49-F238E27FC236}">
                  <a16:creationId xmlns:a16="http://schemas.microsoft.com/office/drawing/2014/main" id="{FC6453FD-735C-9F4A-B961-B872F0071128}"/>
                </a:ext>
              </a:extLst>
            </p:cNvPr>
            <p:cNvSpPr>
              <a:spLocks/>
            </p:cNvSpPr>
            <p:nvPr/>
          </p:nvSpPr>
          <p:spPr bwMode="auto">
            <a:xfrm>
              <a:off x="4400349" y="5424888"/>
              <a:ext cx="193675" cy="404716"/>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15" name="Group 314">
              <a:extLst>
                <a:ext uri="{FF2B5EF4-FFF2-40B4-BE49-F238E27FC236}">
                  <a16:creationId xmlns:a16="http://schemas.microsoft.com/office/drawing/2014/main" id="{4211C5D7-E98B-7448-9452-57EB36146678}"/>
                </a:ext>
              </a:extLst>
            </p:cNvPr>
            <p:cNvGrpSpPr/>
            <p:nvPr/>
          </p:nvGrpSpPr>
          <p:grpSpPr>
            <a:xfrm>
              <a:off x="5868328" y="5862061"/>
              <a:ext cx="496248" cy="260542"/>
              <a:chOff x="7493876" y="2774731"/>
              <a:chExt cx="1481958" cy="894622"/>
            </a:xfrm>
          </p:grpSpPr>
          <p:sp>
            <p:nvSpPr>
              <p:cNvPr id="316" name="Freeform 315">
                <a:extLst>
                  <a:ext uri="{FF2B5EF4-FFF2-40B4-BE49-F238E27FC236}">
                    <a16:creationId xmlns:a16="http://schemas.microsoft.com/office/drawing/2014/main" id="{8AB7F791-7AD9-F648-B2E0-B6E3683A8D5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17" name="Oval 316">
                <a:extLst>
                  <a:ext uri="{FF2B5EF4-FFF2-40B4-BE49-F238E27FC236}">
                    <a16:creationId xmlns:a16="http://schemas.microsoft.com/office/drawing/2014/main" id="{51E93EA3-17BD-B641-99CE-E84D1493A92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18" name="Group 317">
                <a:extLst>
                  <a:ext uri="{FF2B5EF4-FFF2-40B4-BE49-F238E27FC236}">
                    <a16:creationId xmlns:a16="http://schemas.microsoft.com/office/drawing/2014/main" id="{A5B4FD9C-501E-7F4E-A2DA-4DCEFCE3689E}"/>
                  </a:ext>
                </a:extLst>
              </p:cNvPr>
              <p:cNvGrpSpPr/>
              <p:nvPr/>
            </p:nvGrpSpPr>
            <p:grpSpPr>
              <a:xfrm>
                <a:off x="7713663" y="2848339"/>
                <a:ext cx="1042107" cy="425543"/>
                <a:chOff x="7786941" y="2884917"/>
                <a:chExt cx="897649" cy="353919"/>
              </a:xfrm>
            </p:grpSpPr>
            <p:sp>
              <p:nvSpPr>
                <p:cNvPr id="319" name="Freeform 318">
                  <a:extLst>
                    <a:ext uri="{FF2B5EF4-FFF2-40B4-BE49-F238E27FC236}">
                      <a16:creationId xmlns:a16="http://schemas.microsoft.com/office/drawing/2014/main" id="{1906F39B-C9B6-604F-8758-83430DECEA8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0" name="Freeform 319">
                  <a:extLst>
                    <a:ext uri="{FF2B5EF4-FFF2-40B4-BE49-F238E27FC236}">
                      <a16:creationId xmlns:a16="http://schemas.microsoft.com/office/drawing/2014/main" id="{91751636-4135-394E-B377-29D0624E775F}"/>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1" name="Freeform 320">
                  <a:extLst>
                    <a:ext uri="{FF2B5EF4-FFF2-40B4-BE49-F238E27FC236}">
                      <a16:creationId xmlns:a16="http://schemas.microsoft.com/office/drawing/2014/main" id="{BB3193D0-B14F-724A-80B1-6F8EDE58A8F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2" name="Freeform 321">
                  <a:extLst>
                    <a:ext uri="{FF2B5EF4-FFF2-40B4-BE49-F238E27FC236}">
                      <a16:creationId xmlns:a16="http://schemas.microsoft.com/office/drawing/2014/main" id="{CF32363E-10AF-1643-8F6B-814910A9D63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TCP and the congested “bottleneck link”</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667043" y="1366203"/>
            <a:ext cx="11177587" cy="91517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(classic, CUBIC) increase TCP’s sending rate until packet loss occurs at some router’s output: the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bottleneck link</a:t>
            </a:r>
          </a:p>
        </p:txBody>
      </p:sp>
      <p:sp>
        <p:nvSpPr>
          <p:cNvPr id="163" name="Text Box 8">
            <a:extLst>
              <a:ext uri="{FF2B5EF4-FFF2-40B4-BE49-F238E27FC236}">
                <a16:creationId xmlns:a16="http://schemas.microsoft.com/office/drawing/2014/main" id="{E65C3147-B6A2-674F-B175-C4411782BB14}"/>
              </a:ext>
            </a:extLst>
          </p:cNvPr>
          <p:cNvSpPr txBox="1">
            <a:spLocks noChangeArrowheads="1"/>
          </p:cNvSpPr>
          <p:nvPr/>
        </p:nvSpPr>
        <p:spPr bwMode="auto">
          <a:xfrm>
            <a:off x="3019425" y="3594045"/>
            <a:ext cx="7112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source</a:t>
            </a:r>
            <a:endParaRPr kumimoji="0" lang="en-US" altLang="en-US" sz="20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sp>
        <p:nvSpPr>
          <p:cNvPr id="164" name="Freeform 10">
            <a:extLst>
              <a:ext uri="{FF2B5EF4-FFF2-40B4-BE49-F238E27FC236}">
                <a16:creationId xmlns:a16="http://schemas.microsoft.com/office/drawing/2014/main" id="{51065C6F-5BFC-8741-9747-71CCD0CC01B5}"/>
              </a:ext>
            </a:extLst>
          </p:cNvPr>
          <p:cNvSpPr>
            <a:spLocks/>
          </p:cNvSpPr>
          <p:nvPr/>
        </p:nvSpPr>
        <p:spPr bwMode="auto">
          <a:xfrm flipH="1">
            <a:off x="2481263" y="3925832"/>
            <a:ext cx="326408" cy="1262816"/>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13" h="10000">
                <a:moveTo>
                  <a:pt x="11726" y="4661"/>
                </a:moveTo>
                <a:lnTo>
                  <a:pt x="0" y="0"/>
                </a:lnTo>
                <a:lnTo>
                  <a:pt x="0" y="10000"/>
                </a:lnTo>
                <a:lnTo>
                  <a:pt x="12213" y="6473"/>
                </a:lnTo>
                <a:lnTo>
                  <a:pt x="11726"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Rectangle 23">
            <a:extLst>
              <a:ext uri="{FF2B5EF4-FFF2-40B4-BE49-F238E27FC236}">
                <a16:creationId xmlns:a16="http://schemas.microsoft.com/office/drawing/2014/main" id="{245AE889-4FF1-5D41-B0C9-6E1D7DFE6C7D}"/>
              </a:ext>
            </a:extLst>
          </p:cNvPr>
          <p:cNvSpPr>
            <a:spLocks noChangeArrowheads="1"/>
          </p:cNvSpPr>
          <p:nvPr/>
        </p:nvSpPr>
        <p:spPr bwMode="auto">
          <a:xfrm>
            <a:off x="2854326" y="3909956"/>
            <a:ext cx="1062368" cy="1290639"/>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Rectangle 24">
            <a:extLst>
              <a:ext uri="{FF2B5EF4-FFF2-40B4-BE49-F238E27FC236}">
                <a16:creationId xmlns:a16="http://schemas.microsoft.com/office/drawing/2014/main" id="{726B5B54-D786-344E-93B0-A2521F3FB4A3}"/>
              </a:ext>
            </a:extLst>
          </p:cNvPr>
          <p:cNvSpPr>
            <a:spLocks noChangeArrowheads="1"/>
          </p:cNvSpPr>
          <p:nvPr/>
        </p:nvSpPr>
        <p:spPr bwMode="auto">
          <a:xfrm>
            <a:off x="2814638" y="3949645"/>
            <a:ext cx="1066800" cy="1231900"/>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7" name="Line 25">
            <a:extLst>
              <a:ext uri="{FF2B5EF4-FFF2-40B4-BE49-F238E27FC236}">
                <a16:creationId xmlns:a16="http://schemas.microsoft.com/office/drawing/2014/main" id="{ED6C96DE-045A-4845-BE61-A830E126E677}"/>
              </a:ext>
            </a:extLst>
          </p:cNvPr>
          <p:cNvSpPr>
            <a:spLocks noChangeShapeType="1"/>
          </p:cNvSpPr>
          <p:nvPr/>
        </p:nvSpPr>
        <p:spPr bwMode="auto">
          <a:xfrm>
            <a:off x="2814638" y="42274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26">
            <a:extLst>
              <a:ext uri="{FF2B5EF4-FFF2-40B4-BE49-F238E27FC236}">
                <a16:creationId xmlns:a16="http://schemas.microsoft.com/office/drawing/2014/main" id="{84D02891-4DB6-A74C-B473-DDD899D44383}"/>
              </a:ext>
            </a:extLst>
          </p:cNvPr>
          <p:cNvSpPr txBox="1">
            <a:spLocks noChangeArrowheads="1"/>
          </p:cNvSpPr>
          <p:nvPr/>
        </p:nvSpPr>
        <p:spPr bwMode="auto">
          <a:xfrm>
            <a:off x="2773604" y="3957054"/>
            <a:ext cx="1104900" cy="12747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69" name="Group 190">
            <a:extLst>
              <a:ext uri="{FF2B5EF4-FFF2-40B4-BE49-F238E27FC236}">
                <a16:creationId xmlns:a16="http://schemas.microsoft.com/office/drawing/2014/main" id="{04290ECE-716C-A647-B2EC-8AA922EFC2AD}"/>
              </a:ext>
            </a:extLst>
          </p:cNvPr>
          <p:cNvGrpSpPr>
            <a:grpSpLocks/>
          </p:cNvGrpSpPr>
          <p:nvPr/>
        </p:nvGrpSpPr>
        <p:grpSpPr bwMode="auto">
          <a:xfrm flipH="1">
            <a:off x="2151063" y="4424307"/>
            <a:ext cx="673100" cy="701675"/>
            <a:chOff x="-44" y="1473"/>
            <a:chExt cx="981" cy="1105"/>
          </a:xfrm>
        </p:grpSpPr>
        <p:pic>
          <p:nvPicPr>
            <p:cNvPr id="170" name="Picture 191" descr="desktop_computer_stylized_medium">
              <a:extLst>
                <a:ext uri="{FF2B5EF4-FFF2-40B4-BE49-F238E27FC236}">
                  <a16:creationId xmlns:a16="http://schemas.microsoft.com/office/drawing/2014/main" id="{19B47375-0826-C44B-8E48-9D677E4039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1" name="Freeform 192">
              <a:extLst>
                <a:ext uri="{FF2B5EF4-FFF2-40B4-BE49-F238E27FC236}">
                  <a16:creationId xmlns:a16="http://schemas.microsoft.com/office/drawing/2014/main" id="{FEA1C998-C605-D84B-8547-D97F2BC8D4E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2" name="Line 25">
            <a:extLst>
              <a:ext uri="{FF2B5EF4-FFF2-40B4-BE49-F238E27FC236}">
                <a16:creationId xmlns:a16="http://schemas.microsoft.com/office/drawing/2014/main" id="{DA5446CC-C771-F441-9E97-037B17ED4482}"/>
              </a:ext>
            </a:extLst>
          </p:cNvPr>
          <p:cNvSpPr>
            <a:spLocks noChangeShapeType="1"/>
          </p:cNvSpPr>
          <p:nvPr/>
        </p:nvSpPr>
        <p:spPr bwMode="auto">
          <a:xfrm>
            <a:off x="2819400" y="4456057"/>
            <a:ext cx="1058863"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Line 25">
            <a:extLst>
              <a:ext uri="{FF2B5EF4-FFF2-40B4-BE49-F238E27FC236}">
                <a16:creationId xmlns:a16="http://schemas.microsoft.com/office/drawing/2014/main" id="{264D9FFE-774A-7F4D-BEE4-B3B44B1FAC0A}"/>
              </a:ext>
            </a:extLst>
          </p:cNvPr>
          <p:cNvSpPr>
            <a:spLocks noChangeShapeType="1"/>
          </p:cNvSpPr>
          <p:nvPr/>
        </p:nvSpPr>
        <p:spPr bwMode="auto">
          <a:xfrm>
            <a:off x="2824163" y="46846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25">
            <a:extLst>
              <a:ext uri="{FF2B5EF4-FFF2-40B4-BE49-F238E27FC236}">
                <a16:creationId xmlns:a16="http://schemas.microsoft.com/office/drawing/2014/main" id="{84D59C24-ECF9-B64A-9F2F-66C689C1F7AC}"/>
              </a:ext>
            </a:extLst>
          </p:cNvPr>
          <p:cNvSpPr>
            <a:spLocks noChangeShapeType="1"/>
          </p:cNvSpPr>
          <p:nvPr/>
        </p:nvSpPr>
        <p:spPr bwMode="auto">
          <a:xfrm>
            <a:off x="2827338" y="4924370"/>
            <a:ext cx="1060450"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5" name="Group 3">
            <a:extLst>
              <a:ext uri="{FF2B5EF4-FFF2-40B4-BE49-F238E27FC236}">
                <a16:creationId xmlns:a16="http://schemas.microsoft.com/office/drawing/2014/main" id="{7651D039-1E34-A144-8FED-AAC44F023F2C}"/>
              </a:ext>
            </a:extLst>
          </p:cNvPr>
          <p:cNvGrpSpPr>
            <a:grpSpLocks/>
          </p:cNvGrpSpPr>
          <p:nvPr/>
        </p:nvGrpSpPr>
        <p:grpSpPr bwMode="auto">
          <a:xfrm>
            <a:off x="7794625" y="3673978"/>
            <a:ext cx="2047875" cy="1620287"/>
            <a:chOff x="4882752" y="4007261"/>
            <a:chExt cx="2046816" cy="1619544"/>
          </a:xfrm>
        </p:grpSpPr>
        <p:sp>
          <p:nvSpPr>
            <p:cNvPr id="176" name="Text Box 54">
              <a:extLst>
                <a:ext uri="{FF2B5EF4-FFF2-40B4-BE49-F238E27FC236}">
                  <a16:creationId xmlns:a16="http://schemas.microsoft.com/office/drawing/2014/main" id="{82FCAF5C-7EF8-BB47-BF30-CF3EA1FE682F}"/>
                </a:ext>
              </a:extLst>
            </p:cNvPr>
            <p:cNvSpPr txBox="1">
              <a:spLocks noChangeArrowheads="1"/>
            </p:cNvSpPr>
            <p:nvPr/>
          </p:nvSpPr>
          <p:spPr bwMode="auto">
            <a:xfrm>
              <a:off x="4882752" y="4007261"/>
              <a:ext cx="122608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destination</a:t>
              </a:r>
              <a:endParaRPr kumimoji="0" lang="en-US" altLang="en-US" sz="20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grpSp>
          <p:nvGrpSpPr>
            <p:cNvPr id="177" name="Group 2">
              <a:extLst>
                <a:ext uri="{FF2B5EF4-FFF2-40B4-BE49-F238E27FC236}">
                  <a16:creationId xmlns:a16="http://schemas.microsoft.com/office/drawing/2014/main" id="{43D7F412-7232-F444-9D55-13FAD759A4F6}"/>
                </a:ext>
              </a:extLst>
            </p:cNvPr>
            <p:cNvGrpSpPr>
              <a:grpSpLocks/>
            </p:cNvGrpSpPr>
            <p:nvPr/>
          </p:nvGrpSpPr>
          <p:grpSpPr bwMode="auto">
            <a:xfrm>
              <a:off x="4927179" y="4319856"/>
              <a:ext cx="2002389" cy="1306949"/>
              <a:chOff x="1305623" y="4714561"/>
              <a:chExt cx="2002389" cy="1306949"/>
            </a:xfrm>
          </p:grpSpPr>
          <p:sp>
            <p:nvSpPr>
              <p:cNvPr id="178" name="Freeform 10">
                <a:extLst>
                  <a:ext uri="{FF2B5EF4-FFF2-40B4-BE49-F238E27FC236}">
                    <a16:creationId xmlns:a16="http://schemas.microsoft.com/office/drawing/2014/main" id="{2BBCCDF2-BD61-D243-80E3-FC38B43747BF}"/>
                  </a:ext>
                </a:extLst>
              </p:cNvPr>
              <p:cNvSpPr>
                <a:spLocks/>
              </p:cNvSpPr>
              <p:nvPr/>
            </p:nvSpPr>
            <p:spPr bwMode="auto">
              <a:xfrm>
                <a:off x="2426569" y="4714561"/>
                <a:ext cx="288261" cy="1290044"/>
              </a:xfrm>
              <a:custGeom>
                <a:avLst/>
                <a:gdLst>
                  <a:gd name="T0" fmla="*/ 2147483647 w 267"/>
                  <a:gd name="T1" fmla="*/ 2147483647 h 1186"/>
                  <a:gd name="T2" fmla="*/ 0 w 267"/>
                  <a:gd name="T3" fmla="*/ 0 h 1186"/>
                  <a:gd name="T4" fmla="*/ 0 w 267"/>
                  <a:gd name="T5" fmla="*/ 2147483647 h 1186"/>
                  <a:gd name="T6" fmla="*/ 2147483647 w 267"/>
                  <a:gd name="T7" fmla="*/ 2147483647 h 1186"/>
                  <a:gd name="T8" fmla="*/ 2147483647 w 267"/>
                  <a:gd name="T9" fmla="*/ 2147483647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9" name="Rectangle 23">
                <a:extLst>
                  <a:ext uri="{FF2B5EF4-FFF2-40B4-BE49-F238E27FC236}">
                    <a16:creationId xmlns:a16="http://schemas.microsoft.com/office/drawing/2014/main" id="{0FF740DF-A766-DA47-941D-9BB75289FE9F}"/>
                  </a:ext>
                </a:extLst>
              </p:cNvPr>
              <p:cNvSpPr>
                <a:spLocks noChangeArrowheads="1"/>
              </p:cNvSpPr>
              <p:nvPr/>
            </p:nvSpPr>
            <p:spPr bwMode="auto">
              <a:xfrm>
                <a:off x="1398616" y="4722494"/>
                <a:ext cx="1045433" cy="127129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Rectangle 24">
                <a:extLst>
                  <a:ext uri="{FF2B5EF4-FFF2-40B4-BE49-F238E27FC236}">
                    <a16:creationId xmlns:a16="http://schemas.microsoft.com/office/drawing/2014/main" id="{30976AB5-5CF3-9649-AE10-0D8834A36AA4}"/>
                  </a:ext>
                </a:extLst>
              </p:cNvPr>
              <p:cNvSpPr>
                <a:spLocks noChangeArrowheads="1"/>
              </p:cNvSpPr>
              <p:nvPr/>
            </p:nvSpPr>
            <p:spPr bwMode="auto">
              <a:xfrm>
                <a:off x="1341249" y="4752754"/>
                <a:ext cx="1067215" cy="1231976"/>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1" name="Line 25">
                <a:extLst>
                  <a:ext uri="{FF2B5EF4-FFF2-40B4-BE49-F238E27FC236}">
                    <a16:creationId xmlns:a16="http://schemas.microsoft.com/office/drawing/2014/main" id="{C40254F3-8EF1-1946-BD3D-FCE2C1EC496D}"/>
                  </a:ext>
                </a:extLst>
              </p:cNvPr>
              <p:cNvSpPr>
                <a:spLocks noChangeShapeType="1"/>
              </p:cNvSpPr>
              <p:nvPr/>
            </p:nvSpPr>
            <p:spPr bwMode="auto">
              <a:xfrm>
                <a:off x="1341249" y="50313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Text Box 26">
                <a:extLst>
                  <a:ext uri="{FF2B5EF4-FFF2-40B4-BE49-F238E27FC236}">
                    <a16:creationId xmlns:a16="http://schemas.microsoft.com/office/drawing/2014/main" id="{3E76F59F-6FAE-6949-AACB-C12FB9352449}"/>
                  </a:ext>
                </a:extLst>
              </p:cNvPr>
              <p:cNvSpPr txBox="1">
                <a:spLocks noChangeArrowheads="1"/>
              </p:cNvSpPr>
              <p:nvPr/>
            </p:nvSpPr>
            <p:spPr bwMode="auto">
              <a:xfrm>
                <a:off x="1305623" y="4747333"/>
                <a:ext cx="1104329" cy="12741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183" name="Group 190">
                <a:extLst>
                  <a:ext uri="{FF2B5EF4-FFF2-40B4-BE49-F238E27FC236}">
                    <a16:creationId xmlns:a16="http://schemas.microsoft.com/office/drawing/2014/main" id="{3142986E-25B2-C545-A505-7FEFEE4617F3}"/>
                  </a:ext>
                </a:extLst>
              </p:cNvPr>
              <p:cNvGrpSpPr>
                <a:grpSpLocks/>
              </p:cNvGrpSpPr>
              <p:nvPr/>
            </p:nvGrpSpPr>
            <p:grpSpPr bwMode="auto">
              <a:xfrm flipH="1">
                <a:off x="2634682" y="5076164"/>
                <a:ext cx="673330" cy="701684"/>
                <a:chOff x="-44" y="1473"/>
                <a:chExt cx="981" cy="1105"/>
              </a:xfrm>
            </p:grpSpPr>
            <p:pic>
              <p:nvPicPr>
                <p:cNvPr id="187" name="Picture 191" descr="desktop_computer_stylized_medium">
                  <a:extLst>
                    <a:ext uri="{FF2B5EF4-FFF2-40B4-BE49-F238E27FC236}">
                      <a16:creationId xmlns:a16="http://schemas.microsoft.com/office/drawing/2014/main" id="{8E397E43-AA92-9540-8502-E3F47CEB4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8" name="Freeform 192">
                  <a:extLst>
                    <a:ext uri="{FF2B5EF4-FFF2-40B4-BE49-F238E27FC236}">
                      <a16:creationId xmlns:a16="http://schemas.microsoft.com/office/drawing/2014/main" id="{B94C52D7-1672-CE46-B256-90805C41A69F}"/>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84" name="Line 25">
                <a:extLst>
                  <a:ext uri="{FF2B5EF4-FFF2-40B4-BE49-F238E27FC236}">
                    <a16:creationId xmlns:a16="http://schemas.microsoft.com/office/drawing/2014/main" id="{3660A651-E6C2-464D-9AE5-A39238D21C2D}"/>
                  </a:ext>
                </a:extLst>
              </p:cNvPr>
              <p:cNvSpPr>
                <a:spLocks noChangeShapeType="1"/>
              </p:cNvSpPr>
              <p:nvPr/>
            </p:nvSpPr>
            <p:spPr bwMode="auto">
              <a:xfrm>
                <a:off x="1345720" y="5260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Line 25">
                <a:extLst>
                  <a:ext uri="{FF2B5EF4-FFF2-40B4-BE49-F238E27FC236}">
                    <a16:creationId xmlns:a16="http://schemas.microsoft.com/office/drawing/2014/main" id="{CB18A03E-7135-A648-8BDC-9FD0E1B822D5}"/>
                  </a:ext>
                </a:extLst>
              </p:cNvPr>
              <p:cNvSpPr>
                <a:spLocks noChangeShapeType="1"/>
              </p:cNvSpPr>
              <p:nvPr/>
            </p:nvSpPr>
            <p:spPr bwMode="auto">
              <a:xfrm>
                <a:off x="1350191" y="54891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8A81FD3E-2BEE-A04B-99BC-5B54B8C0D72A}"/>
                  </a:ext>
                </a:extLst>
              </p:cNvPr>
              <p:cNvSpPr>
                <a:spLocks noChangeShapeType="1"/>
              </p:cNvSpPr>
              <p:nvPr/>
            </p:nvSpPr>
            <p:spPr bwMode="auto">
              <a:xfrm>
                <a:off x="1354662" y="5728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sp>
        <p:nvSpPr>
          <p:cNvPr id="281" name="Freeform 7">
            <a:extLst>
              <a:ext uri="{FF2B5EF4-FFF2-40B4-BE49-F238E27FC236}">
                <a16:creationId xmlns:a16="http://schemas.microsoft.com/office/drawing/2014/main" id="{4FE322CD-EE19-1D4A-A4A3-471CD5B424FF}"/>
              </a:ext>
            </a:extLst>
          </p:cNvPr>
          <p:cNvSpPr>
            <a:spLocks/>
          </p:cNvSpPr>
          <p:nvPr/>
        </p:nvSpPr>
        <p:spPr bwMode="auto">
          <a:xfrm>
            <a:off x="3329610" y="4423977"/>
            <a:ext cx="5073926" cy="1298611"/>
          </a:xfrm>
          <a:custGeom>
            <a:avLst/>
            <a:gdLst>
              <a:gd name="T0" fmla="*/ 0 w 5156094"/>
              <a:gd name="T1" fmla="*/ 0 h 1509215"/>
              <a:gd name="T2" fmla="*/ 6961 w 5156094"/>
              <a:gd name="T3" fmla="*/ 1168047 h 1509215"/>
              <a:gd name="T4" fmla="*/ 1131015 w 5156094"/>
              <a:gd name="T5" fmla="*/ 1170389 h 1509215"/>
              <a:gd name="T6" fmla="*/ 1755021 w 5156094"/>
              <a:gd name="T7" fmla="*/ 1490285 h 1509215"/>
              <a:gd name="T8" fmla="*/ 2207298 w 5156094"/>
              <a:gd name="T9" fmla="*/ 1510706 h 1509215"/>
              <a:gd name="T10" fmla="*/ 2988945 w 5156094"/>
              <a:gd name="T11" fmla="*/ 1198737 h 1509215"/>
              <a:gd name="T12" fmla="*/ 3391674 w 5156094"/>
              <a:gd name="T13" fmla="*/ 1210330 h 1509215"/>
              <a:gd name="T14" fmla="*/ 5156412 w 5156094"/>
              <a:gd name="T15" fmla="*/ 1199641 h 1509215"/>
              <a:gd name="T16" fmla="*/ 5126696 w 5156094"/>
              <a:gd name="T17" fmla="*/ 64147 h 15092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207163 w 5156094"/>
              <a:gd name="connsiteY4" fmla="*/ 1509215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56094" h="1559667">
                <a:moveTo>
                  <a:pt x="0" y="0"/>
                </a:moveTo>
                <a:cubicBezTo>
                  <a:pt x="2320" y="388965"/>
                  <a:pt x="4641" y="777929"/>
                  <a:pt x="6961" y="1166894"/>
                </a:cubicBezTo>
                <a:lnTo>
                  <a:pt x="1130946" y="1169234"/>
                </a:lnTo>
                <a:lnTo>
                  <a:pt x="1824854" y="1559667"/>
                </a:lnTo>
                <a:lnTo>
                  <a:pt x="2145216" y="1553959"/>
                </a:lnTo>
                <a:lnTo>
                  <a:pt x="2930257" y="1152811"/>
                </a:lnTo>
                <a:lnTo>
                  <a:pt x="5156094" y="1198456"/>
                </a:lnTo>
                <a:lnTo>
                  <a:pt x="5126381" y="64084"/>
                </a:lnTo>
              </a:path>
            </a:pathLst>
          </a:custGeom>
          <a:noFill/>
          <a:ln w="22225">
            <a:solidFill>
              <a:srgbClr val="000090"/>
            </a:solidFill>
            <a:round/>
            <a:headEnd/>
            <a:tailEnd/>
          </a:ln>
          <a:extLst>
            <a:ext uri="{909E8E84-426E-40DD-AFC4-6F175D3DCCD1}">
              <a14:hiddenFill xmlns:a14="http://schemas.microsoft.com/office/drawing/2010/main">
                <a:solidFill>
                  <a:srgbClr val="FFFFFF"/>
                </a:solidFill>
              </a14:hiddenFill>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 name="Rectangle 4">
            <a:extLst>
              <a:ext uri="{FF2B5EF4-FFF2-40B4-BE49-F238E27FC236}">
                <a16:creationId xmlns:a16="http://schemas.microsoft.com/office/drawing/2014/main" id="{0B86E12D-57F9-004F-9A98-0E80FDFD03ED}"/>
              </a:ext>
            </a:extLst>
          </p:cNvPr>
          <p:cNvSpPr txBox="1">
            <a:spLocks noChangeArrowheads="1"/>
          </p:cNvSpPr>
          <p:nvPr/>
        </p:nvSpPr>
        <p:spPr>
          <a:xfrm>
            <a:off x="640467" y="2288196"/>
            <a:ext cx="11177587" cy="91517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understanding congestion: useful to focus on congested bottleneck link</a:t>
            </a:r>
          </a:p>
        </p:txBody>
      </p:sp>
      <p:grpSp>
        <p:nvGrpSpPr>
          <p:cNvPr id="16" name="Group 15">
            <a:extLst>
              <a:ext uri="{FF2B5EF4-FFF2-40B4-BE49-F238E27FC236}">
                <a16:creationId xmlns:a16="http://schemas.microsoft.com/office/drawing/2014/main" id="{9F054DCB-F0FC-6040-B6B9-B0434AA6A860}"/>
              </a:ext>
            </a:extLst>
          </p:cNvPr>
          <p:cNvGrpSpPr/>
          <p:nvPr/>
        </p:nvGrpSpPr>
        <p:grpSpPr>
          <a:xfrm>
            <a:off x="4839045" y="5517878"/>
            <a:ext cx="876995" cy="403711"/>
            <a:chOff x="5033182" y="4091488"/>
            <a:chExt cx="876995" cy="403711"/>
          </a:xfrm>
        </p:grpSpPr>
        <p:cxnSp>
          <p:nvCxnSpPr>
            <p:cNvPr id="15" name="Straight Connector 14">
              <a:extLst>
                <a:ext uri="{FF2B5EF4-FFF2-40B4-BE49-F238E27FC236}">
                  <a16:creationId xmlns:a16="http://schemas.microsoft.com/office/drawing/2014/main" id="{D3004F00-B27A-6543-B345-6627D1137679}"/>
                </a:ext>
              </a:extLst>
            </p:cNvPr>
            <p:cNvCxnSpPr/>
            <p:nvPr/>
          </p:nvCxnSpPr>
          <p:spPr>
            <a:xfrm>
              <a:off x="5518407" y="4289261"/>
              <a:ext cx="8695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7689B243-A85D-9243-A088-8DCC1C93FE82}"/>
                </a:ext>
              </a:extLst>
            </p:cNvPr>
            <p:cNvSpPr/>
            <p:nvPr/>
          </p:nvSpPr>
          <p:spPr>
            <a:xfrm>
              <a:off x="5150875" y="4091488"/>
              <a:ext cx="382771" cy="403711"/>
            </a:xfrm>
            <a:prstGeom prst="rect">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val 8">
              <a:extLst>
                <a:ext uri="{FF2B5EF4-FFF2-40B4-BE49-F238E27FC236}">
                  <a16:creationId xmlns:a16="http://schemas.microsoft.com/office/drawing/2014/main" id="{68C9EE21-A866-EF40-B74B-25BD15BDB166}"/>
                </a:ext>
              </a:extLst>
            </p:cNvPr>
            <p:cNvSpPr/>
            <p:nvPr/>
          </p:nvSpPr>
          <p:spPr>
            <a:xfrm>
              <a:off x="5565439" y="4115310"/>
              <a:ext cx="344738" cy="344738"/>
            </a:xfrm>
            <a:prstGeom prst="ellipse">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3" name="Straight Connector 12">
              <a:extLst>
                <a:ext uri="{FF2B5EF4-FFF2-40B4-BE49-F238E27FC236}">
                  <a16:creationId xmlns:a16="http://schemas.microsoft.com/office/drawing/2014/main" id="{6E71FDDD-28C2-D944-937D-A37D3B73085B}"/>
                </a:ext>
              </a:extLst>
            </p:cNvPr>
            <p:cNvCxnSpPr/>
            <p:nvPr/>
          </p:nvCxnSpPr>
          <p:spPr>
            <a:xfrm>
              <a:off x="5427947"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709E3FA-52FC-C645-9DA2-F11001152074}"/>
                </a:ext>
              </a:extLst>
            </p:cNvPr>
            <p:cNvCxnSpPr/>
            <p:nvPr/>
          </p:nvCxnSpPr>
          <p:spPr>
            <a:xfrm>
              <a:off x="5330094"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377D666-34E2-244E-B3D8-6FE1A4596746}"/>
                </a:ext>
              </a:extLst>
            </p:cNvPr>
            <p:cNvCxnSpPr/>
            <p:nvPr/>
          </p:nvCxnSpPr>
          <p:spPr>
            <a:xfrm>
              <a:off x="5238591"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99" name="Rectangle 98">
              <a:extLst>
                <a:ext uri="{FF2B5EF4-FFF2-40B4-BE49-F238E27FC236}">
                  <a16:creationId xmlns:a16="http://schemas.microsoft.com/office/drawing/2014/main" id="{16E7784A-7CF2-DB4E-B801-AE25BE617B3D}"/>
                </a:ext>
              </a:extLst>
            </p:cNvPr>
            <p:cNvSpPr/>
            <p:nvPr/>
          </p:nvSpPr>
          <p:spPr>
            <a:xfrm>
              <a:off x="5033182" y="4091488"/>
              <a:ext cx="112907" cy="40371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2" name="Group 21">
            <a:extLst>
              <a:ext uri="{FF2B5EF4-FFF2-40B4-BE49-F238E27FC236}">
                <a16:creationId xmlns:a16="http://schemas.microsoft.com/office/drawing/2014/main" id="{3F5A847F-7DB0-4448-866C-A04E3D418E75}"/>
              </a:ext>
            </a:extLst>
          </p:cNvPr>
          <p:cNvGrpSpPr/>
          <p:nvPr/>
        </p:nvGrpSpPr>
        <p:grpSpPr>
          <a:xfrm>
            <a:off x="3613959" y="3330565"/>
            <a:ext cx="4288552" cy="1038257"/>
            <a:chOff x="3613959" y="3330565"/>
            <a:chExt cx="4288552" cy="1038257"/>
          </a:xfrm>
        </p:grpSpPr>
        <p:sp>
          <p:nvSpPr>
            <p:cNvPr id="18" name="TextBox 17">
              <a:extLst>
                <a:ext uri="{FF2B5EF4-FFF2-40B4-BE49-F238E27FC236}">
                  <a16:creationId xmlns:a16="http://schemas.microsoft.com/office/drawing/2014/main" id="{72BF638B-27BF-9A44-BC9B-E5A7126F9971}"/>
                </a:ext>
              </a:extLst>
            </p:cNvPr>
            <p:cNvSpPr txBox="1"/>
            <p:nvPr/>
          </p:nvSpPr>
          <p:spPr>
            <a:xfrm>
              <a:off x="3932559" y="3330565"/>
              <a:ext cx="3969952" cy="840230"/>
            </a:xfrm>
            <a:prstGeom prst="rect">
              <a:avLst/>
            </a:prstGeom>
            <a:noFill/>
          </p:spPr>
          <p:txBody>
            <a:bodyPr wrap="square" rtlCol="0">
              <a:spAutoFit/>
            </a:bodyPr>
            <a:lstStyle/>
            <a:p>
              <a:pPr marL="460375" marR="0" lvl="0" indent="-460375" algn="l" defTabSz="914400" rtl="0" eaLnBrk="1" fontAlgn="auto" latinLnBrk="0" hangingPunct="1">
                <a:lnSpc>
                  <a:spcPct val="9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A3"/>
                  </a:solidFill>
                  <a:effectLst/>
                  <a:uLnTx/>
                  <a:uFillTx/>
                  <a:latin typeface="Calibri" panose="020F0502020204030204"/>
                  <a:ea typeface="+mn-ea"/>
                  <a:cs typeface="+mn-cs"/>
                </a:rPr>
                <a:t>insight: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increasing TCP sending rate will </a:t>
              </a: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increase end-end throughout with congested bottleneck</a:t>
              </a:r>
            </a:p>
          </p:txBody>
        </p:sp>
        <p:cxnSp>
          <p:nvCxnSpPr>
            <p:cNvPr id="20" name="Straight Connector 19">
              <a:extLst>
                <a:ext uri="{FF2B5EF4-FFF2-40B4-BE49-F238E27FC236}">
                  <a16:creationId xmlns:a16="http://schemas.microsoft.com/office/drawing/2014/main" id="{61879EEE-DD1C-214C-8FBA-E99A26753318}"/>
                </a:ext>
              </a:extLst>
            </p:cNvPr>
            <p:cNvCxnSpPr>
              <a:cxnSpLocks/>
            </p:cNvCxnSpPr>
            <p:nvPr/>
          </p:nvCxnSpPr>
          <p:spPr>
            <a:xfrm flipH="1">
              <a:off x="3613959" y="3751185"/>
              <a:ext cx="738967" cy="61763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8C456841-AE6B-A44B-9596-8457DAC42D7B}"/>
              </a:ext>
            </a:extLst>
          </p:cNvPr>
          <p:cNvGrpSpPr/>
          <p:nvPr/>
        </p:nvGrpSpPr>
        <p:grpSpPr>
          <a:xfrm>
            <a:off x="477143" y="5329279"/>
            <a:ext cx="4243986" cy="840230"/>
            <a:chOff x="477143" y="5329279"/>
            <a:chExt cx="4243986" cy="840230"/>
          </a:xfrm>
        </p:grpSpPr>
        <p:sp>
          <p:nvSpPr>
            <p:cNvPr id="110" name="TextBox 109">
              <a:extLst>
                <a:ext uri="{FF2B5EF4-FFF2-40B4-BE49-F238E27FC236}">
                  <a16:creationId xmlns:a16="http://schemas.microsoft.com/office/drawing/2014/main" id="{67AC24E6-353D-7641-8425-F6A26F20ABC7}"/>
                </a:ext>
              </a:extLst>
            </p:cNvPr>
            <p:cNvSpPr txBox="1"/>
            <p:nvPr/>
          </p:nvSpPr>
          <p:spPr>
            <a:xfrm>
              <a:off x="477143" y="5329279"/>
              <a:ext cx="2818708" cy="840230"/>
            </a:xfrm>
            <a:prstGeom prst="rect">
              <a:avLst/>
            </a:prstGeom>
            <a:noFill/>
          </p:spPr>
          <p:txBody>
            <a:bodyPr wrap="square" rtlCol="0">
              <a:spAutoFit/>
            </a:bodyPr>
            <a:lstStyle/>
            <a:p>
              <a:pPr marL="460375" marR="0" lvl="0" indent="-460375" algn="r" defTabSz="914400" rtl="0" eaLnBrk="1" fontAlgn="auto" latinLnBrk="0" hangingPunct="1">
                <a:lnSpc>
                  <a:spcPct val="9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A3"/>
                  </a:solidFill>
                  <a:effectLst/>
                  <a:uLnTx/>
                  <a:uFillTx/>
                  <a:latin typeface="Calibri" panose="020F0502020204030204"/>
                  <a:ea typeface="+mn-ea"/>
                  <a:cs typeface="+mn-cs"/>
                </a:rPr>
                <a:t>insight: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increasing TCP sending rate </a:t>
              </a: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will</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increase measured RTT</a:t>
              </a:r>
            </a:p>
          </p:txBody>
        </p:sp>
        <p:cxnSp>
          <p:nvCxnSpPr>
            <p:cNvPr id="25" name="Straight Connector 24">
              <a:extLst>
                <a:ext uri="{FF2B5EF4-FFF2-40B4-BE49-F238E27FC236}">
                  <a16:creationId xmlns:a16="http://schemas.microsoft.com/office/drawing/2014/main" id="{AFA3AC7C-9D37-4246-A57A-7A9F9DD69A66}"/>
                </a:ext>
              </a:extLst>
            </p:cNvPr>
            <p:cNvCxnSpPr/>
            <p:nvPr/>
          </p:nvCxnSpPr>
          <p:spPr>
            <a:xfrm>
              <a:off x="3375025" y="5714069"/>
              <a:ext cx="134610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8" name="Straight Connector 27">
            <a:extLst>
              <a:ext uri="{FF2B5EF4-FFF2-40B4-BE49-F238E27FC236}">
                <a16:creationId xmlns:a16="http://schemas.microsoft.com/office/drawing/2014/main" id="{D625C25C-416C-5C4E-AFF1-F6889ED15803}"/>
              </a:ext>
            </a:extLst>
          </p:cNvPr>
          <p:cNvCxnSpPr/>
          <p:nvPr/>
        </p:nvCxnSpPr>
        <p:spPr>
          <a:xfrm>
            <a:off x="3375025" y="6443089"/>
            <a:ext cx="5028511" cy="0"/>
          </a:xfrm>
          <a:prstGeom prst="line">
            <a:avLst/>
          </a:prstGeom>
          <a:ln w="15875">
            <a:solidFill>
              <a:schemeClr val="tx1"/>
            </a:solidFill>
            <a:headEnd type="triangle"/>
            <a:tailEnd type="triangle" w="lg"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205F52A-5790-B345-9AB7-858A5F8D4937}"/>
              </a:ext>
            </a:extLst>
          </p:cNvPr>
          <p:cNvSpPr txBox="1"/>
          <p:nvPr/>
        </p:nvSpPr>
        <p:spPr>
          <a:xfrm>
            <a:off x="4970635" y="6269341"/>
            <a:ext cx="535018"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RTT</a:t>
            </a:r>
          </a:p>
        </p:txBody>
      </p:sp>
      <p:sp>
        <p:nvSpPr>
          <p:cNvPr id="31" name="TextBox 30">
            <a:extLst>
              <a:ext uri="{FF2B5EF4-FFF2-40B4-BE49-F238E27FC236}">
                <a16:creationId xmlns:a16="http://schemas.microsoft.com/office/drawing/2014/main" id="{AB18F1EA-ED80-CE47-9C3C-647F034AB95E}"/>
              </a:ext>
            </a:extLst>
          </p:cNvPr>
          <p:cNvSpPr txBox="1"/>
          <p:nvPr/>
        </p:nvSpPr>
        <p:spPr>
          <a:xfrm>
            <a:off x="5618466" y="5874964"/>
            <a:ext cx="7584409" cy="424732"/>
          </a:xfrm>
          <a:prstGeom prst="rect">
            <a:avLst/>
          </a:prstGeom>
          <a:noFill/>
        </p:spPr>
        <p:txBody>
          <a:bodyPr wrap="square" rtlCol="0">
            <a:spAutoFit/>
          </a:bodyPr>
          <a:lstStyle/>
          <a:p>
            <a:pPr marL="587375" marR="0" lvl="0" indent="-587375" algn="l" defTabSz="914400" rtl="0" eaLnBrk="1" fontAlgn="auto" latinLnBrk="0" hangingPunct="1">
              <a:lnSpc>
                <a:spcPct val="90000"/>
              </a:lnSpc>
              <a:spcBef>
                <a:spcPts val="0"/>
              </a:spcBef>
              <a:spcAft>
                <a:spcPts val="0"/>
              </a:spcAft>
              <a:buClrTx/>
              <a:buSzTx/>
              <a:buFontTx/>
              <a:buNone/>
              <a:tabLst/>
              <a:defRPr/>
            </a:pPr>
            <a:r>
              <a:rPr kumimoji="0" lang="en-US" sz="2400" b="1" i="1" u="none" strike="noStrike" kern="1200" cap="none" spc="0" normalizeH="0" baseline="0" noProof="0" dirty="0">
                <a:ln>
                  <a:noFill/>
                </a:ln>
                <a:solidFill>
                  <a:srgbClr val="0000A3"/>
                </a:solidFill>
                <a:effectLst/>
                <a:uLnTx/>
                <a:uFillTx/>
                <a:latin typeface="Calibri" panose="020F0502020204030204"/>
                <a:ea typeface="+mn-ea"/>
                <a:cs typeface="+mn-cs"/>
              </a:rPr>
              <a:t>Goal: </a:t>
            </a:r>
            <a:r>
              <a:rPr kumimoji="0" lang="en-US" sz="2200" b="0" i="1" u="none" strike="noStrike" kern="1200" cap="none" spc="0" normalizeH="0" baseline="0" noProof="0" dirty="0">
                <a:ln>
                  <a:noFill/>
                </a:ln>
                <a:solidFill>
                  <a:prstClr val="black"/>
                </a:solidFill>
                <a:effectLst/>
                <a:uLnTx/>
                <a:uFillTx/>
                <a:latin typeface="Calibri" panose="020F0502020204030204"/>
                <a:ea typeface="+mn-ea"/>
                <a:cs typeface="+mn-cs"/>
              </a:rPr>
              <a:t>“keep the end-end pipe just full, but not fuller”</a:t>
            </a:r>
          </a:p>
        </p:txBody>
      </p:sp>
      <p:sp>
        <p:nvSpPr>
          <p:cNvPr id="106" name="Slide Number Placeholder 2">
            <a:extLst>
              <a:ext uri="{FF2B5EF4-FFF2-40B4-BE49-F238E27FC236}">
                <a16:creationId xmlns:a16="http://schemas.microsoft.com/office/drawing/2014/main" id="{C4CCE602-07A6-B94E-8022-E968DB6C613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126</a:t>
            </a:fld>
            <a:endParaRPr lang="en-US" dirty="0"/>
          </a:p>
        </p:txBody>
      </p:sp>
    </p:spTree>
    <p:extLst>
      <p:ext uri="{BB962C8B-B14F-4D97-AF65-F5344CB8AC3E}">
        <p14:creationId xmlns:p14="http://schemas.microsoft.com/office/powerpoint/2010/main" val="392805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dissolve">
                                      <p:cBhvr>
                                        <p:cTn id="7" dur="500"/>
                                        <p:tgtEl>
                                          <p:spTgt spid="89"/>
                                        </p:tgtEl>
                                      </p:cBhvr>
                                    </p:animEffect>
                                  </p:childTnLst>
                                </p:cTn>
                              </p:par>
                              <p:par>
                                <p:cTn id="8" presetID="9" presetClass="exit" presetSubtype="0" fill="hold" nodeType="withEffect">
                                  <p:stCondLst>
                                    <p:cond delay="0"/>
                                  </p:stCondLst>
                                  <p:childTnLst>
                                    <p:animEffect transition="out" filter="dissolve">
                                      <p:cBhvr>
                                        <p:cTn id="9" dur="500"/>
                                        <p:tgtEl>
                                          <p:spTgt spid="7"/>
                                        </p:tgtEl>
                                      </p:cBhvr>
                                    </p:animEffect>
                                    <p:set>
                                      <p:cBhvr>
                                        <p:cTn id="10" dur="1" fill="hold">
                                          <p:stCondLst>
                                            <p:cond delay="499"/>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dissolve">
                                      <p:cBhvr>
                                        <p:cTn id="15" dur="50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dissolve">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dissolve">
                                      <p:cBhvr>
                                        <p:cTn id="2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31" grpId="0"/>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Delay-based TCP </a:t>
            </a:r>
            <a:r>
              <a:rPr lang="en-US" dirty="0"/>
              <a:t>c</a:t>
            </a:r>
            <a:r>
              <a:rPr lang="en-US" sz="4400" dirty="0"/>
              <a:t>ongestion </a:t>
            </a:r>
            <a:r>
              <a:rPr lang="en-US" dirty="0"/>
              <a:t>c</a:t>
            </a:r>
            <a:r>
              <a:rPr lang="en-US" sz="4400" dirty="0"/>
              <a:t>ontrol</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630271" y="1334752"/>
            <a:ext cx="11639957"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41300" marR="0" lvl="0" indent="0" algn="l" defTabSz="914400" rtl="0" eaLnBrk="1" fontAlgn="auto" latinLnBrk="0" hangingPunct="1">
              <a:lnSpc>
                <a:spcPct val="100000"/>
              </a:lnSpc>
              <a:spcBef>
                <a:spcPts val="1000"/>
              </a:spcBef>
              <a:spcAft>
                <a:spcPts val="0"/>
              </a:spcAft>
              <a:buClr>
                <a:srgbClr val="0000A3"/>
              </a:buClr>
              <a:buSzTx/>
              <a:buFont typeface="Wingdings" pitchFamily="2" charset="2"/>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Keeping sender-to-receiver pipe “just full enough, but no fuller”: keep bottleneck link busy transmitting, but avoid high delays/buffering</a:t>
            </a:r>
          </a:p>
        </p:txBody>
      </p:sp>
      <p:grpSp>
        <p:nvGrpSpPr>
          <p:cNvPr id="23" name="Group 22">
            <a:extLst>
              <a:ext uri="{FF2B5EF4-FFF2-40B4-BE49-F238E27FC236}">
                <a16:creationId xmlns:a16="http://schemas.microsoft.com/office/drawing/2014/main" id="{136B4431-4002-B74D-B3BA-B0C220251CB6}"/>
              </a:ext>
            </a:extLst>
          </p:cNvPr>
          <p:cNvGrpSpPr/>
          <p:nvPr/>
        </p:nvGrpSpPr>
        <p:grpSpPr>
          <a:xfrm>
            <a:off x="1216626" y="2508955"/>
            <a:ext cx="5802008" cy="918937"/>
            <a:chOff x="2365663" y="2430127"/>
            <a:chExt cx="5802008" cy="918937"/>
          </a:xfrm>
        </p:grpSpPr>
        <p:grpSp>
          <p:nvGrpSpPr>
            <p:cNvPr id="212" name="Group 190">
              <a:extLst>
                <a:ext uri="{FF2B5EF4-FFF2-40B4-BE49-F238E27FC236}">
                  <a16:creationId xmlns:a16="http://schemas.microsoft.com/office/drawing/2014/main" id="{1BEB02B0-C16F-034C-BBAD-5DB73C96AD78}"/>
                </a:ext>
              </a:extLst>
            </p:cNvPr>
            <p:cNvGrpSpPr>
              <a:grpSpLocks/>
            </p:cNvGrpSpPr>
            <p:nvPr/>
          </p:nvGrpSpPr>
          <p:grpSpPr bwMode="auto">
            <a:xfrm flipH="1">
              <a:off x="2365663" y="2430127"/>
              <a:ext cx="673100" cy="701675"/>
              <a:chOff x="-44" y="1473"/>
              <a:chExt cx="981" cy="1105"/>
            </a:xfrm>
          </p:grpSpPr>
          <p:pic>
            <p:nvPicPr>
              <p:cNvPr id="213" name="Picture 191" descr="desktop_computer_stylized_medium">
                <a:extLst>
                  <a:ext uri="{FF2B5EF4-FFF2-40B4-BE49-F238E27FC236}">
                    <a16:creationId xmlns:a16="http://schemas.microsoft.com/office/drawing/2014/main" id="{5230AF6F-A0E4-0F40-90F2-B49DEE901C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 name="Freeform 192">
                <a:extLst>
                  <a:ext uri="{FF2B5EF4-FFF2-40B4-BE49-F238E27FC236}">
                    <a16:creationId xmlns:a16="http://schemas.microsoft.com/office/drawing/2014/main" id="{EB8220CB-48C1-504B-9215-0FA50BED28A3}"/>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6" name="Group 190">
              <a:extLst>
                <a:ext uri="{FF2B5EF4-FFF2-40B4-BE49-F238E27FC236}">
                  <a16:creationId xmlns:a16="http://schemas.microsoft.com/office/drawing/2014/main" id="{0F072356-83E5-7644-BFC6-AA47F8D1DC03}"/>
                </a:ext>
              </a:extLst>
            </p:cNvPr>
            <p:cNvGrpSpPr>
              <a:grpSpLocks/>
            </p:cNvGrpSpPr>
            <p:nvPr/>
          </p:nvGrpSpPr>
          <p:grpSpPr bwMode="auto">
            <a:xfrm flipH="1">
              <a:off x="7493993" y="2467744"/>
              <a:ext cx="673678" cy="702006"/>
              <a:chOff x="-44" y="1473"/>
              <a:chExt cx="981" cy="1105"/>
            </a:xfrm>
          </p:grpSpPr>
          <p:pic>
            <p:nvPicPr>
              <p:cNvPr id="230" name="Picture 191" descr="desktop_computer_stylized_medium">
                <a:extLst>
                  <a:ext uri="{FF2B5EF4-FFF2-40B4-BE49-F238E27FC236}">
                    <a16:creationId xmlns:a16="http://schemas.microsoft.com/office/drawing/2014/main" id="{4507DD2C-8D56-7644-B5AF-0C0A90DF92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1" name="Freeform 192">
                <a:extLst>
                  <a:ext uri="{FF2B5EF4-FFF2-40B4-BE49-F238E27FC236}">
                    <a16:creationId xmlns:a16="http://schemas.microsoft.com/office/drawing/2014/main" id="{2838DBD0-6CF7-2B4C-AF1C-FC929CAD15E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3" name="Group 232">
              <a:extLst>
                <a:ext uri="{FF2B5EF4-FFF2-40B4-BE49-F238E27FC236}">
                  <a16:creationId xmlns:a16="http://schemas.microsoft.com/office/drawing/2014/main" id="{44545816-4C7B-7846-8988-A05301734F47}"/>
                </a:ext>
              </a:extLst>
            </p:cNvPr>
            <p:cNvGrpSpPr/>
            <p:nvPr/>
          </p:nvGrpSpPr>
          <p:grpSpPr>
            <a:xfrm>
              <a:off x="5227521" y="2574515"/>
              <a:ext cx="876995" cy="403711"/>
              <a:chOff x="5033182" y="4091488"/>
              <a:chExt cx="876995" cy="403711"/>
            </a:xfrm>
          </p:grpSpPr>
          <p:cxnSp>
            <p:nvCxnSpPr>
              <p:cNvPr id="234" name="Straight Connector 233">
                <a:extLst>
                  <a:ext uri="{FF2B5EF4-FFF2-40B4-BE49-F238E27FC236}">
                    <a16:creationId xmlns:a16="http://schemas.microsoft.com/office/drawing/2014/main" id="{3D51E61F-DA54-2643-BAD4-268E7575F599}"/>
                  </a:ext>
                </a:extLst>
              </p:cNvPr>
              <p:cNvCxnSpPr/>
              <p:nvPr/>
            </p:nvCxnSpPr>
            <p:spPr>
              <a:xfrm>
                <a:off x="5518407" y="4289261"/>
                <a:ext cx="8695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35" name="Rectangle 234">
                <a:extLst>
                  <a:ext uri="{FF2B5EF4-FFF2-40B4-BE49-F238E27FC236}">
                    <a16:creationId xmlns:a16="http://schemas.microsoft.com/office/drawing/2014/main" id="{8123A8E9-67AB-C74F-925C-E7D244041419}"/>
                  </a:ext>
                </a:extLst>
              </p:cNvPr>
              <p:cNvSpPr/>
              <p:nvPr/>
            </p:nvSpPr>
            <p:spPr>
              <a:xfrm>
                <a:off x="5150875" y="4091488"/>
                <a:ext cx="382771" cy="403711"/>
              </a:xfrm>
              <a:prstGeom prst="rect">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6" name="Oval 235">
                <a:extLst>
                  <a:ext uri="{FF2B5EF4-FFF2-40B4-BE49-F238E27FC236}">
                    <a16:creationId xmlns:a16="http://schemas.microsoft.com/office/drawing/2014/main" id="{640BDC0F-EFFD-484D-83D9-2FB005386232}"/>
                  </a:ext>
                </a:extLst>
              </p:cNvPr>
              <p:cNvSpPr/>
              <p:nvPr/>
            </p:nvSpPr>
            <p:spPr>
              <a:xfrm>
                <a:off x="5565439" y="4115310"/>
                <a:ext cx="344738" cy="344738"/>
              </a:xfrm>
              <a:prstGeom prst="ellipse">
                <a:avLst/>
              </a:prstGeom>
              <a:solidFill>
                <a:srgbClr val="E4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37" name="Straight Connector 236">
                <a:extLst>
                  <a:ext uri="{FF2B5EF4-FFF2-40B4-BE49-F238E27FC236}">
                    <a16:creationId xmlns:a16="http://schemas.microsoft.com/office/drawing/2014/main" id="{1BCB38CC-A870-9B4A-A5DB-98356F6B39AA}"/>
                  </a:ext>
                </a:extLst>
              </p:cNvPr>
              <p:cNvCxnSpPr/>
              <p:nvPr/>
            </p:nvCxnSpPr>
            <p:spPr>
              <a:xfrm>
                <a:off x="5427947"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CF902B15-3C54-A647-A9A9-535E0C743014}"/>
                  </a:ext>
                </a:extLst>
              </p:cNvPr>
              <p:cNvCxnSpPr/>
              <p:nvPr/>
            </p:nvCxnSpPr>
            <p:spPr>
              <a:xfrm>
                <a:off x="5330094"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3171852F-D884-A742-885D-93002D5B0D9D}"/>
                  </a:ext>
                </a:extLst>
              </p:cNvPr>
              <p:cNvCxnSpPr/>
              <p:nvPr/>
            </p:nvCxnSpPr>
            <p:spPr>
              <a:xfrm>
                <a:off x="5238591" y="4125482"/>
                <a:ext cx="0" cy="32855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40" name="Rectangle 239">
                <a:extLst>
                  <a:ext uri="{FF2B5EF4-FFF2-40B4-BE49-F238E27FC236}">
                    <a16:creationId xmlns:a16="http://schemas.microsoft.com/office/drawing/2014/main" id="{D2D019EE-47E4-224B-BBF8-5443E4900165}"/>
                  </a:ext>
                </a:extLst>
              </p:cNvPr>
              <p:cNvSpPr/>
              <p:nvPr/>
            </p:nvSpPr>
            <p:spPr>
              <a:xfrm>
                <a:off x="5033182" y="4091488"/>
                <a:ext cx="112907" cy="40371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2" name="Group 11">
              <a:extLst>
                <a:ext uri="{FF2B5EF4-FFF2-40B4-BE49-F238E27FC236}">
                  <a16:creationId xmlns:a16="http://schemas.microsoft.com/office/drawing/2014/main" id="{7B009AAC-9DFA-ED4A-91AE-DA00BB581A0B}"/>
                </a:ext>
              </a:extLst>
            </p:cNvPr>
            <p:cNvGrpSpPr/>
            <p:nvPr/>
          </p:nvGrpSpPr>
          <p:grpSpPr>
            <a:xfrm>
              <a:off x="3067072" y="2776371"/>
              <a:ext cx="4456450" cy="344905"/>
              <a:chOff x="3391522" y="3946678"/>
              <a:chExt cx="4456450" cy="344905"/>
            </a:xfrm>
          </p:grpSpPr>
          <p:cxnSp>
            <p:nvCxnSpPr>
              <p:cNvPr id="247" name="Straight Connector 246">
                <a:extLst>
                  <a:ext uri="{FF2B5EF4-FFF2-40B4-BE49-F238E27FC236}">
                    <a16:creationId xmlns:a16="http://schemas.microsoft.com/office/drawing/2014/main" id="{434B4871-78D8-4E49-92B1-439A3541CBD6}"/>
                  </a:ext>
                </a:extLst>
              </p:cNvPr>
              <p:cNvCxnSpPr>
                <a:cxnSpLocks/>
              </p:cNvCxnSpPr>
              <p:nvPr/>
            </p:nvCxnSpPr>
            <p:spPr>
              <a:xfrm>
                <a:off x="3391522" y="3946678"/>
                <a:ext cx="4456450" cy="0"/>
              </a:xfrm>
              <a:prstGeom prst="line">
                <a:avLst/>
              </a:prstGeom>
              <a:ln w="15875">
                <a:solidFill>
                  <a:schemeClr val="tx1"/>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05D2D98D-623A-FC44-9A40-156B6A2B4E10}"/>
                  </a:ext>
                </a:extLst>
              </p:cNvPr>
              <p:cNvCxnSpPr>
                <a:cxnSpLocks/>
              </p:cNvCxnSpPr>
              <p:nvPr/>
            </p:nvCxnSpPr>
            <p:spPr>
              <a:xfrm>
                <a:off x="3391522" y="4291583"/>
                <a:ext cx="4456450" cy="0"/>
              </a:xfrm>
              <a:prstGeom prst="line">
                <a:avLst/>
              </a:prstGeom>
              <a:ln w="15875">
                <a:solidFill>
                  <a:schemeClr val="tx1"/>
                </a:solidFill>
                <a:headEnd type="triangle"/>
                <a:tailEnd type="none" w="lg"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5A69AD9-CFF6-7544-A126-02A8879C32D5}"/>
                  </a:ext>
                </a:extLst>
              </p:cNvPr>
              <p:cNvCxnSpPr>
                <a:cxnSpLocks/>
              </p:cNvCxnSpPr>
              <p:nvPr/>
            </p:nvCxnSpPr>
            <p:spPr>
              <a:xfrm>
                <a:off x="7847972" y="3946678"/>
                <a:ext cx="0" cy="344905"/>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3235E34B-03D9-694A-B4F9-262BA47FDC5E}"/>
                </a:ext>
              </a:extLst>
            </p:cNvPr>
            <p:cNvSpPr txBox="1"/>
            <p:nvPr/>
          </p:nvSpPr>
          <p:spPr>
            <a:xfrm>
              <a:off x="3454066" y="2887399"/>
              <a:ext cx="1465722" cy="461665"/>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400" b="0" i="0" u="none" strike="noStrike" kern="1200" cap="none" spc="0" normalizeH="0" baseline="-25000" noProof="0" dirty="0" err="1">
                  <a:ln>
                    <a:noFill/>
                  </a:ln>
                  <a:solidFill>
                    <a:prstClr val="black"/>
                  </a:solidFill>
                  <a:effectLst/>
                  <a:uLnTx/>
                  <a:uFillTx/>
                  <a:latin typeface="Calibri" panose="020F0502020204030204"/>
                  <a:ea typeface="+mn-ea"/>
                  <a:cs typeface="+mn-cs"/>
                </a:rPr>
                <a:t>measured</a:t>
              </a:r>
              <a:endParaRPr kumimoji="0" lang="en-US" sz="18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sp>
        <p:nvSpPr>
          <p:cNvPr id="249" name="Rectangle 4">
            <a:extLst>
              <a:ext uri="{FF2B5EF4-FFF2-40B4-BE49-F238E27FC236}">
                <a16:creationId xmlns:a16="http://schemas.microsoft.com/office/drawing/2014/main" id="{985D8E1D-0F80-2441-BBBC-06CCE2583918}"/>
              </a:ext>
            </a:extLst>
          </p:cNvPr>
          <p:cNvSpPr txBox="1">
            <a:spLocks noChangeArrowheads="1"/>
          </p:cNvSpPr>
          <p:nvPr/>
        </p:nvSpPr>
        <p:spPr>
          <a:xfrm>
            <a:off x="750855" y="3728780"/>
            <a:ext cx="11639957"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08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Delay-based approach:</a:t>
            </a:r>
          </a:p>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400" b="0" i="0" u="none" strike="noStrike" kern="1200" cap="none" spc="0" normalizeH="0" baseline="-25000" noProof="0" dirty="0" err="1">
                <a:ln>
                  <a:noFill/>
                </a:ln>
                <a:solidFill>
                  <a:prstClr val="black"/>
                </a:solidFill>
                <a:effectLst/>
                <a:uLnTx/>
                <a:uFillTx/>
                <a:latin typeface="Calibri" panose="020F0502020204030204"/>
                <a:ea typeface="+mn-ea"/>
                <a:cs typeface="+mn-cs"/>
              </a:rPr>
              <a:t>min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 minimum observed RTT</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itchFamily="2" charset="2"/>
              </a:rPr>
              <a:t> (uncongested path)</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uncongested throughput with congestion window </a:t>
            </a:r>
            <a:r>
              <a:rPr kumimoji="0" lang="en-US" sz="2400" b="0" i="0" u="none" strike="noStrike" kern="1200" cap="none" spc="0" normalizeH="0" baseline="0" noProof="0" dirty="0" err="1">
                <a:ln>
                  <a:noFill/>
                </a:ln>
                <a:solidFill>
                  <a:prstClr val="black"/>
                </a:solidFill>
                <a:effectLst/>
                <a:uLnTx/>
                <a:uFillTx/>
                <a:latin typeface="Courier" pitchFamily="2" charset="0"/>
                <a:ea typeface="+mn-ea"/>
                <a:cs typeface="+mn-cs"/>
              </a:rPr>
              <a:t>cwnd</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is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cwnd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400" b="0" i="0" u="none" strike="noStrike" kern="1200" cap="none" spc="0" normalizeH="0" baseline="-25000" noProof="0" dirty="0" err="1">
                <a:ln>
                  <a:noFill/>
                </a:ln>
                <a:solidFill>
                  <a:prstClr val="black"/>
                </a:solidFill>
                <a:effectLst/>
                <a:uLnTx/>
                <a:uFillTx/>
                <a:latin typeface="Calibri" panose="020F0502020204030204"/>
                <a:ea typeface="+mn-ea"/>
                <a:cs typeface="+mn-cs"/>
              </a:rPr>
              <a:t>min</a:t>
            </a:r>
            <a:endParaRPr kumimoji="0" lang="en-US" sz="24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1AB6FF2A-EB61-BB4D-9956-9ED80C80ECD5}"/>
              </a:ext>
            </a:extLst>
          </p:cNvPr>
          <p:cNvSpPr txBox="1"/>
          <p:nvPr/>
        </p:nvSpPr>
        <p:spPr>
          <a:xfrm>
            <a:off x="2305029" y="5206661"/>
            <a:ext cx="7555832" cy="16004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if measured throughput “very close” to  uncongested throughput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increase </a:t>
            </a:r>
            <a:r>
              <a:rPr kumimoji="0" lang="en-US" sz="2000" b="0" i="0" u="none" strike="noStrike" kern="1200" cap="none" spc="0" normalizeH="0" baseline="0" noProof="0" dirty="0" err="1">
                <a:ln>
                  <a:noFill/>
                </a:ln>
                <a:solidFill>
                  <a:prstClr val="black"/>
                </a:solidFill>
                <a:effectLst/>
                <a:uLnTx/>
                <a:uFillTx/>
                <a:latin typeface="Courier" pitchFamily="2" charset="0"/>
                <a:ea typeface="+mn-ea"/>
                <a:cs typeface="+mn-cs"/>
              </a:rPr>
              <a:t>cwnd</a:t>
            </a:r>
            <a:r>
              <a:rPr kumimoji="0" lang="en-US" sz="2000" b="0" i="0" u="none" strike="noStrike" kern="1200" cap="none" spc="0" normalizeH="0" baseline="0" noProof="0" dirty="0">
                <a:ln>
                  <a:noFill/>
                </a:ln>
                <a:solidFill>
                  <a:prstClr val="black"/>
                </a:solidFill>
                <a:effectLst/>
                <a:uLnTx/>
                <a:uFillTx/>
                <a:latin typeface="Calibri"/>
                <a:ea typeface="+mn-ea"/>
                <a:cs typeface="+mn-cs"/>
              </a:rPr>
              <a:t> linearly                /* since path not congested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else if measured throughput “far below” uncongested throughout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      decrease </a:t>
            </a:r>
            <a:r>
              <a:rPr kumimoji="0" lang="en-US" sz="2000" b="0" i="0" u="none" strike="noStrike" kern="1200" cap="none" spc="0" normalizeH="0" baseline="0" noProof="0" dirty="0" err="1">
                <a:ln>
                  <a:noFill/>
                </a:ln>
                <a:solidFill>
                  <a:prstClr val="black"/>
                </a:solidFill>
                <a:effectLst/>
                <a:uLnTx/>
                <a:uFillTx/>
                <a:latin typeface="Courier" pitchFamily="2" charset="0"/>
                <a:ea typeface="+mn-ea"/>
                <a:cs typeface="+mn-cs"/>
              </a:rPr>
              <a:t>cwnd</a:t>
            </a:r>
            <a:r>
              <a:rPr kumimoji="0" lang="en-US" sz="20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2000" b="0" i="0" u="none" strike="noStrike" kern="1200" cap="none" spc="0" normalizeH="0" baseline="0" noProof="0" dirty="0">
                <a:ln>
                  <a:noFill/>
                </a:ln>
                <a:solidFill>
                  <a:prstClr val="black"/>
                </a:solidFill>
                <a:effectLst/>
                <a:uLnTx/>
                <a:uFillTx/>
                <a:latin typeface="Calibri"/>
                <a:ea typeface="+mn-ea"/>
                <a:cs typeface="+mn-cs"/>
              </a:rPr>
              <a:t>linearly </a:t>
            </a:r>
            <a:r>
              <a:rPr kumimoji="0" lang="en-US" sz="20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since path is congested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4" name="Group 23">
            <a:extLst>
              <a:ext uri="{FF2B5EF4-FFF2-40B4-BE49-F238E27FC236}">
                <a16:creationId xmlns:a16="http://schemas.microsoft.com/office/drawing/2014/main" id="{C2C7C675-E90D-E541-926D-0B3366A93379}"/>
              </a:ext>
            </a:extLst>
          </p:cNvPr>
          <p:cNvGrpSpPr/>
          <p:nvPr/>
        </p:nvGrpSpPr>
        <p:grpSpPr>
          <a:xfrm>
            <a:off x="7368304" y="2588834"/>
            <a:ext cx="3548062" cy="1114151"/>
            <a:chOff x="7481866" y="2350865"/>
            <a:chExt cx="3548062" cy="1114151"/>
          </a:xfrm>
        </p:grpSpPr>
        <p:sp>
          <p:nvSpPr>
            <p:cNvPr id="250" name="TextBox 249">
              <a:extLst>
                <a:ext uri="{FF2B5EF4-FFF2-40B4-BE49-F238E27FC236}">
                  <a16:creationId xmlns:a16="http://schemas.microsoft.com/office/drawing/2014/main" id="{762B06AF-6E17-B749-AF47-CA83D0FA5E18}"/>
                </a:ext>
              </a:extLst>
            </p:cNvPr>
            <p:cNvSpPr txBox="1"/>
            <p:nvPr/>
          </p:nvSpPr>
          <p:spPr>
            <a:xfrm>
              <a:off x="9172199" y="2941796"/>
              <a:ext cx="1675523" cy="523220"/>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RTT</a:t>
              </a:r>
              <a:r>
                <a:rPr kumimoji="0" lang="en-US" sz="2800" b="0" i="0" u="none" strike="noStrike" kern="1200" cap="none" spc="0" normalizeH="0" baseline="-25000" noProof="0" dirty="0" err="1">
                  <a:ln>
                    <a:noFill/>
                  </a:ln>
                  <a:solidFill>
                    <a:prstClr val="black"/>
                  </a:solidFill>
                  <a:effectLst/>
                  <a:uLnTx/>
                  <a:uFillTx/>
                  <a:latin typeface="Calibri" panose="020F0502020204030204"/>
                  <a:ea typeface="+mn-ea"/>
                  <a:cs typeface="+mn-cs"/>
                </a:rPr>
                <a:t>measured</a:t>
              </a:r>
              <a:endParaRPr kumimoji="0" lang="en-US" sz="20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grpSp>
          <p:nvGrpSpPr>
            <p:cNvPr id="22" name="Group 21">
              <a:extLst>
                <a:ext uri="{FF2B5EF4-FFF2-40B4-BE49-F238E27FC236}">
                  <a16:creationId xmlns:a16="http://schemas.microsoft.com/office/drawing/2014/main" id="{AE435EA1-68BC-6A43-9BBF-6B0256C5B6AB}"/>
                </a:ext>
              </a:extLst>
            </p:cNvPr>
            <p:cNvGrpSpPr/>
            <p:nvPr/>
          </p:nvGrpSpPr>
          <p:grpSpPr>
            <a:xfrm>
              <a:off x="7481866" y="2350865"/>
              <a:ext cx="3548062" cy="923986"/>
              <a:chOff x="7519640" y="2453981"/>
              <a:chExt cx="3548062" cy="923986"/>
            </a:xfrm>
          </p:grpSpPr>
          <p:sp>
            <p:nvSpPr>
              <p:cNvPr id="15" name="TextBox 14">
                <a:extLst>
                  <a:ext uri="{FF2B5EF4-FFF2-40B4-BE49-F238E27FC236}">
                    <a16:creationId xmlns:a16="http://schemas.microsoft.com/office/drawing/2014/main" id="{A8DCC063-E112-F040-9122-97D83F370C02}"/>
                  </a:ext>
                </a:extLst>
              </p:cNvPr>
              <p:cNvSpPr txBox="1"/>
              <p:nvPr/>
            </p:nvSpPr>
            <p:spPr>
              <a:xfrm>
                <a:off x="7519640" y="2731636"/>
                <a:ext cx="1371594" cy="646331"/>
              </a:xfrm>
              <a:prstGeom prst="rect">
                <a:avLst/>
              </a:prstGeom>
              <a:noFill/>
            </p:spPr>
            <p:txBody>
              <a:bodyPr wrap="none" rtlCol="0">
                <a:spAutoFit/>
              </a:body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measured </a:t>
                </a:r>
              </a:p>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throughput</a:t>
                </a:r>
              </a:p>
            </p:txBody>
          </p:sp>
          <p:cxnSp>
            <p:nvCxnSpPr>
              <p:cNvPr id="20" name="Straight Connector 19">
                <a:extLst>
                  <a:ext uri="{FF2B5EF4-FFF2-40B4-BE49-F238E27FC236}">
                    <a16:creationId xmlns:a16="http://schemas.microsoft.com/office/drawing/2014/main" id="{501FADCE-D52D-A546-A51C-7C5C0F44A9F9}"/>
                  </a:ext>
                </a:extLst>
              </p:cNvPr>
              <p:cNvCxnSpPr/>
              <p:nvPr/>
            </p:nvCxnSpPr>
            <p:spPr>
              <a:xfrm>
                <a:off x="9284574" y="3075516"/>
                <a:ext cx="9144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51" name="TextBox 250">
                <a:extLst>
                  <a:ext uri="{FF2B5EF4-FFF2-40B4-BE49-F238E27FC236}">
                    <a16:creationId xmlns:a16="http://schemas.microsoft.com/office/drawing/2014/main" id="{7B4D3BB6-3CFB-6C45-940A-E4E94F854B53}"/>
                  </a:ext>
                </a:extLst>
              </p:cNvPr>
              <p:cNvSpPr txBox="1"/>
              <p:nvPr/>
            </p:nvSpPr>
            <p:spPr>
              <a:xfrm>
                <a:off x="8852626" y="2855966"/>
                <a:ext cx="312906"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252" name="TextBox 251">
                <a:extLst>
                  <a:ext uri="{FF2B5EF4-FFF2-40B4-BE49-F238E27FC236}">
                    <a16:creationId xmlns:a16="http://schemas.microsoft.com/office/drawing/2014/main" id="{5FFFB67C-3E95-CC4C-A770-35AB56ED6EDF}"/>
                  </a:ext>
                </a:extLst>
              </p:cNvPr>
              <p:cNvSpPr txBox="1"/>
              <p:nvPr/>
            </p:nvSpPr>
            <p:spPr>
              <a:xfrm>
                <a:off x="9209973" y="2453981"/>
                <a:ext cx="1857729" cy="6463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bytes sent in last RTT interval</a:t>
                </a:r>
              </a:p>
            </p:txBody>
          </p:sp>
        </p:grpSp>
      </p:grpSp>
      <p:sp>
        <p:nvSpPr>
          <p:cNvPr id="33" name="Slide Number Placeholder 2">
            <a:extLst>
              <a:ext uri="{FF2B5EF4-FFF2-40B4-BE49-F238E27FC236}">
                <a16:creationId xmlns:a16="http://schemas.microsoft.com/office/drawing/2014/main" id="{B15398F9-10A7-C54A-90AA-7094BBDF225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127</a:t>
            </a:fld>
            <a:endParaRPr lang="en-US" dirty="0"/>
          </a:p>
        </p:txBody>
      </p:sp>
    </p:spTree>
    <p:extLst>
      <p:ext uri="{BB962C8B-B14F-4D97-AF65-F5344CB8AC3E}">
        <p14:creationId xmlns:p14="http://schemas.microsoft.com/office/powerpoint/2010/main" val="3374082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49"/>
                                        </p:tgtEl>
                                        <p:attrNameLst>
                                          <p:attrName>style.visibility</p:attrName>
                                        </p:attrNameLst>
                                      </p:cBhvr>
                                      <p:to>
                                        <p:strVal val="visible"/>
                                      </p:to>
                                    </p:set>
                                    <p:animEffect transition="in" filter="dissolve">
                                      <p:cBhvr>
                                        <p:cTn id="7" dur="500"/>
                                        <p:tgtEl>
                                          <p:spTgt spid="24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dissolv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dissolv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 grpId="0"/>
      <p:bldP spid="21" grpId="0"/>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Delay-based TCP </a:t>
            </a:r>
            <a:r>
              <a:rPr lang="en-US" dirty="0"/>
              <a:t>c</a:t>
            </a:r>
            <a:r>
              <a:rPr lang="en-US" sz="4400" dirty="0"/>
              <a:t>ongestion </a:t>
            </a:r>
            <a:r>
              <a:rPr lang="en-US" dirty="0"/>
              <a:t>c</a:t>
            </a:r>
            <a:r>
              <a:rPr lang="en-US" sz="4400" dirty="0"/>
              <a:t>ontrol</a:t>
            </a:r>
            <a:endParaRPr lang="en-US" sz="4400" b="0" dirty="0"/>
          </a:p>
        </p:txBody>
      </p:sp>
      <p:sp>
        <p:nvSpPr>
          <p:cNvPr id="249" name="Rectangle 4">
            <a:extLst>
              <a:ext uri="{FF2B5EF4-FFF2-40B4-BE49-F238E27FC236}">
                <a16:creationId xmlns:a16="http://schemas.microsoft.com/office/drawing/2014/main" id="{985D8E1D-0F80-2441-BBBC-06CCE2583918}"/>
              </a:ext>
            </a:extLst>
          </p:cNvPr>
          <p:cNvSpPr txBox="1">
            <a:spLocks noChangeArrowheads="1"/>
          </p:cNvSpPr>
          <p:nvPr/>
        </p:nvSpPr>
        <p:spPr>
          <a:xfrm>
            <a:off x="574392" y="1614177"/>
            <a:ext cx="11388423"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congestion control without inducing/forcing loss</a:t>
            </a:r>
          </a:p>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maximizing throughout (“keeping the just pipe full… ”) while keeping delay low (“…but not fuller”)</a:t>
            </a:r>
          </a:p>
        </p:txBody>
      </p:sp>
      <p:sp>
        <p:nvSpPr>
          <p:cNvPr id="5" name="Rectangle 4">
            <a:extLst>
              <a:ext uri="{FF2B5EF4-FFF2-40B4-BE49-F238E27FC236}">
                <a16:creationId xmlns:a16="http://schemas.microsoft.com/office/drawing/2014/main" id="{F758D649-2F31-494F-B74A-CEF30A4B3B0E}"/>
              </a:ext>
            </a:extLst>
          </p:cNvPr>
          <p:cNvSpPr txBox="1">
            <a:spLocks noChangeArrowheads="1"/>
          </p:cNvSpPr>
          <p:nvPr/>
        </p:nvSpPr>
        <p:spPr>
          <a:xfrm>
            <a:off x="561692" y="2960377"/>
            <a:ext cx="11388423" cy="219075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23875" marR="0" lvl="0" indent="-2825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 number of deployed TCPs take a delay-based approach</a:t>
            </a:r>
          </a:p>
          <a:p>
            <a:pPr marL="866775" marR="0" lvl="1" indent="-282575" algn="l" defTabSz="914400" rtl="0" eaLnBrk="1" fontAlgn="auto" latinLnBrk="0" hangingPunct="1">
              <a:lnSpc>
                <a:spcPct val="90000"/>
              </a:lnSpc>
              <a:spcBef>
                <a:spcPts val="500"/>
              </a:spcBef>
              <a:spcAft>
                <a:spcPts val="0"/>
              </a:spcAft>
              <a:buClr>
                <a:srgbClr val="0000A8"/>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BBR</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deployed on Google’s (internal) backbone network</a:t>
            </a:r>
          </a:p>
        </p:txBody>
      </p:sp>
      <p:sp>
        <p:nvSpPr>
          <p:cNvPr id="6" name="Slide Number Placeholder 2">
            <a:extLst>
              <a:ext uri="{FF2B5EF4-FFF2-40B4-BE49-F238E27FC236}">
                <a16:creationId xmlns:a16="http://schemas.microsoft.com/office/drawing/2014/main" id="{5CA7437E-E0FF-0640-BE1C-5EF5D43C1DD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128</a:t>
            </a:fld>
            <a:endParaRPr lang="en-US" dirty="0"/>
          </a:p>
        </p:txBody>
      </p:sp>
    </p:spTree>
    <p:extLst>
      <p:ext uri="{BB962C8B-B14F-4D97-AF65-F5344CB8AC3E}">
        <p14:creationId xmlns:p14="http://schemas.microsoft.com/office/powerpoint/2010/main" val="4171275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3" name="Group 232">
            <a:extLst>
              <a:ext uri="{FF2B5EF4-FFF2-40B4-BE49-F238E27FC236}">
                <a16:creationId xmlns:a16="http://schemas.microsoft.com/office/drawing/2014/main" id="{6307814C-A578-6844-80F3-3EBEBD46801B}"/>
              </a:ext>
            </a:extLst>
          </p:cNvPr>
          <p:cNvGrpSpPr/>
          <p:nvPr/>
        </p:nvGrpSpPr>
        <p:grpSpPr>
          <a:xfrm>
            <a:off x="2250281" y="3864630"/>
            <a:ext cx="7691437" cy="2578459"/>
            <a:chOff x="2151063" y="3594045"/>
            <a:chExt cx="7691437" cy="2578459"/>
          </a:xfrm>
        </p:grpSpPr>
        <p:sp>
          <p:nvSpPr>
            <p:cNvPr id="234" name="Freeform 2">
              <a:extLst>
                <a:ext uri="{FF2B5EF4-FFF2-40B4-BE49-F238E27FC236}">
                  <a16:creationId xmlns:a16="http://schemas.microsoft.com/office/drawing/2014/main" id="{90AEE0A7-8DFE-E54C-9D65-202740436377}"/>
                </a:ext>
              </a:extLst>
            </p:cNvPr>
            <p:cNvSpPr>
              <a:spLocks/>
            </p:cNvSpPr>
            <p:nvPr/>
          </p:nvSpPr>
          <p:spPr bwMode="auto">
            <a:xfrm>
              <a:off x="4129957" y="4691367"/>
              <a:ext cx="2849563" cy="1481137"/>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9CDFF9"/>
            </a:solidFill>
            <a:ln>
              <a:noFill/>
            </a:ln>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34">
              <a:extLst>
                <a:ext uri="{FF2B5EF4-FFF2-40B4-BE49-F238E27FC236}">
                  <a16:creationId xmlns:a16="http://schemas.microsoft.com/office/drawing/2014/main" id="{DE5C1FE8-8C99-9941-8BE3-939EFFCAAAB0}"/>
                </a:ext>
              </a:extLst>
            </p:cNvPr>
            <p:cNvGrpSpPr/>
            <p:nvPr/>
          </p:nvGrpSpPr>
          <p:grpSpPr>
            <a:xfrm>
              <a:off x="5035264" y="5554092"/>
              <a:ext cx="496248" cy="260542"/>
              <a:chOff x="7141236" y="6068702"/>
              <a:chExt cx="496248" cy="260542"/>
            </a:xfrm>
          </p:grpSpPr>
          <p:sp>
            <p:nvSpPr>
              <p:cNvPr id="397" name="Freeform 396">
                <a:extLst>
                  <a:ext uri="{FF2B5EF4-FFF2-40B4-BE49-F238E27FC236}">
                    <a16:creationId xmlns:a16="http://schemas.microsoft.com/office/drawing/2014/main" id="{39D330E3-C044-054C-869F-09C6BD03FF36}"/>
                  </a:ext>
                </a:extLst>
              </p:cNvPr>
              <p:cNvSpPr/>
              <p:nvPr/>
            </p:nvSpPr>
            <p:spPr>
              <a:xfrm>
                <a:off x="7141236" y="6158887"/>
                <a:ext cx="496248" cy="170357"/>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E40000"/>
                  </a:gs>
                  <a:gs pos="21000">
                    <a:schemeClr val="bg1"/>
                  </a:gs>
                  <a:gs pos="51000">
                    <a:srgbClr val="ED356A"/>
                  </a:gs>
                  <a:gs pos="100000">
                    <a:srgbClr val="E40000"/>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98" name="Oval 397">
                <a:extLst>
                  <a:ext uri="{FF2B5EF4-FFF2-40B4-BE49-F238E27FC236}">
                    <a16:creationId xmlns:a16="http://schemas.microsoft.com/office/drawing/2014/main" id="{34A677DD-14B8-B54F-8E7D-FB60B9C560A6}"/>
                  </a:ext>
                </a:extLst>
              </p:cNvPr>
              <p:cNvSpPr/>
              <p:nvPr/>
            </p:nvSpPr>
            <p:spPr>
              <a:xfrm>
                <a:off x="7141522" y="6068702"/>
                <a:ext cx="495647" cy="168664"/>
              </a:xfrm>
              <a:prstGeom prst="ellipse">
                <a:avLst/>
              </a:prstGeom>
              <a:solidFill>
                <a:srgbClr val="FA376E"/>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99" name="Group 398">
                <a:extLst>
                  <a:ext uri="{FF2B5EF4-FFF2-40B4-BE49-F238E27FC236}">
                    <a16:creationId xmlns:a16="http://schemas.microsoft.com/office/drawing/2014/main" id="{4E85C207-060D-3D49-8660-980FC224A927}"/>
                  </a:ext>
                </a:extLst>
              </p:cNvPr>
              <p:cNvGrpSpPr/>
              <p:nvPr/>
            </p:nvGrpSpPr>
            <p:grpSpPr>
              <a:xfrm>
                <a:off x="7214834" y="6090139"/>
                <a:ext cx="348960" cy="123931"/>
                <a:chOff x="7786941" y="2884917"/>
                <a:chExt cx="897649" cy="353919"/>
              </a:xfrm>
            </p:grpSpPr>
            <p:sp>
              <p:nvSpPr>
                <p:cNvPr id="400" name="Freeform 399">
                  <a:extLst>
                    <a:ext uri="{FF2B5EF4-FFF2-40B4-BE49-F238E27FC236}">
                      <a16:creationId xmlns:a16="http://schemas.microsoft.com/office/drawing/2014/main" id="{5219831F-5533-2C48-AC8A-F1612725666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1" name="Freeform 400">
                  <a:extLst>
                    <a:ext uri="{FF2B5EF4-FFF2-40B4-BE49-F238E27FC236}">
                      <a16:creationId xmlns:a16="http://schemas.microsoft.com/office/drawing/2014/main" id="{3FA22E6E-25E2-8444-A94B-B9F8F9AED72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2" name="Freeform 401">
                  <a:extLst>
                    <a:ext uri="{FF2B5EF4-FFF2-40B4-BE49-F238E27FC236}">
                      <a16:creationId xmlns:a16="http://schemas.microsoft.com/office/drawing/2014/main" id="{F7747A7C-8EA9-6C48-8F13-A0694FF961E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3" name="Freeform 402">
                  <a:extLst>
                    <a:ext uri="{FF2B5EF4-FFF2-40B4-BE49-F238E27FC236}">
                      <a16:creationId xmlns:a16="http://schemas.microsoft.com/office/drawing/2014/main" id="{AE551E9F-7776-7F4E-AA8D-EB09AE1181A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rgbClr val="FFB3D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6" name="Group 235">
              <a:extLst>
                <a:ext uri="{FF2B5EF4-FFF2-40B4-BE49-F238E27FC236}">
                  <a16:creationId xmlns:a16="http://schemas.microsoft.com/office/drawing/2014/main" id="{6E5418A9-37BD-EC47-B574-97E826D7250C}"/>
                </a:ext>
              </a:extLst>
            </p:cNvPr>
            <p:cNvGrpSpPr/>
            <p:nvPr/>
          </p:nvGrpSpPr>
          <p:grpSpPr>
            <a:xfrm>
              <a:off x="6131364" y="5156690"/>
              <a:ext cx="496248" cy="260542"/>
              <a:chOff x="7493876" y="2774731"/>
              <a:chExt cx="1481958" cy="894622"/>
            </a:xfrm>
          </p:grpSpPr>
          <p:sp>
            <p:nvSpPr>
              <p:cNvPr id="390" name="Freeform 389">
                <a:extLst>
                  <a:ext uri="{FF2B5EF4-FFF2-40B4-BE49-F238E27FC236}">
                    <a16:creationId xmlns:a16="http://schemas.microsoft.com/office/drawing/2014/main" id="{F5B5A25A-2C95-5B4C-8FB7-F605783EFA4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91" name="Oval 390">
                <a:extLst>
                  <a:ext uri="{FF2B5EF4-FFF2-40B4-BE49-F238E27FC236}">
                    <a16:creationId xmlns:a16="http://schemas.microsoft.com/office/drawing/2014/main" id="{2CA4169C-067D-4A49-A081-369DAD0C224E}"/>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92" name="Group 391">
                <a:extLst>
                  <a:ext uri="{FF2B5EF4-FFF2-40B4-BE49-F238E27FC236}">
                    <a16:creationId xmlns:a16="http://schemas.microsoft.com/office/drawing/2014/main" id="{50519048-C46F-D546-9050-61CEAF77017E}"/>
                  </a:ext>
                </a:extLst>
              </p:cNvPr>
              <p:cNvGrpSpPr/>
              <p:nvPr/>
            </p:nvGrpSpPr>
            <p:grpSpPr>
              <a:xfrm>
                <a:off x="7713663" y="2848339"/>
                <a:ext cx="1042107" cy="425543"/>
                <a:chOff x="7786941" y="2884917"/>
                <a:chExt cx="897649" cy="353919"/>
              </a:xfrm>
            </p:grpSpPr>
            <p:sp>
              <p:nvSpPr>
                <p:cNvPr id="393" name="Freeform 392">
                  <a:extLst>
                    <a:ext uri="{FF2B5EF4-FFF2-40B4-BE49-F238E27FC236}">
                      <a16:creationId xmlns:a16="http://schemas.microsoft.com/office/drawing/2014/main" id="{49DCBD6C-E987-154F-AD91-DB2A356012F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4" name="Freeform 393">
                  <a:extLst>
                    <a:ext uri="{FF2B5EF4-FFF2-40B4-BE49-F238E27FC236}">
                      <a16:creationId xmlns:a16="http://schemas.microsoft.com/office/drawing/2014/main" id="{14404909-E9A6-8C4B-9B51-D2EE4A4B84F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5" name="Freeform 394">
                  <a:extLst>
                    <a:ext uri="{FF2B5EF4-FFF2-40B4-BE49-F238E27FC236}">
                      <a16:creationId xmlns:a16="http://schemas.microsoft.com/office/drawing/2014/main" id="{292519AF-5EB3-DF4F-982E-EC0AA7D01C2A}"/>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6" name="Freeform 395">
                  <a:extLst>
                    <a:ext uri="{FF2B5EF4-FFF2-40B4-BE49-F238E27FC236}">
                      <a16:creationId xmlns:a16="http://schemas.microsoft.com/office/drawing/2014/main" id="{EB30AB85-DF1C-CD4E-AD52-9098D09C7CE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7" name="Group 236">
              <a:extLst>
                <a:ext uri="{FF2B5EF4-FFF2-40B4-BE49-F238E27FC236}">
                  <a16:creationId xmlns:a16="http://schemas.microsoft.com/office/drawing/2014/main" id="{98728E54-1D17-4D45-A363-F346E81E05F7}"/>
                </a:ext>
              </a:extLst>
            </p:cNvPr>
            <p:cNvGrpSpPr/>
            <p:nvPr/>
          </p:nvGrpSpPr>
          <p:grpSpPr>
            <a:xfrm>
              <a:off x="5122533" y="4861037"/>
              <a:ext cx="496248" cy="260542"/>
              <a:chOff x="7493876" y="2774731"/>
              <a:chExt cx="1481958" cy="894622"/>
            </a:xfrm>
          </p:grpSpPr>
          <p:sp>
            <p:nvSpPr>
              <p:cNvPr id="383" name="Freeform 382">
                <a:extLst>
                  <a:ext uri="{FF2B5EF4-FFF2-40B4-BE49-F238E27FC236}">
                    <a16:creationId xmlns:a16="http://schemas.microsoft.com/office/drawing/2014/main" id="{CE4775B1-C508-CF42-AEA5-07A2A815F68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84" name="Oval 383">
                <a:extLst>
                  <a:ext uri="{FF2B5EF4-FFF2-40B4-BE49-F238E27FC236}">
                    <a16:creationId xmlns:a16="http://schemas.microsoft.com/office/drawing/2014/main" id="{92C69B4D-7678-184E-A724-7AD76CCE85E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85" name="Group 384">
                <a:extLst>
                  <a:ext uri="{FF2B5EF4-FFF2-40B4-BE49-F238E27FC236}">
                    <a16:creationId xmlns:a16="http://schemas.microsoft.com/office/drawing/2014/main" id="{0E43C550-6DB2-3343-9C12-122696B8D873}"/>
                  </a:ext>
                </a:extLst>
              </p:cNvPr>
              <p:cNvGrpSpPr/>
              <p:nvPr/>
            </p:nvGrpSpPr>
            <p:grpSpPr>
              <a:xfrm>
                <a:off x="7713663" y="2848339"/>
                <a:ext cx="1042107" cy="425543"/>
                <a:chOff x="7786941" y="2884917"/>
                <a:chExt cx="897649" cy="353919"/>
              </a:xfrm>
            </p:grpSpPr>
            <p:sp>
              <p:nvSpPr>
                <p:cNvPr id="386" name="Freeform 385">
                  <a:extLst>
                    <a:ext uri="{FF2B5EF4-FFF2-40B4-BE49-F238E27FC236}">
                      <a16:creationId xmlns:a16="http://schemas.microsoft.com/office/drawing/2014/main" id="{1D2E27C1-1C8A-FE4C-9AED-47BBDC59C585}"/>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7" name="Freeform 386">
                  <a:extLst>
                    <a:ext uri="{FF2B5EF4-FFF2-40B4-BE49-F238E27FC236}">
                      <a16:creationId xmlns:a16="http://schemas.microsoft.com/office/drawing/2014/main" id="{4EEDA6B4-A3DC-D842-8F1F-A5E715D2B79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8" name="Freeform 387">
                  <a:extLst>
                    <a:ext uri="{FF2B5EF4-FFF2-40B4-BE49-F238E27FC236}">
                      <a16:creationId xmlns:a16="http://schemas.microsoft.com/office/drawing/2014/main" id="{ED38D75D-6112-D540-88E9-E2A095CC44F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9" name="Freeform 388">
                  <a:extLst>
                    <a:ext uri="{FF2B5EF4-FFF2-40B4-BE49-F238E27FC236}">
                      <a16:creationId xmlns:a16="http://schemas.microsoft.com/office/drawing/2014/main" id="{33E74EAF-39D5-314C-B4A9-A9073DB5D35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8" name="Group 237">
              <a:extLst>
                <a:ext uri="{FF2B5EF4-FFF2-40B4-BE49-F238E27FC236}">
                  <a16:creationId xmlns:a16="http://schemas.microsoft.com/office/drawing/2014/main" id="{F485FA0C-AC91-3E4D-AA1D-2D248BAC624D}"/>
                </a:ext>
              </a:extLst>
            </p:cNvPr>
            <p:cNvGrpSpPr/>
            <p:nvPr/>
          </p:nvGrpSpPr>
          <p:grpSpPr>
            <a:xfrm>
              <a:off x="4450588" y="5823254"/>
              <a:ext cx="496248" cy="260542"/>
              <a:chOff x="7493876" y="2774731"/>
              <a:chExt cx="1481958" cy="894622"/>
            </a:xfrm>
          </p:grpSpPr>
          <p:sp>
            <p:nvSpPr>
              <p:cNvPr id="376" name="Freeform 375">
                <a:extLst>
                  <a:ext uri="{FF2B5EF4-FFF2-40B4-BE49-F238E27FC236}">
                    <a16:creationId xmlns:a16="http://schemas.microsoft.com/office/drawing/2014/main" id="{237EDD32-5C1C-FD4C-8E41-6323EE48F96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77" name="Oval 376">
                <a:extLst>
                  <a:ext uri="{FF2B5EF4-FFF2-40B4-BE49-F238E27FC236}">
                    <a16:creationId xmlns:a16="http://schemas.microsoft.com/office/drawing/2014/main" id="{3AA2CC76-F113-C14C-984F-346FA0D1B8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78" name="Group 377">
                <a:extLst>
                  <a:ext uri="{FF2B5EF4-FFF2-40B4-BE49-F238E27FC236}">
                    <a16:creationId xmlns:a16="http://schemas.microsoft.com/office/drawing/2014/main" id="{7E39A53A-6A4C-9447-8041-9F0D2A00ED0E}"/>
                  </a:ext>
                </a:extLst>
              </p:cNvPr>
              <p:cNvGrpSpPr/>
              <p:nvPr/>
            </p:nvGrpSpPr>
            <p:grpSpPr>
              <a:xfrm>
                <a:off x="7713663" y="2848339"/>
                <a:ext cx="1042107" cy="425543"/>
                <a:chOff x="7786941" y="2884917"/>
                <a:chExt cx="897649" cy="353919"/>
              </a:xfrm>
            </p:grpSpPr>
            <p:sp>
              <p:nvSpPr>
                <p:cNvPr id="379" name="Freeform 378">
                  <a:extLst>
                    <a:ext uri="{FF2B5EF4-FFF2-40B4-BE49-F238E27FC236}">
                      <a16:creationId xmlns:a16="http://schemas.microsoft.com/office/drawing/2014/main" id="{FD65F441-AFFF-784A-9E7E-A12401A5055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0" name="Freeform 379">
                  <a:extLst>
                    <a:ext uri="{FF2B5EF4-FFF2-40B4-BE49-F238E27FC236}">
                      <a16:creationId xmlns:a16="http://schemas.microsoft.com/office/drawing/2014/main" id="{BDC2E7FE-33B7-6444-B08B-904F22DE214D}"/>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1" name="Freeform 380">
                  <a:extLst>
                    <a:ext uri="{FF2B5EF4-FFF2-40B4-BE49-F238E27FC236}">
                      <a16:creationId xmlns:a16="http://schemas.microsoft.com/office/drawing/2014/main" id="{41F78A03-BAD1-9143-B9CC-1AB179094EBD}"/>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2" name="Freeform 381">
                  <a:extLst>
                    <a:ext uri="{FF2B5EF4-FFF2-40B4-BE49-F238E27FC236}">
                      <a16:creationId xmlns:a16="http://schemas.microsoft.com/office/drawing/2014/main" id="{64595B59-938C-5946-9606-2F6D25849D5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9" name="Group 238">
              <a:extLst>
                <a:ext uri="{FF2B5EF4-FFF2-40B4-BE49-F238E27FC236}">
                  <a16:creationId xmlns:a16="http://schemas.microsoft.com/office/drawing/2014/main" id="{9DABF91B-74EC-F349-B2CC-4C1F22F9D513}"/>
                </a:ext>
              </a:extLst>
            </p:cNvPr>
            <p:cNvGrpSpPr/>
            <p:nvPr/>
          </p:nvGrpSpPr>
          <p:grpSpPr>
            <a:xfrm>
              <a:off x="4094463" y="5164346"/>
              <a:ext cx="496248" cy="260542"/>
              <a:chOff x="7493876" y="2774731"/>
              <a:chExt cx="1481958" cy="894622"/>
            </a:xfrm>
          </p:grpSpPr>
          <p:sp>
            <p:nvSpPr>
              <p:cNvPr id="369" name="Freeform 368">
                <a:extLst>
                  <a:ext uri="{FF2B5EF4-FFF2-40B4-BE49-F238E27FC236}">
                    <a16:creationId xmlns:a16="http://schemas.microsoft.com/office/drawing/2014/main" id="{BDEA1EA3-F38A-6B4E-B686-E5B780B4664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70" name="Oval 369">
                <a:extLst>
                  <a:ext uri="{FF2B5EF4-FFF2-40B4-BE49-F238E27FC236}">
                    <a16:creationId xmlns:a16="http://schemas.microsoft.com/office/drawing/2014/main" id="{40277417-D775-4543-81D3-CBD8429CBC9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371" name="Group 370">
                <a:extLst>
                  <a:ext uri="{FF2B5EF4-FFF2-40B4-BE49-F238E27FC236}">
                    <a16:creationId xmlns:a16="http://schemas.microsoft.com/office/drawing/2014/main" id="{12C08043-1778-D344-B495-58F751C8DA7E}"/>
                  </a:ext>
                </a:extLst>
              </p:cNvPr>
              <p:cNvGrpSpPr/>
              <p:nvPr/>
            </p:nvGrpSpPr>
            <p:grpSpPr>
              <a:xfrm>
                <a:off x="7713663" y="2848339"/>
                <a:ext cx="1042107" cy="425543"/>
                <a:chOff x="7786941" y="2884917"/>
                <a:chExt cx="897649" cy="353919"/>
              </a:xfrm>
            </p:grpSpPr>
            <p:sp>
              <p:nvSpPr>
                <p:cNvPr id="372" name="Freeform 371">
                  <a:extLst>
                    <a:ext uri="{FF2B5EF4-FFF2-40B4-BE49-F238E27FC236}">
                      <a16:creationId xmlns:a16="http://schemas.microsoft.com/office/drawing/2014/main" id="{AF8DCC46-AFF6-0D40-AA78-E93A5D6A572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3" name="Freeform 372">
                  <a:extLst>
                    <a:ext uri="{FF2B5EF4-FFF2-40B4-BE49-F238E27FC236}">
                      <a16:creationId xmlns:a16="http://schemas.microsoft.com/office/drawing/2014/main" id="{42D06E2B-58AF-804D-B3AC-A51B29950062}"/>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4" name="Freeform 373">
                  <a:extLst>
                    <a:ext uri="{FF2B5EF4-FFF2-40B4-BE49-F238E27FC236}">
                      <a16:creationId xmlns:a16="http://schemas.microsoft.com/office/drawing/2014/main" id="{C85306DF-5055-4A49-A2D5-B311428D9DA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5" name="Freeform 374">
                  <a:extLst>
                    <a:ext uri="{FF2B5EF4-FFF2-40B4-BE49-F238E27FC236}">
                      <a16:creationId xmlns:a16="http://schemas.microsoft.com/office/drawing/2014/main" id="{6886B3FF-5963-1C43-9ED1-FAFD9E75F4F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40" name="Text Box 8">
              <a:extLst>
                <a:ext uri="{FF2B5EF4-FFF2-40B4-BE49-F238E27FC236}">
                  <a16:creationId xmlns:a16="http://schemas.microsoft.com/office/drawing/2014/main" id="{CA617F7E-E61C-4A43-A504-B5C466B5B3B7}"/>
                </a:ext>
              </a:extLst>
            </p:cNvPr>
            <p:cNvSpPr txBox="1">
              <a:spLocks noChangeArrowheads="1"/>
            </p:cNvSpPr>
            <p:nvPr/>
          </p:nvSpPr>
          <p:spPr bwMode="auto">
            <a:xfrm>
              <a:off x="3019425" y="3594045"/>
              <a:ext cx="7112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source</a:t>
              </a:r>
              <a:endParaRPr kumimoji="0" lang="en-US" altLang="en-US" sz="2000" b="0" i="1" u="none" strike="noStrike" kern="120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sp>
          <p:nvSpPr>
            <p:cNvPr id="241" name="Freeform 10">
              <a:extLst>
                <a:ext uri="{FF2B5EF4-FFF2-40B4-BE49-F238E27FC236}">
                  <a16:creationId xmlns:a16="http://schemas.microsoft.com/office/drawing/2014/main" id="{0F2A6D6D-FD54-8441-8EE4-93E3032F7331}"/>
                </a:ext>
              </a:extLst>
            </p:cNvPr>
            <p:cNvSpPr>
              <a:spLocks/>
            </p:cNvSpPr>
            <p:nvPr/>
          </p:nvSpPr>
          <p:spPr bwMode="auto">
            <a:xfrm flipH="1">
              <a:off x="2481263" y="3925832"/>
              <a:ext cx="326408" cy="1262816"/>
            </a:xfrm>
            <a:custGeom>
              <a:avLst/>
              <a:gdLst>
                <a:gd name="T0" fmla="*/ 2147483647 w 12213"/>
                <a:gd name="T1" fmla="*/ 2147483647 h 10000"/>
                <a:gd name="T2" fmla="*/ 0 w 12213"/>
                <a:gd name="T3" fmla="*/ 0 h 10000"/>
                <a:gd name="T4" fmla="*/ 0 w 12213"/>
                <a:gd name="T5" fmla="*/ 2147483647 h 10000"/>
                <a:gd name="T6" fmla="*/ 2147483647 w 12213"/>
                <a:gd name="T7" fmla="*/ 2147483647 h 10000"/>
                <a:gd name="T8" fmla="*/ 2147483647 w 12213"/>
                <a:gd name="T9" fmla="*/ 2147483647 h 1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13" h="10000">
                  <a:moveTo>
                    <a:pt x="11726" y="4661"/>
                  </a:moveTo>
                  <a:lnTo>
                    <a:pt x="0" y="0"/>
                  </a:lnTo>
                  <a:lnTo>
                    <a:pt x="0" y="10000"/>
                  </a:lnTo>
                  <a:lnTo>
                    <a:pt x="12213" y="6473"/>
                  </a:lnTo>
                  <a:lnTo>
                    <a:pt x="11726" y="4661"/>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2" name="Rectangle 23">
              <a:extLst>
                <a:ext uri="{FF2B5EF4-FFF2-40B4-BE49-F238E27FC236}">
                  <a16:creationId xmlns:a16="http://schemas.microsoft.com/office/drawing/2014/main" id="{DC6E8990-AF84-814A-9D80-6AD45A37499C}"/>
                </a:ext>
              </a:extLst>
            </p:cNvPr>
            <p:cNvSpPr>
              <a:spLocks noChangeArrowheads="1"/>
            </p:cNvSpPr>
            <p:nvPr/>
          </p:nvSpPr>
          <p:spPr bwMode="auto">
            <a:xfrm>
              <a:off x="2854326" y="3909956"/>
              <a:ext cx="1062368" cy="1290639"/>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3" name="Rectangle 24">
              <a:extLst>
                <a:ext uri="{FF2B5EF4-FFF2-40B4-BE49-F238E27FC236}">
                  <a16:creationId xmlns:a16="http://schemas.microsoft.com/office/drawing/2014/main" id="{95E55C84-C49E-3943-9F63-9BEC1F22570E}"/>
                </a:ext>
              </a:extLst>
            </p:cNvPr>
            <p:cNvSpPr>
              <a:spLocks noChangeArrowheads="1"/>
            </p:cNvSpPr>
            <p:nvPr/>
          </p:nvSpPr>
          <p:spPr bwMode="auto">
            <a:xfrm>
              <a:off x="2814638" y="3949645"/>
              <a:ext cx="1066800" cy="1231900"/>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4" name="Line 25">
              <a:extLst>
                <a:ext uri="{FF2B5EF4-FFF2-40B4-BE49-F238E27FC236}">
                  <a16:creationId xmlns:a16="http://schemas.microsoft.com/office/drawing/2014/main" id="{CCF93ADE-A301-C143-8C67-E051B1982D1A}"/>
                </a:ext>
              </a:extLst>
            </p:cNvPr>
            <p:cNvSpPr>
              <a:spLocks noChangeShapeType="1"/>
            </p:cNvSpPr>
            <p:nvPr/>
          </p:nvSpPr>
          <p:spPr bwMode="auto">
            <a:xfrm>
              <a:off x="2814638" y="42274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5" name="Text Box 26">
              <a:extLst>
                <a:ext uri="{FF2B5EF4-FFF2-40B4-BE49-F238E27FC236}">
                  <a16:creationId xmlns:a16="http://schemas.microsoft.com/office/drawing/2014/main" id="{42EB455E-53D5-394F-8D6D-3CD680F09514}"/>
                </a:ext>
              </a:extLst>
            </p:cNvPr>
            <p:cNvSpPr txBox="1">
              <a:spLocks noChangeArrowheads="1"/>
            </p:cNvSpPr>
            <p:nvPr/>
          </p:nvSpPr>
          <p:spPr bwMode="auto">
            <a:xfrm>
              <a:off x="2773604" y="3957054"/>
              <a:ext cx="1104900" cy="12747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246" name="Group 190">
              <a:extLst>
                <a:ext uri="{FF2B5EF4-FFF2-40B4-BE49-F238E27FC236}">
                  <a16:creationId xmlns:a16="http://schemas.microsoft.com/office/drawing/2014/main" id="{8BA07847-1FE2-924D-A5E8-177866F607CF}"/>
                </a:ext>
              </a:extLst>
            </p:cNvPr>
            <p:cNvGrpSpPr>
              <a:grpSpLocks/>
            </p:cNvGrpSpPr>
            <p:nvPr/>
          </p:nvGrpSpPr>
          <p:grpSpPr bwMode="auto">
            <a:xfrm flipH="1">
              <a:off x="2151063" y="4424307"/>
              <a:ext cx="673100" cy="701675"/>
              <a:chOff x="-44" y="1473"/>
              <a:chExt cx="981" cy="1105"/>
            </a:xfrm>
          </p:grpSpPr>
          <p:pic>
            <p:nvPicPr>
              <p:cNvPr id="367" name="Picture 191" descr="desktop_computer_stylized_medium">
                <a:extLst>
                  <a:ext uri="{FF2B5EF4-FFF2-40B4-BE49-F238E27FC236}">
                    <a16:creationId xmlns:a16="http://schemas.microsoft.com/office/drawing/2014/main" id="{D956BEE7-202E-E34B-AB91-3BD63A623C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 name="Freeform 192">
                <a:extLst>
                  <a:ext uri="{FF2B5EF4-FFF2-40B4-BE49-F238E27FC236}">
                    <a16:creationId xmlns:a16="http://schemas.microsoft.com/office/drawing/2014/main" id="{F17D9F48-C0E3-0D40-9073-0128DAB7053E}"/>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47" name="Line 25">
              <a:extLst>
                <a:ext uri="{FF2B5EF4-FFF2-40B4-BE49-F238E27FC236}">
                  <a16:creationId xmlns:a16="http://schemas.microsoft.com/office/drawing/2014/main" id="{74193E7E-ABF4-AB48-B6B3-AD7103E05A80}"/>
                </a:ext>
              </a:extLst>
            </p:cNvPr>
            <p:cNvSpPr>
              <a:spLocks noChangeShapeType="1"/>
            </p:cNvSpPr>
            <p:nvPr/>
          </p:nvSpPr>
          <p:spPr bwMode="auto">
            <a:xfrm>
              <a:off x="2819400" y="4456057"/>
              <a:ext cx="1058863"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8" name="Line 25">
              <a:extLst>
                <a:ext uri="{FF2B5EF4-FFF2-40B4-BE49-F238E27FC236}">
                  <a16:creationId xmlns:a16="http://schemas.microsoft.com/office/drawing/2014/main" id="{CB00E451-A7AE-EE4F-8835-AF9F763069D9}"/>
                </a:ext>
              </a:extLst>
            </p:cNvPr>
            <p:cNvSpPr>
              <a:spLocks noChangeShapeType="1"/>
            </p:cNvSpPr>
            <p:nvPr/>
          </p:nvSpPr>
          <p:spPr bwMode="auto">
            <a:xfrm>
              <a:off x="2824163" y="4684657"/>
              <a:ext cx="1058862"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9" name="Line 25">
              <a:extLst>
                <a:ext uri="{FF2B5EF4-FFF2-40B4-BE49-F238E27FC236}">
                  <a16:creationId xmlns:a16="http://schemas.microsoft.com/office/drawing/2014/main" id="{9325FC7F-231E-2049-993E-53047EAC0AA3}"/>
                </a:ext>
              </a:extLst>
            </p:cNvPr>
            <p:cNvSpPr>
              <a:spLocks noChangeShapeType="1"/>
            </p:cNvSpPr>
            <p:nvPr/>
          </p:nvSpPr>
          <p:spPr bwMode="auto">
            <a:xfrm>
              <a:off x="2827338" y="4924370"/>
              <a:ext cx="1060450" cy="3175"/>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50" name="Group 3">
              <a:extLst>
                <a:ext uri="{FF2B5EF4-FFF2-40B4-BE49-F238E27FC236}">
                  <a16:creationId xmlns:a16="http://schemas.microsoft.com/office/drawing/2014/main" id="{91CBB0DC-066D-D545-9A42-554B9369F9E7}"/>
                </a:ext>
              </a:extLst>
            </p:cNvPr>
            <p:cNvGrpSpPr>
              <a:grpSpLocks/>
            </p:cNvGrpSpPr>
            <p:nvPr/>
          </p:nvGrpSpPr>
          <p:grpSpPr bwMode="auto">
            <a:xfrm>
              <a:off x="7794625" y="3673978"/>
              <a:ext cx="2047875" cy="1620287"/>
              <a:chOff x="4882752" y="4007261"/>
              <a:chExt cx="2046816" cy="1619544"/>
            </a:xfrm>
          </p:grpSpPr>
          <p:sp>
            <p:nvSpPr>
              <p:cNvPr id="267" name="Text Box 54">
                <a:extLst>
                  <a:ext uri="{FF2B5EF4-FFF2-40B4-BE49-F238E27FC236}">
                    <a16:creationId xmlns:a16="http://schemas.microsoft.com/office/drawing/2014/main" id="{4B1FADB6-C548-2742-A709-144F432B18A8}"/>
                  </a:ext>
                </a:extLst>
              </p:cNvPr>
              <p:cNvSpPr txBox="1">
                <a:spLocks noChangeArrowheads="1"/>
              </p:cNvSpPr>
              <p:nvPr/>
            </p:nvSpPr>
            <p:spPr bwMode="auto">
              <a:xfrm>
                <a:off x="4882752" y="4007261"/>
                <a:ext cx="122608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rPr>
                  <a:t>destination</a:t>
                </a:r>
                <a:endParaRPr kumimoji="0" lang="en-US" altLang="en-US" sz="2000" b="0" i="1" u="none" strike="noStrike" kern="0" cap="none" spc="0" normalizeH="0" baseline="0" noProof="0">
                  <a:ln>
                    <a:noFill/>
                  </a:ln>
                  <a:solidFill>
                    <a:srgbClr val="000099"/>
                  </a:solidFill>
                  <a:effectLst/>
                  <a:uLnTx/>
                  <a:uFillTx/>
                  <a:latin typeface="Arial" panose="020B0604020202020204" pitchFamily="34" charset="0"/>
                  <a:ea typeface="ＭＳ Ｐゴシック" panose="020B0600070205080204" pitchFamily="34" charset="-128"/>
                  <a:cs typeface="+mn-cs"/>
                </a:endParaRPr>
              </a:p>
            </p:txBody>
          </p:sp>
          <p:grpSp>
            <p:nvGrpSpPr>
              <p:cNvPr id="268" name="Group 2">
                <a:extLst>
                  <a:ext uri="{FF2B5EF4-FFF2-40B4-BE49-F238E27FC236}">
                    <a16:creationId xmlns:a16="http://schemas.microsoft.com/office/drawing/2014/main" id="{8402BF20-88C0-8D4F-80FD-F2C70469D90E}"/>
                  </a:ext>
                </a:extLst>
              </p:cNvPr>
              <p:cNvGrpSpPr>
                <a:grpSpLocks/>
              </p:cNvGrpSpPr>
              <p:nvPr/>
            </p:nvGrpSpPr>
            <p:grpSpPr bwMode="auto">
              <a:xfrm>
                <a:off x="4927179" y="4319856"/>
                <a:ext cx="2002389" cy="1306949"/>
                <a:chOff x="1305623" y="4714561"/>
                <a:chExt cx="2002389" cy="1306949"/>
              </a:xfrm>
            </p:grpSpPr>
            <p:sp>
              <p:nvSpPr>
                <p:cNvPr id="269" name="Freeform 10">
                  <a:extLst>
                    <a:ext uri="{FF2B5EF4-FFF2-40B4-BE49-F238E27FC236}">
                      <a16:creationId xmlns:a16="http://schemas.microsoft.com/office/drawing/2014/main" id="{7DDAA735-CA37-A94C-8CA1-EF813CE4531A}"/>
                    </a:ext>
                  </a:extLst>
                </p:cNvPr>
                <p:cNvSpPr>
                  <a:spLocks/>
                </p:cNvSpPr>
                <p:nvPr/>
              </p:nvSpPr>
              <p:spPr bwMode="auto">
                <a:xfrm>
                  <a:off x="2426569" y="4714561"/>
                  <a:ext cx="288261" cy="1290044"/>
                </a:xfrm>
                <a:custGeom>
                  <a:avLst/>
                  <a:gdLst>
                    <a:gd name="T0" fmla="*/ 2147483647 w 267"/>
                    <a:gd name="T1" fmla="*/ 2147483647 h 1186"/>
                    <a:gd name="T2" fmla="*/ 0 w 267"/>
                    <a:gd name="T3" fmla="*/ 0 h 1186"/>
                    <a:gd name="T4" fmla="*/ 0 w 267"/>
                    <a:gd name="T5" fmla="*/ 2147483647 h 1186"/>
                    <a:gd name="T6" fmla="*/ 2147483647 w 267"/>
                    <a:gd name="T7" fmla="*/ 2147483647 h 1186"/>
                    <a:gd name="T8" fmla="*/ 2147483647 w 267"/>
                    <a:gd name="T9" fmla="*/ 2147483647 h 1186"/>
                    <a:gd name="T10" fmla="*/ 0 60000 65536"/>
                    <a:gd name="T11" fmla="*/ 0 60000 65536"/>
                    <a:gd name="T12" fmla="*/ 0 60000 65536"/>
                    <a:gd name="T13" fmla="*/ 0 60000 65536"/>
                    <a:gd name="T14" fmla="*/ 0 60000 65536"/>
                    <a:gd name="T15" fmla="*/ 0 w 267"/>
                    <a:gd name="T16" fmla="*/ 0 h 1186"/>
                    <a:gd name="T17" fmla="*/ 267 w 267"/>
                    <a:gd name="T18" fmla="*/ 1186 h 1186"/>
                  </a:gdLst>
                  <a:ahLst/>
                  <a:cxnLst>
                    <a:cxn ang="T10">
                      <a:pos x="T0" y="T1"/>
                    </a:cxn>
                    <a:cxn ang="T11">
                      <a:pos x="T2" y="T3"/>
                    </a:cxn>
                    <a:cxn ang="T12">
                      <a:pos x="T4" y="T5"/>
                    </a:cxn>
                    <a:cxn ang="T13">
                      <a:pos x="T6" y="T7"/>
                    </a:cxn>
                    <a:cxn ang="T14">
                      <a:pos x="T8" y="T9"/>
                    </a:cxn>
                  </a:cxnLst>
                  <a:rect l="T15" t="T16" r="T17" b="T18"/>
                  <a:pathLst>
                    <a:path w="267" h="1186">
                      <a:moveTo>
                        <a:pt x="254" y="466"/>
                      </a:moveTo>
                      <a:lnTo>
                        <a:pt x="0" y="0"/>
                      </a:lnTo>
                      <a:lnTo>
                        <a:pt x="0" y="1186"/>
                      </a:lnTo>
                      <a:lnTo>
                        <a:pt x="267" y="652"/>
                      </a:lnTo>
                      <a:lnTo>
                        <a:pt x="254" y="466"/>
                      </a:lnTo>
                      <a:close/>
                    </a:path>
                  </a:pathLst>
                </a:custGeom>
                <a:gradFill rotWithShape="1">
                  <a:gsLst>
                    <a:gs pos="0">
                      <a:srgbClr val="3333CC"/>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0" name="Rectangle 23">
                  <a:extLst>
                    <a:ext uri="{FF2B5EF4-FFF2-40B4-BE49-F238E27FC236}">
                      <a16:creationId xmlns:a16="http://schemas.microsoft.com/office/drawing/2014/main" id="{BF86F11D-FABB-9D40-B265-1177D7DBB798}"/>
                    </a:ext>
                  </a:extLst>
                </p:cNvPr>
                <p:cNvSpPr>
                  <a:spLocks noChangeArrowheads="1"/>
                </p:cNvSpPr>
                <p:nvPr/>
              </p:nvSpPr>
              <p:spPr bwMode="auto">
                <a:xfrm>
                  <a:off x="1398616" y="4722494"/>
                  <a:ext cx="1045433" cy="1271290"/>
                </a:xfrm>
                <a:prstGeom prst="rect">
                  <a:avLst/>
                </a:prstGeom>
                <a:solidFill>
                  <a:srgbClr val="0000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1" name="Rectangle 24">
                  <a:extLst>
                    <a:ext uri="{FF2B5EF4-FFF2-40B4-BE49-F238E27FC236}">
                      <a16:creationId xmlns:a16="http://schemas.microsoft.com/office/drawing/2014/main" id="{2212FAEC-F044-1C4B-8B14-241E43D2CF89}"/>
                    </a:ext>
                  </a:extLst>
                </p:cNvPr>
                <p:cNvSpPr>
                  <a:spLocks noChangeArrowheads="1"/>
                </p:cNvSpPr>
                <p:nvPr/>
              </p:nvSpPr>
              <p:spPr bwMode="auto">
                <a:xfrm>
                  <a:off x="1341249" y="4752754"/>
                  <a:ext cx="1067215" cy="1231976"/>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2" name="Line 25">
                  <a:extLst>
                    <a:ext uri="{FF2B5EF4-FFF2-40B4-BE49-F238E27FC236}">
                      <a16:creationId xmlns:a16="http://schemas.microsoft.com/office/drawing/2014/main" id="{DC3501DC-43AA-8B44-B7F6-96A070284A31}"/>
                    </a:ext>
                  </a:extLst>
                </p:cNvPr>
                <p:cNvSpPr>
                  <a:spLocks noChangeShapeType="1"/>
                </p:cNvSpPr>
                <p:nvPr/>
              </p:nvSpPr>
              <p:spPr bwMode="auto">
                <a:xfrm>
                  <a:off x="1341249" y="50313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3" name="Text Box 26">
                  <a:extLst>
                    <a:ext uri="{FF2B5EF4-FFF2-40B4-BE49-F238E27FC236}">
                      <a16:creationId xmlns:a16="http://schemas.microsoft.com/office/drawing/2014/main" id="{69C842DB-6938-8446-A480-C9D5EA9045C0}"/>
                    </a:ext>
                  </a:extLst>
                </p:cNvPr>
                <p:cNvSpPr txBox="1">
                  <a:spLocks noChangeArrowheads="1"/>
                </p:cNvSpPr>
                <p:nvPr/>
              </p:nvSpPr>
              <p:spPr bwMode="auto">
                <a:xfrm>
                  <a:off x="1305623" y="4747333"/>
                  <a:ext cx="1104329" cy="12741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application</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1" i="0" u="none" strike="noStrike" kern="0" cap="none" spc="0" normalizeH="0" baseline="0" noProof="0" dirty="0">
                      <a:ln>
                        <a:noFill/>
                      </a:ln>
                      <a:solidFill>
                        <a:srgbClr val="0000A3"/>
                      </a:solidFill>
                      <a:effectLst/>
                      <a:uLnTx/>
                      <a:uFillTx/>
                      <a:latin typeface="Arial" charset="0"/>
                      <a:ea typeface="ＭＳ Ｐゴシック" charset="0"/>
                    </a:rPr>
                    <a:t>TCP</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network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link</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FFFFFF">
                          <a:lumMod val="75000"/>
                        </a:srgbClr>
                      </a:solidFill>
                      <a:effectLst/>
                      <a:uLnTx/>
                      <a:uFillTx/>
                      <a:latin typeface="Arial" charset="0"/>
                      <a:ea typeface="ＭＳ Ｐゴシック" charset="0"/>
                    </a:rPr>
                    <a:t>physical</a:t>
                  </a:r>
                </a:p>
              </p:txBody>
            </p:sp>
            <p:grpSp>
              <p:nvGrpSpPr>
                <p:cNvPr id="274" name="Group 190">
                  <a:extLst>
                    <a:ext uri="{FF2B5EF4-FFF2-40B4-BE49-F238E27FC236}">
                      <a16:creationId xmlns:a16="http://schemas.microsoft.com/office/drawing/2014/main" id="{C39AA8F4-A384-D14F-835C-118627DBC0E2}"/>
                    </a:ext>
                  </a:extLst>
                </p:cNvPr>
                <p:cNvGrpSpPr>
                  <a:grpSpLocks/>
                </p:cNvGrpSpPr>
                <p:nvPr/>
              </p:nvGrpSpPr>
              <p:grpSpPr bwMode="auto">
                <a:xfrm flipH="1">
                  <a:off x="2634682" y="5076164"/>
                  <a:ext cx="673330" cy="701684"/>
                  <a:chOff x="-44" y="1473"/>
                  <a:chExt cx="981" cy="1105"/>
                </a:xfrm>
              </p:grpSpPr>
              <p:pic>
                <p:nvPicPr>
                  <p:cNvPr id="365" name="Picture 191" descr="desktop_computer_stylized_medium">
                    <a:extLst>
                      <a:ext uri="{FF2B5EF4-FFF2-40B4-BE49-F238E27FC236}">
                        <a16:creationId xmlns:a16="http://schemas.microsoft.com/office/drawing/2014/main" id="{75D69348-5F97-F745-AD7B-8737FF9EC2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6" name="Freeform 192">
                    <a:extLst>
                      <a:ext uri="{FF2B5EF4-FFF2-40B4-BE49-F238E27FC236}">
                        <a16:creationId xmlns:a16="http://schemas.microsoft.com/office/drawing/2014/main" id="{DE7B5F06-F0E7-0B4D-B440-DE1381D866D5}"/>
                      </a:ext>
                    </a:extLst>
                  </p:cNvPr>
                  <p:cNvSpPr>
                    <a:spLocks/>
                  </p:cNvSpPr>
                  <p:nvPr/>
                </p:nvSpPr>
                <p:spPr bwMode="auto">
                  <a:xfrm flipH="1">
                    <a:off x="374" y="1579"/>
                    <a:ext cx="477" cy="506"/>
                  </a:xfrm>
                  <a:custGeom>
                    <a:avLst/>
                    <a:gdLst>
                      <a:gd name="T0" fmla="*/ 0 w 356"/>
                      <a:gd name="T1" fmla="*/ 0 h 368"/>
                      <a:gd name="T2" fmla="*/ 43382 w 356"/>
                      <a:gd name="T3" fmla="*/ 3172 h 368"/>
                      <a:gd name="T4" fmla="*/ 51464 w 356"/>
                      <a:gd name="T5" fmla="*/ 66095 h 368"/>
                      <a:gd name="T6" fmla="*/ 11342 w 356"/>
                      <a:gd name="T7" fmla="*/ 82660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31" name="Line 25">
                  <a:extLst>
                    <a:ext uri="{FF2B5EF4-FFF2-40B4-BE49-F238E27FC236}">
                      <a16:creationId xmlns:a16="http://schemas.microsoft.com/office/drawing/2014/main" id="{B63E05C1-D79C-3140-8770-0DC5B61A7B3F}"/>
                    </a:ext>
                  </a:extLst>
                </p:cNvPr>
                <p:cNvSpPr>
                  <a:spLocks noChangeShapeType="1"/>
                </p:cNvSpPr>
                <p:nvPr/>
              </p:nvSpPr>
              <p:spPr bwMode="auto">
                <a:xfrm>
                  <a:off x="1345720" y="5260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6" name="Line 25">
                  <a:extLst>
                    <a:ext uri="{FF2B5EF4-FFF2-40B4-BE49-F238E27FC236}">
                      <a16:creationId xmlns:a16="http://schemas.microsoft.com/office/drawing/2014/main" id="{0DB8D764-C7DD-D749-8DAA-C861760CFB91}"/>
                    </a:ext>
                  </a:extLst>
                </p:cNvPr>
                <p:cNvSpPr>
                  <a:spLocks noChangeShapeType="1"/>
                </p:cNvSpPr>
                <p:nvPr/>
              </p:nvSpPr>
              <p:spPr bwMode="auto">
                <a:xfrm>
                  <a:off x="1350191" y="54891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64" name="Line 25">
                  <a:extLst>
                    <a:ext uri="{FF2B5EF4-FFF2-40B4-BE49-F238E27FC236}">
                      <a16:creationId xmlns:a16="http://schemas.microsoft.com/office/drawing/2014/main" id="{89F6EF96-2E93-7247-8F32-49111F2DD241}"/>
                    </a:ext>
                  </a:extLst>
                </p:cNvPr>
                <p:cNvSpPr>
                  <a:spLocks noChangeShapeType="1"/>
                </p:cNvSpPr>
                <p:nvPr/>
              </p:nvSpPr>
              <p:spPr bwMode="auto">
                <a:xfrm>
                  <a:off x="1354662" y="5728213"/>
                  <a:ext cx="1059231" cy="28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sp>
          <p:nvSpPr>
            <p:cNvPr id="251" name="Freeform 6">
              <a:extLst>
                <a:ext uri="{FF2B5EF4-FFF2-40B4-BE49-F238E27FC236}">
                  <a16:creationId xmlns:a16="http://schemas.microsoft.com/office/drawing/2014/main" id="{166198F4-4235-5446-BB65-8864D4EEC9A1}"/>
                </a:ext>
              </a:extLst>
            </p:cNvPr>
            <p:cNvSpPr>
              <a:spLocks/>
            </p:cNvSpPr>
            <p:nvPr/>
          </p:nvSpPr>
          <p:spPr bwMode="auto">
            <a:xfrm>
              <a:off x="4581324" y="4994579"/>
              <a:ext cx="542925" cy="295275"/>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2" name="Freeform 91">
              <a:extLst>
                <a:ext uri="{FF2B5EF4-FFF2-40B4-BE49-F238E27FC236}">
                  <a16:creationId xmlns:a16="http://schemas.microsoft.com/office/drawing/2014/main" id="{53DCE39E-C8A8-5641-9833-00C813F7C6B4}"/>
                </a:ext>
              </a:extLst>
            </p:cNvPr>
            <p:cNvSpPr>
              <a:spLocks/>
            </p:cNvSpPr>
            <p:nvPr/>
          </p:nvSpPr>
          <p:spPr bwMode="auto">
            <a:xfrm>
              <a:off x="5622724" y="4988229"/>
              <a:ext cx="506413" cy="307975"/>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3" name="Freeform 92">
              <a:extLst>
                <a:ext uri="{FF2B5EF4-FFF2-40B4-BE49-F238E27FC236}">
                  <a16:creationId xmlns:a16="http://schemas.microsoft.com/office/drawing/2014/main" id="{9E088270-3C1F-CF47-B4CB-AED303A1AA5C}"/>
                </a:ext>
              </a:extLst>
            </p:cNvPr>
            <p:cNvSpPr>
              <a:spLocks/>
            </p:cNvSpPr>
            <p:nvPr/>
          </p:nvSpPr>
          <p:spPr bwMode="auto">
            <a:xfrm>
              <a:off x="4557512" y="5380342"/>
              <a:ext cx="481012" cy="238125"/>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4" name="Freeform 93">
              <a:extLst>
                <a:ext uri="{FF2B5EF4-FFF2-40B4-BE49-F238E27FC236}">
                  <a16:creationId xmlns:a16="http://schemas.microsoft.com/office/drawing/2014/main" id="{D4F6429E-0B93-254B-B841-2127CDD89072}"/>
                </a:ext>
              </a:extLst>
            </p:cNvPr>
            <p:cNvSpPr>
              <a:spLocks/>
            </p:cNvSpPr>
            <p:nvPr/>
          </p:nvSpPr>
          <p:spPr bwMode="auto">
            <a:xfrm>
              <a:off x="5505249" y="5356529"/>
              <a:ext cx="630238" cy="247650"/>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5" name="Freeform 94">
              <a:extLst>
                <a:ext uri="{FF2B5EF4-FFF2-40B4-BE49-F238E27FC236}">
                  <a16:creationId xmlns:a16="http://schemas.microsoft.com/office/drawing/2014/main" id="{2BEA6A4B-6ACC-E548-AF57-1F438259AC44}"/>
                </a:ext>
              </a:extLst>
            </p:cNvPr>
            <p:cNvSpPr>
              <a:spLocks/>
            </p:cNvSpPr>
            <p:nvPr/>
          </p:nvSpPr>
          <p:spPr bwMode="auto">
            <a:xfrm>
              <a:off x="6173587" y="5410504"/>
              <a:ext cx="206375" cy="508000"/>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6" name="Freeform 95">
              <a:extLst>
                <a:ext uri="{FF2B5EF4-FFF2-40B4-BE49-F238E27FC236}">
                  <a16:creationId xmlns:a16="http://schemas.microsoft.com/office/drawing/2014/main" id="{E3BE3C0E-7D89-C047-99C2-2E6475D4FD80}"/>
                </a:ext>
              </a:extLst>
            </p:cNvPr>
            <p:cNvSpPr>
              <a:spLocks/>
            </p:cNvSpPr>
            <p:nvPr/>
          </p:nvSpPr>
          <p:spPr bwMode="auto">
            <a:xfrm>
              <a:off x="4936923" y="5943904"/>
              <a:ext cx="970395" cy="81756"/>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7" name="Freeform 96">
              <a:extLst>
                <a:ext uri="{FF2B5EF4-FFF2-40B4-BE49-F238E27FC236}">
                  <a16:creationId xmlns:a16="http://schemas.microsoft.com/office/drawing/2014/main" id="{4762AE60-0604-904D-A97A-70A37FFB5995}"/>
                </a:ext>
              </a:extLst>
            </p:cNvPr>
            <p:cNvSpPr>
              <a:spLocks/>
            </p:cNvSpPr>
            <p:nvPr/>
          </p:nvSpPr>
          <p:spPr bwMode="auto">
            <a:xfrm>
              <a:off x="4400349" y="5424888"/>
              <a:ext cx="193675" cy="404716"/>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Freeform 7">
              <a:extLst>
                <a:ext uri="{FF2B5EF4-FFF2-40B4-BE49-F238E27FC236}">
                  <a16:creationId xmlns:a16="http://schemas.microsoft.com/office/drawing/2014/main" id="{65218BE6-60A3-C64E-AE98-FE5F4FDCBA69}"/>
                </a:ext>
              </a:extLst>
            </p:cNvPr>
            <p:cNvSpPr>
              <a:spLocks/>
            </p:cNvSpPr>
            <p:nvPr/>
          </p:nvSpPr>
          <p:spPr bwMode="auto">
            <a:xfrm>
              <a:off x="3329610" y="4423977"/>
              <a:ext cx="5073926" cy="1298611"/>
            </a:xfrm>
            <a:custGeom>
              <a:avLst/>
              <a:gdLst>
                <a:gd name="T0" fmla="*/ 0 w 5156094"/>
                <a:gd name="T1" fmla="*/ 0 h 1509215"/>
                <a:gd name="T2" fmla="*/ 6961 w 5156094"/>
                <a:gd name="T3" fmla="*/ 1168047 h 1509215"/>
                <a:gd name="T4" fmla="*/ 1131015 w 5156094"/>
                <a:gd name="T5" fmla="*/ 1170389 h 1509215"/>
                <a:gd name="T6" fmla="*/ 1755021 w 5156094"/>
                <a:gd name="T7" fmla="*/ 1490285 h 1509215"/>
                <a:gd name="T8" fmla="*/ 2207298 w 5156094"/>
                <a:gd name="T9" fmla="*/ 1510706 h 1509215"/>
                <a:gd name="T10" fmla="*/ 2988945 w 5156094"/>
                <a:gd name="T11" fmla="*/ 1198737 h 1509215"/>
                <a:gd name="T12" fmla="*/ 3391674 w 5156094"/>
                <a:gd name="T13" fmla="*/ 1210330 h 1509215"/>
                <a:gd name="T14" fmla="*/ 5156412 w 5156094"/>
                <a:gd name="T15" fmla="*/ 1199641 h 1509215"/>
                <a:gd name="T16" fmla="*/ 5126696 w 5156094"/>
                <a:gd name="T17" fmla="*/ 64147 h 150921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207163 w 5156094"/>
                <a:gd name="connsiteY4" fmla="*/ 1509215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88762 w 5156094"/>
                <a:gd name="connsiteY5" fmla="*/ 1197554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3391464 w 5156094"/>
                <a:gd name="connsiteY6" fmla="*/ 1209136 h 1559667"/>
                <a:gd name="connsiteX7" fmla="*/ 5156094 w 5156094"/>
                <a:gd name="connsiteY7" fmla="*/ 1198456 h 1559667"/>
                <a:gd name="connsiteX8" fmla="*/ 5126381 w 5156094"/>
                <a:gd name="connsiteY8" fmla="*/ 64084 h 1559667"/>
                <a:gd name="connsiteX0" fmla="*/ 0 w 5156094"/>
                <a:gd name="connsiteY0" fmla="*/ 0 h 1559667"/>
                <a:gd name="connsiteX1" fmla="*/ 6961 w 5156094"/>
                <a:gd name="connsiteY1" fmla="*/ 1166894 h 1559667"/>
                <a:gd name="connsiteX2" fmla="*/ 1130946 w 5156094"/>
                <a:gd name="connsiteY2" fmla="*/ 1169234 h 1559667"/>
                <a:gd name="connsiteX3" fmla="*/ 1824854 w 5156094"/>
                <a:gd name="connsiteY3" fmla="*/ 1559667 h 1559667"/>
                <a:gd name="connsiteX4" fmla="*/ 2145216 w 5156094"/>
                <a:gd name="connsiteY4" fmla="*/ 1553959 h 1559667"/>
                <a:gd name="connsiteX5" fmla="*/ 2930257 w 5156094"/>
                <a:gd name="connsiteY5" fmla="*/ 1152811 h 1559667"/>
                <a:gd name="connsiteX6" fmla="*/ 5156094 w 5156094"/>
                <a:gd name="connsiteY6" fmla="*/ 1198456 h 1559667"/>
                <a:gd name="connsiteX7" fmla="*/ 5126381 w 5156094"/>
                <a:gd name="connsiteY7" fmla="*/ 64084 h 155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56094" h="1559667">
                  <a:moveTo>
                    <a:pt x="0" y="0"/>
                  </a:moveTo>
                  <a:cubicBezTo>
                    <a:pt x="2320" y="388965"/>
                    <a:pt x="4641" y="777929"/>
                    <a:pt x="6961" y="1166894"/>
                  </a:cubicBezTo>
                  <a:lnTo>
                    <a:pt x="1130946" y="1169234"/>
                  </a:lnTo>
                  <a:lnTo>
                    <a:pt x="1824854" y="1559667"/>
                  </a:lnTo>
                  <a:lnTo>
                    <a:pt x="2145216" y="1553959"/>
                  </a:lnTo>
                  <a:lnTo>
                    <a:pt x="2930257" y="1152811"/>
                  </a:lnTo>
                  <a:lnTo>
                    <a:pt x="5156094" y="1198456"/>
                  </a:lnTo>
                  <a:lnTo>
                    <a:pt x="5126381" y="64084"/>
                  </a:lnTo>
                </a:path>
              </a:pathLst>
            </a:custGeom>
            <a:noFill/>
            <a:ln w="22225">
              <a:solidFill>
                <a:srgbClr val="000090"/>
              </a:solidFill>
              <a:round/>
              <a:headEnd/>
              <a:tailEnd/>
            </a:ln>
            <a:extLst>
              <a:ext uri="{909E8E84-426E-40DD-AFC4-6F175D3DCCD1}">
                <a14:hiddenFill xmlns:a14="http://schemas.microsoft.com/office/drawing/2010/main">
                  <a:solidFill>
                    <a:srgbClr val="FFFFFF"/>
                  </a:solidFill>
                </a14:hiddenFill>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59" name="Group 258">
              <a:extLst>
                <a:ext uri="{FF2B5EF4-FFF2-40B4-BE49-F238E27FC236}">
                  <a16:creationId xmlns:a16="http://schemas.microsoft.com/office/drawing/2014/main" id="{BA9F4108-2318-8145-849E-8BAD67BD3C2B}"/>
                </a:ext>
              </a:extLst>
            </p:cNvPr>
            <p:cNvGrpSpPr/>
            <p:nvPr/>
          </p:nvGrpSpPr>
          <p:grpSpPr>
            <a:xfrm>
              <a:off x="5868328" y="5862061"/>
              <a:ext cx="496248" cy="260542"/>
              <a:chOff x="7493876" y="2774731"/>
              <a:chExt cx="1481958" cy="894622"/>
            </a:xfrm>
          </p:grpSpPr>
          <p:sp>
            <p:nvSpPr>
              <p:cNvPr id="260" name="Freeform 259">
                <a:extLst>
                  <a:ext uri="{FF2B5EF4-FFF2-40B4-BE49-F238E27FC236}">
                    <a16:creationId xmlns:a16="http://schemas.microsoft.com/office/drawing/2014/main" id="{A9497A97-449F-CB45-B630-229DEE85F9A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61" name="Oval 260">
                <a:extLst>
                  <a:ext uri="{FF2B5EF4-FFF2-40B4-BE49-F238E27FC236}">
                    <a16:creationId xmlns:a16="http://schemas.microsoft.com/office/drawing/2014/main" id="{BCDE6187-B288-FC4A-9C8F-942276637727}"/>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62" name="Group 261">
                <a:extLst>
                  <a:ext uri="{FF2B5EF4-FFF2-40B4-BE49-F238E27FC236}">
                    <a16:creationId xmlns:a16="http://schemas.microsoft.com/office/drawing/2014/main" id="{C73034EC-E40A-6648-92A0-7262DE08A4CB}"/>
                  </a:ext>
                </a:extLst>
              </p:cNvPr>
              <p:cNvGrpSpPr/>
              <p:nvPr/>
            </p:nvGrpSpPr>
            <p:grpSpPr>
              <a:xfrm>
                <a:off x="7713663" y="2848339"/>
                <a:ext cx="1042107" cy="425543"/>
                <a:chOff x="7786941" y="2884917"/>
                <a:chExt cx="897649" cy="353919"/>
              </a:xfrm>
            </p:grpSpPr>
            <p:sp>
              <p:nvSpPr>
                <p:cNvPr id="263" name="Freeform 262">
                  <a:extLst>
                    <a:ext uri="{FF2B5EF4-FFF2-40B4-BE49-F238E27FC236}">
                      <a16:creationId xmlns:a16="http://schemas.microsoft.com/office/drawing/2014/main" id="{182D8880-3D63-F346-B7BB-1267F093CAA7}"/>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 name="Freeform 263">
                  <a:extLst>
                    <a:ext uri="{FF2B5EF4-FFF2-40B4-BE49-F238E27FC236}">
                      <a16:creationId xmlns:a16="http://schemas.microsoft.com/office/drawing/2014/main" id="{E38BC1DC-FFC3-CA42-98B9-07E8C5E84B2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 name="Freeform 264">
                  <a:extLst>
                    <a:ext uri="{FF2B5EF4-FFF2-40B4-BE49-F238E27FC236}">
                      <a16:creationId xmlns:a16="http://schemas.microsoft.com/office/drawing/2014/main" id="{30D56D8E-C34F-4F47-9E6C-D516E06290CF}"/>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 name="Freeform 265">
                  <a:extLst>
                    <a:ext uri="{FF2B5EF4-FFF2-40B4-BE49-F238E27FC236}">
                      <a16:creationId xmlns:a16="http://schemas.microsoft.com/office/drawing/2014/main" id="{C2B06637-7BFA-2849-A10B-4A03CB76E58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Explicit congestion notification </a:t>
            </a:r>
            <a:r>
              <a:rPr lang="en-US" sz="3600" dirty="0"/>
              <a:t>(ECN)</a:t>
            </a:r>
            <a:endParaRPr lang="en-US" sz="4400" b="0" dirty="0"/>
          </a:p>
        </p:txBody>
      </p:sp>
      <p:sp>
        <p:nvSpPr>
          <p:cNvPr id="6" name="Rectangle 4">
            <a:extLst>
              <a:ext uri="{FF2B5EF4-FFF2-40B4-BE49-F238E27FC236}">
                <a16:creationId xmlns:a16="http://schemas.microsoft.com/office/drawing/2014/main" id="{A22F5639-C13F-8347-B6CF-B5A700C7EA84}"/>
              </a:ext>
            </a:extLst>
          </p:cNvPr>
          <p:cNvSpPr txBox="1">
            <a:spLocks noChangeArrowheads="1"/>
          </p:cNvSpPr>
          <p:nvPr/>
        </p:nvSpPr>
        <p:spPr>
          <a:xfrm>
            <a:off x="719638" y="1274465"/>
            <a:ext cx="11177587" cy="262021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08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deployments often implement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network-assisted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congestion control:</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two bits in IP header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ToS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field) marked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by network router</a:t>
            </a: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to indicate congestion</a:t>
            </a:r>
          </a:p>
          <a:p>
            <a:pPr marL="800100" marR="0" lvl="1" indent="-215900" algn="l" defTabSz="914400" rtl="0" eaLnBrk="1" fontAlgn="auto" latinLnBrk="0" hangingPunct="1">
              <a:lnSpc>
                <a:spcPct val="90000"/>
              </a:lnSpc>
              <a:spcBef>
                <a:spcPts val="400"/>
              </a:spcBef>
              <a:spcAft>
                <a:spcPts val="0"/>
              </a:spcAft>
              <a:buClr>
                <a:srgbClr val="0000A3"/>
              </a:buClr>
              <a:buSzTx/>
              <a:buFont typeface="Arial" panose="020B0604020202020204" pitchFamily="34" charset="0"/>
              <a:buChar char="•"/>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policy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to determine marking chosen by network operator</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congestion indication carried to destination</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destination sets ECE bit on ACK segment to notify sender of congestion</a:t>
            </a:r>
          </a:p>
          <a:p>
            <a:pPr marL="457200" marR="0" lvl="0" indent="-215900" algn="l" defTabSz="914400" rtl="0" eaLnBrk="1" fontAlgn="auto" latinLnBrk="0" hangingPunct="1">
              <a:lnSpc>
                <a:spcPct val="90000"/>
              </a:lnSpc>
              <a:spcBef>
                <a:spcPts val="400"/>
              </a:spcBef>
              <a:spcAft>
                <a:spcPts val="0"/>
              </a:spcAft>
              <a:buClr>
                <a:srgbClr val="0000A3"/>
              </a:buClr>
              <a:buSzTx/>
              <a:buFont typeface="Wingdings" charset="2"/>
              <a:buChar char="§"/>
              <a:tabLst/>
              <a:defRPr/>
            </a:pP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involves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both IP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(IP header ECN bit marking)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and TCP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(TCP header C,E bit marking)</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282" name="Group 281">
            <a:extLst>
              <a:ext uri="{FF2B5EF4-FFF2-40B4-BE49-F238E27FC236}">
                <a16:creationId xmlns:a16="http://schemas.microsoft.com/office/drawing/2014/main" id="{C8849046-14FD-4644-B620-44B96406B954}"/>
              </a:ext>
            </a:extLst>
          </p:cNvPr>
          <p:cNvGrpSpPr>
            <a:grpSpLocks/>
          </p:cNvGrpSpPr>
          <p:nvPr/>
        </p:nvGrpSpPr>
        <p:grpSpPr bwMode="auto">
          <a:xfrm>
            <a:off x="3226593" y="5686054"/>
            <a:ext cx="1493838" cy="307975"/>
            <a:chOff x="1502428" y="5844331"/>
            <a:chExt cx="1493249" cy="307777"/>
          </a:xfrm>
        </p:grpSpPr>
        <p:grpSp>
          <p:nvGrpSpPr>
            <p:cNvPr id="283" name="Group 274">
              <a:extLst>
                <a:ext uri="{FF2B5EF4-FFF2-40B4-BE49-F238E27FC236}">
                  <a16:creationId xmlns:a16="http://schemas.microsoft.com/office/drawing/2014/main" id="{D4A58484-7F9A-8E42-8B98-2EEE2F1F3114}"/>
                </a:ext>
              </a:extLst>
            </p:cNvPr>
            <p:cNvGrpSpPr>
              <a:grpSpLocks/>
            </p:cNvGrpSpPr>
            <p:nvPr/>
          </p:nvGrpSpPr>
          <p:grpSpPr bwMode="auto">
            <a:xfrm>
              <a:off x="1502428" y="5844331"/>
              <a:ext cx="1493249" cy="307777"/>
              <a:chOff x="3621632" y="5775938"/>
              <a:chExt cx="1493249" cy="307777"/>
            </a:xfrm>
          </p:grpSpPr>
          <p:grpSp>
            <p:nvGrpSpPr>
              <p:cNvPr id="285" name="Group 275">
                <a:extLst>
                  <a:ext uri="{FF2B5EF4-FFF2-40B4-BE49-F238E27FC236}">
                    <a16:creationId xmlns:a16="http://schemas.microsoft.com/office/drawing/2014/main" id="{B7F414D2-F213-4442-B30E-7406937FD2C5}"/>
                  </a:ext>
                </a:extLst>
              </p:cNvPr>
              <p:cNvGrpSpPr>
                <a:grpSpLocks/>
              </p:cNvGrpSpPr>
              <p:nvPr/>
            </p:nvGrpSpPr>
            <p:grpSpPr bwMode="auto">
              <a:xfrm>
                <a:off x="3999159" y="5783287"/>
                <a:ext cx="806697" cy="257416"/>
                <a:chOff x="-2975754" y="4128742"/>
                <a:chExt cx="1258600" cy="450696"/>
              </a:xfrm>
            </p:grpSpPr>
            <p:sp>
              <p:nvSpPr>
                <p:cNvPr id="287" name="Rectangle 286">
                  <a:extLst>
                    <a:ext uri="{FF2B5EF4-FFF2-40B4-BE49-F238E27FC236}">
                      <a16:creationId xmlns:a16="http://schemas.microsoft.com/office/drawing/2014/main" id="{C5C66AE2-F8B6-3C47-B4BE-66EE478EB9B7}"/>
                    </a:ext>
                  </a:extLst>
                </p:cNvPr>
                <p:cNvSpPr/>
                <p:nvPr/>
              </p:nvSpPr>
              <p:spPr>
                <a:xfrm>
                  <a:off x="-2903722" y="4135317"/>
                  <a:ext cx="1151258" cy="341655"/>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88" name="Rectangle 287">
                  <a:extLst>
                    <a:ext uri="{FF2B5EF4-FFF2-40B4-BE49-F238E27FC236}">
                      <a16:creationId xmlns:a16="http://schemas.microsoft.com/office/drawing/2014/main" id="{2052E598-5C0D-CA41-8C58-28B633036FB2}"/>
                    </a:ext>
                  </a:extLst>
                </p:cNvPr>
                <p:cNvSpPr/>
                <p:nvPr/>
              </p:nvSpPr>
              <p:spPr>
                <a:xfrm>
                  <a:off x="-2968093" y="4221426"/>
                  <a:ext cx="1148783" cy="344432"/>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89" name="Freeform 288">
                  <a:extLst>
                    <a:ext uri="{FF2B5EF4-FFF2-40B4-BE49-F238E27FC236}">
                      <a16:creationId xmlns:a16="http://schemas.microsoft.com/office/drawing/2014/main" id="{113FD0E1-39AF-5E4A-80DC-7B59A17D468C}"/>
                    </a:ext>
                  </a:extLst>
                </p:cNvPr>
                <p:cNvSpPr/>
                <p:nvPr/>
              </p:nvSpPr>
              <p:spPr>
                <a:xfrm>
                  <a:off x="-2975522" y="4129762"/>
                  <a:ext cx="1223057" cy="94441"/>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93730">
                      <a:moveTo>
                        <a:pt x="0" y="89042"/>
                      </a:moveTo>
                      <a:lnTo>
                        <a:pt x="70293" y="0"/>
                      </a:lnTo>
                      <a:lnTo>
                        <a:pt x="1223105" y="4687"/>
                      </a:lnTo>
                      <a:lnTo>
                        <a:pt x="1143439" y="93730"/>
                      </a:lnTo>
                      <a:lnTo>
                        <a:pt x="0" y="89042"/>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0" name="Freeform 289">
                  <a:extLst>
                    <a:ext uri="{FF2B5EF4-FFF2-40B4-BE49-F238E27FC236}">
                      <a16:creationId xmlns:a16="http://schemas.microsoft.com/office/drawing/2014/main" id="{FE01C2D5-10A9-FE4C-858A-18EDBA471911}"/>
                    </a:ext>
                  </a:extLst>
                </p:cNvPr>
                <p:cNvSpPr/>
                <p:nvPr/>
              </p:nvSpPr>
              <p:spPr>
                <a:xfrm rot="21211447" flipV="1">
                  <a:off x="-1853972" y="4146428"/>
                  <a:ext cx="136170" cy="433318"/>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 name="connsiteX0" fmla="*/ 0 w 1143439"/>
                    <a:gd name="connsiteY0" fmla="*/ 604462 h 609150"/>
                    <a:gd name="connsiteX1" fmla="*/ 70293 w 1143439"/>
                    <a:gd name="connsiteY1" fmla="*/ 515420 h 609150"/>
                    <a:gd name="connsiteX2" fmla="*/ 1048102 w 1143439"/>
                    <a:gd name="connsiteY2" fmla="*/ 0 h 609150"/>
                    <a:gd name="connsiteX3" fmla="*/ 1143439 w 1143439"/>
                    <a:gd name="connsiteY3" fmla="*/ 609150 h 609150"/>
                    <a:gd name="connsiteX4" fmla="*/ 0 w 1143439"/>
                    <a:gd name="connsiteY4" fmla="*/ 604462 h 609150"/>
                    <a:gd name="connsiteX0" fmla="*/ 0 w 1143439"/>
                    <a:gd name="connsiteY0" fmla="*/ 750108 h 754796"/>
                    <a:gd name="connsiteX1" fmla="*/ 958091 w 1143439"/>
                    <a:gd name="connsiteY1" fmla="*/ 0 h 754796"/>
                    <a:gd name="connsiteX2" fmla="*/ 1048102 w 1143439"/>
                    <a:gd name="connsiteY2" fmla="*/ 145646 h 754796"/>
                    <a:gd name="connsiteX3" fmla="*/ 1143439 w 1143439"/>
                    <a:gd name="connsiteY3" fmla="*/ 754796 h 754796"/>
                    <a:gd name="connsiteX4" fmla="*/ 0 w 1143439"/>
                    <a:gd name="connsiteY4" fmla="*/ 750108 h 754796"/>
                    <a:gd name="connsiteX0" fmla="*/ 28193 w 185348"/>
                    <a:gd name="connsiteY0" fmla="*/ 675301 h 754796"/>
                    <a:gd name="connsiteX1" fmla="*/ 0 w 185348"/>
                    <a:gd name="connsiteY1" fmla="*/ 0 h 754796"/>
                    <a:gd name="connsiteX2" fmla="*/ 90011 w 185348"/>
                    <a:gd name="connsiteY2" fmla="*/ 145646 h 754796"/>
                    <a:gd name="connsiteX3" fmla="*/ 185348 w 185348"/>
                    <a:gd name="connsiteY3" fmla="*/ 754796 h 754796"/>
                    <a:gd name="connsiteX4" fmla="*/ 28193 w 185348"/>
                    <a:gd name="connsiteY4" fmla="*/ 675301 h 754796"/>
                    <a:gd name="connsiteX0" fmla="*/ 28193 w 133700"/>
                    <a:gd name="connsiteY0" fmla="*/ 675301 h 844174"/>
                    <a:gd name="connsiteX1" fmla="*/ 0 w 133700"/>
                    <a:gd name="connsiteY1" fmla="*/ 0 h 844174"/>
                    <a:gd name="connsiteX2" fmla="*/ 90011 w 133700"/>
                    <a:gd name="connsiteY2" fmla="*/ 145646 h 844174"/>
                    <a:gd name="connsiteX3" fmla="*/ 133700 w 133700"/>
                    <a:gd name="connsiteY3" fmla="*/ 844173 h 844174"/>
                    <a:gd name="connsiteX4" fmla="*/ 28193 w 133700"/>
                    <a:gd name="connsiteY4" fmla="*/ 675301 h 844174"/>
                    <a:gd name="connsiteX0" fmla="*/ 33377 w 133700"/>
                    <a:gd name="connsiteY0" fmla="*/ 683762 h 844174"/>
                    <a:gd name="connsiteX1" fmla="*/ 0 w 133700"/>
                    <a:gd name="connsiteY1" fmla="*/ 0 h 844174"/>
                    <a:gd name="connsiteX2" fmla="*/ 90011 w 133700"/>
                    <a:gd name="connsiteY2" fmla="*/ 145646 h 844174"/>
                    <a:gd name="connsiteX3" fmla="*/ 133700 w 133700"/>
                    <a:gd name="connsiteY3" fmla="*/ 844173 h 844174"/>
                    <a:gd name="connsiteX4" fmla="*/ 33377 w 133700"/>
                    <a:gd name="connsiteY4" fmla="*/ 683762 h 844174"/>
                    <a:gd name="connsiteX0" fmla="*/ 87868 w 188191"/>
                    <a:gd name="connsiteY0" fmla="*/ 816127 h 976539"/>
                    <a:gd name="connsiteX1" fmla="*/ 0 w 188191"/>
                    <a:gd name="connsiteY1" fmla="*/ 0 h 976539"/>
                    <a:gd name="connsiteX2" fmla="*/ 144502 w 188191"/>
                    <a:gd name="connsiteY2" fmla="*/ 278011 h 976539"/>
                    <a:gd name="connsiteX3" fmla="*/ 188191 w 188191"/>
                    <a:gd name="connsiteY3" fmla="*/ 976538 h 976539"/>
                    <a:gd name="connsiteX4" fmla="*/ 87868 w 188191"/>
                    <a:gd name="connsiteY4" fmla="*/ 816127 h 976539"/>
                    <a:gd name="connsiteX0" fmla="*/ 32848 w 133171"/>
                    <a:gd name="connsiteY0" fmla="*/ 674219 h 834631"/>
                    <a:gd name="connsiteX1" fmla="*/ 0 w 133171"/>
                    <a:gd name="connsiteY1" fmla="*/ 1 h 834631"/>
                    <a:gd name="connsiteX2" fmla="*/ 89482 w 133171"/>
                    <a:gd name="connsiteY2" fmla="*/ 136103 h 834631"/>
                    <a:gd name="connsiteX3" fmla="*/ 133171 w 133171"/>
                    <a:gd name="connsiteY3" fmla="*/ 834630 h 834631"/>
                    <a:gd name="connsiteX4" fmla="*/ 32848 w 133171"/>
                    <a:gd name="connsiteY4" fmla="*/ 674219 h 834631"/>
                    <a:gd name="connsiteX0" fmla="*/ 32848 w 133171"/>
                    <a:gd name="connsiteY0" fmla="*/ 674219 h 834631"/>
                    <a:gd name="connsiteX1" fmla="*/ 0 w 133171"/>
                    <a:gd name="connsiteY1" fmla="*/ 1 h 834631"/>
                    <a:gd name="connsiteX2" fmla="*/ 97738 w 133171"/>
                    <a:gd name="connsiteY2" fmla="*/ 114843 h 834631"/>
                    <a:gd name="connsiteX3" fmla="*/ 133171 w 133171"/>
                    <a:gd name="connsiteY3" fmla="*/ 834630 h 834631"/>
                    <a:gd name="connsiteX4" fmla="*/ 32848 w 133171"/>
                    <a:gd name="connsiteY4" fmla="*/ 674219 h 834631"/>
                    <a:gd name="connsiteX0" fmla="*/ 36019 w 136342"/>
                    <a:gd name="connsiteY0" fmla="*/ 731496 h 891908"/>
                    <a:gd name="connsiteX1" fmla="*/ 0 w 136342"/>
                    <a:gd name="connsiteY1" fmla="*/ 1 h 891908"/>
                    <a:gd name="connsiteX2" fmla="*/ 100909 w 136342"/>
                    <a:gd name="connsiteY2" fmla="*/ 172120 h 891908"/>
                    <a:gd name="connsiteX3" fmla="*/ 136342 w 136342"/>
                    <a:gd name="connsiteY3" fmla="*/ 891907 h 891908"/>
                    <a:gd name="connsiteX4" fmla="*/ 36019 w 136342"/>
                    <a:gd name="connsiteY4" fmla="*/ 731496 h 8919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342" h="891908">
                      <a:moveTo>
                        <a:pt x="36019" y="731496"/>
                      </a:moveTo>
                      <a:lnTo>
                        <a:pt x="0" y="1"/>
                      </a:lnTo>
                      <a:lnTo>
                        <a:pt x="100909" y="172120"/>
                      </a:lnTo>
                      <a:lnTo>
                        <a:pt x="136342" y="891907"/>
                      </a:lnTo>
                      <a:lnTo>
                        <a:pt x="36019" y="731496"/>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grpSp>
          <p:sp>
            <p:nvSpPr>
              <p:cNvPr id="286" name="TextBox 276">
                <a:extLst>
                  <a:ext uri="{FF2B5EF4-FFF2-40B4-BE49-F238E27FC236}">
                    <a16:creationId xmlns:a16="http://schemas.microsoft.com/office/drawing/2014/main" id="{E86D3ADF-23FB-2D4B-91EB-8A44EE48F641}"/>
                  </a:ext>
                </a:extLst>
              </p:cNvPr>
              <p:cNvSpPr txBox="1">
                <a:spLocks noChangeArrowheads="1"/>
              </p:cNvSpPr>
              <p:nvPr/>
            </p:nvSpPr>
            <p:spPr bwMode="auto">
              <a:xfrm>
                <a:off x="3621632" y="5775938"/>
                <a:ext cx="14932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FFFFFF"/>
                    </a:solidFill>
                    <a:effectLst/>
                    <a:uLnTx/>
                    <a:uFillTx/>
                    <a:latin typeface="Tahoma" panose="020B0604030504040204" pitchFamily="34" charset="0"/>
                    <a:ea typeface="ＭＳ Ｐゴシック" panose="020B0600070205080204" pitchFamily="34" charset="-128"/>
                    <a:cs typeface="+mn-cs"/>
                  </a:rPr>
                  <a:t>ECN=10</a:t>
                </a:r>
              </a:p>
            </p:txBody>
          </p:sp>
        </p:grpSp>
        <p:cxnSp>
          <p:nvCxnSpPr>
            <p:cNvPr id="284" name="Straight Arrow Connector 15">
              <a:extLst>
                <a:ext uri="{FF2B5EF4-FFF2-40B4-BE49-F238E27FC236}">
                  <a16:creationId xmlns:a16="http://schemas.microsoft.com/office/drawing/2014/main" id="{BF4048C9-7D73-BD4C-9330-448B6EC67A0C}"/>
                </a:ext>
              </a:extLst>
            </p:cNvPr>
            <p:cNvCxnSpPr>
              <a:cxnSpLocks noChangeShapeType="1"/>
            </p:cNvCxnSpPr>
            <p:nvPr/>
          </p:nvCxnSpPr>
          <p:spPr bwMode="auto">
            <a:xfrm flipV="1">
              <a:off x="2150568" y="6133267"/>
              <a:ext cx="612066" cy="1"/>
            </a:xfrm>
            <a:prstGeom prst="straightConnector1">
              <a:avLst/>
            </a:prstGeom>
            <a:noFill/>
            <a:ln w="9525">
              <a:solidFill>
                <a:srgbClr val="008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91" name="Group 290">
            <a:extLst>
              <a:ext uri="{FF2B5EF4-FFF2-40B4-BE49-F238E27FC236}">
                <a16:creationId xmlns:a16="http://schemas.microsoft.com/office/drawing/2014/main" id="{78F68ED1-4B6F-A848-83AB-DCDA89D6132A}"/>
              </a:ext>
            </a:extLst>
          </p:cNvPr>
          <p:cNvGrpSpPr>
            <a:grpSpLocks/>
          </p:cNvGrpSpPr>
          <p:nvPr/>
        </p:nvGrpSpPr>
        <p:grpSpPr bwMode="auto">
          <a:xfrm>
            <a:off x="5345906" y="5617791"/>
            <a:ext cx="1493837" cy="358775"/>
            <a:chOff x="3621632" y="5775938"/>
            <a:chExt cx="1493249" cy="357723"/>
          </a:xfrm>
        </p:grpSpPr>
        <p:grpSp>
          <p:nvGrpSpPr>
            <p:cNvPr id="292" name="Group 13">
              <a:extLst>
                <a:ext uri="{FF2B5EF4-FFF2-40B4-BE49-F238E27FC236}">
                  <a16:creationId xmlns:a16="http://schemas.microsoft.com/office/drawing/2014/main" id="{5FC0ED75-C4B7-964C-AB09-988F3BAEDF94}"/>
                </a:ext>
              </a:extLst>
            </p:cNvPr>
            <p:cNvGrpSpPr>
              <a:grpSpLocks/>
            </p:cNvGrpSpPr>
            <p:nvPr/>
          </p:nvGrpSpPr>
          <p:grpSpPr bwMode="auto">
            <a:xfrm>
              <a:off x="3621632" y="5775938"/>
              <a:ext cx="1493249" cy="307777"/>
              <a:chOff x="3621632" y="5775938"/>
              <a:chExt cx="1493249" cy="307777"/>
            </a:xfrm>
          </p:grpSpPr>
          <p:grpSp>
            <p:nvGrpSpPr>
              <p:cNvPr id="294" name="Group 11">
                <a:extLst>
                  <a:ext uri="{FF2B5EF4-FFF2-40B4-BE49-F238E27FC236}">
                    <a16:creationId xmlns:a16="http://schemas.microsoft.com/office/drawing/2014/main" id="{504596ED-94E0-9144-AEA2-9B1AC3A6EDE8}"/>
                  </a:ext>
                </a:extLst>
              </p:cNvPr>
              <p:cNvGrpSpPr>
                <a:grpSpLocks/>
              </p:cNvGrpSpPr>
              <p:nvPr/>
            </p:nvGrpSpPr>
            <p:grpSpPr bwMode="auto">
              <a:xfrm>
                <a:off x="3999159" y="5783287"/>
                <a:ext cx="806697" cy="257416"/>
                <a:chOff x="-2975754" y="4128742"/>
                <a:chExt cx="1258600" cy="450696"/>
              </a:xfrm>
            </p:grpSpPr>
            <p:sp>
              <p:nvSpPr>
                <p:cNvPr id="296" name="Rectangle 295">
                  <a:extLst>
                    <a:ext uri="{FF2B5EF4-FFF2-40B4-BE49-F238E27FC236}">
                      <a16:creationId xmlns:a16="http://schemas.microsoft.com/office/drawing/2014/main" id="{A7E6A3C2-8DB0-E843-9532-97A06B65BF6B}"/>
                    </a:ext>
                  </a:extLst>
                </p:cNvPr>
                <p:cNvSpPr/>
                <p:nvPr/>
              </p:nvSpPr>
              <p:spPr>
                <a:xfrm>
                  <a:off x="-2903723" y="4135274"/>
                  <a:ext cx="1151259" cy="340871"/>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7" name="Rectangle 296">
                  <a:extLst>
                    <a:ext uri="{FF2B5EF4-FFF2-40B4-BE49-F238E27FC236}">
                      <a16:creationId xmlns:a16="http://schemas.microsoft.com/office/drawing/2014/main" id="{AC7167DD-1A09-B944-A520-D13751F3F4A2}"/>
                    </a:ext>
                  </a:extLst>
                </p:cNvPr>
                <p:cNvSpPr/>
                <p:nvPr/>
              </p:nvSpPr>
              <p:spPr>
                <a:xfrm>
                  <a:off x="-2968095" y="4221184"/>
                  <a:ext cx="1148783" cy="343644"/>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8" name="Freeform 297">
                  <a:extLst>
                    <a:ext uri="{FF2B5EF4-FFF2-40B4-BE49-F238E27FC236}">
                      <a16:creationId xmlns:a16="http://schemas.microsoft.com/office/drawing/2014/main" id="{23136A14-E923-0449-9DA2-7D7B68ADEFB7}"/>
                    </a:ext>
                  </a:extLst>
                </p:cNvPr>
                <p:cNvSpPr/>
                <p:nvPr/>
              </p:nvSpPr>
              <p:spPr>
                <a:xfrm>
                  <a:off x="-2975522" y="4129732"/>
                  <a:ext cx="1223057" cy="94225"/>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93730">
                      <a:moveTo>
                        <a:pt x="0" y="89042"/>
                      </a:moveTo>
                      <a:lnTo>
                        <a:pt x="70293" y="0"/>
                      </a:lnTo>
                      <a:lnTo>
                        <a:pt x="1223105" y="4687"/>
                      </a:lnTo>
                      <a:lnTo>
                        <a:pt x="1143439" y="93730"/>
                      </a:lnTo>
                      <a:lnTo>
                        <a:pt x="0" y="89042"/>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299" name="Freeform 298">
                  <a:extLst>
                    <a:ext uri="{FF2B5EF4-FFF2-40B4-BE49-F238E27FC236}">
                      <a16:creationId xmlns:a16="http://schemas.microsoft.com/office/drawing/2014/main" id="{857700B5-A094-3E46-9DFE-B9968548724C}"/>
                    </a:ext>
                  </a:extLst>
                </p:cNvPr>
                <p:cNvSpPr/>
                <p:nvPr/>
              </p:nvSpPr>
              <p:spPr>
                <a:xfrm rot="21211447" flipV="1">
                  <a:off x="-1853974" y="4146360"/>
                  <a:ext cx="136171" cy="432326"/>
                </a:xfrm>
                <a:custGeom>
                  <a:avLst/>
                  <a:gdLst>
                    <a:gd name="connsiteX0" fmla="*/ 0 w 1223105"/>
                    <a:gd name="connsiteY0" fmla="*/ 89042 h 89042"/>
                    <a:gd name="connsiteX1" fmla="*/ 70293 w 1223105"/>
                    <a:gd name="connsiteY1" fmla="*/ 0 h 89042"/>
                    <a:gd name="connsiteX2" fmla="*/ 1223105 w 1223105"/>
                    <a:gd name="connsiteY2" fmla="*/ 4687 h 89042"/>
                    <a:gd name="connsiteX3" fmla="*/ 1148126 w 1223105"/>
                    <a:gd name="connsiteY3" fmla="*/ 84356 h 89042"/>
                    <a:gd name="connsiteX4" fmla="*/ 0 w 1223105"/>
                    <a:gd name="connsiteY4" fmla="*/ 89042 h 89042"/>
                    <a:gd name="connsiteX0" fmla="*/ 0 w 1223105"/>
                    <a:gd name="connsiteY0" fmla="*/ 89042 h 103102"/>
                    <a:gd name="connsiteX1" fmla="*/ 70293 w 1223105"/>
                    <a:gd name="connsiteY1" fmla="*/ 0 h 103102"/>
                    <a:gd name="connsiteX2" fmla="*/ 1223105 w 1223105"/>
                    <a:gd name="connsiteY2" fmla="*/ 4687 h 103102"/>
                    <a:gd name="connsiteX3" fmla="*/ 1148126 w 1223105"/>
                    <a:gd name="connsiteY3" fmla="*/ 103102 h 103102"/>
                    <a:gd name="connsiteX4" fmla="*/ 0 w 1223105"/>
                    <a:gd name="connsiteY4" fmla="*/ 89042 h 103102"/>
                    <a:gd name="connsiteX0" fmla="*/ 0 w 1223105"/>
                    <a:gd name="connsiteY0" fmla="*/ 89042 h 93730"/>
                    <a:gd name="connsiteX1" fmla="*/ 70293 w 1223105"/>
                    <a:gd name="connsiteY1" fmla="*/ 0 h 93730"/>
                    <a:gd name="connsiteX2" fmla="*/ 1223105 w 1223105"/>
                    <a:gd name="connsiteY2" fmla="*/ 4687 h 93730"/>
                    <a:gd name="connsiteX3" fmla="*/ 1143439 w 1223105"/>
                    <a:gd name="connsiteY3" fmla="*/ 93730 h 93730"/>
                    <a:gd name="connsiteX4" fmla="*/ 0 w 1223105"/>
                    <a:gd name="connsiteY4" fmla="*/ 89042 h 93730"/>
                    <a:gd name="connsiteX0" fmla="*/ 0 w 1143439"/>
                    <a:gd name="connsiteY0" fmla="*/ 604462 h 609150"/>
                    <a:gd name="connsiteX1" fmla="*/ 70293 w 1143439"/>
                    <a:gd name="connsiteY1" fmla="*/ 515420 h 609150"/>
                    <a:gd name="connsiteX2" fmla="*/ 1048102 w 1143439"/>
                    <a:gd name="connsiteY2" fmla="*/ 0 h 609150"/>
                    <a:gd name="connsiteX3" fmla="*/ 1143439 w 1143439"/>
                    <a:gd name="connsiteY3" fmla="*/ 609150 h 609150"/>
                    <a:gd name="connsiteX4" fmla="*/ 0 w 1143439"/>
                    <a:gd name="connsiteY4" fmla="*/ 604462 h 609150"/>
                    <a:gd name="connsiteX0" fmla="*/ 0 w 1143439"/>
                    <a:gd name="connsiteY0" fmla="*/ 750108 h 754796"/>
                    <a:gd name="connsiteX1" fmla="*/ 958091 w 1143439"/>
                    <a:gd name="connsiteY1" fmla="*/ 0 h 754796"/>
                    <a:gd name="connsiteX2" fmla="*/ 1048102 w 1143439"/>
                    <a:gd name="connsiteY2" fmla="*/ 145646 h 754796"/>
                    <a:gd name="connsiteX3" fmla="*/ 1143439 w 1143439"/>
                    <a:gd name="connsiteY3" fmla="*/ 754796 h 754796"/>
                    <a:gd name="connsiteX4" fmla="*/ 0 w 1143439"/>
                    <a:gd name="connsiteY4" fmla="*/ 750108 h 754796"/>
                    <a:gd name="connsiteX0" fmla="*/ 28193 w 185348"/>
                    <a:gd name="connsiteY0" fmla="*/ 675301 h 754796"/>
                    <a:gd name="connsiteX1" fmla="*/ 0 w 185348"/>
                    <a:gd name="connsiteY1" fmla="*/ 0 h 754796"/>
                    <a:gd name="connsiteX2" fmla="*/ 90011 w 185348"/>
                    <a:gd name="connsiteY2" fmla="*/ 145646 h 754796"/>
                    <a:gd name="connsiteX3" fmla="*/ 185348 w 185348"/>
                    <a:gd name="connsiteY3" fmla="*/ 754796 h 754796"/>
                    <a:gd name="connsiteX4" fmla="*/ 28193 w 185348"/>
                    <a:gd name="connsiteY4" fmla="*/ 675301 h 754796"/>
                    <a:gd name="connsiteX0" fmla="*/ 28193 w 133700"/>
                    <a:gd name="connsiteY0" fmla="*/ 675301 h 844174"/>
                    <a:gd name="connsiteX1" fmla="*/ 0 w 133700"/>
                    <a:gd name="connsiteY1" fmla="*/ 0 h 844174"/>
                    <a:gd name="connsiteX2" fmla="*/ 90011 w 133700"/>
                    <a:gd name="connsiteY2" fmla="*/ 145646 h 844174"/>
                    <a:gd name="connsiteX3" fmla="*/ 133700 w 133700"/>
                    <a:gd name="connsiteY3" fmla="*/ 844173 h 844174"/>
                    <a:gd name="connsiteX4" fmla="*/ 28193 w 133700"/>
                    <a:gd name="connsiteY4" fmla="*/ 675301 h 844174"/>
                    <a:gd name="connsiteX0" fmla="*/ 33377 w 133700"/>
                    <a:gd name="connsiteY0" fmla="*/ 683762 h 844174"/>
                    <a:gd name="connsiteX1" fmla="*/ 0 w 133700"/>
                    <a:gd name="connsiteY1" fmla="*/ 0 h 844174"/>
                    <a:gd name="connsiteX2" fmla="*/ 90011 w 133700"/>
                    <a:gd name="connsiteY2" fmla="*/ 145646 h 844174"/>
                    <a:gd name="connsiteX3" fmla="*/ 133700 w 133700"/>
                    <a:gd name="connsiteY3" fmla="*/ 844173 h 844174"/>
                    <a:gd name="connsiteX4" fmla="*/ 33377 w 133700"/>
                    <a:gd name="connsiteY4" fmla="*/ 683762 h 844174"/>
                    <a:gd name="connsiteX0" fmla="*/ 87868 w 188191"/>
                    <a:gd name="connsiteY0" fmla="*/ 816127 h 976539"/>
                    <a:gd name="connsiteX1" fmla="*/ 0 w 188191"/>
                    <a:gd name="connsiteY1" fmla="*/ 0 h 976539"/>
                    <a:gd name="connsiteX2" fmla="*/ 144502 w 188191"/>
                    <a:gd name="connsiteY2" fmla="*/ 278011 h 976539"/>
                    <a:gd name="connsiteX3" fmla="*/ 188191 w 188191"/>
                    <a:gd name="connsiteY3" fmla="*/ 976538 h 976539"/>
                    <a:gd name="connsiteX4" fmla="*/ 87868 w 188191"/>
                    <a:gd name="connsiteY4" fmla="*/ 816127 h 976539"/>
                    <a:gd name="connsiteX0" fmla="*/ 32848 w 133171"/>
                    <a:gd name="connsiteY0" fmla="*/ 674219 h 834631"/>
                    <a:gd name="connsiteX1" fmla="*/ 0 w 133171"/>
                    <a:gd name="connsiteY1" fmla="*/ 1 h 834631"/>
                    <a:gd name="connsiteX2" fmla="*/ 89482 w 133171"/>
                    <a:gd name="connsiteY2" fmla="*/ 136103 h 834631"/>
                    <a:gd name="connsiteX3" fmla="*/ 133171 w 133171"/>
                    <a:gd name="connsiteY3" fmla="*/ 834630 h 834631"/>
                    <a:gd name="connsiteX4" fmla="*/ 32848 w 133171"/>
                    <a:gd name="connsiteY4" fmla="*/ 674219 h 834631"/>
                    <a:gd name="connsiteX0" fmla="*/ 32848 w 133171"/>
                    <a:gd name="connsiteY0" fmla="*/ 674219 h 834631"/>
                    <a:gd name="connsiteX1" fmla="*/ 0 w 133171"/>
                    <a:gd name="connsiteY1" fmla="*/ 1 h 834631"/>
                    <a:gd name="connsiteX2" fmla="*/ 97738 w 133171"/>
                    <a:gd name="connsiteY2" fmla="*/ 114843 h 834631"/>
                    <a:gd name="connsiteX3" fmla="*/ 133171 w 133171"/>
                    <a:gd name="connsiteY3" fmla="*/ 834630 h 834631"/>
                    <a:gd name="connsiteX4" fmla="*/ 32848 w 133171"/>
                    <a:gd name="connsiteY4" fmla="*/ 674219 h 834631"/>
                    <a:gd name="connsiteX0" fmla="*/ 36019 w 136342"/>
                    <a:gd name="connsiteY0" fmla="*/ 731496 h 891908"/>
                    <a:gd name="connsiteX1" fmla="*/ 0 w 136342"/>
                    <a:gd name="connsiteY1" fmla="*/ 1 h 891908"/>
                    <a:gd name="connsiteX2" fmla="*/ 100909 w 136342"/>
                    <a:gd name="connsiteY2" fmla="*/ 172120 h 891908"/>
                    <a:gd name="connsiteX3" fmla="*/ 136342 w 136342"/>
                    <a:gd name="connsiteY3" fmla="*/ 891907 h 891908"/>
                    <a:gd name="connsiteX4" fmla="*/ 36019 w 136342"/>
                    <a:gd name="connsiteY4" fmla="*/ 731496 h 8919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342" h="891908">
                      <a:moveTo>
                        <a:pt x="36019" y="731496"/>
                      </a:moveTo>
                      <a:lnTo>
                        <a:pt x="0" y="1"/>
                      </a:lnTo>
                      <a:lnTo>
                        <a:pt x="100909" y="172120"/>
                      </a:lnTo>
                      <a:lnTo>
                        <a:pt x="136342" y="891907"/>
                      </a:lnTo>
                      <a:lnTo>
                        <a:pt x="36019" y="731496"/>
                      </a:lnTo>
                      <a:close/>
                    </a:path>
                  </a:pathLst>
                </a:custGeom>
                <a:solidFill>
                  <a:srgbClr val="AAE2CA">
                    <a:lumMod val="50000"/>
                  </a:srgbClr>
                </a:solidFill>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grpSp>
          <p:sp>
            <p:nvSpPr>
              <p:cNvPr id="295" name="TextBox 12">
                <a:extLst>
                  <a:ext uri="{FF2B5EF4-FFF2-40B4-BE49-F238E27FC236}">
                    <a16:creationId xmlns:a16="http://schemas.microsoft.com/office/drawing/2014/main" id="{83DF2AC2-F4A3-8341-BA27-93B23E0B8C62}"/>
                  </a:ext>
                </a:extLst>
              </p:cNvPr>
              <p:cNvSpPr txBox="1">
                <a:spLocks noChangeArrowheads="1"/>
              </p:cNvSpPr>
              <p:nvPr/>
            </p:nvSpPr>
            <p:spPr bwMode="auto">
              <a:xfrm>
                <a:off x="3621632" y="5775938"/>
                <a:ext cx="14932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FFFFFF"/>
                    </a:solidFill>
                    <a:effectLst/>
                    <a:uLnTx/>
                    <a:uFillTx/>
                    <a:latin typeface="Tahoma" panose="020B0604030504040204" pitchFamily="34" charset="0"/>
                    <a:ea typeface="ＭＳ Ｐゴシック" panose="020B0600070205080204" pitchFamily="34" charset="-128"/>
                    <a:cs typeface="+mn-cs"/>
                  </a:rPr>
                  <a:t>ECN=</a:t>
                </a:r>
                <a:r>
                  <a:rPr kumimoji="0" lang="en-US" altLang="en-US" sz="1400" b="0" i="0" u="none" strike="noStrike" kern="0" cap="none" spc="0" normalizeH="0" baseline="0" noProof="0" dirty="0">
                    <a:ln>
                      <a:noFill/>
                    </a:ln>
                    <a:solidFill>
                      <a:srgbClr val="FF0000"/>
                    </a:solidFill>
                    <a:effectLst/>
                    <a:uLnTx/>
                    <a:uFillTx/>
                    <a:latin typeface="Tahoma" panose="020B0604030504040204" pitchFamily="34" charset="0"/>
                    <a:ea typeface="ＭＳ Ｐゴシック" panose="020B0600070205080204" pitchFamily="34" charset="-128"/>
                    <a:cs typeface="+mn-cs"/>
                  </a:rPr>
                  <a:t>11</a:t>
                </a:r>
              </a:p>
            </p:txBody>
          </p:sp>
        </p:grpSp>
        <p:cxnSp>
          <p:nvCxnSpPr>
            <p:cNvPr id="293" name="Straight Arrow Connector 286">
              <a:extLst>
                <a:ext uri="{FF2B5EF4-FFF2-40B4-BE49-F238E27FC236}">
                  <a16:creationId xmlns:a16="http://schemas.microsoft.com/office/drawing/2014/main" id="{0ECC51B7-58FF-1745-ABC7-DC7D16E1E77B}"/>
                </a:ext>
              </a:extLst>
            </p:cNvPr>
            <p:cNvCxnSpPr>
              <a:cxnSpLocks noChangeShapeType="1"/>
            </p:cNvCxnSpPr>
            <p:nvPr/>
          </p:nvCxnSpPr>
          <p:spPr bwMode="auto">
            <a:xfrm flipV="1">
              <a:off x="4483694" y="5949896"/>
              <a:ext cx="457353" cy="183765"/>
            </a:xfrm>
            <a:prstGeom prst="straightConnector1">
              <a:avLst/>
            </a:prstGeom>
            <a:noFill/>
            <a:ln w="9525">
              <a:solidFill>
                <a:srgbClr val="008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00" name="Group 299">
            <a:extLst>
              <a:ext uri="{FF2B5EF4-FFF2-40B4-BE49-F238E27FC236}">
                <a16:creationId xmlns:a16="http://schemas.microsoft.com/office/drawing/2014/main" id="{60BC64D6-7715-054E-AF11-7FFDBEF3B85F}"/>
              </a:ext>
            </a:extLst>
          </p:cNvPr>
          <p:cNvGrpSpPr>
            <a:grpSpLocks/>
          </p:cNvGrpSpPr>
          <p:nvPr/>
        </p:nvGrpSpPr>
        <p:grpSpPr bwMode="auto">
          <a:xfrm>
            <a:off x="4058443" y="4376366"/>
            <a:ext cx="3983038" cy="379413"/>
            <a:chOff x="2334273" y="4534486"/>
            <a:chExt cx="3981995" cy="378689"/>
          </a:xfrm>
        </p:grpSpPr>
        <p:grpSp>
          <p:nvGrpSpPr>
            <p:cNvPr id="301" name="Group 27">
              <a:extLst>
                <a:ext uri="{FF2B5EF4-FFF2-40B4-BE49-F238E27FC236}">
                  <a16:creationId xmlns:a16="http://schemas.microsoft.com/office/drawing/2014/main" id="{14426F0E-58BD-1040-801B-29B3D72CAFB9}"/>
                </a:ext>
              </a:extLst>
            </p:cNvPr>
            <p:cNvGrpSpPr>
              <a:grpSpLocks/>
            </p:cNvGrpSpPr>
            <p:nvPr/>
          </p:nvGrpSpPr>
          <p:grpSpPr bwMode="auto">
            <a:xfrm>
              <a:off x="3508876" y="4534486"/>
              <a:ext cx="1493249" cy="307777"/>
              <a:chOff x="3508876" y="4414358"/>
              <a:chExt cx="1493249" cy="307777"/>
            </a:xfrm>
          </p:grpSpPr>
          <p:sp>
            <p:nvSpPr>
              <p:cNvPr id="304" name="Rectangle 303">
                <a:extLst>
                  <a:ext uri="{FF2B5EF4-FFF2-40B4-BE49-F238E27FC236}">
                    <a16:creationId xmlns:a16="http://schemas.microsoft.com/office/drawing/2014/main" id="{562BEC04-208B-AF43-8603-4D650744166E}"/>
                  </a:ext>
                </a:extLst>
              </p:cNvPr>
              <p:cNvSpPr/>
              <p:nvPr/>
            </p:nvSpPr>
            <p:spPr>
              <a:xfrm>
                <a:off x="3907074" y="4428619"/>
                <a:ext cx="736407" cy="194890"/>
              </a:xfrm>
              <a:prstGeom prst="rect">
                <a:avLst/>
              </a:prstGeom>
              <a:solidFill>
                <a:srgbClr val="008000"/>
              </a:solidFill>
              <a:ln w="12700">
                <a:solidFill>
                  <a:srgbClr val="00CC99">
                    <a:lumMod val="50000"/>
                  </a:srgbClr>
                </a:solidFill>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charset="0"/>
                  <a:cs typeface="ＭＳ Ｐゴシック" charset="0"/>
                </a:endParaRPr>
              </a:p>
            </p:txBody>
          </p:sp>
          <p:sp>
            <p:nvSpPr>
              <p:cNvPr id="305" name="Rectangle 298">
                <a:extLst>
                  <a:ext uri="{FF2B5EF4-FFF2-40B4-BE49-F238E27FC236}">
                    <a16:creationId xmlns:a16="http://schemas.microsoft.com/office/drawing/2014/main" id="{4B8356E7-805C-B94C-8997-8E1623302AD2}"/>
                  </a:ext>
                </a:extLst>
              </p:cNvPr>
              <p:cNvSpPr>
                <a:spLocks noChangeArrowheads="1"/>
              </p:cNvSpPr>
              <p:nvPr/>
            </p:nvSpPr>
            <p:spPr bwMode="auto">
              <a:xfrm>
                <a:off x="3863891" y="4478563"/>
                <a:ext cx="737073" cy="196032"/>
              </a:xfrm>
              <a:prstGeom prst="rect">
                <a:avLst/>
              </a:prstGeom>
              <a:solidFill>
                <a:srgbClr val="0000FF"/>
              </a:solidFill>
              <a:ln w="12700">
                <a:solidFill>
                  <a:srgbClr val="000090"/>
                </a:solidFill>
                <a:miter lim="800000"/>
                <a:headEnd/>
                <a:tailEnd/>
              </a:ln>
            </p:spPr>
            <p:txBody>
              <a:bodyPr wrap="none"/>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6" name="Freeform 299">
                <a:extLst>
                  <a:ext uri="{FF2B5EF4-FFF2-40B4-BE49-F238E27FC236}">
                    <a16:creationId xmlns:a16="http://schemas.microsoft.com/office/drawing/2014/main" id="{1BE10154-BCB6-F24B-8AEE-60D80B19309B}"/>
                  </a:ext>
                </a:extLst>
              </p:cNvPr>
              <p:cNvSpPr>
                <a:spLocks/>
              </p:cNvSpPr>
              <p:nvPr/>
            </p:nvSpPr>
            <p:spPr bwMode="auto">
              <a:xfrm>
                <a:off x="3859775" y="4425511"/>
                <a:ext cx="783947" cy="53534"/>
              </a:xfrm>
              <a:custGeom>
                <a:avLst/>
                <a:gdLst>
                  <a:gd name="T0" fmla="*/ 0 w 1223105"/>
                  <a:gd name="T1" fmla="*/ 9475 h 93730"/>
                  <a:gd name="T2" fmla="*/ 11863 w 1223105"/>
                  <a:gd name="T3" fmla="*/ 0 h 93730"/>
                  <a:gd name="T4" fmla="*/ 206422 w 1223105"/>
                  <a:gd name="T5" fmla="*/ 499 h 93730"/>
                  <a:gd name="T6" fmla="*/ 192977 w 1223105"/>
                  <a:gd name="T7" fmla="*/ 9975 h 93730"/>
                  <a:gd name="T8" fmla="*/ 0 w 1223105"/>
                  <a:gd name="T9" fmla="*/ 9475 h 937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23105" h="93730">
                    <a:moveTo>
                      <a:pt x="0" y="89042"/>
                    </a:moveTo>
                    <a:lnTo>
                      <a:pt x="70293" y="0"/>
                    </a:lnTo>
                    <a:lnTo>
                      <a:pt x="1223105" y="4687"/>
                    </a:lnTo>
                    <a:lnTo>
                      <a:pt x="1143439" y="93730"/>
                    </a:lnTo>
                    <a:lnTo>
                      <a:pt x="0" y="89042"/>
                    </a:lnTo>
                    <a:close/>
                  </a:path>
                </a:pathLst>
              </a:custGeom>
              <a:solidFill>
                <a:srgbClr val="3366FF"/>
              </a:solidFill>
              <a:ln w="9525">
                <a:solidFill>
                  <a:srgbClr val="000090"/>
                </a:solidFill>
                <a:round/>
                <a:headEnd/>
                <a:tailEnd/>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7" name="Freeform 300">
                <a:extLst>
                  <a:ext uri="{FF2B5EF4-FFF2-40B4-BE49-F238E27FC236}">
                    <a16:creationId xmlns:a16="http://schemas.microsoft.com/office/drawing/2014/main" id="{440256A1-2AE5-1548-8E6E-089AE8C63C4D}"/>
                  </a:ext>
                </a:extLst>
              </p:cNvPr>
              <p:cNvSpPr>
                <a:spLocks/>
              </p:cNvSpPr>
              <p:nvPr/>
            </p:nvSpPr>
            <p:spPr bwMode="auto">
              <a:xfrm rot="21211447" flipV="1">
                <a:off x="4579084" y="4434448"/>
                <a:ext cx="87388" cy="248479"/>
              </a:xfrm>
              <a:custGeom>
                <a:avLst/>
                <a:gdLst>
                  <a:gd name="T0" fmla="*/ 6079 w 136342"/>
                  <a:gd name="T1" fmla="*/ 4406 h 891908"/>
                  <a:gd name="T2" fmla="*/ 0 w 136342"/>
                  <a:gd name="T3" fmla="*/ 0 h 891908"/>
                  <a:gd name="T4" fmla="*/ 17030 w 136342"/>
                  <a:gd name="T5" fmla="*/ 1037 h 891908"/>
                  <a:gd name="T6" fmla="*/ 23010 w 136342"/>
                  <a:gd name="T7" fmla="*/ 5373 h 891908"/>
                  <a:gd name="T8" fmla="*/ 6079 w 136342"/>
                  <a:gd name="T9" fmla="*/ 4406 h 8919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342" h="891908">
                    <a:moveTo>
                      <a:pt x="36019" y="731496"/>
                    </a:moveTo>
                    <a:lnTo>
                      <a:pt x="0" y="1"/>
                    </a:lnTo>
                    <a:lnTo>
                      <a:pt x="100909" y="172120"/>
                    </a:lnTo>
                    <a:lnTo>
                      <a:pt x="136342" y="891907"/>
                    </a:lnTo>
                    <a:lnTo>
                      <a:pt x="36019" y="731496"/>
                    </a:lnTo>
                    <a:close/>
                  </a:path>
                </a:pathLst>
              </a:custGeom>
              <a:solidFill>
                <a:srgbClr val="3366FF"/>
              </a:solidFill>
              <a:ln w="9525">
                <a:solidFill>
                  <a:srgbClr val="000090"/>
                </a:solidFill>
                <a:round/>
                <a:headEnd/>
                <a:tailEnd/>
              </a:ln>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8" name="TextBox 296">
                <a:extLst>
                  <a:ext uri="{FF2B5EF4-FFF2-40B4-BE49-F238E27FC236}">
                    <a16:creationId xmlns:a16="http://schemas.microsoft.com/office/drawing/2014/main" id="{6ED803C2-8474-FE4B-A4EC-6A4A5A09C26A}"/>
                  </a:ext>
                </a:extLst>
              </p:cNvPr>
              <p:cNvSpPr txBox="1">
                <a:spLocks noChangeArrowheads="1"/>
              </p:cNvSpPr>
              <p:nvPr/>
            </p:nvSpPr>
            <p:spPr bwMode="auto">
              <a:xfrm>
                <a:off x="3508876" y="4414358"/>
                <a:ext cx="14932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FFFFFF"/>
                    </a:solidFill>
                    <a:effectLst/>
                    <a:uLnTx/>
                    <a:uFillTx/>
                    <a:latin typeface="Tahoma" panose="020B0604030504040204" pitchFamily="34" charset="0"/>
                    <a:ea typeface="ＭＳ Ｐゴシック" panose="020B0600070205080204" pitchFamily="34" charset="-128"/>
                    <a:cs typeface="+mn-cs"/>
                  </a:rPr>
                  <a:t>ECE=</a:t>
                </a:r>
                <a:r>
                  <a:rPr kumimoji="0" lang="en-US" altLang="en-US" sz="1400" b="0" i="0" u="none" strike="noStrike" kern="0" cap="none" spc="0" normalizeH="0" baseline="0" noProof="0">
                    <a:ln>
                      <a:noFill/>
                    </a:ln>
                    <a:solidFill>
                      <a:srgbClr val="FF0000"/>
                    </a:solidFill>
                    <a:effectLst/>
                    <a:uLnTx/>
                    <a:uFillTx/>
                    <a:latin typeface="Tahoma" panose="020B0604030504040204" pitchFamily="34" charset="0"/>
                    <a:ea typeface="ＭＳ Ｐゴシック" panose="020B0600070205080204" pitchFamily="34" charset="-128"/>
                    <a:cs typeface="+mn-cs"/>
                  </a:rPr>
                  <a:t>1</a:t>
                </a:r>
              </a:p>
            </p:txBody>
          </p:sp>
        </p:grpSp>
        <p:cxnSp>
          <p:nvCxnSpPr>
            <p:cNvPr id="302" name="Straight Arrow Connector 294">
              <a:extLst>
                <a:ext uri="{FF2B5EF4-FFF2-40B4-BE49-F238E27FC236}">
                  <a16:creationId xmlns:a16="http://schemas.microsoft.com/office/drawing/2014/main" id="{0333EB21-19EB-154E-B507-83BF3413D133}"/>
                </a:ext>
              </a:extLst>
            </p:cNvPr>
            <p:cNvCxnSpPr>
              <a:cxnSpLocks noChangeShapeType="1"/>
            </p:cNvCxnSpPr>
            <p:nvPr/>
          </p:nvCxnSpPr>
          <p:spPr bwMode="auto">
            <a:xfrm flipH="1" flipV="1">
              <a:off x="3801047" y="4905427"/>
              <a:ext cx="697737" cy="7748"/>
            </a:xfrm>
            <a:prstGeom prst="straightConnector1">
              <a:avLst/>
            </a:prstGeom>
            <a:noFill/>
            <a:ln w="9525">
              <a:solidFill>
                <a:srgbClr val="0000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3" name="Straight Arrow Connector 25">
              <a:extLst>
                <a:ext uri="{FF2B5EF4-FFF2-40B4-BE49-F238E27FC236}">
                  <a16:creationId xmlns:a16="http://schemas.microsoft.com/office/drawing/2014/main" id="{84C1CFE8-8FA7-D24B-BB80-A5D410D91E1F}"/>
                </a:ext>
              </a:extLst>
            </p:cNvPr>
            <p:cNvCxnSpPr>
              <a:cxnSpLocks noChangeShapeType="1"/>
            </p:cNvCxnSpPr>
            <p:nvPr/>
          </p:nvCxnSpPr>
          <p:spPr bwMode="auto">
            <a:xfrm flipH="1">
              <a:off x="2334273" y="4839428"/>
              <a:ext cx="3981995" cy="0"/>
            </a:xfrm>
            <a:prstGeom prst="straightConnector1">
              <a:avLst/>
            </a:prstGeom>
            <a:noFill/>
            <a:ln w="12700">
              <a:solidFill>
                <a:srgbClr val="0000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09" name="Group 308">
            <a:extLst>
              <a:ext uri="{FF2B5EF4-FFF2-40B4-BE49-F238E27FC236}">
                <a16:creationId xmlns:a16="http://schemas.microsoft.com/office/drawing/2014/main" id="{E9859027-FE60-9841-9FE7-A58E608A269A}"/>
              </a:ext>
            </a:extLst>
          </p:cNvPr>
          <p:cNvGrpSpPr>
            <a:grpSpLocks/>
          </p:cNvGrpSpPr>
          <p:nvPr/>
        </p:nvGrpSpPr>
        <p:grpSpPr bwMode="auto">
          <a:xfrm>
            <a:off x="2626518" y="6003554"/>
            <a:ext cx="1160463" cy="461962"/>
            <a:chOff x="902416" y="6160831"/>
            <a:chExt cx="1160369" cy="462226"/>
          </a:xfrm>
        </p:grpSpPr>
        <p:sp>
          <p:nvSpPr>
            <p:cNvPr id="310" name="TextBox 29">
              <a:extLst>
                <a:ext uri="{FF2B5EF4-FFF2-40B4-BE49-F238E27FC236}">
                  <a16:creationId xmlns:a16="http://schemas.microsoft.com/office/drawing/2014/main" id="{82440900-2334-F946-90EB-5FA8637ADF05}"/>
                </a:ext>
              </a:extLst>
            </p:cNvPr>
            <p:cNvSpPr txBox="1">
              <a:spLocks noChangeArrowheads="1"/>
            </p:cNvSpPr>
            <p:nvPr/>
          </p:nvSpPr>
          <p:spPr bwMode="auto">
            <a:xfrm>
              <a:off x="902416" y="6315280"/>
              <a:ext cx="116036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IP datagram</a:t>
              </a:r>
            </a:p>
          </p:txBody>
        </p:sp>
        <p:cxnSp>
          <p:nvCxnSpPr>
            <p:cNvPr id="311" name="Straight Connector 31">
              <a:extLst>
                <a:ext uri="{FF2B5EF4-FFF2-40B4-BE49-F238E27FC236}">
                  <a16:creationId xmlns:a16="http://schemas.microsoft.com/office/drawing/2014/main" id="{80F4CA72-3CF5-FA41-9EB4-A49E55C16864}"/>
                </a:ext>
              </a:extLst>
            </p:cNvPr>
            <p:cNvCxnSpPr>
              <a:cxnSpLocks noChangeShapeType="1"/>
            </p:cNvCxnSpPr>
            <p:nvPr/>
          </p:nvCxnSpPr>
          <p:spPr bwMode="auto">
            <a:xfrm flipH="1">
              <a:off x="1785033" y="6160831"/>
              <a:ext cx="274620" cy="240255"/>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12" name="Group 311">
            <a:extLst>
              <a:ext uri="{FF2B5EF4-FFF2-40B4-BE49-F238E27FC236}">
                <a16:creationId xmlns:a16="http://schemas.microsoft.com/office/drawing/2014/main" id="{D82A29D1-4C9E-CE44-A5D6-40B408BEA390}"/>
              </a:ext>
            </a:extLst>
          </p:cNvPr>
          <p:cNvGrpSpPr>
            <a:grpSpLocks/>
          </p:cNvGrpSpPr>
          <p:nvPr/>
        </p:nvGrpSpPr>
        <p:grpSpPr bwMode="auto">
          <a:xfrm>
            <a:off x="6257131" y="3838204"/>
            <a:ext cx="1620837" cy="515937"/>
            <a:chOff x="4531899" y="3996483"/>
            <a:chExt cx="1620957" cy="514832"/>
          </a:xfrm>
        </p:grpSpPr>
        <p:sp>
          <p:nvSpPr>
            <p:cNvPr id="313" name="TextBox 312">
              <a:extLst>
                <a:ext uri="{FF2B5EF4-FFF2-40B4-BE49-F238E27FC236}">
                  <a16:creationId xmlns:a16="http://schemas.microsoft.com/office/drawing/2014/main" id="{17530F4E-F3B8-5644-978B-F46D05030A46}"/>
                </a:ext>
              </a:extLst>
            </p:cNvPr>
            <p:cNvSpPr txBox="1">
              <a:spLocks noChangeArrowheads="1"/>
            </p:cNvSpPr>
            <p:nvPr/>
          </p:nvSpPr>
          <p:spPr bwMode="auto">
            <a:xfrm>
              <a:off x="4531899" y="3996483"/>
              <a:ext cx="162095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TCP ACK segment</a:t>
              </a:r>
            </a:p>
          </p:txBody>
        </p:sp>
        <p:cxnSp>
          <p:nvCxnSpPr>
            <p:cNvPr id="314" name="Straight Connector 313">
              <a:extLst>
                <a:ext uri="{FF2B5EF4-FFF2-40B4-BE49-F238E27FC236}">
                  <a16:creationId xmlns:a16="http://schemas.microsoft.com/office/drawing/2014/main" id="{6343044A-858C-F34D-BCBF-FD46442A2B7E}"/>
                </a:ext>
              </a:extLst>
            </p:cNvPr>
            <p:cNvCxnSpPr>
              <a:cxnSpLocks noChangeShapeType="1"/>
            </p:cNvCxnSpPr>
            <p:nvPr/>
          </p:nvCxnSpPr>
          <p:spPr bwMode="auto">
            <a:xfrm flipH="1">
              <a:off x="4632144" y="4271060"/>
              <a:ext cx="274620" cy="240255"/>
            </a:xfrm>
            <a:prstGeom prst="line">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21" name="Slide Number Placeholder 2">
            <a:extLst>
              <a:ext uri="{FF2B5EF4-FFF2-40B4-BE49-F238E27FC236}">
                <a16:creationId xmlns:a16="http://schemas.microsoft.com/office/drawing/2014/main" id="{4FCB648B-CD96-D64D-8CCB-A39CAC1D995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129</a:t>
            </a:fld>
            <a:endParaRPr lang="en-US" dirty="0"/>
          </a:p>
        </p:txBody>
      </p:sp>
    </p:spTree>
    <p:extLst>
      <p:ext uri="{BB962C8B-B14F-4D97-AF65-F5344CB8AC3E}">
        <p14:creationId xmlns:p14="http://schemas.microsoft.com/office/powerpoint/2010/main" val="2027059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dissolve">
                                      <p:cBhvr>
                                        <p:cTn id="7" dur="500"/>
                                        <p:tgtEl>
                                          <p:spTgt spid="6">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6">
                                            <p:txEl>
                                              <p:pRg st="2" end="2"/>
                                            </p:txEl>
                                          </p:spTgt>
                                        </p:tgtEl>
                                        <p:attrNameLst>
                                          <p:attrName>style.visibility</p:attrName>
                                        </p:attrNameLst>
                                      </p:cBhvr>
                                      <p:to>
                                        <p:strVal val="visible"/>
                                      </p:to>
                                    </p:set>
                                    <p:animEffect transition="in" filter="dissolve">
                                      <p:cBhvr>
                                        <p:cTn id="10" dur="500"/>
                                        <p:tgtEl>
                                          <p:spTgt spid="6">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282"/>
                                        </p:tgtEl>
                                        <p:attrNameLst>
                                          <p:attrName>style.visibility</p:attrName>
                                        </p:attrNameLst>
                                      </p:cBhvr>
                                      <p:to>
                                        <p:strVal val="visible"/>
                                      </p:to>
                                    </p:set>
                                    <p:animEffect transition="in" filter="wipe(left)">
                                      <p:cBhvr>
                                        <p:cTn id="15" dur="500"/>
                                        <p:tgtEl>
                                          <p:spTgt spid="282"/>
                                        </p:tgtEl>
                                      </p:cBhvr>
                                    </p:animEffect>
                                  </p:childTnLst>
                                </p:cTn>
                              </p:par>
                            </p:childTnLst>
                          </p:cTn>
                        </p:par>
                        <p:par>
                          <p:cTn id="16" fill="hold">
                            <p:stCondLst>
                              <p:cond delay="500"/>
                            </p:stCondLst>
                            <p:childTnLst>
                              <p:par>
                                <p:cTn id="17" presetID="9" presetClass="entr" presetSubtype="0" fill="hold" nodeType="afterEffect">
                                  <p:stCondLst>
                                    <p:cond delay="0"/>
                                  </p:stCondLst>
                                  <p:childTnLst>
                                    <p:set>
                                      <p:cBhvr>
                                        <p:cTn id="18" dur="1" fill="hold">
                                          <p:stCondLst>
                                            <p:cond delay="0"/>
                                          </p:stCondLst>
                                        </p:cTn>
                                        <p:tgtEl>
                                          <p:spTgt spid="309"/>
                                        </p:tgtEl>
                                        <p:attrNameLst>
                                          <p:attrName>style.visibility</p:attrName>
                                        </p:attrNameLst>
                                      </p:cBhvr>
                                      <p:to>
                                        <p:strVal val="visible"/>
                                      </p:to>
                                    </p:set>
                                    <p:animEffect transition="in" filter="dissolve">
                                      <p:cBhvr>
                                        <p:cTn id="19" dur="500"/>
                                        <p:tgtEl>
                                          <p:spTgt spid="309"/>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6">
                                            <p:txEl>
                                              <p:pRg st="3" end="3"/>
                                            </p:txEl>
                                          </p:spTgt>
                                        </p:tgtEl>
                                        <p:attrNameLst>
                                          <p:attrName>style.visibility</p:attrName>
                                        </p:attrNameLst>
                                      </p:cBhvr>
                                      <p:to>
                                        <p:strVal val="visible"/>
                                      </p:to>
                                    </p:set>
                                    <p:animEffect transition="in" filter="dissolve">
                                      <p:cBhvr>
                                        <p:cTn id="24" dur="500"/>
                                        <p:tgtEl>
                                          <p:spTgt spid="6">
                                            <p:txEl>
                                              <p:pRg st="3" end="3"/>
                                            </p:txEl>
                                          </p:spTgt>
                                        </p:tgtEl>
                                      </p:cBhvr>
                                    </p:animEffect>
                                  </p:childTnLst>
                                </p:cTn>
                              </p:par>
                            </p:childTnLst>
                          </p:cTn>
                        </p:par>
                        <p:par>
                          <p:cTn id="25" fill="hold">
                            <p:stCondLst>
                              <p:cond delay="500"/>
                            </p:stCondLst>
                            <p:childTnLst>
                              <p:par>
                                <p:cTn id="26" presetID="22" presetClass="entr" presetSubtype="8" fill="hold" nodeType="afterEffect">
                                  <p:stCondLst>
                                    <p:cond delay="0"/>
                                  </p:stCondLst>
                                  <p:childTnLst>
                                    <p:set>
                                      <p:cBhvr>
                                        <p:cTn id="27" dur="1" fill="hold">
                                          <p:stCondLst>
                                            <p:cond delay="0"/>
                                          </p:stCondLst>
                                        </p:cTn>
                                        <p:tgtEl>
                                          <p:spTgt spid="291"/>
                                        </p:tgtEl>
                                        <p:attrNameLst>
                                          <p:attrName>style.visibility</p:attrName>
                                        </p:attrNameLst>
                                      </p:cBhvr>
                                      <p:to>
                                        <p:strVal val="visible"/>
                                      </p:to>
                                    </p:set>
                                    <p:animEffect transition="in" filter="wipe(left)">
                                      <p:cBhvr>
                                        <p:cTn id="28" dur="500"/>
                                        <p:tgtEl>
                                          <p:spTgt spid="291"/>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6">
                                            <p:txEl>
                                              <p:pRg st="4" end="4"/>
                                            </p:txEl>
                                          </p:spTgt>
                                        </p:tgtEl>
                                        <p:attrNameLst>
                                          <p:attrName>style.visibility</p:attrName>
                                        </p:attrNameLst>
                                      </p:cBhvr>
                                      <p:to>
                                        <p:strVal val="visible"/>
                                      </p:to>
                                    </p:set>
                                    <p:animEffect transition="in" filter="dissolve">
                                      <p:cBhvr>
                                        <p:cTn id="33" dur="500"/>
                                        <p:tgtEl>
                                          <p:spTgt spid="6">
                                            <p:txEl>
                                              <p:pRg st="4" end="4"/>
                                            </p:txEl>
                                          </p:spTgt>
                                        </p:tgtEl>
                                      </p:cBhvr>
                                    </p:animEffect>
                                  </p:childTnLst>
                                </p:cTn>
                              </p:par>
                            </p:childTnLst>
                          </p:cTn>
                        </p:par>
                        <p:par>
                          <p:cTn id="34" fill="hold">
                            <p:stCondLst>
                              <p:cond delay="500"/>
                            </p:stCondLst>
                            <p:childTnLst>
                              <p:par>
                                <p:cTn id="35" presetID="22" presetClass="entr" presetSubtype="2" fill="hold" nodeType="afterEffect">
                                  <p:stCondLst>
                                    <p:cond delay="0"/>
                                  </p:stCondLst>
                                  <p:childTnLst>
                                    <p:set>
                                      <p:cBhvr>
                                        <p:cTn id="36" dur="1" fill="hold">
                                          <p:stCondLst>
                                            <p:cond delay="0"/>
                                          </p:stCondLst>
                                        </p:cTn>
                                        <p:tgtEl>
                                          <p:spTgt spid="300"/>
                                        </p:tgtEl>
                                        <p:attrNameLst>
                                          <p:attrName>style.visibility</p:attrName>
                                        </p:attrNameLst>
                                      </p:cBhvr>
                                      <p:to>
                                        <p:strVal val="visible"/>
                                      </p:to>
                                    </p:set>
                                    <p:animEffect transition="in" filter="wipe(right)">
                                      <p:cBhvr>
                                        <p:cTn id="37" dur="500"/>
                                        <p:tgtEl>
                                          <p:spTgt spid="300"/>
                                        </p:tgtEl>
                                      </p:cBhvr>
                                    </p:animEffect>
                                  </p:childTnLst>
                                </p:cTn>
                              </p:par>
                              <p:par>
                                <p:cTn id="38" presetID="9" presetClass="entr" presetSubtype="0" fill="hold" nodeType="withEffect">
                                  <p:stCondLst>
                                    <p:cond delay="0"/>
                                  </p:stCondLst>
                                  <p:childTnLst>
                                    <p:set>
                                      <p:cBhvr>
                                        <p:cTn id="39" dur="1" fill="hold">
                                          <p:stCondLst>
                                            <p:cond delay="0"/>
                                          </p:stCondLst>
                                        </p:cTn>
                                        <p:tgtEl>
                                          <p:spTgt spid="312"/>
                                        </p:tgtEl>
                                        <p:attrNameLst>
                                          <p:attrName>style.visibility</p:attrName>
                                        </p:attrNameLst>
                                      </p:cBhvr>
                                      <p:to>
                                        <p:strVal val="visible"/>
                                      </p:to>
                                    </p:set>
                                    <p:animEffect transition="in" filter="dissolve">
                                      <p:cBhvr>
                                        <p:cTn id="40" dur="500"/>
                                        <p:tgtEl>
                                          <p:spTgt spid="312"/>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nodeType="clickEffect">
                                  <p:stCondLst>
                                    <p:cond delay="0"/>
                                  </p:stCondLst>
                                  <p:childTnLst>
                                    <p:set>
                                      <p:cBhvr>
                                        <p:cTn id="44" dur="1" fill="hold">
                                          <p:stCondLst>
                                            <p:cond delay="0"/>
                                          </p:stCondLst>
                                        </p:cTn>
                                        <p:tgtEl>
                                          <p:spTgt spid="6">
                                            <p:txEl>
                                              <p:pRg st="5" end="5"/>
                                            </p:txEl>
                                          </p:spTgt>
                                        </p:tgtEl>
                                        <p:attrNameLst>
                                          <p:attrName>style.visibility</p:attrName>
                                        </p:attrNameLst>
                                      </p:cBhvr>
                                      <p:to>
                                        <p:strVal val="visible"/>
                                      </p:to>
                                    </p:set>
                                    <p:animEffect transition="in" filter="dissolve">
                                      <p:cBhvr>
                                        <p:cTn id="45"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55BCE33F-AF9C-9244-A84E-ABFE39D35FDD}"/>
              </a:ext>
            </a:extLst>
          </p:cNvPr>
          <p:cNvGrpSpPr/>
          <p:nvPr/>
        </p:nvGrpSpPr>
        <p:grpSpPr>
          <a:xfrm>
            <a:off x="5525255" y="2683797"/>
            <a:ext cx="1407618" cy="386166"/>
            <a:chOff x="8593764" y="690692"/>
            <a:chExt cx="1407618" cy="386166"/>
          </a:xfrm>
        </p:grpSpPr>
        <p:sp>
          <p:nvSpPr>
            <p:cNvPr id="90" name="Rectangle 89">
              <a:extLst>
                <a:ext uri="{FF2B5EF4-FFF2-40B4-BE49-F238E27FC236}">
                  <a16:creationId xmlns:a16="http://schemas.microsoft.com/office/drawing/2014/main" id="{3181679B-461D-F54E-B35C-1F26F43C0389}"/>
                </a:ext>
              </a:extLst>
            </p:cNvPr>
            <p:cNvSpPr/>
            <p:nvPr/>
          </p:nvSpPr>
          <p:spPr>
            <a:xfrm>
              <a:off x="8597936" y="756182"/>
              <a:ext cx="1403446" cy="2661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1" name="TextBox 90">
              <a:extLst>
                <a:ext uri="{FF2B5EF4-FFF2-40B4-BE49-F238E27FC236}">
                  <a16:creationId xmlns:a16="http://schemas.microsoft.com/office/drawing/2014/main" id="{3C8C24D3-DD36-2249-9CAB-AD499E2FCA24}"/>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2" name="TextBox 91">
              <a:extLst>
                <a:ext uri="{FF2B5EF4-FFF2-40B4-BE49-F238E27FC236}">
                  <a16:creationId xmlns:a16="http://schemas.microsoft.com/office/drawing/2014/main" id="{A5E8010F-AACF-1444-9E25-B05D5044AA5A}"/>
                </a:ext>
              </a:extLst>
            </p:cNvPr>
            <p:cNvSpPr txBox="1"/>
            <p:nvPr/>
          </p:nvSpPr>
          <p:spPr>
            <a:xfrm>
              <a:off x="8593764" y="690692"/>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93" name="Group 92">
            <a:extLst>
              <a:ext uri="{FF2B5EF4-FFF2-40B4-BE49-F238E27FC236}">
                <a16:creationId xmlns:a16="http://schemas.microsoft.com/office/drawing/2014/main" id="{7B18E3F3-40BD-0C49-8324-41152F4086DF}"/>
              </a:ext>
            </a:extLst>
          </p:cNvPr>
          <p:cNvGrpSpPr/>
          <p:nvPr/>
        </p:nvGrpSpPr>
        <p:grpSpPr>
          <a:xfrm>
            <a:off x="5272320" y="3145339"/>
            <a:ext cx="1651423" cy="389371"/>
            <a:chOff x="8349959" y="687487"/>
            <a:chExt cx="1651423" cy="389371"/>
          </a:xfrm>
        </p:grpSpPr>
        <p:sp>
          <p:nvSpPr>
            <p:cNvPr id="94" name="Rectangle 93">
              <a:extLst>
                <a:ext uri="{FF2B5EF4-FFF2-40B4-BE49-F238E27FC236}">
                  <a16:creationId xmlns:a16="http://schemas.microsoft.com/office/drawing/2014/main" id="{40BFCB17-7AF9-A04A-B142-3A8A74A0F13F}"/>
                </a:ext>
              </a:extLst>
            </p:cNvPr>
            <p:cNvSpPr/>
            <p:nvPr/>
          </p:nvSpPr>
          <p:spPr>
            <a:xfrm>
              <a:off x="8369532" y="756182"/>
              <a:ext cx="1631850"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5" name="TextBox 94">
              <a:extLst>
                <a:ext uri="{FF2B5EF4-FFF2-40B4-BE49-F238E27FC236}">
                  <a16:creationId xmlns:a16="http://schemas.microsoft.com/office/drawing/2014/main" id="{77480891-1114-0843-9D86-8F8D5F0BD098}"/>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6" name="TextBox 95">
              <a:extLst>
                <a:ext uri="{FF2B5EF4-FFF2-40B4-BE49-F238E27FC236}">
                  <a16:creationId xmlns:a16="http://schemas.microsoft.com/office/drawing/2014/main" id="{C180BA86-1AC2-8249-A8BF-24B0BD4B001D}"/>
                </a:ext>
              </a:extLst>
            </p:cNvPr>
            <p:cNvSpPr txBox="1"/>
            <p:nvPr/>
          </p:nvSpPr>
          <p:spPr>
            <a:xfrm>
              <a:off x="8593764" y="690692"/>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sp>
          <p:nvSpPr>
            <p:cNvPr id="97" name="TextBox 96">
              <a:extLst>
                <a:ext uri="{FF2B5EF4-FFF2-40B4-BE49-F238E27FC236}">
                  <a16:creationId xmlns:a16="http://schemas.microsoft.com/office/drawing/2014/main" id="{35880B3B-4ADE-F941-961B-5B939CD2E4D3}"/>
                </a:ext>
              </a:extLst>
            </p:cNvPr>
            <p:cNvSpPr txBox="1"/>
            <p:nvPr/>
          </p:nvSpPr>
          <p:spPr>
            <a:xfrm>
              <a:off x="8349959" y="687487"/>
              <a:ext cx="4090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n</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sp>
        <p:nvSpPr>
          <p:cNvPr id="98" name="Rectangle 97">
            <a:extLst>
              <a:ext uri="{FF2B5EF4-FFF2-40B4-BE49-F238E27FC236}">
                <a16:creationId xmlns:a16="http://schemas.microsoft.com/office/drawing/2014/main" id="{4FFEBBBB-2623-A645-BE22-49AB28379D36}"/>
              </a:ext>
            </a:extLst>
          </p:cNvPr>
          <p:cNvSpPr/>
          <p:nvPr/>
        </p:nvSpPr>
        <p:spPr>
          <a:xfrm>
            <a:off x="5864224" y="2340021"/>
            <a:ext cx="1063879" cy="2661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9" name="TextBox 98">
            <a:extLst>
              <a:ext uri="{FF2B5EF4-FFF2-40B4-BE49-F238E27FC236}">
                <a16:creationId xmlns:a16="http://schemas.microsoft.com/office/drawing/2014/main" id="{BE6AB7BA-7EC8-0044-B495-B5FBC9F37B18}"/>
              </a:ext>
            </a:extLst>
          </p:cNvPr>
          <p:cNvSpPr txBox="1"/>
          <p:nvPr/>
        </p:nvSpPr>
        <p:spPr>
          <a:xfrm>
            <a:off x="5819897" y="2291365"/>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00" name="Rectangle 99">
            <a:extLst>
              <a:ext uri="{FF2B5EF4-FFF2-40B4-BE49-F238E27FC236}">
                <a16:creationId xmlns:a16="http://schemas.microsoft.com/office/drawing/2014/main" id="{7E44E6E3-ED5F-EA46-A3F3-2FC71EED50CF}"/>
              </a:ext>
            </a:extLst>
          </p:cNvPr>
          <p:cNvSpPr/>
          <p:nvPr/>
        </p:nvSpPr>
        <p:spPr>
          <a:xfrm>
            <a:off x="5864224" y="2291365"/>
            <a:ext cx="1063879" cy="300547"/>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33F974F9-F1CB-EB4F-9996-B0CAF21D948C}"/>
              </a:ext>
            </a:extLst>
          </p:cNvPr>
          <p:cNvSpPr/>
          <p:nvPr/>
        </p:nvSpPr>
        <p:spPr>
          <a:xfrm>
            <a:off x="5474955" y="2744519"/>
            <a:ext cx="1478052" cy="284266"/>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3" name="Slide Number Placeholder 2">
            <a:extLst>
              <a:ext uri="{FF2B5EF4-FFF2-40B4-BE49-F238E27FC236}">
                <a16:creationId xmlns:a16="http://schemas.microsoft.com/office/drawing/2014/main" id="{763B7DCD-B52F-3E47-BEBE-99834B40354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a:t>
            </a:fld>
            <a:endParaRPr lang="en-US" dirty="0"/>
          </a:p>
        </p:txBody>
      </p:sp>
    </p:spTree>
    <p:extLst>
      <p:ext uri="{BB962C8B-B14F-4D97-AF65-F5344CB8AC3E}">
        <p14:creationId xmlns:p14="http://schemas.microsoft.com/office/powerpoint/2010/main" val="2664357894"/>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 name="Group 102">
            <a:extLst>
              <a:ext uri="{FF2B5EF4-FFF2-40B4-BE49-F238E27FC236}">
                <a16:creationId xmlns:a16="http://schemas.microsoft.com/office/drawing/2014/main" id="{DDBB9026-12F2-A349-BFEF-8C31C7F86092}"/>
              </a:ext>
            </a:extLst>
          </p:cNvPr>
          <p:cNvGrpSpPr/>
          <p:nvPr/>
        </p:nvGrpSpPr>
        <p:grpSpPr>
          <a:xfrm>
            <a:off x="7593761" y="3434252"/>
            <a:ext cx="1100814" cy="719137"/>
            <a:chOff x="7493876" y="2774731"/>
            <a:chExt cx="1481958" cy="894622"/>
          </a:xfrm>
        </p:grpSpPr>
        <p:sp>
          <p:nvSpPr>
            <p:cNvPr id="104" name="Freeform 103">
              <a:extLst>
                <a:ext uri="{FF2B5EF4-FFF2-40B4-BE49-F238E27FC236}">
                  <a16:creationId xmlns:a16="http://schemas.microsoft.com/office/drawing/2014/main" id="{2EAD1D45-E7DC-F546-BF28-57362134135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5" name="Oval 104">
              <a:extLst>
                <a:ext uri="{FF2B5EF4-FFF2-40B4-BE49-F238E27FC236}">
                  <a16:creationId xmlns:a16="http://schemas.microsoft.com/office/drawing/2014/main" id="{C917A520-A78E-6F4B-A627-C017D0408DA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6" name="Group 105">
              <a:extLst>
                <a:ext uri="{FF2B5EF4-FFF2-40B4-BE49-F238E27FC236}">
                  <a16:creationId xmlns:a16="http://schemas.microsoft.com/office/drawing/2014/main" id="{515FCDD6-C861-564F-B521-7551F1A8280E}"/>
                </a:ext>
              </a:extLst>
            </p:cNvPr>
            <p:cNvGrpSpPr/>
            <p:nvPr/>
          </p:nvGrpSpPr>
          <p:grpSpPr>
            <a:xfrm>
              <a:off x="7713663" y="2848339"/>
              <a:ext cx="1042107" cy="425543"/>
              <a:chOff x="7786941" y="2884917"/>
              <a:chExt cx="897649" cy="353919"/>
            </a:xfrm>
          </p:grpSpPr>
          <p:sp>
            <p:nvSpPr>
              <p:cNvPr id="107" name="Freeform 106">
                <a:extLst>
                  <a:ext uri="{FF2B5EF4-FFF2-40B4-BE49-F238E27FC236}">
                    <a16:creationId xmlns:a16="http://schemas.microsoft.com/office/drawing/2014/main" id="{EB9B6B9B-3107-CD48-AEC1-E65E25BE6AC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8" name="Freeform 107">
                <a:extLst>
                  <a:ext uri="{FF2B5EF4-FFF2-40B4-BE49-F238E27FC236}">
                    <a16:creationId xmlns:a16="http://schemas.microsoft.com/office/drawing/2014/main" id="{B5DD3803-6AF8-3847-B395-25898737955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9" name="Freeform 108">
                <a:extLst>
                  <a:ext uri="{FF2B5EF4-FFF2-40B4-BE49-F238E27FC236}">
                    <a16:creationId xmlns:a16="http://schemas.microsoft.com/office/drawing/2014/main" id="{DA65177F-9EDB-4144-8C88-7E37D8240AB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a:extLst>
                  <a:ext uri="{FF2B5EF4-FFF2-40B4-BE49-F238E27FC236}">
                    <a16:creationId xmlns:a16="http://schemas.microsoft.com/office/drawing/2014/main" id="{97906B30-472F-354C-82AF-33220C002B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95" name="Group 94">
            <a:extLst>
              <a:ext uri="{FF2B5EF4-FFF2-40B4-BE49-F238E27FC236}">
                <a16:creationId xmlns:a16="http://schemas.microsoft.com/office/drawing/2014/main" id="{70DB66D8-759D-3E45-8AD9-CC358022D572}"/>
              </a:ext>
            </a:extLst>
          </p:cNvPr>
          <p:cNvGrpSpPr/>
          <p:nvPr/>
        </p:nvGrpSpPr>
        <p:grpSpPr>
          <a:xfrm>
            <a:off x="5720127" y="3438633"/>
            <a:ext cx="1100814" cy="719137"/>
            <a:chOff x="7493876" y="2774731"/>
            <a:chExt cx="1481958" cy="894622"/>
          </a:xfrm>
        </p:grpSpPr>
        <p:sp>
          <p:nvSpPr>
            <p:cNvPr id="96" name="Freeform 95">
              <a:extLst>
                <a:ext uri="{FF2B5EF4-FFF2-40B4-BE49-F238E27FC236}">
                  <a16:creationId xmlns:a16="http://schemas.microsoft.com/office/drawing/2014/main" id="{E483E17D-400D-C84C-8056-02B78CDD0DE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97" name="Oval 96">
              <a:extLst>
                <a:ext uri="{FF2B5EF4-FFF2-40B4-BE49-F238E27FC236}">
                  <a16:creationId xmlns:a16="http://schemas.microsoft.com/office/drawing/2014/main" id="{318D9153-5EE4-3340-BCD3-478931CFC7F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98" name="Group 97">
              <a:extLst>
                <a:ext uri="{FF2B5EF4-FFF2-40B4-BE49-F238E27FC236}">
                  <a16:creationId xmlns:a16="http://schemas.microsoft.com/office/drawing/2014/main" id="{DAAFD939-A5C2-6A45-BE89-14CD8870A576}"/>
                </a:ext>
              </a:extLst>
            </p:cNvPr>
            <p:cNvGrpSpPr/>
            <p:nvPr/>
          </p:nvGrpSpPr>
          <p:grpSpPr>
            <a:xfrm>
              <a:off x="7713663" y="2848339"/>
              <a:ext cx="1042107" cy="425543"/>
              <a:chOff x="7786941" y="2884917"/>
              <a:chExt cx="897649" cy="353919"/>
            </a:xfrm>
          </p:grpSpPr>
          <p:sp>
            <p:nvSpPr>
              <p:cNvPr id="99" name="Freeform 98">
                <a:extLst>
                  <a:ext uri="{FF2B5EF4-FFF2-40B4-BE49-F238E27FC236}">
                    <a16:creationId xmlns:a16="http://schemas.microsoft.com/office/drawing/2014/main" id="{762F9A94-D8D0-934F-94BA-2BF1A64428C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0" name="Freeform 99">
                <a:extLst>
                  <a:ext uri="{FF2B5EF4-FFF2-40B4-BE49-F238E27FC236}">
                    <a16:creationId xmlns:a16="http://schemas.microsoft.com/office/drawing/2014/main" id="{205790B6-6F8F-394F-AEFC-DC10F8B5D5D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1" name="Freeform 100">
                <a:extLst>
                  <a:ext uri="{FF2B5EF4-FFF2-40B4-BE49-F238E27FC236}">
                    <a16:creationId xmlns:a16="http://schemas.microsoft.com/office/drawing/2014/main" id="{355156BC-1504-E74B-8008-40A919B5BE4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Freeform 101">
                <a:extLst>
                  <a:ext uri="{FF2B5EF4-FFF2-40B4-BE49-F238E27FC236}">
                    <a16:creationId xmlns:a16="http://schemas.microsoft.com/office/drawing/2014/main" id="{216A1E01-4397-904B-AF75-454F94DE105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719" y="271755"/>
            <a:ext cx="11393310" cy="894622"/>
          </a:xfrm>
        </p:spPr>
        <p:txBody>
          <a:bodyPr>
            <a:normAutofit/>
          </a:bodyPr>
          <a:lstStyle/>
          <a:p>
            <a:r>
              <a:rPr lang="en-US" sz="4800" dirty="0"/>
              <a:t>TCP fairness</a:t>
            </a:r>
            <a:endParaRPr lang="en-US" sz="4400" b="0" dirty="0"/>
          </a:p>
        </p:txBody>
      </p:sp>
      <p:sp>
        <p:nvSpPr>
          <p:cNvPr id="15" name="Rectangle 4">
            <a:extLst>
              <a:ext uri="{FF2B5EF4-FFF2-40B4-BE49-F238E27FC236}">
                <a16:creationId xmlns:a16="http://schemas.microsoft.com/office/drawing/2014/main" id="{FC515608-44C0-AE4F-9716-2C57F89C9FF4}"/>
              </a:ext>
            </a:extLst>
          </p:cNvPr>
          <p:cNvSpPr txBox="1">
            <a:spLocks noChangeArrowheads="1"/>
          </p:cNvSpPr>
          <p:nvPr/>
        </p:nvSpPr>
        <p:spPr>
          <a:xfrm>
            <a:off x="876300" y="1271325"/>
            <a:ext cx="10174288" cy="10890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mn-ea"/>
                <a:cs typeface="+mn-cs"/>
              </a:rPr>
              <a:t>Fairness goal:</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if</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 K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TCP sessions share same bottleneck link of bandwidth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R</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each should have average rate of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R/K</a:t>
            </a:r>
          </a:p>
        </p:txBody>
      </p:sp>
      <p:sp>
        <p:nvSpPr>
          <p:cNvPr id="61" name="Line 68">
            <a:extLst>
              <a:ext uri="{FF2B5EF4-FFF2-40B4-BE49-F238E27FC236}">
                <a16:creationId xmlns:a16="http://schemas.microsoft.com/office/drawing/2014/main" id="{CDC7342A-49E4-EA42-944C-558FC96B498E}"/>
              </a:ext>
            </a:extLst>
          </p:cNvPr>
          <p:cNvSpPr>
            <a:spLocks noChangeShapeType="1"/>
          </p:cNvSpPr>
          <p:nvPr/>
        </p:nvSpPr>
        <p:spPr bwMode="auto">
          <a:xfrm flipV="1">
            <a:off x="6816123" y="3752849"/>
            <a:ext cx="819151" cy="8919"/>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0" name="Rectangle 25">
            <a:extLst>
              <a:ext uri="{FF2B5EF4-FFF2-40B4-BE49-F238E27FC236}">
                <a16:creationId xmlns:a16="http://schemas.microsoft.com/office/drawing/2014/main" id="{75F28C3D-FB3C-2547-B5A0-31713944D0F9}"/>
              </a:ext>
            </a:extLst>
          </p:cNvPr>
          <p:cNvSpPr>
            <a:spLocks noChangeArrowheads="1"/>
          </p:cNvSpPr>
          <p:nvPr/>
        </p:nvSpPr>
        <p:spPr bwMode="auto">
          <a:xfrm>
            <a:off x="6986588" y="3552825"/>
            <a:ext cx="147637" cy="200025"/>
          </a:xfrm>
          <a:prstGeom prst="rect">
            <a:avLst/>
          </a:prstGeom>
          <a:solidFill>
            <a:srgbClr val="0099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1" name="Rectangle 26">
            <a:extLst>
              <a:ext uri="{FF2B5EF4-FFF2-40B4-BE49-F238E27FC236}">
                <a16:creationId xmlns:a16="http://schemas.microsoft.com/office/drawing/2014/main" id="{2FFB7F49-0A17-8244-A6C8-A042CD8FF570}"/>
              </a:ext>
            </a:extLst>
          </p:cNvPr>
          <p:cNvSpPr>
            <a:spLocks noChangeArrowheads="1"/>
          </p:cNvSpPr>
          <p:nvPr/>
        </p:nvSpPr>
        <p:spPr bwMode="auto">
          <a:xfrm>
            <a:off x="6296025" y="3614738"/>
            <a:ext cx="147638" cy="200025"/>
          </a:xfrm>
          <a:prstGeom prst="rect">
            <a:avLst/>
          </a:prstGeom>
          <a:solidFill>
            <a:srgbClr val="0099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2" name="Rectangle 27">
            <a:extLst>
              <a:ext uri="{FF2B5EF4-FFF2-40B4-BE49-F238E27FC236}">
                <a16:creationId xmlns:a16="http://schemas.microsoft.com/office/drawing/2014/main" id="{506AE97C-512B-D047-B5C2-A8583E61E051}"/>
              </a:ext>
            </a:extLst>
          </p:cNvPr>
          <p:cNvSpPr>
            <a:spLocks noChangeArrowheads="1"/>
          </p:cNvSpPr>
          <p:nvPr/>
        </p:nvSpPr>
        <p:spPr bwMode="auto">
          <a:xfrm>
            <a:off x="6586538" y="3552825"/>
            <a:ext cx="147637" cy="200025"/>
          </a:xfrm>
          <a:prstGeom prst="rect">
            <a:avLst/>
          </a:prstGeom>
          <a:solidFill>
            <a:srgbClr val="0099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3" name="Text Box 28">
            <a:extLst>
              <a:ext uri="{FF2B5EF4-FFF2-40B4-BE49-F238E27FC236}">
                <a16:creationId xmlns:a16="http://schemas.microsoft.com/office/drawing/2014/main" id="{D7035546-992D-A546-9880-E3DFD92C39EA}"/>
              </a:ext>
            </a:extLst>
          </p:cNvPr>
          <p:cNvSpPr txBox="1">
            <a:spLocks noChangeArrowheads="1"/>
          </p:cNvSpPr>
          <p:nvPr/>
        </p:nvSpPr>
        <p:spPr bwMode="auto">
          <a:xfrm>
            <a:off x="2370566" y="2468215"/>
            <a:ext cx="2338269"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connection 1</a:t>
            </a:r>
          </a:p>
        </p:txBody>
      </p:sp>
      <p:sp>
        <p:nvSpPr>
          <p:cNvPr id="84" name="Text Box 29">
            <a:extLst>
              <a:ext uri="{FF2B5EF4-FFF2-40B4-BE49-F238E27FC236}">
                <a16:creationId xmlns:a16="http://schemas.microsoft.com/office/drawing/2014/main" id="{7297E699-0BA6-F14E-9015-0764C0BCD193}"/>
              </a:ext>
            </a:extLst>
          </p:cNvPr>
          <p:cNvSpPr txBox="1">
            <a:spLocks noChangeArrowheads="1"/>
          </p:cNvSpPr>
          <p:nvPr/>
        </p:nvSpPr>
        <p:spPr bwMode="auto">
          <a:xfrm>
            <a:off x="5510979" y="4275418"/>
            <a:ext cx="1518813" cy="10895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bottleneck</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router</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capacity R</a:t>
            </a:r>
          </a:p>
        </p:txBody>
      </p:sp>
      <p:sp>
        <p:nvSpPr>
          <p:cNvPr id="85" name="Freeform 40">
            <a:extLst>
              <a:ext uri="{FF2B5EF4-FFF2-40B4-BE49-F238E27FC236}">
                <a16:creationId xmlns:a16="http://schemas.microsoft.com/office/drawing/2014/main" id="{7B18511C-E0F5-ED42-B886-442969765A2C}"/>
              </a:ext>
            </a:extLst>
          </p:cNvPr>
          <p:cNvSpPr>
            <a:spLocks/>
          </p:cNvSpPr>
          <p:nvPr/>
        </p:nvSpPr>
        <p:spPr bwMode="auto">
          <a:xfrm>
            <a:off x="4765675" y="2967952"/>
            <a:ext cx="4227323" cy="719138"/>
          </a:xfrm>
          <a:custGeom>
            <a:avLst/>
            <a:gdLst>
              <a:gd name="T0" fmla="*/ 0 w 2412"/>
              <a:gd name="T1" fmla="*/ 0 h 453"/>
              <a:gd name="T2" fmla="*/ 2147483647 w 2412"/>
              <a:gd name="T3" fmla="*/ 2147483647 h 453"/>
              <a:gd name="T4" fmla="*/ 2147483647 w 2412"/>
              <a:gd name="T5" fmla="*/ 2147483647 h 453"/>
              <a:gd name="T6" fmla="*/ 0 60000 65536"/>
              <a:gd name="T7" fmla="*/ 0 60000 65536"/>
              <a:gd name="T8" fmla="*/ 0 60000 65536"/>
            </a:gdLst>
            <a:ahLst/>
            <a:cxnLst>
              <a:cxn ang="T6">
                <a:pos x="T0" y="T1"/>
              </a:cxn>
              <a:cxn ang="T7">
                <a:pos x="T2" y="T3"/>
              </a:cxn>
              <a:cxn ang="T8">
                <a:pos x="T4" y="T5"/>
              </a:cxn>
            </a:cxnLst>
            <a:rect l="0" t="0" r="r" b="b"/>
            <a:pathLst>
              <a:path w="2412" h="453">
                <a:moveTo>
                  <a:pt x="0" y="0"/>
                </a:moveTo>
                <a:cubicBezTo>
                  <a:pt x="93" y="65"/>
                  <a:pt x="156" y="318"/>
                  <a:pt x="558" y="390"/>
                </a:cubicBezTo>
                <a:cubicBezTo>
                  <a:pt x="959" y="453"/>
                  <a:pt x="2026" y="423"/>
                  <a:pt x="2412" y="432"/>
                </a:cubicBezTo>
              </a:path>
            </a:pathLst>
          </a:custGeom>
          <a:noFill/>
          <a:ln w="38100" cap="flat" cmpd="sng">
            <a:solidFill>
              <a:srgbClr val="0099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Rectangle 41">
            <a:extLst>
              <a:ext uri="{FF2B5EF4-FFF2-40B4-BE49-F238E27FC236}">
                <a16:creationId xmlns:a16="http://schemas.microsoft.com/office/drawing/2014/main" id="{B87FB624-4166-674A-B3AB-E61FF504C187}"/>
              </a:ext>
            </a:extLst>
          </p:cNvPr>
          <p:cNvSpPr>
            <a:spLocks noChangeArrowheads="1"/>
          </p:cNvSpPr>
          <p:nvPr/>
        </p:nvSpPr>
        <p:spPr bwMode="auto">
          <a:xfrm>
            <a:off x="6457950" y="3614738"/>
            <a:ext cx="147638" cy="200025"/>
          </a:xfrm>
          <a:prstGeom prst="rect">
            <a:avLst/>
          </a:prstGeom>
          <a:solidFill>
            <a:srgbClr val="3333CC"/>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Freeform 42">
            <a:extLst>
              <a:ext uri="{FF2B5EF4-FFF2-40B4-BE49-F238E27FC236}">
                <a16:creationId xmlns:a16="http://schemas.microsoft.com/office/drawing/2014/main" id="{219FFC1B-3A12-DC4B-B53E-9BB5E48658B7}"/>
              </a:ext>
            </a:extLst>
          </p:cNvPr>
          <p:cNvSpPr>
            <a:spLocks/>
          </p:cNvSpPr>
          <p:nvPr/>
        </p:nvSpPr>
        <p:spPr bwMode="auto">
          <a:xfrm>
            <a:off x="4724400" y="3763963"/>
            <a:ext cx="4268598" cy="719137"/>
          </a:xfrm>
          <a:custGeom>
            <a:avLst/>
            <a:gdLst>
              <a:gd name="T0" fmla="*/ 0 w 2412"/>
              <a:gd name="T1" fmla="*/ 2147483647 h 453"/>
              <a:gd name="T2" fmla="*/ 2147483647 w 2412"/>
              <a:gd name="T3" fmla="*/ 2147483647 h 453"/>
              <a:gd name="T4" fmla="*/ 2147483647 w 2412"/>
              <a:gd name="T5" fmla="*/ 2147483647 h 453"/>
              <a:gd name="T6" fmla="*/ 0 60000 65536"/>
              <a:gd name="T7" fmla="*/ 0 60000 65536"/>
              <a:gd name="T8" fmla="*/ 0 60000 65536"/>
            </a:gdLst>
            <a:ahLst/>
            <a:cxnLst>
              <a:cxn ang="T6">
                <a:pos x="T0" y="T1"/>
              </a:cxn>
              <a:cxn ang="T7">
                <a:pos x="T2" y="T3"/>
              </a:cxn>
              <a:cxn ang="T8">
                <a:pos x="T4" y="T5"/>
              </a:cxn>
            </a:cxnLst>
            <a:rect l="0" t="0" r="r" b="b"/>
            <a:pathLst>
              <a:path w="2412" h="453">
                <a:moveTo>
                  <a:pt x="0" y="453"/>
                </a:moveTo>
                <a:cubicBezTo>
                  <a:pt x="93" y="388"/>
                  <a:pt x="156" y="134"/>
                  <a:pt x="558" y="63"/>
                </a:cubicBezTo>
                <a:cubicBezTo>
                  <a:pt x="959" y="0"/>
                  <a:pt x="2026" y="36"/>
                  <a:pt x="2412" y="29"/>
                </a:cubicBezTo>
              </a:path>
            </a:pathLst>
          </a:custGeom>
          <a:noFill/>
          <a:ln w="38100" cap="flat" cmpd="sng">
            <a:solidFill>
              <a:srgbClr val="3333CC"/>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48">
            <a:extLst>
              <a:ext uri="{FF2B5EF4-FFF2-40B4-BE49-F238E27FC236}">
                <a16:creationId xmlns:a16="http://schemas.microsoft.com/office/drawing/2014/main" id="{1859B4C2-A97D-4B48-B306-9FC98BD5A129}"/>
              </a:ext>
            </a:extLst>
          </p:cNvPr>
          <p:cNvSpPr txBox="1">
            <a:spLocks noChangeArrowheads="1"/>
          </p:cNvSpPr>
          <p:nvPr/>
        </p:nvSpPr>
        <p:spPr bwMode="auto">
          <a:xfrm>
            <a:off x="2354381" y="4692948"/>
            <a:ext cx="2338269"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connection 2</a:t>
            </a:r>
          </a:p>
        </p:txBody>
      </p:sp>
      <p:grpSp>
        <p:nvGrpSpPr>
          <p:cNvPr id="89" name="Group 69">
            <a:extLst>
              <a:ext uri="{FF2B5EF4-FFF2-40B4-BE49-F238E27FC236}">
                <a16:creationId xmlns:a16="http://schemas.microsoft.com/office/drawing/2014/main" id="{E41C4D8C-20B4-204B-B9D2-EF53C43D06A8}"/>
              </a:ext>
            </a:extLst>
          </p:cNvPr>
          <p:cNvGrpSpPr>
            <a:grpSpLocks/>
          </p:cNvGrpSpPr>
          <p:nvPr/>
        </p:nvGrpSpPr>
        <p:grpSpPr bwMode="auto">
          <a:xfrm>
            <a:off x="3975100" y="2860675"/>
            <a:ext cx="766763" cy="704850"/>
            <a:chOff x="-44" y="1473"/>
            <a:chExt cx="981" cy="1105"/>
          </a:xfrm>
        </p:grpSpPr>
        <p:pic>
          <p:nvPicPr>
            <p:cNvPr id="90" name="Picture 70" descr="desktop_computer_stylized_medium">
              <a:extLst>
                <a:ext uri="{FF2B5EF4-FFF2-40B4-BE49-F238E27FC236}">
                  <a16:creationId xmlns:a16="http://schemas.microsoft.com/office/drawing/2014/main" id="{0A14B506-3AAE-F546-9A74-AC6072F150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 name="Freeform 71">
              <a:extLst>
                <a:ext uri="{FF2B5EF4-FFF2-40B4-BE49-F238E27FC236}">
                  <a16:creationId xmlns:a16="http://schemas.microsoft.com/office/drawing/2014/main" id="{F6DE560E-4DD1-2842-AD9C-065090AD368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2" name="Group 72">
            <a:extLst>
              <a:ext uri="{FF2B5EF4-FFF2-40B4-BE49-F238E27FC236}">
                <a16:creationId xmlns:a16="http://schemas.microsoft.com/office/drawing/2014/main" id="{D4B132ED-F65A-8349-9956-0282CD84A913}"/>
              </a:ext>
            </a:extLst>
          </p:cNvPr>
          <p:cNvGrpSpPr>
            <a:grpSpLocks/>
          </p:cNvGrpSpPr>
          <p:nvPr/>
        </p:nvGrpSpPr>
        <p:grpSpPr bwMode="auto">
          <a:xfrm>
            <a:off x="3978275" y="4106863"/>
            <a:ext cx="766763" cy="704850"/>
            <a:chOff x="-44" y="1473"/>
            <a:chExt cx="981" cy="1105"/>
          </a:xfrm>
        </p:grpSpPr>
        <p:pic>
          <p:nvPicPr>
            <p:cNvPr id="93" name="Picture 73" descr="desktop_computer_stylized_medium">
              <a:extLst>
                <a:ext uri="{FF2B5EF4-FFF2-40B4-BE49-F238E27FC236}">
                  <a16:creationId xmlns:a16="http://schemas.microsoft.com/office/drawing/2014/main" id="{4A386E2E-C0EC-8A47-9B1E-88CB80A47D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4" name="Freeform 74">
              <a:extLst>
                <a:ext uri="{FF2B5EF4-FFF2-40B4-BE49-F238E27FC236}">
                  <a16:creationId xmlns:a16="http://schemas.microsoft.com/office/drawing/2014/main" id="{021EC07F-1EE7-F54E-88B9-7C2A3644AA1B}"/>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6" name="Slide Number Placeholder 2">
            <a:extLst>
              <a:ext uri="{FF2B5EF4-FFF2-40B4-BE49-F238E27FC236}">
                <a16:creationId xmlns:a16="http://schemas.microsoft.com/office/drawing/2014/main" id="{BB114D03-0978-4146-94B8-68FCC4AA261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130</a:t>
            </a:fld>
            <a:endParaRPr lang="en-US" dirty="0"/>
          </a:p>
        </p:txBody>
      </p:sp>
    </p:spTree>
    <p:extLst>
      <p:ext uri="{BB962C8B-B14F-4D97-AF65-F5344CB8AC3E}">
        <p14:creationId xmlns:p14="http://schemas.microsoft.com/office/powerpoint/2010/main" val="3041573620"/>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34526"/>
            <a:ext cx="11393310" cy="894622"/>
          </a:xfrm>
        </p:spPr>
        <p:txBody>
          <a:bodyPr>
            <a:normAutofit/>
          </a:bodyPr>
          <a:lstStyle/>
          <a:p>
            <a:r>
              <a:rPr lang="en-US" sz="4800" dirty="0"/>
              <a:t>Q: is TCP Fair?</a:t>
            </a:r>
            <a:endParaRPr lang="en-US" sz="4400" b="0" dirty="0"/>
          </a:p>
        </p:txBody>
      </p:sp>
      <p:sp>
        <p:nvSpPr>
          <p:cNvPr id="37" name="Rectangle 3">
            <a:extLst>
              <a:ext uri="{FF2B5EF4-FFF2-40B4-BE49-F238E27FC236}">
                <a16:creationId xmlns:a16="http://schemas.microsoft.com/office/drawing/2014/main" id="{F376200C-B032-3845-A02F-653A6DB1CA80}"/>
              </a:ext>
            </a:extLst>
          </p:cNvPr>
          <p:cNvSpPr txBox="1">
            <a:spLocks noChangeArrowheads="1"/>
          </p:cNvSpPr>
          <p:nvPr/>
        </p:nvSpPr>
        <p:spPr>
          <a:xfrm>
            <a:off x="1028116" y="1209675"/>
            <a:ext cx="10643184"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Example: two competing TCP sessions: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additive increase gives slope of 1, as throughout increases</a:t>
            </a:r>
          </a:p>
          <a:p>
            <a:pPr marL="457200" marR="0" lvl="0" indent="-2159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multiplicative decrease decreases throughput proportionally </a:t>
            </a:r>
          </a:p>
        </p:txBody>
      </p:sp>
      <p:sp>
        <p:nvSpPr>
          <p:cNvPr id="58" name="Line 4">
            <a:extLst>
              <a:ext uri="{FF2B5EF4-FFF2-40B4-BE49-F238E27FC236}">
                <a16:creationId xmlns:a16="http://schemas.microsoft.com/office/drawing/2014/main" id="{DBA281FC-CC2B-3B4C-8CA6-4EDCC95E7FC5}"/>
              </a:ext>
            </a:extLst>
          </p:cNvPr>
          <p:cNvSpPr>
            <a:spLocks noChangeShapeType="1"/>
          </p:cNvSpPr>
          <p:nvPr/>
        </p:nvSpPr>
        <p:spPr bwMode="auto">
          <a:xfrm>
            <a:off x="1701800" y="6091237"/>
            <a:ext cx="3638550" cy="0"/>
          </a:xfrm>
          <a:prstGeom prst="line">
            <a:avLst/>
          </a:prstGeom>
          <a:noFill/>
          <a:ln w="381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 name="Line 5">
            <a:extLst>
              <a:ext uri="{FF2B5EF4-FFF2-40B4-BE49-F238E27FC236}">
                <a16:creationId xmlns:a16="http://schemas.microsoft.com/office/drawing/2014/main" id="{B4E196DB-854B-3549-98E9-F41F0D1F00AE}"/>
              </a:ext>
            </a:extLst>
          </p:cNvPr>
          <p:cNvSpPr>
            <a:spLocks noChangeShapeType="1"/>
          </p:cNvSpPr>
          <p:nvPr/>
        </p:nvSpPr>
        <p:spPr bwMode="auto">
          <a:xfrm flipV="1">
            <a:off x="1701800" y="2995612"/>
            <a:ext cx="0" cy="3086100"/>
          </a:xfrm>
          <a:prstGeom prst="line">
            <a:avLst/>
          </a:prstGeom>
          <a:noFill/>
          <a:ln w="381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 name="Line 6">
            <a:extLst>
              <a:ext uri="{FF2B5EF4-FFF2-40B4-BE49-F238E27FC236}">
                <a16:creationId xmlns:a16="http://schemas.microsoft.com/office/drawing/2014/main" id="{5542C2C0-67F6-994A-AEFC-E5B2460F1F4B}"/>
              </a:ext>
            </a:extLst>
          </p:cNvPr>
          <p:cNvSpPr>
            <a:spLocks noChangeShapeType="1"/>
          </p:cNvSpPr>
          <p:nvPr/>
        </p:nvSpPr>
        <p:spPr bwMode="auto">
          <a:xfrm rot="-2938105" flipH="1" flipV="1">
            <a:off x="1095375" y="4730750"/>
            <a:ext cx="3560763" cy="14287"/>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 name="Line 7">
            <a:extLst>
              <a:ext uri="{FF2B5EF4-FFF2-40B4-BE49-F238E27FC236}">
                <a16:creationId xmlns:a16="http://schemas.microsoft.com/office/drawing/2014/main" id="{7A0A4AB6-5EF9-8440-BAF1-06A321FDC132}"/>
              </a:ext>
            </a:extLst>
          </p:cNvPr>
          <p:cNvSpPr>
            <a:spLocks noChangeShapeType="1"/>
          </p:cNvSpPr>
          <p:nvPr/>
        </p:nvSpPr>
        <p:spPr bwMode="auto">
          <a:xfrm>
            <a:off x="1682750" y="3243262"/>
            <a:ext cx="2819400" cy="2809875"/>
          </a:xfrm>
          <a:prstGeom prst="line">
            <a:avLst/>
          </a:prstGeom>
          <a:noFill/>
          <a:ln w="38100">
            <a:solidFill>
              <a:srgbClr val="3333CC"/>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 name="Text Box 8">
            <a:extLst>
              <a:ext uri="{FF2B5EF4-FFF2-40B4-BE49-F238E27FC236}">
                <a16:creationId xmlns:a16="http://schemas.microsoft.com/office/drawing/2014/main" id="{17AEECBA-CCAD-AA47-9887-C9E20B6826AC}"/>
              </a:ext>
            </a:extLst>
          </p:cNvPr>
          <p:cNvSpPr txBox="1">
            <a:spLocks noChangeArrowheads="1"/>
          </p:cNvSpPr>
          <p:nvPr/>
        </p:nvSpPr>
        <p:spPr bwMode="auto">
          <a:xfrm>
            <a:off x="1331913" y="3071812"/>
            <a:ext cx="4032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Arial" charset="0"/>
                <a:ea typeface="ＭＳ Ｐゴシック" charset="0"/>
                <a:cs typeface="+mn-cs"/>
              </a:rPr>
              <a:t>R</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4" name="Text Box 9">
            <a:extLst>
              <a:ext uri="{FF2B5EF4-FFF2-40B4-BE49-F238E27FC236}">
                <a16:creationId xmlns:a16="http://schemas.microsoft.com/office/drawing/2014/main" id="{5D2A8ED6-62FA-AA4E-B95C-0B1A80981086}"/>
              </a:ext>
            </a:extLst>
          </p:cNvPr>
          <p:cNvSpPr txBox="1">
            <a:spLocks noChangeArrowheads="1"/>
          </p:cNvSpPr>
          <p:nvPr/>
        </p:nvSpPr>
        <p:spPr bwMode="auto">
          <a:xfrm>
            <a:off x="4284663" y="6119812"/>
            <a:ext cx="4032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2000" b="0" i="0" u="none" strike="noStrike" kern="1200" cap="none" spc="0" normalizeH="0" baseline="0" noProof="0">
                <a:ln>
                  <a:noFill/>
                </a:ln>
                <a:solidFill>
                  <a:srgbClr val="000000"/>
                </a:solidFill>
                <a:effectLst/>
                <a:uLnTx/>
                <a:uFillTx/>
                <a:latin typeface="Arial" charset="0"/>
                <a:ea typeface="ＭＳ Ｐゴシック" charset="0"/>
                <a:cs typeface="+mn-cs"/>
              </a:rPr>
              <a:t>R</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5" name="Text Box 10">
            <a:extLst>
              <a:ext uri="{FF2B5EF4-FFF2-40B4-BE49-F238E27FC236}">
                <a16:creationId xmlns:a16="http://schemas.microsoft.com/office/drawing/2014/main" id="{B2E2FDC0-B672-3448-804D-624A98C1841A}"/>
              </a:ext>
            </a:extLst>
          </p:cNvPr>
          <p:cNvSpPr txBox="1">
            <a:spLocks noChangeArrowheads="1"/>
          </p:cNvSpPr>
          <p:nvPr/>
        </p:nvSpPr>
        <p:spPr bwMode="auto">
          <a:xfrm>
            <a:off x="2560638" y="3062287"/>
            <a:ext cx="3546475"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equal bandwidth share</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6" name="Text Box 11">
            <a:extLst>
              <a:ext uri="{FF2B5EF4-FFF2-40B4-BE49-F238E27FC236}">
                <a16:creationId xmlns:a16="http://schemas.microsoft.com/office/drawing/2014/main" id="{14F93699-B5A1-D14D-8FB0-AA9B53890B69}"/>
              </a:ext>
            </a:extLst>
          </p:cNvPr>
          <p:cNvSpPr txBox="1">
            <a:spLocks noChangeArrowheads="1"/>
          </p:cNvSpPr>
          <p:nvPr/>
        </p:nvSpPr>
        <p:spPr bwMode="auto">
          <a:xfrm>
            <a:off x="1141413" y="6100762"/>
            <a:ext cx="3546475"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Connection 1 throughput</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7" name="Text Box 12">
            <a:extLst>
              <a:ext uri="{FF2B5EF4-FFF2-40B4-BE49-F238E27FC236}">
                <a16:creationId xmlns:a16="http://schemas.microsoft.com/office/drawing/2014/main" id="{21CCCAB1-09D9-8E4C-AB43-05B1CC4E61F5}"/>
              </a:ext>
            </a:extLst>
          </p:cNvPr>
          <p:cNvSpPr txBox="1">
            <a:spLocks noChangeArrowheads="1"/>
          </p:cNvSpPr>
          <p:nvPr/>
        </p:nvSpPr>
        <p:spPr bwMode="auto">
          <a:xfrm rot="-5396642">
            <a:off x="-273844" y="4639469"/>
            <a:ext cx="3546475"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Connection 2 throughput</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8" name="Line 13">
            <a:extLst>
              <a:ext uri="{FF2B5EF4-FFF2-40B4-BE49-F238E27FC236}">
                <a16:creationId xmlns:a16="http://schemas.microsoft.com/office/drawing/2014/main" id="{5F5EBC46-A27F-8D4B-BB71-A9A69889B2CA}"/>
              </a:ext>
            </a:extLst>
          </p:cNvPr>
          <p:cNvSpPr>
            <a:spLocks noChangeShapeType="1"/>
          </p:cNvSpPr>
          <p:nvPr/>
        </p:nvSpPr>
        <p:spPr bwMode="auto">
          <a:xfrm rot="-2938105" flipH="1" flipV="1">
            <a:off x="2805112" y="5348288"/>
            <a:ext cx="1293813" cy="4762"/>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69" name="Text Box 14">
            <a:extLst>
              <a:ext uri="{FF2B5EF4-FFF2-40B4-BE49-F238E27FC236}">
                <a16:creationId xmlns:a16="http://schemas.microsoft.com/office/drawing/2014/main" id="{40C340D3-D186-C146-A88F-B4C6DA375773}"/>
              </a:ext>
            </a:extLst>
          </p:cNvPr>
          <p:cNvSpPr txBox="1">
            <a:spLocks noChangeArrowheads="1"/>
          </p:cNvSpPr>
          <p:nvPr/>
        </p:nvSpPr>
        <p:spPr bwMode="auto">
          <a:xfrm>
            <a:off x="3475038" y="4919662"/>
            <a:ext cx="4537075"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congestion avoidance: additive increase</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0" name="Line 15">
            <a:extLst>
              <a:ext uri="{FF2B5EF4-FFF2-40B4-BE49-F238E27FC236}">
                <a16:creationId xmlns:a16="http://schemas.microsoft.com/office/drawing/2014/main" id="{F674B59D-1466-9848-98C7-F85A4B7C2667}"/>
              </a:ext>
            </a:extLst>
          </p:cNvPr>
          <p:cNvSpPr>
            <a:spLocks noChangeShapeType="1"/>
          </p:cNvSpPr>
          <p:nvPr/>
        </p:nvSpPr>
        <p:spPr bwMode="auto">
          <a:xfrm flipH="1">
            <a:off x="2692400" y="4881562"/>
            <a:ext cx="1171575" cy="631825"/>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1" name="Text Box 16">
            <a:extLst>
              <a:ext uri="{FF2B5EF4-FFF2-40B4-BE49-F238E27FC236}">
                <a16:creationId xmlns:a16="http://schemas.microsoft.com/office/drawing/2014/main" id="{0A077D32-CBC6-0E40-85C7-A1E8D5167F22}"/>
              </a:ext>
            </a:extLst>
          </p:cNvPr>
          <p:cNvSpPr txBox="1">
            <a:spLocks noChangeArrowheads="1"/>
          </p:cNvSpPr>
          <p:nvPr/>
        </p:nvSpPr>
        <p:spPr bwMode="auto">
          <a:xfrm>
            <a:off x="4006850" y="4675187"/>
            <a:ext cx="34607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loss: decrease window by factor of 2</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2" name="Line 17">
            <a:extLst>
              <a:ext uri="{FF2B5EF4-FFF2-40B4-BE49-F238E27FC236}">
                <a16:creationId xmlns:a16="http://schemas.microsoft.com/office/drawing/2014/main" id="{B9476A6C-10EE-1541-8903-FE6263CE8822}"/>
              </a:ext>
            </a:extLst>
          </p:cNvPr>
          <p:cNvSpPr>
            <a:spLocks noChangeShapeType="1"/>
          </p:cNvSpPr>
          <p:nvPr/>
        </p:nvSpPr>
        <p:spPr bwMode="auto">
          <a:xfrm rot="-2938105" flipH="1" flipV="1">
            <a:off x="2484438" y="5021262"/>
            <a:ext cx="1303337" cy="23813"/>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3" name="Text Box 18">
            <a:extLst>
              <a:ext uri="{FF2B5EF4-FFF2-40B4-BE49-F238E27FC236}">
                <a16:creationId xmlns:a16="http://schemas.microsoft.com/office/drawing/2014/main" id="{FCED3372-6EB5-0244-B6B3-A1566B98227B}"/>
              </a:ext>
            </a:extLst>
          </p:cNvPr>
          <p:cNvSpPr txBox="1">
            <a:spLocks noChangeArrowheads="1"/>
          </p:cNvSpPr>
          <p:nvPr/>
        </p:nvSpPr>
        <p:spPr bwMode="auto">
          <a:xfrm>
            <a:off x="3189288" y="4433887"/>
            <a:ext cx="4537075"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congestion avoidance: additive increase</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4" name="Line 19">
            <a:extLst>
              <a:ext uri="{FF2B5EF4-FFF2-40B4-BE49-F238E27FC236}">
                <a16:creationId xmlns:a16="http://schemas.microsoft.com/office/drawing/2014/main" id="{4E5DDD32-0D26-E049-B9F7-C4FBF7E6512E}"/>
              </a:ext>
            </a:extLst>
          </p:cNvPr>
          <p:cNvSpPr>
            <a:spLocks noChangeShapeType="1"/>
          </p:cNvSpPr>
          <p:nvPr/>
        </p:nvSpPr>
        <p:spPr bwMode="auto">
          <a:xfrm flipH="1">
            <a:off x="2549525" y="4595812"/>
            <a:ext cx="981075" cy="765175"/>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5" name="Text Box 20">
            <a:extLst>
              <a:ext uri="{FF2B5EF4-FFF2-40B4-BE49-F238E27FC236}">
                <a16:creationId xmlns:a16="http://schemas.microsoft.com/office/drawing/2014/main" id="{A03E8186-B72C-F340-B288-4F7DBF876180}"/>
              </a:ext>
            </a:extLst>
          </p:cNvPr>
          <p:cNvSpPr txBox="1">
            <a:spLocks noChangeArrowheads="1"/>
          </p:cNvSpPr>
          <p:nvPr/>
        </p:nvSpPr>
        <p:spPr bwMode="auto">
          <a:xfrm>
            <a:off x="3606800" y="4227512"/>
            <a:ext cx="34607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loss: decrease window by factor of 2</a:t>
            </a:r>
            <a:endParaRPr kumimoji="0" lang="en-US" sz="10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76" name="Line 21">
            <a:extLst>
              <a:ext uri="{FF2B5EF4-FFF2-40B4-BE49-F238E27FC236}">
                <a16:creationId xmlns:a16="http://schemas.microsoft.com/office/drawing/2014/main" id="{23ACBCF3-355B-D845-A208-0AA50EB86E08}"/>
              </a:ext>
            </a:extLst>
          </p:cNvPr>
          <p:cNvSpPr>
            <a:spLocks noChangeShapeType="1"/>
          </p:cNvSpPr>
          <p:nvPr/>
        </p:nvSpPr>
        <p:spPr bwMode="auto">
          <a:xfrm rot="-2938105" flipH="1" flipV="1">
            <a:off x="2340769" y="4874419"/>
            <a:ext cx="1279525" cy="14287"/>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7" name="Line 22">
            <a:extLst>
              <a:ext uri="{FF2B5EF4-FFF2-40B4-BE49-F238E27FC236}">
                <a16:creationId xmlns:a16="http://schemas.microsoft.com/office/drawing/2014/main" id="{E273C730-C7D8-1A43-9E3B-00ABA35C5306}"/>
              </a:ext>
            </a:extLst>
          </p:cNvPr>
          <p:cNvSpPr>
            <a:spLocks noChangeShapeType="1"/>
          </p:cNvSpPr>
          <p:nvPr/>
        </p:nvSpPr>
        <p:spPr bwMode="auto">
          <a:xfrm flipH="1">
            <a:off x="2482850" y="4414837"/>
            <a:ext cx="911225" cy="889000"/>
          </a:xfrm>
          <a:prstGeom prst="line">
            <a:avLst/>
          </a:prstGeom>
          <a:noFill/>
          <a:ln w="19050">
            <a:solidFill>
              <a:srgbClr val="C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78" name="Line 23">
            <a:extLst>
              <a:ext uri="{FF2B5EF4-FFF2-40B4-BE49-F238E27FC236}">
                <a16:creationId xmlns:a16="http://schemas.microsoft.com/office/drawing/2014/main" id="{D3308B5F-47D8-A74E-B415-FFCEF8B0042F}"/>
              </a:ext>
            </a:extLst>
          </p:cNvPr>
          <p:cNvSpPr>
            <a:spLocks noChangeShapeType="1"/>
          </p:cNvSpPr>
          <p:nvPr/>
        </p:nvSpPr>
        <p:spPr bwMode="auto">
          <a:xfrm rot="-2938105" flipH="1" flipV="1">
            <a:off x="2261394" y="4810919"/>
            <a:ext cx="1279525" cy="14287"/>
          </a:xfrm>
          <a:prstGeom prst="line">
            <a:avLst/>
          </a:prstGeom>
          <a:noFill/>
          <a:ln w="19050">
            <a:solidFill>
              <a:srgbClr val="C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8" name="Group 7">
            <a:extLst>
              <a:ext uri="{FF2B5EF4-FFF2-40B4-BE49-F238E27FC236}">
                <a16:creationId xmlns:a16="http://schemas.microsoft.com/office/drawing/2014/main" id="{27161D4D-6036-7840-9C2A-DD136DFE6AC3}"/>
              </a:ext>
            </a:extLst>
          </p:cNvPr>
          <p:cNvGrpSpPr/>
          <p:nvPr/>
        </p:nvGrpSpPr>
        <p:grpSpPr>
          <a:xfrm>
            <a:off x="7983110" y="3205277"/>
            <a:ext cx="3864041" cy="2713458"/>
            <a:chOff x="7983110" y="3205277"/>
            <a:chExt cx="3864041" cy="2713458"/>
          </a:xfrm>
        </p:grpSpPr>
        <p:sp>
          <p:nvSpPr>
            <p:cNvPr id="4" name="TextBox 3">
              <a:extLst>
                <a:ext uri="{FF2B5EF4-FFF2-40B4-BE49-F238E27FC236}">
                  <a16:creationId xmlns:a16="http://schemas.microsoft.com/office/drawing/2014/main" id="{4F689499-145C-2146-9B69-DB52B42A4EDB}"/>
                </a:ext>
              </a:extLst>
            </p:cNvPr>
            <p:cNvSpPr txBox="1"/>
            <p:nvPr/>
          </p:nvSpPr>
          <p:spPr>
            <a:xfrm>
              <a:off x="8130707" y="3671674"/>
              <a:ext cx="3703160" cy="2197525"/>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A: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Yes, under idealized assumptions:</a:t>
              </a:r>
            </a:p>
            <a:p>
              <a:pPr marL="342900" marR="0" lvl="0" indent="-228600" algn="l" defTabSz="914400" rtl="0" eaLnBrk="1" fontAlgn="auto" latinLnBrk="0" hangingPunct="1">
                <a:lnSpc>
                  <a:spcPct val="9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same RTT</a:t>
              </a:r>
            </a:p>
            <a:p>
              <a:pPr marL="342900" marR="0" lvl="0" indent="-228600" algn="l" defTabSz="914400" rtl="0" eaLnBrk="1" fontAlgn="auto" latinLnBrk="0" hangingPunct="1">
                <a:lnSpc>
                  <a:spcPct val="9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fixed number of sessions only in congestion avoidance </a:t>
              </a:r>
            </a:p>
          </p:txBody>
        </p:sp>
        <p:sp>
          <p:nvSpPr>
            <p:cNvPr id="5" name="Rectangle 4">
              <a:extLst>
                <a:ext uri="{FF2B5EF4-FFF2-40B4-BE49-F238E27FC236}">
                  <a16:creationId xmlns:a16="http://schemas.microsoft.com/office/drawing/2014/main" id="{81B3A82D-3CAE-9B48-AD89-484CB7470DDC}"/>
                </a:ext>
              </a:extLst>
            </p:cNvPr>
            <p:cNvSpPr/>
            <p:nvPr/>
          </p:nvSpPr>
          <p:spPr>
            <a:xfrm>
              <a:off x="7983110" y="3468687"/>
              <a:ext cx="3864041" cy="2450048"/>
            </a:xfrm>
            <a:prstGeom prst="rect">
              <a:avLst/>
            </a:prstGeom>
            <a:noFill/>
            <a:ln w="222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0810BBF2-F84D-F54A-8EA9-8C4CDEC1F8FC}"/>
                </a:ext>
              </a:extLst>
            </p:cNvPr>
            <p:cNvSpPr/>
            <p:nvPr/>
          </p:nvSpPr>
          <p:spPr>
            <a:xfrm>
              <a:off x="8338252" y="3328994"/>
              <a:ext cx="1762727" cy="255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7AF32648-965E-544D-9501-D321D85B1D2E}"/>
                </a:ext>
              </a:extLst>
            </p:cNvPr>
            <p:cNvSpPr txBox="1"/>
            <p:nvPr/>
          </p:nvSpPr>
          <p:spPr>
            <a:xfrm>
              <a:off x="8332482" y="3205277"/>
              <a:ext cx="176849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Is</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TCP fair?</a:t>
              </a:r>
            </a:p>
          </p:txBody>
        </p:sp>
      </p:grpSp>
      <p:sp>
        <p:nvSpPr>
          <p:cNvPr id="9" name="Oval 8">
            <a:extLst>
              <a:ext uri="{FF2B5EF4-FFF2-40B4-BE49-F238E27FC236}">
                <a16:creationId xmlns:a16="http://schemas.microsoft.com/office/drawing/2014/main" id="{7F874365-E6FC-E74F-ABF0-F2402AFDE7DD}"/>
              </a:ext>
            </a:extLst>
          </p:cNvPr>
          <p:cNvSpPr/>
          <p:nvPr/>
        </p:nvSpPr>
        <p:spPr>
          <a:xfrm>
            <a:off x="2998274" y="5695379"/>
            <a:ext cx="166255" cy="166255"/>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Slide Number Placeholder 2">
            <a:extLst>
              <a:ext uri="{FF2B5EF4-FFF2-40B4-BE49-F238E27FC236}">
                <a16:creationId xmlns:a16="http://schemas.microsoft.com/office/drawing/2014/main" id="{06E0EBD2-9213-6D40-8DF6-4E431B8B6AC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131</a:t>
            </a:fld>
            <a:endParaRPr lang="en-US" dirty="0"/>
          </a:p>
        </p:txBody>
      </p:sp>
    </p:spTree>
    <p:extLst>
      <p:ext uri="{BB962C8B-B14F-4D97-AF65-F5344CB8AC3E}">
        <p14:creationId xmlns:p14="http://schemas.microsoft.com/office/powerpoint/2010/main" val="129582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wipe(left)">
                                      <p:cBhvr>
                                        <p:cTn id="7" dur="500"/>
                                        <p:tgtEl>
                                          <p:spTgt spid="68"/>
                                        </p:tgtEl>
                                      </p:cBhvr>
                                    </p:animEffect>
                                  </p:childTnLst>
                                </p:cTn>
                              </p:par>
                              <p:par>
                                <p:cTn id="8" presetID="9" presetClass="exit" presetSubtype="0" fill="hold" grpId="0" nodeType="withEffect">
                                  <p:stCondLst>
                                    <p:cond delay="0"/>
                                  </p:stCondLst>
                                  <p:childTnLst>
                                    <p:animEffect transition="out" filter="dissolve">
                                      <p:cBhvr>
                                        <p:cTn id="9" dur="500"/>
                                        <p:tgtEl>
                                          <p:spTgt spid="9"/>
                                        </p:tgtEl>
                                      </p:cBhvr>
                                    </p:animEffect>
                                    <p:set>
                                      <p:cBhvr>
                                        <p:cTn id="10" dur="1" fill="hold">
                                          <p:stCondLst>
                                            <p:cond delay="499"/>
                                          </p:stCondLst>
                                        </p:cTn>
                                        <p:tgtEl>
                                          <p:spTgt spid="9"/>
                                        </p:tgtEl>
                                        <p:attrNameLst>
                                          <p:attrName>style.visibility</p:attrName>
                                        </p:attrNameLst>
                                      </p:cBhvr>
                                      <p:to>
                                        <p:strVal val="hidden"/>
                                      </p:to>
                                    </p:set>
                                  </p:childTnLst>
                                </p:cTn>
                              </p:par>
                            </p:childTnLst>
                          </p:cTn>
                        </p:par>
                        <p:par>
                          <p:cTn id="11" fill="hold">
                            <p:stCondLst>
                              <p:cond delay="500"/>
                            </p:stCondLst>
                            <p:childTnLst>
                              <p:par>
                                <p:cTn id="12" presetID="9" presetClass="entr" presetSubtype="0" fill="hold" grpId="0" nodeType="afterEffect">
                                  <p:stCondLst>
                                    <p:cond delay="0"/>
                                  </p:stCondLst>
                                  <p:childTnLst>
                                    <p:set>
                                      <p:cBhvr>
                                        <p:cTn id="13" dur="1" fill="hold">
                                          <p:stCondLst>
                                            <p:cond delay="0"/>
                                          </p:stCondLst>
                                        </p:cTn>
                                        <p:tgtEl>
                                          <p:spTgt spid="69"/>
                                        </p:tgtEl>
                                        <p:attrNameLst>
                                          <p:attrName>style.visibility</p:attrName>
                                        </p:attrNameLst>
                                      </p:cBhvr>
                                      <p:to>
                                        <p:strVal val="visible"/>
                                      </p:to>
                                    </p:set>
                                    <p:animEffect transition="in" filter="dissolve">
                                      <p:cBhvr>
                                        <p:cTn id="14" dur="500"/>
                                        <p:tgtEl>
                                          <p:spTgt spid="69"/>
                                        </p:tgtEl>
                                      </p:cBhvr>
                                    </p:animEffect>
                                  </p:childTnLst>
                                  <p:subTnLst>
                                    <p:set>
                                      <p:cBhvr override="childStyle">
                                        <p:cTn dur="1" fill="hold" display="0" masterRel="nextClick" afterEffect="1"/>
                                        <p:tgtEl>
                                          <p:spTgt spid="69"/>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22" presetClass="entr" presetSubtype="2" fill="hold" nodeType="clickEffect">
                                  <p:stCondLst>
                                    <p:cond delay="0"/>
                                  </p:stCondLst>
                                  <p:childTnLst>
                                    <p:set>
                                      <p:cBhvr>
                                        <p:cTn id="18" dur="1" fill="hold">
                                          <p:stCondLst>
                                            <p:cond delay="0"/>
                                          </p:stCondLst>
                                        </p:cTn>
                                        <p:tgtEl>
                                          <p:spTgt spid="70"/>
                                        </p:tgtEl>
                                        <p:attrNameLst>
                                          <p:attrName>style.visibility</p:attrName>
                                        </p:attrNameLst>
                                      </p:cBhvr>
                                      <p:to>
                                        <p:strVal val="visible"/>
                                      </p:to>
                                    </p:set>
                                    <p:animEffect transition="in" filter="wipe(right)">
                                      <p:cBhvr>
                                        <p:cTn id="19" dur="500"/>
                                        <p:tgtEl>
                                          <p:spTgt spid="70"/>
                                        </p:tgtEl>
                                      </p:cBhvr>
                                    </p:animEffect>
                                  </p:childTnLst>
                                </p:cTn>
                              </p:par>
                            </p:childTnLst>
                          </p:cTn>
                        </p:par>
                        <p:par>
                          <p:cTn id="20" fill="hold">
                            <p:stCondLst>
                              <p:cond delay="500"/>
                            </p:stCondLst>
                            <p:childTnLst>
                              <p:par>
                                <p:cTn id="21" presetID="9" presetClass="entr" presetSubtype="0" fill="hold" grpId="0" nodeType="afterEffect">
                                  <p:stCondLst>
                                    <p:cond delay="0"/>
                                  </p:stCondLst>
                                  <p:childTnLst>
                                    <p:set>
                                      <p:cBhvr>
                                        <p:cTn id="22" dur="1" fill="hold">
                                          <p:stCondLst>
                                            <p:cond delay="0"/>
                                          </p:stCondLst>
                                        </p:cTn>
                                        <p:tgtEl>
                                          <p:spTgt spid="71"/>
                                        </p:tgtEl>
                                        <p:attrNameLst>
                                          <p:attrName>style.visibility</p:attrName>
                                        </p:attrNameLst>
                                      </p:cBhvr>
                                      <p:to>
                                        <p:strVal val="visible"/>
                                      </p:to>
                                    </p:set>
                                    <p:animEffect transition="in" filter="dissolve">
                                      <p:cBhvr>
                                        <p:cTn id="23" dur="500"/>
                                        <p:tgtEl>
                                          <p:spTgt spid="71"/>
                                        </p:tgtEl>
                                      </p:cBhvr>
                                    </p:animEffect>
                                  </p:childTnLst>
                                  <p:subTnLst>
                                    <p:set>
                                      <p:cBhvr override="childStyle">
                                        <p:cTn dur="1" fill="hold" display="0" masterRel="nextClick" afterEffect="1"/>
                                        <p:tgtEl>
                                          <p:spTgt spid="71"/>
                                        </p:tgtEl>
                                        <p:attrNameLst>
                                          <p:attrName>style.visibility</p:attrName>
                                        </p:attrNameLst>
                                      </p:cBhvr>
                                      <p:to>
                                        <p:strVal val="hidden"/>
                                      </p:to>
                                    </p:set>
                                  </p:sub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72"/>
                                        </p:tgtEl>
                                        <p:attrNameLst>
                                          <p:attrName>style.visibility</p:attrName>
                                        </p:attrNameLst>
                                      </p:cBhvr>
                                      <p:to>
                                        <p:strVal val="visible"/>
                                      </p:to>
                                    </p:set>
                                    <p:animEffect transition="in" filter="wipe(left)">
                                      <p:cBhvr>
                                        <p:cTn id="28" dur="500"/>
                                        <p:tgtEl>
                                          <p:spTgt spid="72"/>
                                        </p:tgtEl>
                                      </p:cBhvr>
                                    </p:animEffect>
                                  </p:childTnLst>
                                </p:cTn>
                              </p:par>
                            </p:childTnLst>
                          </p:cTn>
                        </p:par>
                        <p:par>
                          <p:cTn id="29" fill="hold">
                            <p:stCondLst>
                              <p:cond delay="500"/>
                            </p:stCondLst>
                            <p:childTnLst>
                              <p:par>
                                <p:cTn id="30" presetID="9" presetClass="entr" presetSubtype="0" fill="hold" grpId="0" nodeType="afterEffect">
                                  <p:stCondLst>
                                    <p:cond delay="0"/>
                                  </p:stCondLst>
                                  <p:childTnLst>
                                    <p:set>
                                      <p:cBhvr>
                                        <p:cTn id="31" dur="1" fill="hold">
                                          <p:stCondLst>
                                            <p:cond delay="0"/>
                                          </p:stCondLst>
                                        </p:cTn>
                                        <p:tgtEl>
                                          <p:spTgt spid="73"/>
                                        </p:tgtEl>
                                        <p:attrNameLst>
                                          <p:attrName>style.visibility</p:attrName>
                                        </p:attrNameLst>
                                      </p:cBhvr>
                                      <p:to>
                                        <p:strVal val="visible"/>
                                      </p:to>
                                    </p:set>
                                    <p:animEffect transition="in" filter="dissolve">
                                      <p:cBhvr>
                                        <p:cTn id="32" dur="500"/>
                                        <p:tgtEl>
                                          <p:spTgt spid="73"/>
                                        </p:tgtEl>
                                      </p:cBhvr>
                                    </p:animEffect>
                                  </p:childTnLst>
                                  <p:subTnLst>
                                    <p:set>
                                      <p:cBhvr override="childStyle">
                                        <p:cTn dur="1" fill="hold" display="0" masterRel="nextClick" afterEffect="1"/>
                                        <p:tgtEl>
                                          <p:spTgt spid="73"/>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22" presetClass="entr" presetSubtype="2" fill="hold" nodeType="clickEffect">
                                  <p:stCondLst>
                                    <p:cond delay="0"/>
                                  </p:stCondLst>
                                  <p:childTnLst>
                                    <p:set>
                                      <p:cBhvr>
                                        <p:cTn id="36" dur="1" fill="hold">
                                          <p:stCondLst>
                                            <p:cond delay="0"/>
                                          </p:stCondLst>
                                        </p:cTn>
                                        <p:tgtEl>
                                          <p:spTgt spid="74"/>
                                        </p:tgtEl>
                                        <p:attrNameLst>
                                          <p:attrName>style.visibility</p:attrName>
                                        </p:attrNameLst>
                                      </p:cBhvr>
                                      <p:to>
                                        <p:strVal val="visible"/>
                                      </p:to>
                                    </p:set>
                                    <p:animEffect transition="in" filter="wipe(right)">
                                      <p:cBhvr>
                                        <p:cTn id="37" dur="500"/>
                                        <p:tgtEl>
                                          <p:spTgt spid="74"/>
                                        </p:tgtEl>
                                      </p:cBhvr>
                                    </p:animEffect>
                                  </p:childTnLst>
                                </p:cTn>
                              </p:par>
                            </p:childTnLst>
                          </p:cTn>
                        </p:par>
                        <p:par>
                          <p:cTn id="38" fill="hold">
                            <p:stCondLst>
                              <p:cond delay="500"/>
                            </p:stCondLst>
                            <p:childTnLst>
                              <p:par>
                                <p:cTn id="39" presetID="9" presetClass="entr" presetSubtype="0" fill="hold" grpId="0" nodeType="afterEffect">
                                  <p:stCondLst>
                                    <p:cond delay="0"/>
                                  </p:stCondLst>
                                  <p:childTnLst>
                                    <p:set>
                                      <p:cBhvr>
                                        <p:cTn id="40" dur="1" fill="hold">
                                          <p:stCondLst>
                                            <p:cond delay="0"/>
                                          </p:stCondLst>
                                        </p:cTn>
                                        <p:tgtEl>
                                          <p:spTgt spid="75"/>
                                        </p:tgtEl>
                                        <p:attrNameLst>
                                          <p:attrName>style.visibility</p:attrName>
                                        </p:attrNameLst>
                                      </p:cBhvr>
                                      <p:to>
                                        <p:strVal val="visible"/>
                                      </p:to>
                                    </p:set>
                                    <p:animEffect transition="in" filter="dissolve">
                                      <p:cBhvr>
                                        <p:cTn id="41" dur="500"/>
                                        <p:tgtEl>
                                          <p:spTgt spid="75"/>
                                        </p:tgtEl>
                                      </p:cBhvr>
                                    </p:animEffect>
                                  </p:childTnLst>
                                  <p:subTnLst>
                                    <p:set>
                                      <p:cBhvr override="childStyle">
                                        <p:cTn dur="1" fill="hold" display="0" masterRel="nextClick" afterEffect="1"/>
                                        <p:tgtEl>
                                          <p:spTgt spid="75"/>
                                        </p:tgtEl>
                                        <p:attrNameLst>
                                          <p:attrName>style.visibility</p:attrName>
                                        </p:attrNameLst>
                                      </p:cBhvr>
                                      <p:to>
                                        <p:strVal val="hidden"/>
                                      </p:to>
                                    </p:set>
                                  </p:sub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76"/>
                                        </p:tgtEl>
                                        <p:attrNameLst>
                                          <p:attrName>style.visibility</p:attrName>
                                        </p:attrNameLst>
                                      </p:cBhvr>
                                      <p:to>
                                        <p:strVal val="visible"/>
                                      </p:to>
                                    </p:set>
                                    <p:animEffect transition="in" filter="wipe(left)">
                                      <p:cBhvr>
                                        <p:cTn id="46" dur="500"/>
                                        <p:tgtEl>
                                          <p:spTgt spid="76"/>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2" fill="hold" nodeType="clickEffect">
                                  <p:stCondLst>
                                    <p:cond delay="0"/>
                                  </p:stCondLst>
                                  <p:childTnLst>
                                    <p:set>
                                      <p:cBhvr>
                                        <p:cTn id="50" dur="1" fill="hold">
                                          <p:stCondLst>
                                            <p:cond delay="0"/>
                                          </p:stCondLst>
                                        </p:cTn>
                                        <p:tgtEl>
                                          <p:spTgt spid="77"/>
                                        </p:tgtEl>
                                        <p:attrNameLst>
                                          <p:attrName>style.visibility</p:attrName>
                                        </p:attrNameLst>
                                      </p:cBhvr>
                                      <p:to>
                                        <p:strVal val="visible"/>
                                      </p:to>
                                    </p:set>
                                    <p:animEffect transition="in" filter="wipe(right)">
                                      <p:cBhvr>
                                        <p:cTn id="51" dur="500"/>
                                        <p:tgtEl>
                                          <p:spTgt spid="77"/>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nodeType="clickEffect">
                                  <p:stCondLst>
                                    <p:cond delay="0"/>
                                  </p:stCondLst>
                                  <p:childTnLst>
                                    <p:set>
                                      <p:cBhvr>
                                        <p:cTn id="55" dur="1" fill="hold">
                                          <p:stCondLst>
                                            <p:cond delay="0"/>
                                          </p:stCondLst>
                                        </p:cTn>
                                        <p:tgtEl>
                                          <p:spTgt spid="78"/>
                                        </p:tgtEl>
                                        <p:attrNameLst>
                                          <p:attrName>style.visibility</p:attrName>
                                        </p:attrNameLst>
                                      </p:cBhvr>
                                      <p:to>
                                        <p:strVal val="visible"/>
                                      </p:to>
                                    </p:set>
                                    <p:animEffect transition="in" filter="wipe(left)">
                                      <p:cBhvr>
                                        <p:cTn id="56" dur="500"/>
                                        <p:tgtEl>
                                          <p:spTgt spid="78"/>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nodeType="click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dissolve">
                                      <p:cBhvr>
                                        <p:cTn id="6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utoUpdateAnimBg="0"/>
      <p:bldP spid="71" grpId="0" autoUpdateAnimBg="0"/>
      <p:bldP spid="73" grpId="0" autoUpdateAnimBg="0"/>
      <p:bldP spid="75" grpId="0" autoUpdateAnimBg="0"/>
      <p:bldP spid="9" grpId="0" animBg="1"/>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80345" y="261078"/>
            <a:ext cx="10834510" cy="894622"/>
          </a:xfrm>
        </p:spPr>
        <p:txBody>
          <a:bodyPr>
            <a:normAutofit/>
          </a:bodyPr>
          <a:lstStyle/>
          <a:p>
            <a:r>
              <a:rPr lang="en-US" sz="4800" dirty="0"/>
              <a:t>Fairness: must all network apps be “fair”?</a:t>
            </a:r>
            <a:endParaRPr lang="en-US" sz="4400" b="0" dirty="0"/>
          </a:p>
        </p:txBody>
      </p:sp>
      <p:sp>
        <p:nvSpPr>
          <p:cNvPr id="30" name="Rectangle 3">
            <a:extLst>
              <a:ext uri="{FF2B5EF4-FFF2-40B4-BE49-F238E27FC236}">
                <a16:creationId xmlns:a16="http://schemas.microsoft.com/office/drawing/2014/main" id="{BC3F9D5B-2A52-F04E-8551-FB9FA3EB2D43}"/>
              </a:ext>
            </a:extLst>
          </p:cNvPr>
          <p:cNvSpPr txBox="1">
            <a:spLocks noChangeArrowheads="1"/>
          </p:cNvSpPr>
          <p:nvPr/>
        </p:nvSpPr>
        <p:spPr>
          <a:xfrm>
            <a:off x="749300" y="1219200"/>
            <a:ext cx="5207000" cy="4648200"/>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Fairness and UDP</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multimedia apps often do not use TCP</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do not want rate throttled by congestion control</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instead use UDP:</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 audio/video at constant rate, tolerate packet loss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there is no “Internet police” policing use of congestion control</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1" name="Rectangle 4">
            <a:extLst>
              <a:ext uri="{FF2B5EF4-FFF2-40B4-BE49-F238E27FC236}">
                <a16:creationId xmlns:a16="http://schemas.microsoft.com/office/drawing/2014/main" id="{87BD890A-15A2-C240-921B-F2A9B54123D0}"/>
              </a:ext>
            </a:extLst>
          </p:cNvPr>
          <p:cNvSpPr txBox="1">
            <a:spLocks noChangeArrowheads="1"/>
          </p:cNvSpPr>
          <p:nvPr/>
        </p:nvSpPr>
        <p:spPr>
          <a:xfrm>
            <a:off x="6210301" y="1193800"/>
            <a:ext cx="5575300" cy="50673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Fairness, parallel TCP connections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application can open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multiple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parallel connections between two hosts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web browsers do this , e.g., link of rate R with 9 existing connections: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new app asks for 1 TCP, gets rate R/10</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new app asks for 11 TCPs, gets R/2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Slide Number Placeholder 2">
            <a:extLst>
              <a:ext uri="{FF2B5EF4-FFF2-40B4-BE49-F238E27FC236}">
                <a16:creationId xmlns:a16="http://schemas.microsoft.com/office/drawing/2014/main" id="{3FCF3160-EC3C-DC4B-A6F8-97BCA1C983A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132</a:t>
            </a:fld>
            <a:endParaRPr lang="en-US" dirty="0"/>
          </a:p>
        </p:txBody>
      </p:sp>
    </p:spTree>
    <p:extLst>
      <p:ext uri="{BB962C8B-B14F-4D97-AF65-F5344CB8AC3E}">
        <p14:creationId xmlns:p14="http://schemas.microsoft.com/office/powerpoint/2010/main" val="966755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dissolve">
                                      <p:cBhvr>
                                        <p:cTn id="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layer: roadmap</a:t>
            </a:r>
            <a:endParaRPr lang="en-US" sz="44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pPr>
            <a:r>
              <a:rPr lang="en-US" sz="3200" dirty="0"/>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dirty="0"/>
              <a:t>Transport Layer: 3-</a:t>
            </a:r>
            <a:fld id="{C4204591-24BD-A542-B9D5-F8D8A88D2FEE}" type="slidenum">
              <a:rPr lang="en-US" smtClean="0"/>
              <a:pPr/>
              <a:t>133</a:t>
            </a:fld>
            <a:endParaRPr lang="en-US" dirty="0"/>
          </a:p>
        </p:txBody>
      </p:sp>
      <p:pic>
        <p:nvPicPr>
          <p:cNvPr id="6" name="Picture 5">
            <a:extLst>
              <a:ext uri="{FF2B5EF4-FFF2-40B4-BE49-F238E27FC236}">
                <a16:creationId xmlns:a16="http://schemas.microsoft.com/office/drawing/2014/main" id="{B5217D21-27CC-7A47-BB4E-CFF70DA5C979}"/>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32382019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BE99872-69B3-414D-97BD-8B6006EA809D}"/>
              </a:ext>
            </a:extLst>
          </p:cNvPr>
          <p:cNvSpPr>
            <a:spLocks noGrp="1"/>
          </p:cNvSpPr>
          <p:nvPr>
            <p:ph idx="1"/>
          </p:nvPr>
        </p:nvSpPr>
        <p:spPr>
          <a:xfrm>
            <a:off x="825500" y="1489243"/>
            <a:ext cx="10515600" cy="987257"/>
          </a:xfrm>
        </p:spPr>
        <p:txBody>
          <a:bodyPr>
            <a:normAutofit/>
          </a:bodyPr>
          <a:lstStyle/>
          <a:p>
            <a:pPr>
              <a:spcBef>
                <a:spcPts val="600"/>
              </a:spcBef>
            </a:pPr>
            <a:r>
              <a:rPr lang="en-US" dirty="0"/>
              <a:t>TCP, UDP: principal transport protocols for 40 years</a:t>
            </a:r>
            <a:endParaRPr lang="en-US" sz="2600" dirty="0"/>
          </a:p>
          <a:p>
            <a:pPr>
              <a:spcBef>
                <a:spcPts val="600"/>
              </a:spcBef>
            </a:pPr>
            <a:r>
              <a:rPr lang="en-US" dirty="0"/>
              <a:t>different “flavors” of TCP developed, for specific scenarios:</a:t>
            </a:r>
            <a:endParaRPr lang="en-US" sz="2600" dirty="0"/>
          </a:p>
          <a:p>
            <a:pPr marL="463550" lvl="1" indent="0">
              <a:buNone/>
            </a:pPr>
            <a:endParaRPr lang="en-US" dirty="0"/>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b="0" dirty="0"/>
              <a:t>Evolving transport-layer functionality</a:t>
            </a:r>
            <a:endParaRPr lang="en-US" sz="4400" b="0" dirty="0"/>
          </a:p>
        </p:txBody>
      </p:sp>
      <p:sp>
        <p:nvSpPr>
          <p:cNvPr id="5" name="Content Placeholder 3">
            <a:extLst>
              <a:ext uri="{FF2B5EF4-FFF2-40B4-BE49-F238E27FC236}">
                <a16:creationId xmlns:a16="http://schemas.microsoft.com/office/drawing/2014/main" id="{45FE7A73-4472-5C4F-8062-0327803AB9C7}"/>
              </a:ext>
            </a:extLst>
          </p:cNvPr>
          <p:cNvSpPr txBox="1">
            <a:spLocks/>
          </p:cNvSpPr>
          <p:nvPr/>
        </p:nvSpPr>
        <p:spPr>
          <a:xfrm>
            <a:off x="787400" y="4953000"/>
            <a:ext cx="10515600" cy="14859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3550" marR="0" lvl="1" indent="0"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moving transport–layer functions to application layer, on top of UDP</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HTTP/3: QUIC</a:t>
            </a:r>
          </a:p>
        </p:txBody>
      </p:sp>
      <p:graphicFrame>
        <p:nvGraphicFramePr>
          <p:cNvPr id="10" name="Table 9">
            <a:extLst>
              <a:ext uri="{FF2B5EF4-FFF2-40B4-BE49-F238E27FC236}">
                <a16:creationId xmlns:a16="http://schemas.microsoft.com/office/drawing/2014/main" id="{FDDAA714-AEA1-4F44-A514-E68A84833FFD}"/>
              </a:ext>
            </a:extLst>
          </p:cNvPr>
          <p:cNvGraphicFramePr>
            <a:graphicFrameLocks noGrp="1"/>
          </p:cNvGraphicFramePr>
          <p:nvPr/>
        </p:nvGraphicFramePr>
        <p:xfrm>
          <a:off x="2124074" y="2591594"/>
          <a:ext cx="7921626" cy="2438400"/>
        </p:xfrm>
        <a:graphic>
          <a:graphicData uri="http://schemas.openxmlformats.org/drawingml/2006/table">
            <a:tbl>
              <a:tblPr firstRow="1" firstCol="1" bandRow="1"/>
              <a:tblGrid>
                <a:gridCol w="3451226">
                  <a:extLst>
                    <a:ext uri="{9D8B030D-6E8A-4147-A177-3AD203B41FA5}">
                      <a16:colId xmlns:a16="http://schemas.microsoft.com/office/drawing/2014/main" val="934503476"/>
                    </a:ext>
                  </a:extLst>
                </a:gridCol>
                <a:gridCol w="4470400">
                  <a:extLst>
                    <a:ext uri="{9D8B030D-6E8A-4147-A177-3AD203B41FA5}">
                      <a16:colId xmlns:a16="http://schemas.microsoft.com/office/drawing/2014/main" val="597467060"/>
                    </a:ext>
                  </a:extLst>
                </a:gridCol>
              </a:tblGrid>
              <a:tr h="0">
                <a:tc>
                  <a:txBody>
                    <a:bodyPr/>
                    <a:lstStyle/>
                    <a:p>
                      <a:pPr marL="0" marR="0">
                        <a:spcBef>
                          <a:spcPts val="0"/>
                        </a:spcBef>
                        <a:spcAft>
                          <a:spcPts val="0"/>
                        </a:spcAft>
                      </a:pPr>
                      <a:r>
                        <a:rPr lang="en-U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Scenario</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00000"/>
                    </a:solidFill>
                  </a:tcPr>
                </a:tc>
                <a:tc>
                  <a:txBody>
                    <a:bodyPr/>
                    <a:lstStyle/>
                    <a:p>
                      <a:pPr marL="0" marR="0">
                        <a:spcBef>
                          <a:spcPts val="0"/>
                        </a:spcBef>
                        <a:spcAft>
                          <a:spcPts val="0"/>
                        </a:spcAft>
                      </a:pPr>
                      <a:r>
                        <a:rPr lang="en-US" sz="20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Challenges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00000"/>
                    </a:solidFill>
                  </a:tcPr>
                </a:tc>
                <a:extLst>
                  <a:ext uri="{0D108BD9-81ED-4DB2-BD59-A6C34878D82A}">
                    <a16:rowId xmlns:a16="http://schemas.microsoft.com/office/drawing/2014/main" val="3750764183"/>
                  </a:ext>
                </a:extLst>
              </a:tr>
              <a:tr h="0">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Long, fat pipes (large data transfers)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Many packets “in flight”; loss shuts down pipeline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71949484"/>
                  </a:ext>
                </a:extLst>
              </a:tr>
              <a:tr h="0">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Wireless networks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Loss due to noisy wireless links, mobility; TCP treat this as congestion loss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84712956"/>
                  </a:ext>
                </a:extLst>
              </a:tr>
              <a:tr h="0">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Long-delay links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Extremely long RTTs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4242864"/>
                  </a:ext>
                </a:extLst>
              </a:tr>
              <a:tr h="0">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Data center networks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Latency sensitive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37012720"/>
                  </a:ext>
                </a:extLst>
              </a:tr>
              <a:tr h="0">
                <a:tc>
                  <a:txBody>
                    <a:bodyPr/>
                    <a:lstStyle/>
                    <a:p>
                      <a:pPr marL="0" marR="0">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Background traffic flows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Low priority, “background” TCP flows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1502626"/>
                  </a:ext>
                </a:extLst>
              </a:tr>
            </a:tbl>
          </a:graphicData>
        </a:graphic>
      </p:graphicFrame>
      <p:sp>
        <p:nvSpPr>
          <p:cNvPr id="6" name="Slide Number Placeholder 2">
            <a:extLst>
              <a:ext uri="{FF2B5EF4-FFF2-40B4-BE49-F238E27FC236}">
                <a16:creationId xmlns:a16="http://schemas.microsoft.com/office/drawing/2014/main" id="{82B6E534-05AF-3F4E-8ECD-9B33089B5A3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134</a:t>
            </a:fld>
            <a:endParaRPr lang="en-US" dirty="0"/>
          </a:p>
        </p:txBody>
      </p:sp>
    </p:spTree>
    <p:extLst>
      <p:ext uri="{BB962C8B-B14F-4D97-AF65-F5344CB8AC3E}">
        <p14:creationId xmlns:p14="http://schemas.microsoft.com/office/powerpoint/2010/main" val="1135670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par>
                          <p:cTn id="13" fill="hold">
                            <p:stCondLst>
                              <p:cond delay="500"/>
                            </p:stCondLst>
                            <p:childTnLst>
                              <p:par>
                                <p:cTn id="14" presetID="9"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dissolv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dissolve">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BE99872-69B3-414D-97BD-8B6006EA809D}"/>
              </a:ext>
            </a:extLst>
          </p:cNvPr>
          <p:cNvSpPr>
            <a:spLocks noGrp="1"/>
          </p:cNvSpPr>
          <p:nvPr>
            <p:ph idx="1"/>
          </p:nvPr>
        </p:nvSpPr>
        <p:spPr>
          <a:xfrm>
            <a:off x="838200" y="1540043"/>
            <a:ext cx="10515600" cy="1419057"/>
          </a:xfrm>
        </p:spPr>
        <p:txBody>
          <a:bodyPr>
            <a:normAutofit/>
          </a:bodyPr>
          <a:lstStyle/>
          <a:p>
            <a:r>
              <a:rPr lang="en-US" dirty="0"/>
              <a:t>application-layer protocol, on top of UDP</a:t>
            </a:r>
          </a:p>
          <a:p>
            <a:pPr lvl="1"/>
            <a:r>
              <a:rPr lang="en-US" sz="2600" dirty="0"/>
              <a:t>increase performance of HTTP</a:t>
            </a:r>
          </a:p>
          <a:p>
            <a:pPr lvl="1"/>
            <a:r>
              <a:rPr lang="en-US" sz="2600" dirty="0"/>
              <a:t>deployed on many Google servers, apps (Chrome, mobile YouTube app) </a:t>
            </a:r>
          </a:p>
          <a:p>
            <a:pPr marL="130175" indent="0">
              <a:buNone/>
            </a:pPr>
            <a:endParaRPr lang="en-US" dirty="0"/>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dirty="0"/>
              <a:t>QUIC: Quick UDP Internet Connections</a:t>
            </a:r>
            <a:endParaRPr lang="en-US" sz="4400" b="0" dirty="0"/>
          </a:p>
        </p:txBody>
      </p:sp>
      <p:grpSp>
        <p:nvGrpSpPr>
          <p:cNvPr id="32" name="Group 31">
            <a:extLst>
              <a:ext uri="{FF2B5EF4-FFF2-40B4-BE49-F238E27FC236}">
                <a16:creationId xmlns:a16="http://schemas.microsoft.com/office/drawing/2014/main" id="{82974A2A-C05C-BE4B-A84F-F72D6260BF90}"/>
              </a:ext>
            </a:extLst>
          </p:cNvPr>
          <p:cNvGrpSpPr/>
          <p:nvPr/>
        </p:nvGrpSpPr>
        <p:grpSpPr>
          <a:xfrm>
            <a:off x="2484036" y="3362958"/>
            <a:ext cx="6857901" cy="2748783"/>
            <a:chOff x="2217336" y="1877058"/>
            <a:chExt cx="6857901" cy="2748783"/>
          </a:xfrm>
        </p:grpSpPr>
        <p:sp>
          <p:nvSpPr>
            <p:cNvPr id="6" name="Rectangle 5">
              <a:extLst>
                <a:ext uri="{FF2B5EF4-FFF2-40B4-BE49-F238E27FC236}">
                  <a16:creationId xmlns:a16="http://schemas.microsoft.com/office/drawing/2014/main" id="{0CB91BD2-7430-FF40-862B-D62E51C13B78}"/>
                </a:ext>
              </a:extLst>
            </p:cNvPr>
            <p:cNvSpPr/>
            <p:nvPr/>
          </p:nvSpPr>
          <p:spPr>
            <a:xfrm>
              <a:off x="3743058" y="3625405"/>
              <a:ext cx="1905057" cy="455280"/>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7" name="TextBox 6">
              <a:extLst>
                <a:ext uri="{FF2B5EF4-FFF2-40B4-BE49-F238E27FC236}">
                  <a16:creationId xmlns:a16="http://schemas.microsoft.com/office/drawing/2014/main" id="{2DC3333F-D7CB-6047-9756-0368D1C36C82}"/>
                </a:ext>
              </a:extLst>
            </p:cNvPr>
            <p:cNvSpPr txBox="1"/>
            <p:nvPr/>
          </p:nvSpPr>
          <p:spPr>
            <a:xfrm>
              <a:off x="4518545" y="3668766"/>
              <a:ext cx="364202"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IP</a:t>
              </a:r>
            </a:p>
          </p:txBody>
        </p:sp>
        <p:sp>
          <p:nvSpPr>
            <p:cNvPr id="8" name="Rectangle 7">
              <a:extLst>
                <a:ext uri="{FF2B5EF4-FFF2-40B4-BE49-F238E27FC236}">
                  <a16:creationId xmlns:a16="http://schemas.microsoft.com/office/drawing/2014/main" id="{E6F710B7-CEAE-3748-A70E-8CA66C64F502}"/>
                </a:ext>
              </a:extLst>
            </p:cNvPr>
            <p:cNvSpPr/>
            <p:nvPr/>
          </p:nvSpPr>
          <p:spPr>
            <a:xfrm>
              <a:off x="3744927" y="3054009"/>
              <a:ext cx="1905057" cy="455280"/>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9" name="TextBox 8">
              <a:extLst>
                <a:ext uri="{FF2B5EF4-FFF2-40B4-BE49-F238E27FC236}">
                  <a16:creationId xmlns:a16="http://schemas.microsoft.com/office/drawing/2014/main" id="{D2BE3861-D7DF-2F47-83DF-E982BA8E06C3}"/>
                </a:ext>
              </a:extLst>
            </p:cNvPr>
            <p:cNvSpPr txBox="1"/>
            <p:nvPr/>
          </p:nvSpPr>
          <p:spPr>
            <a:xfrm>
              <a:off x="4434744" y="3100445"/>
              <a:ext cx="539481"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TCP</a:t>
              </a:r>
            </a:p>
          </p:txBody>
        </p:sp>
        <p:sp>
          <p:nvSpPr>
            <p:cNvPr id="10" name="Rectangle 9">
              <a:extLst>
                <a:ext uri="{FF2B5EF4-FFF2-40B4-BE49-F238E27FC236}">
                  <a16:creationId xmlns:a16="http://schemas.microsoft.com/office/drawing/2014/main" id="{CA7A8357-DCFE-9B48-83E4-CE95B4014FAD}"/>
                </a:ext>
              </a:extLst>
            </p:cNvPr>
            <p:cNvSpPr/>
            <p:nvPr/>
          </p:nvSpPr>
          <p:spPr>
            <a:xfrm>
              <a:off x="3745776" y="2472222"/>
              <a:ext cx="1905057" cy="455280"/>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1" name="TextBox 10">
              <a:extLst>
                <a:ext uri="{FF2B5EF4-FFF2-40B4-BE49-F238E27FC236}">
                  <a16:creationId xmlns:a16="http://schemas.microsoft.com/office/drawing/2014/main" id="{B97A3820-7A9E-0540-A30D-999E193AA083}"/>
                </a:ext>
              </a:extLst>
            </p:cNvPr>
            <p:cNvSpPr txBox="1"/>
            <p:nvPr/>
          </p:nvSpPr>
          <p:spPr>
            <a:xfrm>
              <a:off x="4435593" y="2518658"/>
              <a:ext cx="500257"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TLS</a:t>
              </a:r>
            </a:p>
          </p:txBody>
        </p:sp>
        <p:grpSp>
          <p:nvGrpSpPr>
            <p:cNvPr id="12" name="Group 11">
              <a:extLst>
                <a:ext uri="{FF2B5EF4-FFF2-40B4-BE49-F238E27FC236}">
                  <a16:creationId xmlns:a16="http://schemas.microsoft.com/office/drawing/2014/main" id="{D739B097-1736-A841-A9F9-F4C6C666351C}"/>
                </a:ext>
              </a:extLst>
            </p:cNvPr>
            <p:cNvGrpSpPr/>
            <p:nvPr/>
          </p:nvGrpSpPr>
          <p:grpSpPr>
            <a:xfrm>
              <a:off x="3743058" y="1887725"/>
              <a:ext cx="1905057" cy="455283"/>
              <a:chOff x="975444" y="4703759"/>
              <a:chExt cx="2128813" cy="498521"/>
            </a:xfrm>
          </p:grpSpPr>
          <p:sp>
            <p:nvSpPr>
              <p:cNvPr id="13" name="Rectangle 12">
                <a:extLst>
                  <a:ext uri="{FF2B5EF4-FFF2-40B4-BE49-F238E27FC236}">
                    <a16:creationId xmlns:a16="http://schemas.microsoft.com/office/drawing/2014/main" id="{8F480D08-6139-BE4C-8708-6738598DE58D}"/>
                  </a:ext>
                </a:extLst>
              </p:cNvPr>
              <p:cNvSpPr/>
              <p:nvPr/>
            </p:nvSpPr>
            <p:spPr>
              <a:xfrm>
                <a:off x="975444" y="4703759"/>
                <a:ext cx="2128813" cy="498521"/>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4" name="TextBox 13">
                <a:extLst>
                  <a:ext uri="{FF2B5EF4-FFF2-40B4-BE49-F238E27FC236}">
                    <a16:creationId xmlns:a16="http://schemas.microsoft.com/office/drawing/2014/main" id="{162BE277-7E2A-FE46-B0AF-38F4EEC0195F}"/>
                  </a:ext>
                </a:extLst>
              </p:cNvPr>
              <p:cNvSpPr txBox="1"/>
              <p:nvPr/>
            </p:nvSpPr>
            <p:spPr>
              <a:xfrm>
                <a:off x="1576949" y="4754605"/>
                <a:ext cx="982079" cy="404407"/>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a:t>
                </a:r>
              </a:p>
            </p:txBody>
          </p:sp>
        </p:grpSp>
        <p:sp>
          <p:nvSpPr>
            <p:cNvPr id="15" name="Rectangle 14">
              <a:extLst>
                <a:ext uri="{FF2B5EF4-FFF2-40B4-BE49-F238E27FC236}">
                  <a16:creationId xmlns:a16="http://schemas.microsoft.com/office/drawing/2014/main" id="{2D1151AF-C5B3-A045-AEE1-3269AA4A552C}"/>
                </a:ext>
              </a:extLst>
            </p:cNvPr>
            <p:cNvSpPr/>
            <p:nvPr/>
          </p:nvSpPr>
          <p:spPr>
            <a:xfrm>
              <a:off x="6229839" y="3627880"/>
              <a:ext cx="1905057" cy="455279"/>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6" name="TextBox 15">
              <a:extLst>
                <a:ext uri="{FF2B5EF4-FFF2-40B4-BE49-F238E27FC236}">
                  <a16:creationId xmlns:a16="http://schemas.microsoft.com/office/drawing/2014/main" id="{73345EA0-B0B7-F44C-8F38-D5AFE6085FC8}"/>
                </a:ext>
              </a:extLst>
            </p:cNvPr>
            <p:cNvSpPr txBox="1"/>
            <p:nvPr/>
          </p:nvSpPr>
          <p:spPr>
            <a:xfrm>
              <a:off x="7005326" y="3671238"/>
              <a:ext cx="364202"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IP</a:t>
              </a:r>
            </a:p>
          </p:txBody>
        </p:sp>
        <p:sp>
          <p:nvSpPr>
            <p:cNvPr id="17" name="Rectangle 16">
              <a:extLst>
                <a:ext uri="{FF2B5EF4-FFF2-40B4-BE49-F238E27FC236}">
                  <a16:creationId xmlns:a16="http://schemas.microsoft.com/office/drawing/2014/main" id="{9E61329C-3A7C-604A-9A8E-01F3C99E2079}"/>
                </a:ext>
              </a:extLst>
            </p:cNvPr>
            <p:cNvSpPr/>
            <p:nvPr/>
          </p:nvSpPr>
          <p:spPr>
            <a:xfrm>
              <a:off x="6231708" y="3143406"/>
              <a:ext cx="1905057" cy="368352"/>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8" name="TextBox 17">
              <a:extLst>
                <a:ext uri="{FF2B5EF4-FFF2-40B4-BE49-F238E27FC236}">
                  <a16:creationId xmlns:a16="http://schemas.microsoft.com/office/drawing/2014/main" id="{468920E0-FF76-6644-B051-4E77A3191FF8}"/>
                </a:ext>
              </a:extLst>
            </p:cNvPr>
            <p:cNvSpPr txBox="1"/>
            <p:nvPr/>
          </p:nvSpPr>
          <p:spPr>
            <a:xfrm>
              <a:off x="6908533" y="3132142"/>
              <a:ext cx="595035"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UDP</a:t>
              </a:r>
            </a:p>
          </p:txBody>
        </p:sp>
        <p:sp>
          <p:nvSpPr>
            <p:cNvPr id="19" name="Rectangle 18">
              <a:extLst>
                <a:ext uri="{FF2B5EF4-FFF2-40B4-BE49-F238E27FC236}">
                  <a16:creationId xmlns:a16="http://schemas.microsoft.com/office/drawing/2014/main" id="{35D51034-DDE5-974C-82AE-142E75CC3E19}"/>
                </a:ext>
              </a:extLst>
            </p:cNvPr>
            <p:cNvSpPr/>
            <p:nvPr/>
          </p:nvSpPr>
          <p:spPr>
            <a:xfrm>
              <a:off x="6232557" y="2348686"/>
              <a:ext cx="1905057" cy="574888"/>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20" name="TextBox 19">
              <a:extLst>
                <a:ext uri="{FF2B5EF4-FFF2-40B4-BE49-F238E27FC236}">
                  <a16:creationId xmlns:a16="http://schemas.microsoft.com/office/drawing/2014/main" id="{A167D951-0F22-A44F-8F1F-8321B2215BAD}"/>
                </a:ext>
              </a:extLst>
            </p:cNvPr>
            <p:cNvSpPr txBox="1"/>
            <p:nvPr/>
          </p:nvSpPr>
          <p:spPr>
            <a:xfrm>
              <a:off x="6790903" y="2455138"/>
              <a:ext cx="671979"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p:txBody>
        </p:sp>
        <p:sp>
          <p:nvSpPr>
            <p:cNvPr id="21" name="Rectangle 20">
              <a:extLst>
                <a:ext uri="{FF2B5EF4-FFF2-40B4-BE49-F238E27FC236}">
                  <a16:creationId xmlns:a16="http://schemas.microsoft.com/office/drawing/2014/main" id="{0C963114-2E56-3B45-9DC9-15BC9AF2AD0E}"/>
                </a:ext>
              </a:extLst>
            </p:cNvPr>
            <p:cNvSpPr/>
            <p:nvPr/>
          </p:nvSpPr>
          <p:spPr>
            <a:xfrm>
              <a:off x="6229839" y="1877061"/>
              <a:ext cx="1905057" cy="397789"/>
            </a:xfrm>
            <a:prstGeom prst="rect">
              <a:avLst/>
            </a:prstGeom>
            <a:solidFill>
              <a:srgbClr val="9BBB59">
                <a:lumMod val="20000"/>
                <a:lumOff val="80000"/>
              </a:srgbClr>
            </a:solidFill>
            <a:ln w="25400" cap="flat" cmpd="sng" algn="ctr">
              <a:solidFill>
                <a:srgbClr val="9BBB59">
                  <a:lumMod val="75000"/>
                </a:srgbClr>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22" name="TextBox 21">
              <a:extLst>
                <a:ext uri="{FF2B5EF4-FFF2-40B4-BE49-F238E27FC236}">
                  <a16:creationId xmlns:a16="http://schemas.microsoft.com/office/drawing/2014/main" id="{777A77CA-7D7A-C746-8993-B09B1D569932}"/>
                </a:ext>
              </a:extLst>
            </p:cNvPr>
            <p:cNvSpPr txBox="1"/>
            <p:nvPr/>
          </p:nvSpPr>
          <p:spPr>
            <a:xfrm>
              <a:off x="6351472" y="1877058"/>
              <a:ext cx="1767606"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 </a:t>
              </a: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(slimmed)</a:t>
              </a:r>
            </a:p>
          </p:txBody>
        </p:sp>
        <p:cxnSp>
          <p:nvCxnSpPr>
            <p:cNvPr id="23" name="Straight Connector 22">
              <a:extLst>
                <a:ext uri="{FF2B5EF4-FFF2-40B4-BE49-F238E27FC236}">
                  <a16:creationId xmlns:a16="http://schemas.microsoft.com/office/drawing/2014/main" id="{CB33742C-9EB1-AA42-AA29-FE8D1AAAC5E7}"/>
                </a:ext>
              </a:extLst>
            </p:cNvPr>
            <p:cNvCxnSpPr/>
            <p:nvPr/>
          </p:nvCxnSpPr>
          <p:spPr>
            <a:xfrm>
              <a:off x="3333329" y="3569813"/>
              <a:ext cx="5147262" cy="0"/>
            </a:xfrm>
            <a:prstGeom prst="line">
              <a:avLst/>
            </a:prstGeom>
            <a:noFill/>
            <a:ln w="12700" cap="flat" cmpd="sng" algn="ctr">
              <a:solidFill>
                <a:sysClr val="windowText" lastClr="000000"/>
              </a:solidFill>
              <a:prstDash val="dash"/>
            </a:ln>
            <a:effectLst/>
          </p:spPr>
        </p:cxnSp>
        <p:cxnSp>
          <p:nvCxnSpPr>
            <p:cNvPr id="24" name="Straight Connector 23">
              <a:extLst>
                <a:ext uri="{FF2B5EF4-FFF2-40B4-BE49-F238E27FC236}">
                  <a16:creationId xmlns:a16="http://schemas.microsoft.com/office/drawing/2014/main" id="{E357E849-F864-8D4E-A565-17A2DCC74B86}"/>
                </a:ext>
              </a:extLst>
            </p:cNvPr>
            <p:cNvCxnSpPr/>
            <p:nvPr/>
          </p:nvCxnSpPr>
          <p:spPr>
            <a:xfrm>
              <a:off x="3352451" y="2994658"/>
              <a:ext cx="5147262" cy="0"/>
            </a:xfrm>
            <a:prstGeom prst="line">
              <a:avLst/>
            </a:prstGeom>
            <a:noFill/>
            <a:ln w="12700" cap="flat" cmpd="sng" algn="ctr">
              <a:solidFill>
                <a:sysClr val="windowText" lastClr="000000"/>
              </a:solidFill>
              <a:prstDash val="dash"/>
            </a:ln>
            <a:effectLst/>
          </p:spPr>
        </p:cxnSp>
        <p:sp>
          <p:nvSpPr>
            <p:cNvPr id="25" name="TextBox 24">
              <a:extLst>
                <a:ext uri="{FF2B5EF4-FFF2-40B4-BE49-F238E27FC236}">
                  <a16:creationId xmlns:a16="http://schemas.microsoft.com/office/drawing/2014/main" id="{3D37B3DB-1C25-9644-805A-16F0B5732706}"/>
                </a:ext>
              </a:extLst>
            </p:cNvPr>
            <p:cNvSpPr txBox="1"/>
            <p:nvPr/>
          </p:nvSpPr>
          <p:spPr>
            <a:xfrm>
              <a:off x="2349067" y="3671237"/>
              <a:ext cx="1224388" cy="369332"/>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Network</a:t>
              </a:r>
            </a:p>
          </p:txBody>
        </p:sp>
        <p:sp>
          <p:nvSpPr>
            <p:cNvPr id="26" name="TextBox 25">
              <a:extLst>
                <a:ext uri="{FF2B5EF4-FFF2-40B4-BE49-F238E27FC236}">
                  <a16:creationId xmlns:a16="http://schemas.microsoft.com/office/drawing/2014/main" id="{56FEFD46-159C-5848-865A-A466E6DF5BEF}"/>
                </a:ext>
              </a:extLst>
            </p:cNvPr>
            <p:cNvSpPr txBox="1"/>
            <p:nvPr/>
          </p:nvSpPr>
          <p:spPr>
            <a:xfrm>
              <a:off x="2355238" y="3077264"/>
              <a:ext cx="1224388" cy="369332"/>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Transport</a:t>
              </a:r>
            </a:p>
          </p:txBody>
        </p:sp>
        <p:sp>
          <p:nvSpPr>
            <p:cNvPr id="27" name="TextBox 26">
              <a:extLst>
                <a:ext uri="{FF2B5EF4-FFF2-40B4-BE49-F238E27FC236}">
                  <a16:creationId xmlns:a16="http://schemas.microsoft.com/office/drawing/2014/main" id="{2A05840F-E8F9-1248-A8B0-64F7DE49604B}"/>
                </a:ext>
              </a:extLst>
            </p:cNvPr>
            <p:cNvSpPr txBox="1"/>
            <p:nvPr/>
          </p:nvSpPr>
          <p:spPr>
            <a:xfrm>
              <a:off x="2217336" y="2204824"/>
              <a:ext cx="1379850" cy="369332"/>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Application</a:t>
              </a:r>
            </a:p>
          </p:txBody>
        </p:sp>
        <p:sp>
          <p:nvSpPr>
            <p:cNvPr id="28" name="TextBox 27">
              <a:extLst>
                <a:ext uri="{FF2B5EF4-FFF2-40B4-BE49-F238E27FC236}">
                  <a16:creationId xmlns:a16="http://schemas.microsoft.com/office/drawing/2014/main" id="{16D08199-2156-5E47-8400-89F2FF7E05B6}"/>
                </a:ext>
              </a:extLst>
            </p:cNvPr>
            <p:cNvSpPr txBox="1"/>
            <p:nvPr/>
          </p:nvSpPr>
          <p:spPr>
            <a:xfrm>
              <a:off x="3887697" y="4256509"/>
              <a:ext cx="1760418"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 over TCP</a:t>
              </a:r>
            </a:p>
          </p:txBody>
        </p:sp>
        <p:sp>
          <p:nvSpPr>
            <p:cNvPr id="29" name="Right Brace 28">
              <a:extLst>
                <a:ext uri="{FF2B5EF4-FFF2-40B4-BE49-F238E27FC236}">
                  <a16:creationId xmlns:a16="http://schemas.microsoft.com/office/drawing/2014/main" id="{A2D8FD90-2BF4-CC45-9AB0-51A5BE04C10B}"/>
                </a:ext>
              </a:extLst>
            </p:cNvPr>
            <p:cNvSpPr/>
            <p:nvPr/>
          </p:nvSpPr>
          <p:spPr>
            <a:xfrm>
              <a:off x="8194669" y="1877058"/>
              <a:ext cx="155448" cy="1050444"/>
            </a:xfrm>
            <a:prstGeom prst="rightBrace">
              <a:avLst/>
            </a:prstGeom>
            <a:noFill/>
            <a:ln w="12700" cap="flat" cmpd="sng" algn="ctr">
              <a:solidFill>
                <a:sysClr val="windowText" lastClr="000000"/>
              </a:solidFill>
              <a:prstDash val="solid"/>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30" name="TextBox 29">
              <a:extLst>
                <a:ext uri="{FF2B5EF4-FFF2-40B4-BE49-F238E27FC236}">
                  <a16:creationId xmlns:a16="http://schemas.microsoft.com/office/drawing/2014/main" id="{62CBF145-CA1B-E44D-9B14-4357D6C18D99}"/>
                </a:ext>
              </a:extLst>
            </p:cNvPr>
            <p:cNvSpPr txBox="1"/>
            <p:nvPr/>
          </p:nvSpPr>
          <p:spPr>
            <a:xfrm>
              <a:off x="8175178" y="2220885"/>
              <a:ext cx="900059" cy="338554"/>
            </a:xfrm>
            <a:prstGeom prst="rect">
              <a:avLst/>
            </a:prstGeom>
            <a:noFill/>
          </p:spPr>
          <p:txBody>
            <a:bodyPr wrap="square" rtlCol="0">
              <a:sp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HTTP/3</a:t>
              </a:r>
            </a:p>
          </p:txBody>
        </p:sp>
        <p:sp>
          <p:nvSpPr>
            <p:cNvPr id="31" name="TextBox 30">
              <a:extLst>
                <a:ext uri="{FF2B5EF4-FFF2-40B4-BE49-F238E27FC236}">
                  <a16:creationId xmlns:a16="http://schemas.microsoft.com/office/drawing/2014/main" id="{CB088D5D-930F-554A-8373-AC6F0FD83F5E}"/>
                </a:ext>
              </a:extLst>
            </p:cNvPr>
            <p:cNvSpPr txBox="1"/>
            <p:nvPr/>
          </p:nvSpPr>
          <p:spPr>
            <a:xfrm>
              <a:off x="6183312" y="4220148"/>
              <a:ext cx="2826415"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HTTP/2 over QUIC over UDP</a:t>
              </a:r>
            </a:p>
          </p:txBody>
        </p:sp>
      </p:grpSp>
      <p:sp>
        <p:nvSpPr>
          <p:cNvPr id="33" name="Rectangle 32">
            <a:extLst>
              <a:ext uri="{FF2B5EF4-FFF2-40B4-BE49-F238E27FC236}">
                <a16:creationId xmlns:a16="http://schemas.microsoft.com/office/drawing/2014/main" id="{F0C2C813-D5E8-1E4C-8CB3-7D545EA865A4}"/>
              </a:ext>
            </a:extLst>
          </p:cNvPr>
          <p:cNvSpPr/>
          <p:nvPr/>
        </p:nvSpPr>
        <p:spPr>
          <a:xfrm>
            <a:off x="6134100" y="3060700"/>
            <a:ext cx="4940300" cy="3492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4" name="Slide Number Placeholder 2">
            <a:extLst>
              <a:ext uri="{FF2B5EF4-FFF2-40B4-BE49-F238E27FC236}">
                <a16:creationId xmlns:a16="http://schemas.microsoft.com/office/drawing/2014/main" id="{FD449AB4-BB35-4340-ACBD-E3F11043366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135</a:t>
            </a:fld>
            <a:endParaRPr lang="en-US" dirty="0"/>
          </a:p>
        </p:txBody>
      </p:sp>
    </p:spTree>
    <p:extLst>
      <p:ext uri="{BB962C8B-B14F-4D97-AF65-F5344CB8AC3E}">
        <p14:creationId xmlns:p14="http://schemas.microsoft.com/office/powerpoint/2010/main" val="384733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dissolve">
                                      <p:cBhvr>
                                        <p:cTn id="7" dur="50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33"/>
                                        </p:tgtEl>
                                      </p:cBhvr>
                                    </p:animEffect>
                                    <p:set>
                                      <p:cBhvr>
                                        <p:cTn id="12"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dirty="0"/>
              <a:t>QUIC: Quick UDP Internet Connections</a:t>
            </a:r>
            <a:endParaRPr lang="en-US" sz="4400" b="0" dirty="0"/>
          </a:p>
        </p:txBody>
      </p:sp>
      <p:sp>
        <p:nvSpPr>
          <p:cNvPr id="5" name="Content Placeholder 3">
            <a:extLst>
              <a:ext uri="{FF2B5EF4-FFF2-40B4-BE49-F238E27FC236}">
                <a16:creationId xmlns:a16="http://schemas.microsoft.com/office/drawing/2014/main" id="{2E9214B3-CD75-BA4B-9D47-70445519F4F9}"/>
              </a:ext>
            </a:extLst>
          </p:cNvPr>
          <p:cNvSpPr txBox="1">
            <a:spLocks/>
          </p:cNvSpPr>
          <p:nvPr/>
        </p:nvSpPr>
        <p:spPr>
          <a:xfrm>
            <a:off x="723900" y="1498601"/>
            <a:ext cx="10515600" cy="10286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2200"/>
              </a:spcBef>
              <a:spcAft>
                <a:spcPts val="0"/>
              </a:spcAft>
              <a:buClr>
                <a:srgbClr val="0000A3"/>
              </a:buClr>
              <a:buSzTx/>
              <a:buFont typeface="Wingdings" pitchFamily="2" charset="2"/>
              <a:buNone/>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adopts approaches we’ve studied in this chapter for connection establishment, error control, congestion control</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p:txBody>
      </p:sp>
      <p:sp>
        <p:nvSpPr>
          <p:cNvPr id="7" name="Content Placeholder 6">
            <a:extLst>
              <a:ext uri="{FF2B5EF4-FFF2-40B4-BE49-F238E27FC236}">
                <a16:creationId xmlns:a16="http://schemas.microsoft.com/office/drawing/2014/main" id="{3777E4FE-DA5A-4E48-B610-6339C350A768}"/>
              </a:ext>
            </a:extLst>
          </p:cNvPr>
          <p:cNvSpPr>
            <a:spLocks noGrp="1"/>
          </p:cNvSpPr>
          <p:nvPr>
            <p:ph idx="1"/>
          </p:nvPr>
        </p:nvSpPr>
        <p:spPr>
          <a:xfrm>
            <a:off x="806805" y="4750865"/>
            <a:ext cx="10651413" cy="1675335"/>
          </a:xfrm>
        </p:spPr>
        <p:txBody>
          <a:bodyPr>
            <a:normAutofit/>
          </a:bodyPr>
          <a:lstStyle/>
          <a:p>
            <a:r>
              <a:rPr lang="en-US" dirty="0"/>
              <a:t> multiple application-level “streams” multiplexed over single QUIC connection</a:t>
            </a:r>
          </a:p>
          <a:p>
            <a:pPr lvl="1"/>
            <a:r>
              <a:rPr lang="en-US" dirty="0"/>
              <a:t>separate reliable data transfer, security</a:t>
            </a:r>
          </a:p>
          <a:p>
            <a:pPr lvl="1"/>
            <a:r>
              <a:rPr lang="en-US" dirty="0"/>
              <a:t>common congestion control</a:t>
            </a:r>
          </a:p>
          <a:p>
            <a:endParaRPr lang="en-US" dirty="0"/>
          </a:p>
        </p:txBody>
      </p:sp>
      <p:sp>
        <p:nvSpPr>
          <p:cNvPr id="8" name="Content Placeholder 3">
            <a:extLst>
              <a:ext uri="{FF2B5EF4-FFF2-40B4-BE49-F238E27FC236}">
                <a16:creationId xmlns:a16="http://schemas.microsoft.com/office/drawing/2014/main" id="{10DF9673-8E09-094A-B15C-D9EA31F6C15C}"/>
              </a:ext>
            </a:extLst>
          </p:cNvPr>
          <p:cNvSpPr txBox="1">
            <a:spLocks/>
          </p:cNvSpPr>
          <p:nvPr/>
        </p:nvSpPr>
        <p:spPr>
          <a:xfrm>
            <a:off x="673100" y="2565401"/>
            <a:ext cx="10515600" cy="209549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600" b="1" i="0" u="none" strike="noStrike" kern="1200" cap="none" spc="0" normalizeH="0" baseline="0" noProof="0" dirty="0">
                <a:ln>
                  <a:noFill/>
                </a:ln>
                <a:solidFill>
                  <a:srgbClr val="0000A3"/>
                </a:solidFill>
                <a:effectLst/>
                <a:uLnTx/>
                <a:uFillTx/>
                <a:latin typeface="Calibri"/>
                <a:ea typeface="+mn-ea"/>
                <a:cs typeface="+mn-cs"/>
              </a:rPr>
              <a:t>error and congestion control: </a:t>
            </a:r>
            <a:r>
              <a:rPr kumimoji="0" lang="en-US" sz="2600" b="0" i="0" u="none" strike="noStrike" kern="1200" cap="none" spc="0" normalizeH="0" baseline="0" noProof="0" dirty="0">
                <a:ln>
                  <a:noFill/>
                </a:ln>
                <a:solidFill>
                  <a:prstClr val="black"/>
                </a:solidFill>
                <a:effectLst/>
                <a:uLnTx/>
                <a:uFillTx/>
                <a:latin typeface="Calibri"/>
                <a:ea typeface="+mn-ea"/>
                <a:cs typeface="+mn-cs"/>
              </a:rPr>
              <a:t>“Readers familiar with TCP’s loss detection and congestion control will find algorithms here that parallel well-known TCP ones.” </a:t>
            </a:r>
            <a:r>
              <a:rPr kumimoji="0" lang="en-US" sz="1800" b="0" i="0" u="none" strike="noStrike" kern="1200" cap="none" spc="0" normalizeH="0" baseline="0" noProof="0" dirty="0">
                <a:ln>
                  <a:noFill/>
                </a:ln>
                <a:solidFill>
                  <a:prstClr val="black"/>
                </a:solidFill>
                <a:effectLst/>
                <a:uLnTx/>
                <a:uFillTx/>
                <a:latin typeface="Calibri"/>
                <a:ea typeface="+mn-ea"/>
                <a:cs typeface="+mn-cs"/>
              </a:rPr>
              <a:t>[from QUIC specification]</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sz="2600" b="1" i="0" u="none" strike="noStrike" kern="1200" cap="none" spc="0" normalizeH="0" baseline="0" noProof="0" dirty="0">
                <a:ln>
                  <a:noFill/>
                </a:ln>
                <a:solidFill>
                  <a:srgbClr val="0000A3"/>
                </a:solidFill>
                <a:effectLst/>
                <a:uLnTx/>
                <a:uFillTx/>
                <a:latin typeface="Calibri"/>
                <a:ea typeface="+mn-ea"/>
                <a:cs typeface="+mn-cs"/>
              </a:rPr>
              <a:t>connection establishment: </a:t>
            </a:r>
            <a:r>
              <a:rPr kumimoji="0" lang="en-US" sz="2600" b="0" i="0" u="none" strike="noStrike" kern="1200" cap="none" spc="0" normalizeH="0" baseline="0" noProof="0" dirty="0">
                <a:ln>
                  <a:noFill/>
                </a:ln>
                <a:solidFill>
                  <a:prstClr val="black"/>
                </a:solidFill>
                <a:effectLst/>
                <a:uLnTx/>
                <a:uFillTx/>
                <a:latin typeface="Calibri"/>
                <a:ea typeface="+mn-ea"/>
                <a:cs typeface="+mn-cs"/>
              </a:rPr>
              <a:t>reliability, congestion control, authentication, encryption, state established in one RTT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Slide Number Placeholder 2">
            <a:extLst>
              <a:ext uri="{FF2B5EF4-FFF2-40B4-BE49-F238E27FC236}">
                <a16:creationId xmlns:a16="http://schemas.microsoft.com/office/drawing/2014/main" id="{4E07038B-ED19-5842-A33E-2BCFB116460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136</a:t>
            </a:fld>
            <a:endParaRPr lang="en-US" dirty="0"/>
          </a:p>
        </p:txBody>
      </p:sp>
    </p:spTree>
    <p:extLst>
      <p:ext uri="{BB962C8B-B14F-4D97-AF65-F5344CB8AC3E}">
        <p14:creationId xmlns:p14="http://schemas.microsoft.com/office/powerpoint/2010/main" val="3110625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dissolve">
                                      <p:cBhvr>
                                        <p:cTn id="17" dur="500"/>
                                        <p:tgtEl>
                                          <p:spTgt spid="7">
                                            <p:txEl>
                                              <p:pRg st="0" end="0"/>
                                            </p:txEl>
                                          </p:spTgt>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dissolve">
                                      <p:cBhvr>
                                        <p:cTn id="20" dur="500"/>
                                        <p:tgtEl>
                                          <p:spTgt spid="7">
                                            <p:txEl>
                                              <p:pRg st="1" end="1"/>
                                            </p:txEl>
                                          </p:spTgt>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7">
                                            <p:txEl>
                                              <p:pRg st="2" end="2"/>
                                            </p:txEl>
                                          </p:spTgt>
                                        </p:tgtEl>
                                        <p:attrNameLst>
                                          <p:attrName>style.visibility</p:attrName>
                                        </p:attrNameLst>
                                      </p:cBhvr>
                                      <p:to>
                                        <p:strVal val="visible"/>
                                      </p:to>
                                    </p:set>
                                    <p:animEffect transition="in" filter="dissolve">
                                      <p:cBhvr>
                                        <p:cTn id="23"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bldLvl="2"/>
    </p:bld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p:txBody>
          <a:bodyPr>
            <a:normAutofit/>
          </a:bodyPr>
          <a:lstStyle/>
          <a:p>
            <a:r>
              <a:rPr lang="en-US" sz="4800" dirty="0"/>
              <a:t>QUIC: Connection establishment</a:t>
            </a:r>
            <a:endParaRPr lang="en-US" sz="4400" b="0" dirty="0"/>
          </a:p>
        </p:txBody>
      </p:sp>
      <p:sp>
        <p:nvSpPr>
          <p:cNvPr id="5" name="Line 25">
            <a:extLst>
              <a:ext uri="{FF2B5EF4-FFF2-40B4-BE49-F238E27FC236}">
                <a16:creationId xmlns:a16="http://schemas.microsoft.com/office/drawing/2014/main" id="{9C4BED4D-BA37-BE46-96DD-07DADA1A1BED}"/>
              </a:ext>
            </a:extLst>
          </p:cNvPr>
          <p:cNvSpPr>
            <a:spLocks noChangeShapeType="1"/>
          </p:cNvSpPr>
          <p:nvPr/>
        </p:nvSpPr>
        <p:spPr bwMode="auto">
          <a:xfrm>
            <a:off x="3068451" y="2380850"/>
            <a:ext cx="11746" cy="1766326"/>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6" name="Line 39">
            <a:extLst>
              <a:ext uri="{FF2B5EF4-FFF2-40B4-BE49-F238E27FC236}">
                <a16:creationId xmlns:a16="http://schemas.microsoft.com/office/drawing/2014/main" id="{88C45933-40B9-E64A-85D5-07042017B5E6}"/>
              </a:ext>
            </a:extLst>
          </p:cNvPr>
          <p:cNvSpPr>
            <a:spLocks noChangeShapeType="1"/>
          </p:cNvSpPr>
          <p:nvPr/>
        </p:nvSpPr>
        <p:spPr bwMode="auto">
          <a:xfrm flipH="1">
            <a:off x="4567707" y="2453875"/>
            <a:ext cx="29506" cy="1738377"/>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 name="Line 104">
            <a:extLst>
              <a:ext uri="{FF2B5EF4-FFF2-40B4-BE49-F238E27FC236}">
                <a16:creationId xmlns:a16="http://schemas.microsoft.com/office/drawing/2014/main" id="{DEA43D0F-FE4E-6444-803A-4AC3D317AF1D}"/>
              </a:ext>
            </a:extLst>
          </p:cNvPr>
          <p:cNvSpPr>
            <a:spLocks noChangeShapeType="1"/>
          </p:cNvSpPr>
          <p:nvPr/>
        </p:nvSpPr>
        <p:spPr bwMode="auto">
          <a:xfrm>
            <a:off x="3112900" y="2485625"/>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 name="Text Box 110">
            <a:extLst>
              <a:ext uri="{FF2B5EF4-FFF2-40B4-BE49-F238E27FC236}">
                <a16:creationId xmlns:a16="http://schemas.microsoft.com/office/drawing/2014/main" id="{20BA3ED4-36CC-9544-98A9-EA509F55B659}"/>
              </a:ext>
            </a:extLst>
          </p:cNvPr>
          <p:cNvSpPr txBox="1">
            <a:spLocks noChangeArrowheads="1"/>
          </p:cNvSpPr>
          <p:nvPr/>
        </p:nvSpPr>
        <p:spPr bwMode="auto">
          <a:xfrm>
            <a:off x="1411272" y="2446164"/>
            <a:ext cx="1667444" cy="584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TCP handshake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ahoma" charset="0"/>
                <a:ea typeface="ＭＳ Ｐゴシック" charset="0"/>
                <a:cs typeface="+mn-cs"/>
              </a:rPr>
              <a:t>(transport layer)</a:t>
            </a:r>
          </a:p>
        </p:txBody>
      </p:sp>
      <p:grpSp>
        <p:nvGrpSpPr>
          <p:cNvPr id="45" name="Group 116">
            <a:extLst>
              <a:ext uri="{FF2B5EF4-FFF2-40B4-BE49-F238E27FC236}">
                <a16:creationId xmlns:a16="http://schemas.microsoft.com/office/drawing/2014/main" id="{05B15A5D-4328-A441-B3FC-F81F57D4EEB2}"/>
              </a:ext>
            </a:extLst>
          </p:cNvPr>
          <p:cNvGrpSpPr>
            <a:grpSpLocks/>
          </p:cNvGrpSpPr>
          <p:nvPr/>
        </p:nvGrpSpPr>
        <p:grpSpPr bwMode="auto">
          <a:xfrm>
            <a:off x="2596963" y="1844275"/>
            <a:ext cx="620713" cy="487363"/>
            <a:chOff x="-44" y="1473"/>
            <a:chExt cx="981" cy="1105"/>
          </a:xfrm>
        </p:grpSpPr>
        <p:pic>
          <p:nvPicPr>
            <p:cNvPr id="79" name="Picture 117" descr="desktop_computer_stylized_medium">
              <a:extLst>
                <a:ext uri="{FF2B5EF4-FFF2-40B4-BE49-F238E27FC236}">
                  <a16:creationId xmlns:a16="http://schemas.microsoft.com/office/drawing/2014/main" id="{4F29F569-59F0-9C46-911D-DD62143FA7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Freeform 118">
              <a:extLst>
                <a:ext uri="{FF2B5EF4-FFF2-40B4-BE49-F238E27FC236}">
                  <a16:creationId xmlns:a16="http://schemas.microsoft.com/office/drawing/2014/main" id="{DF44085E-A434-B74D-9FFC-405767956F4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6" name="Group 119">
            <a:extLst>
              <a:ext uri="{FF2B5EF4-FFF2-40B4-BE49-F238E27FC236}">
                <a16:creationId xmlns:a16="http://schemas.microsoft.com/office/drawing/2014/main" id="{A7B90A8A-D028-4B44-A36B-2A3A02C52290}"/>
              </a:ext>
            </a:extLst>
          </p:cNvPr>
          <p:cNvGrpSpPr>
            <a:grpSpLocks/>
          </p:cNvGrpSpPr>
          <p:nvPr/>
        </p:nvGrpSpPr>
        <p:grpSpPr bwMode="auto">
          <a:xfrm>
            <a:off x="4405125" y="1825225"/>
            <a:ext cx="336550" cy="512763"/>
            <a:chOff x="4140" y="429"/>
            <a:chExt cx="1425" cy="2396"/>
          </a:xfrm>
        </p:grpSpPr>
        <p:sp>
          <p:nvSpPr>
            <p:cNvPr id="47" name="Freeform 120">
              <a:extLst>
                <a:ext uri="{FF2B5EF4-FFF2-40B4-BE49-F238E27FC236}">
                  <a16:creationId xmlns:a16="http://schemas.microsoft.com/office/drawing/2014/main" id="{08B25BDC-C11B-7445-9ACE-530694381C9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 name="Rectangle 121">
              <a:extLst>
                <a:ext uri="{FF2B5EF4-FFF2-40B4-BE49-F238E27FC236}">
                  <a16:creationId xmlns:a16="http://schemas.microsoft.com/office/drawing/2014/main" id="{B20D776D-D65C-E547-99EE-D97FD4573207}"/>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9" name="Freeform 122">
              <a:extLst>
                <a:ext uri="{FF2B5EF4-FFF2-40B4-BE49-F238E27FC236}">
                  <a16:creationId xmlns:a16="http://schemas.microsoft.com/office/drawing/2014/main" id="{2EF7936B-B98E-C14D-9E56-4F80B95855C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0" name="Freeform 123">
              <a:extLst>
                <a:ext uri="{FF2B5EF4-FFF2-40B4-BE49-F238E27FC236}">
                  <a16:creationId xmlns:a16="http://schemas.microsoft.com/office/drawing/2014/main" id="{C22063C8-98A9-4343-AEF8-2EFD61950B6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Rectangle 124">
              <a:extLst>
                <a:ext uri="{FF2B5EF4-FFF2-40B4-BE49-F238E27FC236}">
                  <a16:creationId xmlns:a16="http://schemas.microsoft.com/office/drawing/2014/main" id="{C86D734F-6A3D-5740-AD55-1591F613841E}"/>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2" name="Group 125">
              <a:extLst>
                <a:ext uri="{FF2B5EF4-FFF2-40B4-BE49-F238E27FC236}">
                  <a16:creationId xmlns:a16="http://schemas.microsoft.com/office/drawing/2014/main" id="{7DC279C6-96EE-8646-BB6A-A80EB220F3AA}"/>
                </a:ext>
              </a:extLst>
            </p:cNvPr>
            <p:cNvGrpSpPr>
              <a:grpSpLocks/>
            </p:cNvGrpSpPr>
            <p:nvPr/>
          </p:nvGrpSpPr>
          <p:grpSpPr bwMode="auto">
            <a:xfrm>
              <a:off x="4749" y="668"/>
              <a:ext cx="581" cy="145"/>
              <a:chOff x="614" y="2568"/>
              <a:chExt cx="725" cy="139"/>
            </a:xfrm>
          </p:grpSpPr>
          <p:sp>
            <p:nvSpPr>
              <p:cNvPr id="77" name="AutoShape 126">
                <a:extLst>
                  <a:ext uri="{FF2B5EF4-FFF2-40B4-BE49-F238E27FC236}">
                    <a16:creationId xmlns:a16="http://schemas.microsoft.com/office/drawing/2014/main" id="{0B36DDBF-CF03-9041-B023-1348757494C3}"/>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8" name="AutoShape 127">
                <a:extLst>
                  <a:ext uri="{FF2B5EF4-FFF2-40B4-BE49-F238E27FC236}">
                    <a16:creationId xmlns:a16="http://schemas.microsoft.com/office/drawing/2014/main" id="{7A59F2CB-A29D-CA45-B239-ABC8A50C4D0C}"/>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3" name="Rectangle 128">
              <a:extLst>
                <a:ext uri="{FF2B5EF4-FFF2-40B4-BE49-F238E27FC236}">
                  <a16:creationId xmlns:a16="http://schemas.microsoft.com/office/drawing/2014/main" id="{812143BC-E04E-3643-88D3-F518F08FDF0B}"/>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4" name="Group 129">
              <a:extLst>
                <a:ext uri="{FF2B5EF4-FFF2-40B4-BE49-F238E27FC236}">
                  <a16:creationId xmlns:a16="http://schemas.microsoft.com/office/drawing/2014/main" id="{354CCBB5-B9C6-6942-AC5F-3687938C3258}"/>
                </a:ext>
              </a:extLst>
            </p:cNvPr>
            <p:cNvGrpSpPr>
              <a:grpSpLocks/>
            </p:cNvGrpSpPr>
            <p:nvPr/>
          </p:nvGrpSpPr>
          <p:grpSpPr bwMode="auto">
            <a:xfrm>
              <a:off x="4747" y="994"/>
              <a:ext cx="581" cy="134"/>
              <a:chOff x="614" y="2568"/>
              <a:chExt cx="725" cy="139"/>
            </a:xfrm>
          </p:grpSpPr>
          <p:sp>
            <p:nvSpPr>
              <p:cNvPr id="75" name="AutoShape 130">
                <a:extLst>
                  <a:ext uri="{FF2B5EF4-FFF2-40B4-BE49-F238E27FC236}">
                    <a16:creationId xmlns:a16="http://schemas.microsoft.com/office/drawing/2014/main" id="{EB7C97D8-291A-DA46-98C3-1C910333F417}"/>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6" name="AutoShape 131">
                <a:extLst>
                  <a:ext uri="{FF2B5EF4-FFF2-40B4-BE49-F238E27FC236}">
                    <a16:creationId xmlns:a16="http://schemas.microsoft.com/office/drawing/2014/main" id="{B1B8D70D-52FE-834D-B584-42FAD990E0A9}"/>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5" name="Rectangle 132">
              <a:extLst>
                <a:ext uri="{FF2B5EF4-FFF2-40B4-BE49-F238E27FC236}">
                  <a16:creationId xmlns:a16="http://schemas.microsoft.com/office/drawing/2014/main" id="{6F44B4E7-0BAF-BD4D-AB09-8F68566849C1}"/>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 name="Rectangle 133">
              <a:extLst>
                <a:ext uri="{FF2B5EF4-FFF2-40B4-BE49-F238E27FC236}">
                  <a16:creationId xmlns:a16="http://schemas.microsoft.com/office/drawing/2014/main" id="{E096E649-FB98-A440-A0AA-87ACB61BF19E}"/>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7" name="Group 134">
              <a:extLst>
                <a:ext uri="{FF2B5EF4-FFF2-40B4-BE49-F238E27FC236}">
                  <a16:creationId xmlns:a16="http://schemas.microsoft.com/office/drawing/2014/main" id="{4A761FF6-BF42-0C42-B867-FBBD6C66E1F2}"/>
                </a:ext>
              </a:extLst>
            </p:cNvPr>
            <p:cNvGrpSpPr>
              <a:grpSpLocks/>
            </p:cNvGrpSpPr>
            <p:nvPr/>
          </p:nvGrpSpPr>
          <p:grpSpPr bwMode="auto">
            <a:xfrm>
              <a:off x="4735" y="1627"/>
              <a:ext cx="582" cy="151"/>
              <a:chOff x="614" y="2568"/>
              <a:chExt cx="725" cy="139"/>
            </a:xfrm>
          </p:grpSpPr>
          <p:sp>
            <p:nvSpPr>
              <p:cNvPr id="73" name="AutoShape 135">
                <a:extLst>
                  <a:ext uri="{FF2B5EF4-FFF2-40B4-BE49-F238E27FC236}">
                    <a16:creationId xmlns:a16="http://schemas.microsoft.com/office/drawing/2014/main" id="{5464F3AB-216D-124D-939F-704C7CCC22CF}"/>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4" name="AutoShape 136">
                <a:extLst>
                  <a:ext uri="{FF2B5EF4-FFF2-40B4-BE49-F238E27FC236}">
                    <a16:creationId xmlns:a16="http://schemas.microsoft.com/office/drawing/2014/main" id="{ED89168E-72D2-FF4F-B7EF-6AB182DDFB2A}"/>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8" name="Freeform 137">
              <a:extLst>
                <a:ext uri="{FF2B5EF4-FFF2-40B4-BE49-F238E27FC236}">
                  <a16:creationId xmlns:a16="http://schemas.microsoft.com/office/drawing/2014/main" id="{678B45D0-D6A4-E547-A6AB-6CA05B4F04E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9" name="Group 138">
              <a:extLst>
                <a:ext uri="{FF2B5EF4-FFF2-40B4-BE49-F238E27FC236}">
                  <a16:creationId xmlns:a16="http://schemas.microsoft.com/office/drawing/2014/main" id="{93894FC4-66FF-A141-A8FA-F4467B81742C}"/>
                </a:ext>
              </a:extLst>
            </p:cNvPr>
            <p:cNvGrpSpPr>
              <a:grpSpLocks/>
            </p:cNvGrpSpPr>
            <p:nvPr/>
          </p:nvGrpSpPr>
          <p:grpSpPr bwMode="auto">
            <a:xfrm>
              <a:off x="4739" y="1327"/>
              <a:ext cx="582" cy="139"/>
              <a:chOff x="614" y="2568"/>
              <a:chExt cx="725" cy="139"/>
            </a:xfrm>
          </p:grpSpPr>
          <p:sp>
            <p:nvSpPr>
              <p:cNvPr id="71" name="AutoShape 139">
                <a:extLst>
                  <a:ext uri="{FF2B5EF4-FFF2-40B4-BE49-F238E27FC236}">
                    <a16:creationId xmlns:a16="http://schemas.microsoft.com/office/drawing/2014/main" id="{0B5B4221-43A5-794B-8779-2C6FA0946B47}"/>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2" name="AutoShape 140">
                <a:extLst>
                  <a:ext uri="{FF2B5EF4-FFF2-40B4-BE49-F238E27FC236}">
                    <a16:creationId xmlns:a16="http://schemas.microsoft.com/office/drawing/2014/main" id="{C2AF8E78-80D6-6944-986D-4D173EA2B990}"/>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0" name="Rectangle 141">
              <a:extLst>
                <a:ext uri="{FF2B5EF4-FFF2-40B4-BE49-F238E27FC236}">
                  <a16:creationId xmlns:a16="http://schemas.microsoft.com/office/drawing/2014/main" id="{E8A6DBCF-DF01-4B4B-A482-6EE295F9469A}"/>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 name="Freeform 142">
              <a:extLst>
                <a:ext uri="{FF2B5EF4-FFF2-40B4-BE49-F238E27FC236}">
                  <a16:creationId xmlns:a16="http://schemas.microsoft.com/office/drawing/2014/main" id="{4A8FDAF3-5C2E-4549-BC2D-F5D371A5BF8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Freeform 143">
              <a:extLst>
                <a:ext uri="{FF2B5EF4-FFF2-40B4-BE49-F238E27FC236}">
                  <a16:creationId xmlns:a16="http://schemas.microsoft.com/office/drawing/2014/main" id="{27C6D15B-AD3A-974C-955B-6AC23ACE581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Oval 144">
              <a:extLst>
                <a:ext uri="{FF2B5EF4-FFF2-40B4-BE49-F238E27FC236}">
                  <a16:creationId xmlns:a16="http://schemas.microsoft.com/office/drawing/2014/main" id="{DE337FA2-6FB5-6140-BAED-B6974915AFA5}"/>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 name="Freeform 145">
              <a:extLst>
                <a:ext uri="{FF2B5EF4-FFF2-40B4-BE49-F238E27FC236}">
                  <a16:creationId xmlns:a16="http://schemas.microsoft.com/office/drawing/2014/main" id="{E36437D8-92DB-2B4F-90B6-43453829C48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AutoShape 146">
              <a:extLst>
                <a:ext uri="{FF2B5EF4-FFF2-40B4-BE49-F238E27FC236}">
                  <a16:creationId xmlns:a16="http://schemas.microsoft.com/office/drawing/2014/main" id="{1C6066DD-9182-8B41-BADA-B3930EFFFA59}"/>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6" name="AutoShape 147">
              <a:extLst>
                <a:ext uri="{FF2B5EF4-FFF2-40B4-BE49-F238E27FC236}">
                  <a16:creationId xmlns:a16="http://schemas.microsoft.com/office/drawing/2014/main" id="{5346E090-AA71-5047-9BDF-1A7AA07BF421}"/>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7" name="Oval 148">
              <a:extLst>
                <a:ext uri="{FF2B5EF4-FFF2-40B4-BE49-F238E27FC236}">
                  <a16:creationId xmlns:a16="http://schemas.microsoft.com/office/drawing/2014/main" id="{5CDD94BB-1E90-0744-8E1D-646B97296F47}"/>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8" name="Oval 149">
              <a:extLst>
                <a:ext uri="{FF2B5EF4-FFF2-40B4-BE49-F238E27FC236}">
                  <a16:creationId xmlns:a16="http://schemas.microsoft.com/office/drawing/2014/main" id="{557ADED5-CBD1-6747-85B1-2230D000C7B9}"/>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69" name="Oval 150">
              <a:extLst>
                <a:ext uri="{FF2B5EF4-FFF2-40B4-BE49-F238E27FC236}">
                  <a16:creationId xmlns:a16="http://schemas.microsoft.com/office/drawing/2014/main" id="{22F5D6E9-CAC5-8D45-977C-D459EA43C6B7}"/>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0" name="Rectangle 151">
              <a:extLst>
                <a:ext uri="{FF2B5EF4-FFF2-40B4-BE49-F238E27FC236}">
                  <a16:creationId xmlns:a16="http://schemas.microsoft.com/office/drawing/2014/main" id="{C49F52B6-7EBB-D740-89BC-D73BFAF70D66}"/>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45" name="Line 104">
            <a:extLst>
              <a:ext uri="{FF2B5EF4-FFF2-40B4-BE49-F238E27FC236}">
                <a16:creationId xmlns:a16="http://schemas.microsoft.com/office/drawing/2014/main" id="{C05A0638-0561-184C-B88A-83CE0B99673B}"/>
              </a:ext>
            </a:extLst>
          </p:cNvPr>
          <p:cNvSpPr>
            <a:spLocks noChangeShapeType="1"/>
          </p:cNvSpPr>
          <p:nvPr/>
        </p:nvSpPr>
        <p:spPr bwMode="auto">
          <a:xfrm flipH="1">
            <a:off x="3079562" y="2852337"/>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Line 104">
            <a:extLst>
              <a:ext uri="{FF2B5EF4-FFF2-40B4-BE49-F238E27FC236}">
                <a16:creationId xmlns:a16="http://schemas.microsoft.com/office/drawing/2014/main" id="{8B56918A-5014-8F46-8CCE-CBEA09440003}"/>
              </a:ext>
            </a:extLst>
          </p:cNvPr>
          <p:cNvSpPr>
            <a:spLocks noChangeShapeType="1"/>
          </p:cNvSpPr>
          <p:nvPr/>
        </p:nvSpPr>
        <p:spPr bwMode="auto">
          <a:xfrm>
            <a:off x="3091128" y="3182311"/>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7" name="Text Box 110">
            <a:extLst>
              <a:ext uri="{FF2B5EF4-FFF2-40B4-BE49-F238E27FC236}">
                <a16:creationId xmlns:a16="http://schemas.microsoft.com/office/drawing/2014/main" id="{E13AB8A0-1586-CE49-B5BB-BC4585309466}"/>
              </a:ext>
            </a:extLst>
          </p:cNvPr>
          <p:cNvSpPr txBox="1">
            <a:spLocks noChangeArrowheads="1"/>
          </p:cNvSpPr>
          <p:nvPr/>
        </p:nvSpPr>
        <p:spPr bwMode="auto">
          <a:xfrm>
            <a:off x="1457504" y="3320650"/>
            <a:ext cx="1556836" cy="584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TLS handshake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ahoma" charset="0"/>
                <a:ea typeface="ＭＳ Ｐゴシック" charset="0"/>
                <a:cs typeface="+mn-cs"/>
              </a:rPr>
              <a:t>(security)</a:t>
            </a:r>
          </a:p>
        </p:txBody>
      </p:sp>
      <p:sp>
        <p:nvSpPr>
          <p:cNvPr id="148" name="Line 104">
            <a:extLst>
              <a:ext uri="{FF2B5EF4-FFF2-40B4-BE49-F238E27FC236}">
                <a16:creationId xmlns:a16="http://schemas.microsoft.com/office/drawing/2014/main" id="{2A8075BB-6199-564E-A2AE-27CBCD566ED0}"/>
              </a:ext>
            </a:extLst>
          </p:cNvPr>
          <p:cNvSpPr>
            <a:spLocks noChangeShapeType="1"/>
          </p:cNvSpPr>
          <p:nvPr/>
        </p:nvSpPr>
        <p:spPr bwMode="auto">
          <a:xfrm flipH="1">
            <a:off x="3057790" y="3549023"/>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9" name="Content Placeholder 3">
            <a:extLst>
              <a:ext uri="{FF2B5EF4-FFF2-40B4-BE49-F238E27FC236}">
                <a16:creationId xmlns:a16="http://schemas.microsoft.com/office/drawing/2014/main" id="{9696F7E8-2582-4947-8032-1DACA9C53819}"/>
              </a:ext>
            </a:extLst>
          </p:cNvPr>
          <p:cNvSpPr txBox="1">
            <a:spLocks/>
          </p:cNvSpPr>
          <p:nvPr/>
        </p:nvSpPr>
        <p:spPr>
          <a:xfrm>
            <a:off x="1198561" y="4421354"/>
            <a:ext cx="4452939" cy="209374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TCP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(reliability, congestion control state)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TLS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(authentication, crypto state)</a:t>
            </a:r>
          </a:p>
          <a:p>
            <a:pPr marL="508000" marR="0" lvl="0" indent="-2159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2 serial handshakes</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4" name="Line 104">
            <a:extLst>
              <a:ext uri="{FF2B5EF4-FFF2-40B4-BE49-F238E27FC236}">
                <a16:creationId xmlns:a16="http://schemas.microsoft.com/office/drawing/2014/main" id="{A731BD8A-822C-8E41-AB22-2027DB7C0735}"/>
              </a:ext>
            </a:extLst>
          </p:cNvPr>
          <p:cNvSpPr>
            <a:spLocks noChangeShapeType="1"/>
          </p:cNvSpPr>
          <p:nvPr/>
        </p:nvSpPr>
        <p:spPr bwMode="auto">
          <a:xfrm>
            <a:off x="3087500" y="3908025"/>
            <a:ext cx="1479550" cy="315913"/>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TextBox 194">
            <a:extLst>
              <a:ext uri="{FF2B5EF4-FFF2-40B4-BE49-F238E27FC236}">
                <a16:creationId xmlns:a16="http://schemas.microsoft.com/office/drawing/2014/main" id="{13979F95-5F08-4B4E-B3AF-BB5A69DC5771}"/>
              </a:ext>
            </a:extLst>
          </p:cNvPr>
          <p:cNvSpPr txBox="1"/>
          <p:nvPr/>
        </p:nvSpPr>
        <p:spPr>
          <a:xfrm>
            <a:off x="3505200" y="3860800"/>
            <a:ext cx="599716"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a:t>
            </a:r>
          </a:p>
        </p:txBody>
      </p:sp>
      <p:grpSp>
        <p:nvGrpSpPr>
          <p:cNvPr id="4" name="Group 3">
            <a:extLst>
              <a:ext uri="{FF2B5EF4-FFF2-40B4-BE49-F238E27FC236}">
                <a16:creationId xmlns:a16="http://schemas.microsoft.com/office/drawing/2014/main" id="{B27720B8-7CD9-3D46-8BE1-8522E3B30B72}"/>
              </a:ext>
            </a:extLst>
          </p:cNvPr>
          <p:cNvGrpSpPr/>
          <p:nvPr/>
        </p:nvGrpSpPr>
        <p:grpSpPr>
          <a:xfrm>
            <a:off x="6354761" y="1850625"/>
            <a:ext cx="5087939" cy="4753374"/>
            <a:chOff x="6354761" y="1850625"/>
            <a:chExt cx="5087939" cy="4753374"/>
          </a:xfrm>
        </p:grpSpPr>
        <p:sp>
          <p:nvSpPr>
            <p:cNvPr id="150" name="Line 25">
              <a:extLst>
                <a:ext uri="{FF2B5EF4-FFF2-40B4-BE49-F238E27FC236}">
                  <a16:creationId xmlns:a16="http://schemas.microsoft.com/office/drawing/2014/main" id="{E201D1E1-11DD-1D41-965A-182F8EFC7560}"/>
                </a:ext>
              </a:extLst>
            </p:cNvPr>
            <p:cNvSpPr>
              <a:spLocks noChangeShapeType="1"/>
            </p:cNvSpPr>
            <p:nvPr/>
          </p:nvSpPr>
          <p:spPr bwMode="auto">
            <a:xfrm>
              <a:off x="8046851" y="2406250"/>
              <a:ext cx="11746" cy="1766326"/>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1" name="Line 39">
              <a:extLst>
                <a:ext uri="{FF2B5EF4-FFF2-40B4-BE49-F238E27FC236}">
                  <a16:creationId xmlns:a16="http://schemas.microsoft.com/office/drawing/2014/main" id="{E8CE9184-8004-6B4B-B08A-3AD4A505DEC2}"/>
                </a:ext>
              </a:extLst>
            </p:cNvPr>
            <p:cNvSpPr>
              <a:spLocks noChangeShapeType="1"/>
            </p:cNvSpPr>
            <p:nvPr/>
          </p:nvSpPr>
          <p:spPr bwMode="auto">
            <a:xfrm flipH="1">
              <a:off x="9546107" y="2479275"/>
              <a:ext cx="29506" cy="1738377"/>
            </a:xfrm>
            <a:prstGeom prst="line">
              <a:avLst/>
            </a:prstGeom>
            <a:noFill/>
            <a:ln w="9525">
              <a:solidFill>
                <a:srgbClr val="777777"/>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Line 104">
              <a:extLst>
                <a:ext uri="{FF2B5EF4-FFF2-40B4-BE49-F238E27FC236}">
                  <a16:creationId xmlns:a16="http://schemas.microsoft.com/office/drawing/2014/main" id="{2F4BD7E0-F5D3-F84E-9962-D7160263FE7C}"/>
                </a:ext>
              </a:extLst>
            </p:cNvPr>
            <p:cNvSpPr>
              <a:spLocks noChangeShapeType="1"/>
            </p:cNvSpPr>
            <p:nvPr/>
          </p:nvSpPr>
          <p:spPr bwMode="auto">
            <a:xfrm>
              <a:off x="8091300" y="2511025"/>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Text Box 110">
              <a:extLst>
                <a:ext uri="{FF2B5EF4-FFF2-40B4-BE49-F238E27FC236}">
                  <a16:creationId xmlns:a16="http://schemas.microsoft.com/office/drawing/2014/main" id="{142BBA39-1F6E-E049-B451-16DA815897F9}"/>
                </a:ext>
              </a:extLst>
            </p:cNvPr>
            <p:cNvSpPr txBox="1">
              <a:spLocks noChangeArrowheads="1"/>
            </p:cNvSpPr>
            <p:nvPr/>
          </p:nvSpPr>
          <p:spPr bwMode="auto">
            <a:xfrm>
              <a:off x="6385541" y="2649364"/>
              <a:ext cx="1701107" cy="33855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QUIC handshake</a:t>
              </a:r>
            </a:p>
          </p:txBody>
        </p:sp>
        <p:grpSp>
          <p:nvGrpSpPr>
            <p:cNvPr id="154" name="Group 116">
              <a:extLst>
                <a:ext uri="{FF2B5EF4-FFF2-40B4-BE49-F238E27FC236}">
                  <a16:creationId xmlns:a16="http://schemas.microsoft.com/office/drawing/2014/main" id="{0333952F-7029-3942-B0B2-A306607461AF}"/>
                </a:ext>
              </a:extLst>
            </p:cNvPr>
            <p:cNvGrpSpPr>
              <a:grpSpLocks/>
            </p:cNvGrpSpPr>
            <p:nvPr/>
          </p:nvGrpSpPr>
          <p:grpSpPr bwMode="auto">
            <a:xfrm>
              <a:off x="7575363" y="1869675"/>
              <a:ext cx="620713" cy="487363"/>
              <a:chOff x="-44" y="1473"/>
              <a:chExt cx="981" cy="1105"/>
            </a:xfrm>
          </p:grpSpPr>
          <p:pic>
            <p:nvPicPr>
              <p:cNvPr id="155" name="Picture 117" descr="desktop_computer_stylized_medium">
                <a:extLst>
                  <a:ext uri="{FF2B5EF4-FFF2-40B4-BE49-F238E27FC236}">
                    <a16:creationId xmlns:a16="http://schemas.microsoft.com/office/drawing/2014/main" id="{8C72C79C-1EF7-DC4C-8FEF-AEDFD872B5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6" name="Freeform 118">
                <a:extLst>
                  <a:ext uri="{FF2B5EF4-FFF2-40B4-BE49-F238E27FC236}">
                    <a16:creationId xmlns:a16="http://schemas.microsoft.com/office/drawing/2014/main" id="{E79F1797-B686-D046-AD47-8338B66A2AA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57" name="Group 119">
              <a:extLst>
                <a:ext uri="{FF2B5EF4-FFF2-40B4-BE49-F238E27FC236}">
                  <a16:creationId xmlns:a16="http://schemas.microsoft.com/office/drawing/2014/main" id="{1921DDFF-2705-6C46-8A29-C8670E801926}"/>
                </a:ext>
              </a:extLst>
            </p:cNvPr>
            <p:cNvGrpSpPr>
              <a:grpSpLocks/>
            </p:cNvGrpSpPr>
            <p:nvPr/>
          </p:nvGrpSpPr>
          <p:grpSpPr bwMode="auto">
            <a:xfrm>
              <a:off x="9383525" y="1850625"/>
              <a:ext cx="336550" cy="512763"/>
              <a:chOff x="4140" y="429"/>
              <a:chExt cx="1425" cy="2396"/>
            </a:xfrm>
          </p:grpSpPr>
          <p:sp>
            <p:nvSpPr>
              <p:cNvPr id="158" name="Freeform 120">
                <a:extLst>
                  <a:ext uri="{FF2B5EF4-FFF2-40B4-BE49-F238E27FC236}">
                    <a16:creationId xmlns:a16="http://schemas.microsoft.com/office/drawing/2014/main" id="{72456C31-EC36-8A44-B815-A2C6390A18E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9" name="Rectangle 121">
                <a:extLst>
                  <a:ext uri="{FF2B5EF4-FFF2-40B4-BE49-F238E27FC236}">
                    <a16:creationId xmlns:a16="http://schemas.microsoft.com/office/drawing/2014/main" id="{E0D0A96C-1B65-FB45-B4AC-BE954CCF223D}"/>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Freeform 122">
                <a:extLst>
                  <a:ext uri="{FF2B5EF4-FFF2-40B4-BE49-F238E27FC236}">
                    <a16:creationId xmlns:a16="http://schemas.microsoft.com/office/drawing/2014/main" id="{9BD4CF73-E838-F54D-8021-8ED53EE4FE2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Freeform 123">
                <a:extLst>
                  <a:ext uri="{FF2B5EF4-FFF2-40B4-BE49-F238E27FC236}">
                    <a16:creationId xmlns:a16="http://schemas.microsoft.com/office/drawing/2014/main" id="{DBF50D50-0488-C94B-8D14-F5DA31992A1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2" name="Rectangle 124">
                <a:extLst>
                  <a:ext uri="{FF2B5EF4-FFF2-40B4-BE49-F238E27FC236}">
                    <a16:creationId xmlns:a16="http://schemas.microsoft.com/office/drawing/2014/main" id="{9A12FE8D-764D-FD4C-A7F0-EF3E10F1E966}"/>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63" name="Group 125">
                <a:extLst>
                  <a:ext uri="{FF2B5EF4-FFF2-40B4-BE49-F238E27FC236}">
                    <a16:creationId xmlns:a16="http://schemas.microsoft.com/office/drawing/2014/main" id="{F033A249-6CC0-4B49-890B-E3CF3DE1BF77}"/>
                  </a:ext>
                </a:extLst>
              </p:cNvPr>
              <p:cNvGrpSpPr>
                <a:grpSpLocks/>
              </p:cNvGrpSpPr>
              <p:nvPr/>
            </p:nvGrpSpPr>
            <p:grpSpPr bwMode="auto">
              <a:xfrm>
                <a:off x="4749" y="668"/>
                <a:ext cx="581" cy="145"/>
                <a:chOff x="614" y="2568"/>
                <a:chExt cx="725" cy="139"/>
              </a:xfrm>
            </p:grpSpPr>
            <p:sp>
              <p:nvSpPr>
                <p:cNvPr id="188" name="AutoShape 126">
                  <a:extLst>
                    <a:ext uri="{FF2B5EF4-FFF2-40B4-BE49-F238E27FC236}">
                      <a16:creationId xmlns:a16="http://schemas.microsoft.com/office/drawing/2014/main" id="{C1DDDDBD-29CE-2444-934A-402C23FAE014}"/>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9" name="AutoShape 127">
                  <a:extLst>
                    <a:ext uri="{FF2B5EF4-FFF2-40B4-BE49-F238E27FC236}">
                      <a16:creationId xmlns:a16="http://schemas.microsoft.com/office/drawing/2014/main" id="{01E11103-D127-9F4D-8782-4F2BD127B8B5}"/>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4" name="Rectangle 128">
                <a:extLst>
                  <a:ext uri="{FF2B5EF4-FFF2-40B4-BE49-F238E27FC236}">
                    <a16:creationId xmlns:a16="http://schemas.microsoft.com/office/drawing/2014/main" id="{309ED177-B672-A84A-B0B1-070CA5D0950C}"/>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65" name="Group 129">
                <a:extLst>
                  <a:ext uri="{FF2B5EF4-FFF2-40B4-BE49-F238E27FC236}">
                    <a16:creationId xmlns:a16="http://schemas.microsoft.com/office/drawing/2014/main" id="{9F93E2F1-42AF-834D-A362-20CC6806EC35}"/>
                  </a:ext>
                </a:extLst>
              </p:cNvPr>
              <p:cNvGrpSpPr>
                <a:grpSpLocks/>
              </p:cNvGrpSpPr>
              <p:nvPr/>
            </p:nvGrpSpPr>
            <p:grpSpPr bwMode="auto">
              <a:xfrm>
                <a:off x="4747" y="994"/>
                <a:ext cx="581" cy="134"/>
                <a:chOff x="614" y="2568"/>
                <a:chExt cx="725" cy="139"/>
              </a:xfrm>
            </p:grpSpPr>
            <p:sp>
              <p:nvSpPr>
                <p:cNvPr id="186" name="AutoShape 130">
                  <a:extLst>
                    <a:ext uri="{FF2B5EF4-FFF2-40B4-BE49-F238E27FC236}">
                      <a16:creationId xmlns:a16="http://schemas.microsoft.com/office/drawing/2014/main" id="{5E4B6035-A038-8C40-AFB1-37B8051A2A72}"/>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AutoShape 131">
                  <a:extLst>
                    <a:ext uri="{FF2B5EF4-FFF2-40B4-BE49-F238E27FC236}">
                      <a16:creationId xmlns:a16="http://schemas.microsoft.com/office/drawing/2014/main" id="{C38DD557-C19B-304D-8127-436E9900635D}"/>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6" name="Rectangle 132">
                <a:extLst>
                  <a:ext uri="{FF2B5EF4-FFF2-40B4-BE49-F238E27FC236}">
                    <a16:creationId xmlns:a16="http://schemas.microsoft.com/office/drawing/2014/main" id="{08715FEE-F588-F143-AC60-6D5B71EF7CC9}"/>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7" name="Rectangle 133">
                <a:extLst>
                  <a:ext uri="{FF2B5EF4-FFF2-40B4-BE49-F238E27FC236}">
                    <a16:creationId xmlns:a16="http://schemas.microsoft.com/office/drawing/2014/main" id="{BA1EA49C-C760-6F48-8C48-289CF64926D5}"/>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68" name="Group 134">
                <a:extLst>
                  <a:ext uri="{FF2B5EF4-FFF2-40B4-BE49-F238E27FC236}">
                    <a16:creationId xmlns:a16="http://schemas.microsoft.com/office/drawing/2014/main" id="{D8DFEBA3-E77F-8E48-9A41-EEF1D51A60FD}"/>
                  </a:ext>
                </a:extLst>
              </p:cNvPr>
              <p:cNvGrpSpPr>
                <a:grpSpLocks/>
              </p:cNvGrpSpPr>
              <p:nvPr/>
            </p:nvGrpSpPr>
            <p:grpSpPr bwMode="auto">
              <a:xfrm>
                <a:off x="4735" y="1627"/>
                <a:ext cx="582" cy="151"/>
                <a:chOff x="614" y="2568"/>
                <a:chExt cx="725" cy="139"/>
              </a:xfrm>
            </p:grpSpPr>
            <p:sp>
              <p:nvSpPr>
                <p:cNvPr id="184" name="AutoShape 135">
                  <a:extLst>
                    <a:ext uri="{FF2B5EF4-FFF2-40B4-BE49-F238E27FC236}">
                      <a16:creationId xmlns:a16="http://schemas.microsoft.com/office/drawing/2014/main" id="{C752ED2A-E2B4-9F4E-845F-CBDF46C550EC}"/>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5" name="AutoShape 136">
                  <a:extLst>
                    <a:ext uri="{FF2B5EF4-FFF2-40B4-BE49-F238E27FC236}">
                      <a16:creationId xmlns:a16="http://schemas.microsoft.com/office/drawing/2014/main" id="{C2C11B86-CECA-A146-A8D0-DF29718C2A35}"/>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9" name="Freeform 137">
                <a:extLst>
                  <a:ext uri="{FF2B5EF4-FFF2-40B4-BE49-F238E27FC236}">
                    <a16:creationId xmlns:a16="http://schemas.microsoft.com/office/drawing/2014/main" id="{BF8347B1-8D84-444E-9C7A-A0226B12E759}"/>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0" name="Group 138">
                <a:extLst>
                  <a:ext uri="{FF2B5EF4-FFF2-40B4-BE49-F238E27FC236}">
                    <a16:creationId xmlns:a16="http://schemas.microsoft.com/office/drawing/2014/main" id="{B86A0881-2586-E745-91C0-A9EEAF365369}"/>
                  </a:ext>
                </a:extLst>
              </p:cNvPr>
              <p:cNvGrpSpPr>
                <a:grpSpLocks/>
              </p:cNvGrpSpPr>
              <p:nvPr/>
            </p:nvGrpSpPr>
            <p:grpSpPr bwMode="auto">
              <a:xfrm>
                <a:off x="4739" y="1327"/>
                <a:ext cx="582" cy="139"/>
                <a:chOff x="614" y="2568"/>
                <a:chExt cx="725" cy="139"/>
              </a:xfrm>
            </p:grpSpPr>
            <p:sp>
              <p:nvSpPr>
                <p:cNvPr id="182" name="AutoShape 139">
                  <a:extLst>
                    <a:ext uri="{FF2B5EF4-FFF2-40B4-BE49-F238E27FC236}">
                      <a16:creationId xmlns:a16="http://schemas.microsoft.com/office/drawing/2014/main" id="{8F3176E2-453E-A944-9524-460848590AE7}"/>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AutoShape 140">
                  <a:extLst>
                    <a:ext uri="{FF2B5EF4-FFF2-40B4-BE49-F238E27FC236}">
                      <a16:creationId xmlns:a16="http://schemas.microsoft.com/office/drawing/2014/main" id="{D9ECBD1E-1FB9-7546-B5F3-96E9B15F1E32}"/>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1" name="Rectangle 141">
                <a:extLst>
                  <a:ext uri="{FF2B5EF4-FFF2-40B4-BE49-F238E27FC236}">
                    <a16:creationId xmlns:a16="http://schemas.microsoft.com/office/drawing/2014/main" id="{198F89FB-15E2-CB45-88B8-F35EA6778CCA}"/>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2" name="Freeform 142">
                <a:extLst>
                  <a:ext uri="{FF2B5EF4-FFF2-40B4-BE49-F238E27FC236}">
                    <a16:creationId xmlns:a16="http://schemas.microsoft.com/office/drawing/2014/main" id="{C9FAF84F-B72B-6D46-B188-9B574847C9B8}"/>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Freeform 143">
                <a:extLst>
                  <a:ext uri="{FF2B5EF4-FFF2-40B4-BE49-F238E27FC236}">
                    <a16:creationId xmlns:a16="http://schemas.microsoft.com/office/drawing/2014/main" id="{582E367C-A34C-A846-9C7A-DE789F8E2A9E}"/>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Oval 144">
                <a:extLst>
                  <a:ext uri="{FF2B5EF4-FFF2-40B4-BE49-F238E27FC236}">
                    <a16:creationId xmlns:a16="http://schemas.microsoft.com/office/drawing/2014/main" id="{BA8D7A9E-E319-A447-828A-D12E64ADF2FC}"/>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5" name="Freeform 145">
                <a:extLst>
                  <a:ext uri="{FF2B5EF4-FFF2-40B4-BE49-F238E27FC236}">
                    <a16:creationId xmlns:a16="http://schemas.microsoft.com/office/drawing/2014/main" id="{5D67583A-13E1-7040-8F02-CFDB1E4ABCC1}"/>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AutoShape 146">
                <a:extLst>
                  <a:ext uri="{FF2B5EF4-FFF2-40B4-BE49-F238E27FC236}">
                    <a16:creationId xmlns:a16="http://schemas.microsoft.com/office/drawing/2014/main" id="{A41D811A-0B3A-EA43-B53F-9961FC724220}"/>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7" name="AutoShape 147">
                <a:extLst>
                  <a:ext uri="{FF2B5EF4-FFF2-40B4-BE49-F238E27FC236}">
                    <a16:creationId xmlns:a16="http://schemas.microsoft.com/office/drawing/2014/main" id="{1395E5A4-7186-2E41-A799-83AC1178B8E0}"/>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8" name="Oval 148">
                <a:extLst>
                  <a:ext uri="{FF2B5EF4-FFF2-40B4-BE49-F238E27FC236}">
                    <a16:creationId xmlns:a16="http://schemas.microsoft.com/office/drawing/2014/main" id="{52AAE838-7095-594F-AF17-209102C732CF}"/>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9" name="Oval 149">
                <a:extLst>
                  <a:ext uri="{FF2B5EF4-FFF2-40B4-BE49-F238E27FC236}">
                    <a16:creationId xmlns:a16="http://schemas.microsoft.com/office/drawing/2014/main" id="{207C24F3-3B0D-D04B-B402-9403C691B94E}"/>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80" name="Oval 150">
                <a:extLst>
                  <a:ext uri="{FF2B5EF4-FFF2-40B4-BE49-F238E27FC236}">
                    <a16:creationId xmlns:a16="http://schemas.microsoft.com/office/drawing/2014/main" id="{CEE23A7C-2A05-774E-B5E0-BFB5CA451AF8}"/>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Rectangle 151">
                <a:extLst>
                  <a:ext uri="{FF2B5EF4-FFF2-40B4-BE49-F238E27FC236}">
                    <a16:creationId xmlns:a16="http://schemas.microsoft.com/office/drawing/2014/main" id="{12772A9C-EE75-2946-9A80-3CF597850C3D}"/>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0" name="Line 104">
              <a:extLst>
                <a:ext uri="{FF2B5EF4-FFF2-40B4-BE49-F238E27FC236}">
                  <a16:creationId xmlns:a16="http://schemas.microsoft.com/office/drawing/2014/main" id="{C32C9152-944C-0443-B162-C35AD962F4BB}"/>
                </a:ext>
              </a:extLst>
            </p:cNvPr>
            <p:cNvSpPr>
              <a:spLocks noChangeShapeType="1"/>
            </p:cNvSpPr>
            <p:nvPr/>
          </p:nvSpPr>
          <p:spPr bwMode="auto">
            <a:xfrm flipH="1">
              <a:off x="8057962" y="2877737"/>
              <a:ext cx="1479550" cy="3159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6" name="Line 104">
              <a:extLst>
                <a:ext uri="{FF2B5EF4-FFF2-40B4-BE49-F238E27FC236}">
                  <a16:creationId xmlns:a16="http://schemas.microsoft.com/office/drawing/2014/main" id="{6C11F641-A69C-F948-9D99-5183E3D8662F}"/>
                </a:ext>
              </a:extLst>
            </p:cNvPr>
            <p:cNvSpPr>
              <a:spLocks noChangeShapeType="1"/>
            </p:cNvSpPr>
            <p:nvPr/>
          </p:nvSpPr>
          <p:spPr bwMode="auto">
            <a:xfrm>
              <a:off x="8078600" y="3222225"/>
              <a:ext cx="1479550" cy="315913"/>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7" name="TextBox 196">
              <a:extLst>
                <a:ext uri="{FF2B5EF4-FFF2-40B4-BE49-F238E27FC236}">
                  <a16:creationId xmlns:a16="http://schemas.microsoft.com/office/drawing/2014/main" id="{EF839E5A-4073-7045-9C85-68AAE37BE384}"/>
                </a:ext>
              </a:extLst>
            </p:cNvPr>
            <p:cNvSpPr txBox="1"/>
            <p:nvPr/>
          </p:nvSpPr>
          <p:spPr>
            <a:xfrm>
              <a:off x="8496300" y="3175000"/>
              <a:ext cx="599716" cy="369332"/>
            </a:xfrm>
            <a:prstGeom prst="rect">
              <a:avLst/>
            </a:prstGeom>
            <a:solidFill>
              <a:schemeClr val="bg1"/>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a:t>
              </a:r>
            </a:p>
          </p:txBody>
        </p:sp>
        <p:sp>
          <p:nvSpPr>
            <p:cNvPr id="198" name="Content Placeholder 3">
              <a:extLst>
                <a:ext uri="{FF2B5EF4-FFF2-40B4-BE49-F238E27FC236}">
                  <a16:creationId xmlns:a16="http://schemas.microsoft.com/office/drawing/2014/main" id="{4785F480-FB34-9244-B6AF-5A362BE466B1}"/>
                </a:ext>
              </a:extLst>
            </p:cNvPr>
            <p:cNvSpPr txBox="1">
              <a:spLocks/>
            </p:cNvSpPr>
            <p:nvPr/>
          </p:nvSpPr>
          <p:spPr>
            <a:xfrm>
              <a:off x="6354761" y="4510254"/>
              <a:ext cx="5087939" cy="209374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QUIC: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reliability, congestion control, authentication, crypto state</a:t>
              </a:r>
            </a:p>
            <a:p>
              <a:pPr marL="508000" marR="0" lvl="0" indent="-2286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1 handshake</a:t>
              </a:r>
            </a:p>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95" name="Slide Number Placeholder 2">
            <a:extLst>
              <a:ext uri="{FF2B5EF4-FFF2-40B4-BE49-F238E27FC236}">
                <a16:creationId xmlns:a16="http://schemas.microsoft.com/office/drawing/2014/main" id="{85D67011-CAAC-B04E-97F1-C640602C28E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137</a:t>
            </a:fld>
            <a:endParaRPr lang="en-US" dirty="0"/>
          </a:p>
        </p:txBody>
      </p:sp>
    </p:spTree>
    <p:extLst>
      <p:ext uri="{BB962C8B-B14F-4D97-AF65-F5344CB8AC3E}">
        <p14:creationId xmlns:p14="http://schemas.microsoft.com/office/powerpoint/2010/main" val="3070606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1">
            <a:extLst>
              <a:ext uri="{FF2B5EF4-FFF2-40B4-BE49-F238E27FC236}">
                <a16:creationId xmlns:a16="http://schemas.microsoft.com/office/drawing/2014/main" id="{2955F75D-B0C1-5C4D-ACD5-A79B738E0D4C}"/>
              </a:ext>
            </a:extLst>
          </p:cNvPr>
          <p:cNvSpPr>
            <a:spLocks noGrp="1"/>
          </p:cNvSpPr>
          <p:nvPr>
            <p:ph type="title"/>
          </p:nvPr>
        </p:nvSpPr>
        <p:spPr>
          <a:xfrm>
            <a:off x="838200" y="451821"/>
            <a:ext cx="10515600" cy="894622"/>
          </a:xfrm>
        </p:spPr>
        <p:txBody>
          <a:bodyPr>
            <a:normAutofit fontScale="90000"/>
          </a:bodyPr>
          <a:lstStyle/>
          <a:p>
            <a:r>
              <a:rPr lang="en-US" sz="4800" dirty="0"/>
              <a:t>QUIC: streams: parallelism, no HOL blocking</a:t>
            </a:r>
            <a:endParaRPr lang="en-US" sz="4400" b="0" dirty="0"/>
          </a:p>
        </p:txBody>
      </p:sp>
      <p:sp>
        <p:nvSpPr>
          <p:cNvPr id="322" name="TextBox 321">
            <a:extLst>
              <a:ext uri="{FF2B5EF4-FFF2-40B4-BE49-F238E27FC236}">
                <a16:creationId xmlns:a16="http://schemas.microsoft.com/office/drawing/2014/main" id="{1DEB22C4-6CDE-A443-83AD-7C9A17A5F03C}"/>
              </a:ext>
            </a:extLst>
          </p:cNvPr>
          <p:cNvSpPr txBox="1"/>
          <p:nvPr/>
        </p:nvSpPr>
        <p:spPr>
          <a:xfrm>
            <a:off x="2543977" y="6035783"/>
            <a:ext cx="1447832"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(a) HTTP 1.1</a:t>
            </a:r>
          </a:p>
        </p:txBody>
      </p:sp>
      <p:sp>
        <p:nvSpPr>
          <p:cNvPr id="195" name="Rectangle 194">
            <a:extLst>
              <a:ext uri="{FF2B5EF4-FFF2-40B4-BE49-F238E27FC236}">
                <a16:creationId xmlns:a16="http://schemas.microsoft.com/office/drawing/2014/main" id="{2D4653D6-BC4E-EF43-8900-840CE61D8374}"/>
              </a:ext>
            </a:extLst>
          </p:cNvPr>
          <p:cNvSpPr/>
          <p:nvPr/>
        </p:nvSpPr>
        <p:spPr>
          <a:xfrm>
            <a:off x="1054261" y="1578653"/>
            <a:ext cx="1965566" cy="2175203"/>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196" name="Rectangle 195">
            <a:extLst>
              <a:ext uri="{FF2B5EF4-FFF2-40B4-BE49-F238E27FC236}">
                <a16:creationId xmlns:a16="http://schemas.microsoft.com/office/drawing/2014/main" id="{4C795773-27B5-804B-897D-F51DCADB59B0}"/>
              </a:ext>
            </a:extLst>
          </p:cNvPr>
          <p:cNvSpPr/>
          <p:nvPr/>
        </p:nvSpPr>
        <p:spPr>
          <a:xfrm>
            <a:off x="1036173" y="4019150"/>
            <a:ext cx="1965566" cy="1278547"/>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197" name="Rectangle 196">
            <a:extLst>
              <a:ext uri="{FF2B5EF4-FFF2-40B4-BE49-F238E27FC236}">
                <a16:creationId xmlns:a16="http://schemas.microsoft.com/office/drawing/2014/main" id="{25113ADF-5571-4349-8CD1-2C89C0BE47EC}"/>
              </a:ext>
            </a:extLst>
          </p:cNvPr>
          <p:cNvSpPr/>
          <p:nvPr/>
        </p:nvSpPr>
        <p:spPr>
          <a:xfrm>
            <a:off x="1115624" y="3255550"/>
            <a:ext cx="1829965" cy="449155"/>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198" name="TextBox 197">
            <a:extLst>
              <a:ext uri="{FF2B5EF4-FFF2-40B4-BE49-F238E27FC236}">
                <a16:creationId xmlns:a16="http://schemas.microsoft.com/office/drawing/2014/main" id="{130EA656-CE8C-E146-9ADF-ED15CA2DADD3}"/>
              </a:ext>
            </a:extLst>
          </p:cNvPr>
          <p:cNvSpPr txBox="1"/>
          <p:nvPr/>
        </p:nvSpPr>
        <p:spPr>
          <a:xfrm>
            <a:off x="1249008" y="3237350"/>
            <a:ext cx="1576072" cy="461665"/>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TLS </a:t>
            </a: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encryption</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nvGrpSpPr>
          <p:cNvPr id="199" name="Group 198">
            <a:extLst>
              <a:ext uri="{FF2B5EF4-FFF2-40B4-BE49-F238E27FC236}">
                <a16:creationId xmlns:a16="http://schemas.microsoft.com/office/drawing/2014/main" id="{3F30BB02-5749-E946-8541-686AB05A015E}"/>
              </a:ext>
            </a:extLst>
          </p:cNvPr>
          <p:cNvGrpSpPr/>
          <p:nvPr/>
        </p:nvGrpSpPr>
        <p:grpSpPr>
          <a:xfrm>
            <a:off x="1115626" y="4169906"/>
            <a:ext cx="1829965" cy="467357"/>
            <a:chOff x="985206" y="5016160"/>
            <a:chExt cx="1509130" cy="255065"/>
          </a:xfrm>
        </p:grpSpPr>
        <p:sp>
          <p:nvSpPr>
            <p:cNvPr id="200" name="Rectangle 199">
              <a:extLst>
                <a:ext uri="{FF2B5EF4-FFF2-40B4-BE49-F238E27FC236}">
                  <a16:creationId xmlns:a16="http://schemas.microsoft.com/office/drawing/2014/main" id="{40BEF2AB-F8E8-5E41-A96C-61F14C59AD84}"/>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01" name="TextBox 200">
              <a:extLst>
                <a:ext uri="{FF2B5EF4-FFF2-40B4-BE49-F238E27FC236}">
                  <a16:creationId xmlns:a16="http://schemas.microsoft.com/office/drawing/2014/main" id="{B456323E-FBE4-1A43-AA7B-F212C4B0B9F1}"/>
                </a:ext>
              </a:extLst>
            </p:cNvPr>
            <p:cNvSpPr txBox="1"/>
            <p:nvPr/>
          </p:nvSpPr>
          <p:spPr>
            <a:xfrm>
              <a:off x="1170162" y="5019266"/>
              <a:ext cx="1016851" cy="251959"/>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RDT</a:t>
              </a:r>
            </a:p>
          </p:txBody>
        </p:sp>
      </p:grpSp>
      <p:grpSp>
        <p:nvGrpSpPr>
          <p:cNvPr id="202" name="Group 201">
            <a:extLst>
              <a:ext uri="{FF2B5EF4-FFF2-40B4-BE49-F238E27FC236}">
                <a16:creationId xmlns:a16="http://schemas.microsoft.com/office/drawing/2014/main" id="{52268243-BD57-944E-89DF-6418BA3B82B2}"/>
              </a:ext>
            </a:extLst>
          </p:cNvPr>
          <p:cNvGrpSpPr/>
          <p:nvPr/>
        </p:nvGrpSpPr>
        <p:grpSpPr>
          <a:xfrm>
            <a:off x="1054260" y="4684687"/>
            <a:ext cx="1925319" cy="467355"/>
            <a:chOff x="948938" y="5006227"/>
            <a:chExt cx="1587767" cy="255065"/>
          </a:xfrm>
        </p:grpSpPr>
        <p:sp>
          <p:nvSpPr>
            <p:cNvPr id="203" name="Rectangle 202">
              <a:extLst>
                <a:ext uri="{FF2B5EF4-FFF2-40B4-BE49-F238E27FC236}">
                  <a16:creationId xmlns:a16="http://schemas.microsoft.com/office/drawing/2014/main" id="{8ADB00AA-1BC5-8A46-92DB-BC78D9ACA84D}"/>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04" name="TextBox 203">
              <a:extLst>
                <a:ext uri="{FF2B5EF4-FFF2-40B4-BE49-F238E27FC236}">
                  <a16:creationId xmlns:a16="http://schemas.microsoft.com/office/drawing/2014/main" id="{27086AFB-B8AA-C845-87C5-C1FC9E45CD3C}"/>
                </a:ext>
              </a:extLst>
            </p:cNvPr>
            <p:cNvSpPr txBox="1"/>
            <p:nvPr/>
          </p:nvSpPr>
          <p:spPr>
            <a:xfrm>
              <a:off x="948938" y="5006227"/>
              <a:ext cx="1587767" cy="25196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a:t>
              </a: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Cong. Contr.</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217" name="Rectangle 216">
            <a:extLst>
              <a:ext uri="{FF2B5EF4-FFF2-40B4-BE49-F238E27FC236}">
                <a16:creationId xmlns:a16="http://schemas.microsoft.com/office/drawing/2014/main" id="{66EA7720-45BB-CE4D-9001-D63D6FEA1615}"/>
              </a:ext>
            </a:extLst>
          </p:cNvPr>
          <p:cNvSpPr/>
          <p:nvPr/>
        </p:nvSpPr>
        <p:spPr>
          <a:xfrm>
            <a:off x="3680782" y="1557642"/>
            <a:ext cx="1965566" cy="2175203"/>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24" name="TextBox 323">
            <a:extLst>
              <a:ext uri="{FF2B5EF4-FFF2-40B4-BE49-F238E27FC236}">
                <a16:creationId xmlns:a16="http://schemas.microsoft.com/office/drawing/2014/main" id="{887CA181-E3E1-4C41-B8A8-C1BE3C77300C}"/>
              </a:ext>
            </a:extLst>
          </p:cNvPr>
          <p:cNvSpPr txBox="1"/>
          <p:nvPr/>
        </p:nvSpPr>
        <p:spPr>
          <a:xfrm rot="16200000">
            <a:off x="-420574" y="4419208"/>
            <a:ext cx="1533142" cy="39687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prstClr val="black"/>
                </a:solidFill>
                <a:effectLst/>
                <a:uLnTx/>
                <a:uFillTx/>
                <a:latin typeface="Calibri" panose="020F0502020204030204"/>
                <a:ea typeface="+mn-ea"/>
                <a:cs typeface="+mn-cs"/>
              </a:rPr>
              <a:t>transport</a:t>
            </a:r>
          </a:p>
        </p:txBody>
      </p:sp>
      <p:sp>
        <p:nvSpPr>
          <p:cNvPr id="325" name="TextBox 324">
            <a:extLst>
              <a:ext uri="{FF2B5EF4-FFF2-40B4-BE49-F238E27FC236}">
                <a16:creationId xmlns:a16="http://schemas.microsoft.com/office/drawing/2014/main" id="{6D0A2F96-C1F0-0143-B197-7F9C1351C97A}"/>
              </a:ext>
            </a:extLst>
          </p:cNvPr>
          <p:cNvSpPr txBox="1"/>
          <p:nvPr/>
        </p:nvSpPr>
        <p:spPr>
          <a:xfrm rot="16200000">
            <a:off x="-463312" y="2467817"/>
            <a:ext cx="1779056" cy="39687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prstClr val="black"/>
                </a:solidFill>
                <a:effectLst/>
                <a:uLnTx/>
                <a:uFillTx/>
                <a:latin typeface="Calibri" panose="020F0502020204030204"/>
                <a:ea typeface="+mn-ea"/>
                <a:cs typeface="+mn-cs"/>
              </a:rPr>
              <a:t>application</a:t>
            </a:r>
          </a:p>
        </p:txBody>
      </p:sp>
      <p:cxnSp>
        <p:nvCxnSpPr>
          <p:cNvPr id="326" name="Straight Connector 325">
            <a:extLst>
              <a:ext uri="{FF2B5EF4-FFF2-40B4-BE49-F238E27FC236}">
                <a16:creationId xmlns:a16="http://schemas.microsoft.com/office/drawing/2014/main" id="{7E58084D-96D5-6047-8E32-A0A00E0D0039}"/>
              </a:ext>
            </a:extLst>
          </p:cNvPr>
          <p:cNvCxnSpPr/>
          <p:nvPr/>
        </p:nvCxnSpPr>
        <p:spPr>
          <a:xfrm>
            <a:off x="1044294" y="3866601"/>
            <a:ext cx="4501961" cy="0"/>
          </a:xfrm>
          <a:prstGeom prst="line">
            <a:avLst/>
          </a:prstGeom>
          <a:noFill/>
          <a:ln w="12700" cap="flat" cmpd="sng" algn="ctr">
            <a:solidFill>
              <a:sysClr val="windowText" lastClr="000000"/>
            </a:solidFill>
            <a:prstDash val="dash"/>
          </a:ln>
          <a:effectLst/>
        </p:spPr>
      </p:cxnSp>
      <p:sp>
        <p:nvSpPr>
          <p:cNvPr id="323" name="TextBox 322">
            <a:extLst>
              <a:ext uri="{FF2B5EF4-FFF2-40B4-BE49-F238E27FC236}">
                <a16:creationId xmlns:a16="http://schemas.microsoft.com/office/drawing/2014/main" id="{80BD7FCB-A075-574B-8C3F-3776F31142C8}"/>
              </a:ext>
            </a:extLst>
          </p:cNvPr>
          <p:cNvSpPr txBox="1"/>
          <p:nvPr/>
        </p:nvSpPr>
        <p:spPr>
          <a:xfrm>
            <a:off x="6775422" y="6025510"/>
            <a:ext cx="4241867" cy="40011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(b) HTTP/2 with QUIC: no HOL blocking</a:t>
            </a:r>
          </a:p>
        </p:txBody>
      </p:sp>
      <p:grpSp>
        <p:nvGrpSpPr>
          <p:cNvPr id="12" name="Group 11">
            <a:extLst>
              <a:ext uri="{FF2B5EF4-FFF2-40B4-BE49-F238E27FC236}">
                <a16:creationId xmlns:a16="http://schemas.microsoft.com/office/drawing/2014/main" id="{3D2CB1AA-2F3F-0244-A0D5-3981E4178EEC}"/>
              </a:ext>
            </a:extLst>
          </p:cNvPr>
          <p:cNvGrpSpPr/>
          <p:nvPr/>
        </p:nvGrpSpPr>
        <p:grpSpPr>
          <a:xfrm>
            <a:off x="3654226" y="4021737"/>
            <a:ext cx="1965566" cy="1278547"/>
            <a:chOff x="3654226" y="3933249"/>
            <a:chExt cx="1965566" cy="1278547"/>
          </a:xfrm>
        </p:grpSpPr>
        <p:sp>
          <p:nvSpPr>
            <p:cNvPr id="328" name="Rectangle 327">
              <a:extLst>
                <a:ext uri="{FF2B5EF4-FFF2-40B4-BE49-F238E27FC236}">
                  <a16:creationId xmlns:a16="http://schemas.microsoft.com/office/drawing/2014/main" id="{C366968B-E5E9-E342-8B23-F97D694251AA}"/>
                </a:ext>
              </a:extLst>
            </p:cNvPr>
            <p:cNvSpPr/>
            <p:nvPr/>
          </p:nvSpPr>
          <p:spPr>
            <a:xfrm>
              <a:off x="3654226" y="3933249"/>
              <a:ext cx="1965566" cy="1278547"/>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grpSp>
          <p:nvGrpSpPr>
            <p:cNvPr id="329" name="Group 328">
              <a:extLst>
                <a:ext uri="{FF2B5EF4-FFF2-40B4-BE49-F238E27FC236}">
                  <a16:creationId xmlns:a16="http://schemas.microsoft.com/office/drawing/2014/main" id="{397F2BD3-8F29-1D46-AB35-10C73F47FB55}"/>
                </a:ext>
              </a:extLst>
            </p:cNvPr>
            <p:cNvGrpSpPr/>
            <p:nvPr/>
          </p:nvGrpSpPr>
          <p:grpSpPr>
            <a:xfrm>
              <a:off x="3733679" y="4084005"/>
              <a:ext cx="1829965" cy="467357"/>
              <a:chOff x="985206" y="5016160"/>
              <a:chExt cx="1509130" cy="255065"/>
            </a:xfrm>
          </p:grpSpPr>
          <p:sp>
            <p:nvSpPr>
              <p:cNvPr id="330" name="Rectangle 329">
                <a:extLst>
                  <a:ext uri="{FF2B5EF4-FFF2-40B4-BE49-F238E27FC236}">
                    <a16:creationId xmlns:a16="http://schemas.microsoft.com/office/drawing/2014/main" id="{7386AB60-4013-8340-8460-905C3A1D4430}"/>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31" name="TextBox 330">
                <a:extLst>
                  <a:ext uri="{FF2B5EF4-FFF2-40B4-BE49-F238E27FC236}">
                    <a16:creationId xmlns:a16="http://schemas.microsoft.com/office/drawing/2014/main" id="{4206B08B-27A9-BC49-A405-BD93FEF199DF}"/>
                  </a:ext>
                </a:extLst>
              </p:cNvPr>
              <p:cNvSpPr txBox="1"/>
              <p:nvPr/>
            </p:nvSpPr>
            <p:spPr>
              <a:xfrm>
                <a:off x="1170162" y="5019266"/>
                <a:ext cx="1016851" cy="251959"/>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RDT</a:t>
                </a:r>
              </a:p>
            </p:txBody>
          </p:sp>
        </p:grpSp>
        <p:grpSp>
          <p:nvGrpSpPr>
            <p:cNvPr id="332" name="Group 331">
              <a:extLst>
                <a:ext uri="{FF2B5EF4-FFF2-40B4-BE49-F238E27FC236}">
                  <a16:creationId xmlns:a16="http://schemas.microsoft.com/office/drawing/2014/main" id="{75C66236-1686-6A4E-8701-672D2E5C5D42}"/>
                </a:ext>
              </a:extLst>
            </p:cNvPr>
            <p:cNvGrpSpPr/>
            <p:nvPr/>
          </p:nvGrpSpPr>
          <p:grpSpPr>
            <a:xfrm>
              <a:off x="3672313" y="4598786"/>
              <a:ext cx="1925319" cy="467355"/>
              <a:chOff x="948938" y="5006227"/>
              <a:chExt cx="1587767" cy="255065"/>
            </a:xfrm>
          </p:grpSpPr>
          <p:sp>
            <p:nvSpPr>
              <p:cNvPr id="333" name="Rectangle 332">
                <a:extLst>
                  <a:ext uri="{FF2B5EF4-FFF2-40B4-BE49-F238E27FC236}">
                    <a16:creationId xmlns:a16="http://schemas.microsoft.com/office/drawing/2014/main" id="{3F6B969C-D9C4-494A-8ECC-516C3B70E818}"/>
                  </a:ext>
                </a:extLst>
              </p:cNvPr>
              <p:cNvSpPr/>
              <p:nvPr/>
            </p:nvSpPr>
            <p:spPr>
              <a:xfrm>
                <a:off x="985206" y="5016160"/>
                <a:ext cx="1509130" cy="245132"/>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34" name="TextBox 333">
                <a:extLst>
                  <a:ext uri="{FF2B5EF4-FFF2-40B4-BE49-F238E27FC236}">
                    <a16:creationId xmlns:a16="http://schemas.microsoft.com/office/drawing/2014/main" id="{686D42E1-A462-784D-83B5-AC6D4D4BF2CC}"/>
                  </a:ext>
                </a:extLst>
              </p:cNvPr>
              <p:cNvSpPr txBox="1"/>
              <p:nvPr/>
            </p:nvSpPr>
            <p:spPr>
              <a:xfrm>
                <a:off x="948938" y="5006227"/>
                <a:ext cx="1587767" cy="25196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TCP </a:t>
                </a: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Cong. Contr.</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sp>
        <p:nvSpPr>
          <p:cNvPr id="335" name="Rectangle 334">
            <a:extLst>
              <a:ext uri="{FF2B5EF4-FFF2-40B4-BE49-F238E27FC236}">
                <a16:creationId xmlns:a16="http://schemas.microsoft.com/office/drawing/2014/main" id="{F5B2DE59-67EE-F44D-85CD-882FD9434387}"/>
              </a:ext>
            </a:extLst>
          </p:cNvPr>
          <p:cNvSpPr/>
          <p:nvPr/>
        </p:nvSpPr>
        <p:spPr>
          <a:xfrm>
            <a:off x="3822817" y="3261240"/>
            <a:ext cx="1829965" cy="449155"/>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336" name="TextBox 335">
            <a:extLst>
              <a:ext uri="{FF2B5EF4-FFF2-40B4-BE49-F238E27FC236}">
                <a16:creationId xmlns:a16="http://schemas.microsoft.com/office/drawing/2014/main" id="{C0AE0BBE-F280-254C-B457-CB9FD30F30DA}"/>
              </a:ext>
            </a:extLst>
          </p:cNvPr>
          <p:cNvSpPr txBox="1"/>
          <p:nvPr/>
        </p:nvSpPr>
        <p:spPr>
          <a:xfrm>
            <a:off x="3948827" y="3243040"/>
            <a:ext cx="1576072" cy="461665"/>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TLS </a:t>
            </a:r>
            <a:r>
              <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rPr>
              <a:t>encryption</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12">
            <a:extLst>
              <a:ext uri="{FF2B5EF4-FFF2-40B4-BE49-F238E27FC236}">
                <a16:creationId xmlns:a16="http://schemas.microsoft.com/office/drawing/2014/main" id="{8412A817-8AC0-F04B-93B0-EB9246C835BD}"/>
              </a:ext>
            </a:extLst>
          </p:cNvPr>
          <p:cNvSpPr/>
          <p:nvPr/>
        </p:nvSpPr>
        <p:spPr>
          <a:xfrm>
            <a:off x="2308647" y="2654627"/>
            <a:ext cx="1710813" cy="2824317"/>
          </a:xfrm>
          <a:custGeom>
            <a:avLst/>
            <a:gdLst>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7" fmla="*/ 1482213 w 1710813"/>
              <a:gd name="connsiteY7" fmla="*/ 29497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0813" h="2824317">
                <a:moveTo>
                  <a:pt x="0" y="376084"/>
                </a:moveTo>
                <a:lnTo>
                  <a:pt x="0" y="2824317"/>
                </a:lnTo>
                <a:lnTo>
                  <a:pt x="95865" y="2824317"/>
                </a:lnTo>
                <a:lnTo>
                  <a:pt x="1710813" y="2824317"/>
                </a:lnTo>
                <a:lnTo>
                  <a:pt x="1710813" y="2676833"/>
                </a:lnTo>
                <a:lnTo>
                  <a:pt x="1710813" y="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13">
            <a:extLst>
              <a:ext uri="{FF2B5EF4-FFF2-40B4-BE49-F238E27FC236}">
                <a16:creationId xmlns:a16="http://schemas.microsoft.com/office/drawing/2014/main" id="{245B157C-7205-F646-8AAF-DBD20FCCBC4C}"/>
              </a:ext>
            </a:extLst>
          </p:cNvPr>
          <p:cNvSpPr/>
          <p:nvPr/>
        </p:nvSpPr>
        <p:spPr>
          <a:xfrm>
            <a:off x="1947618" y="2410857"/>
            <a:ext cx="2329488" cy="3142699"/>
          </a:xfrm>
          <a:custGeom>
            <a:avLst/>
            <a:gdLst>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6" fmla="*/ 2263877 w 2455606"/>
              <a:gd name="connsiteY6"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0" fmla="*/ 0 w 2455606"/>
              <a:gd name="connsiteY0" fmla="*/ 0 h 2831690"/>
              <a:gd name="connsiteX1" fmla="*/ 0 w 2455606"/>
              <a:gd name="connsiteY1" fmla="*/ 2831690 h 2831690"/>
              <a:gd name="connsiteX2" fmla="*/ 88490 w 2455606"/>
              <a:gd name="connsiteY2" fmla="*/ 2831690 h 2831690"/>
              <a:gd name="connsiteX3" fmla="*/ 2455606 w 2455606"/>
              <a:gd name="connsiteY3" fmla="*/ 2831690 h 2831690"/>
              <a:gd name="connsiteX4" fmla="*/ 2455606 w 2455606"/>
              <a:gd name="connsiteY4" fmla="*/ 1755057 h 2831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5606" h="2831690">
                <a:moveTo>
                  <a:pt x="0" y="0"/>
                </a:moveTo>
                <a:lnTo>
                  <a:pt x="0" y="2831690"/>
                </a:lnTo>
                <a:lnTo>
                  <a:pt x="88490" y="2831690"/>
                </a:lnTo>
                <a:lnTo>
                  <a:pt x="2455606" y="2831690"/>
                </a:lnTo>
                <a:lnTo>
                  <a:pt x="2455606" y="1755057"/>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14">
            <a:extLst>
              <a:ext uri="{FF2B5EF4-FFF2-40B4-BE49-F238E27FC236}">
                <a16:creationId xmlns:a16="http://schemas.microsoft.com/office/drawing/2014/main" id="{CB54907B-9C97-AE47-A125-9A587644726D}"/>
              </a:ext>
            </a:extLst>
          </p:cNvPr>
          <p:cNvSpPr/>
          <p:nvPr/>
        </p:nvSpPr>
        <p:spPr>
          <a:xfrm>
            <a:off x="2120129" y="4420139"/>
            <a:ext cx="2284794" cy="1091381"/>
          </a:xfrm>
          <a:custGeom>
            <a:avLst/>
            <a:gdLst>
              <a:gd name="connsiteX0" fmla="*/ 2558845 w 2558845"/>
              <a:gd name="connsiteY0" fmla="*/ 0 h 1091381"/>
              <a:gd name="connsiteX1" fmla="*/ 2558845 w 2558845"/>
              <a:gd name="connsiteY1" fmla="*/ 1091381 h 1091381"/>
              <a:gd name="connsiteX2" fmla="*/ 2485103 w 2558845"/>
              <a:gd name="connsiteY2" fmla="*/ 1091381 h 1091381"/>
              <a:gd name="connsiteX3" fmla="*/ 0 w 2558845"/>
              <a:gd name="connsiteY3" fmla="*/ 1091381 h 1091381"/>
              <a:gd name="connsiteX4" fmla="*/ 0 w 2558845"/>
              <a:gd name="connsiteY4" fmla="*/ 582562 h 1091381"/>
              <a:gd name="connsiteX5" fmla="*/ 0 w 2558845"/>
              <a:gd name="connsiteY5" fmla="*/ 14749 h 1091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8845" h="1091381">
                <a:moveTo>
                  <a:pt x="2558845" y="0"/>
                </a:moveTo>
                <a:lnTo>
                  <a:pt x="2558845" y="1091381"/>
                </a:lnTo>
                <a:lnTo>
                  <a:pt x="2485103" y="1091381"/>
                </a:lnTo>
                <a:lnTo>
                  <a:pt x="0" y="1091381"/>
                </a:lnTo>
                <a:lnTo>
                  <a:pt x="0" y="582562"/>
                </a:lnTo>
                <a:lnTo>
                  <a:pt x="0" y="14749"/>
                </a:lnTo>
              </a:path>
            </a:pathLst>
          </a:custGeom>
          <a:noFill/>
          <a:ln w="254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TextBox 15">
            <a:extLst>
              <a:ext uri="{FF2B5EF4-FFF2-40B4-BE49-F238E27FC236}">
                <a16:creationId xmlns:a16="http://schemas.microsoft.com/office/drawing/2014/main" id="{CA9366A1-45EC-1249-B0C2-FDBAC7838D9A}"/>
              </a:ext>
            </a:extLst>
          </p:cNvPr>
          <p:cNvSpPr txBox="1"/>
          <p:nvPr/>
        </p:nvSpPr>
        <p:spPr>
          <a:xfrm>
            <a:off x="4018781" y="4262676"/>
            <a:ext cx="638441" cy="307777"/>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panose="020F0502020204030204"/>
                <a:ea typeface="+mn-ea"/>
                <a:cs typeface="+mn-cs"/>
              </a:rPr>
              <a:t>error!</a:t>
            </a:r>
            <a:endParaRPr kumimoji="0" lang="en-US" sz="1200" b="0" i="0" u="none" strike="noStrike" kern="1200" cap="none" spc="0" normalizeH="0" baseline="0" noProof="0" dirty="0">
              <a:ln>
                <a:noFill/>
              </a:ln>
              <a:solidFill>
                <a:srgbClr val="FF0000"/>
              </a:solidFill>
              <a:effectLst/>
              <a:uLnTx/>
              <a:uFillTx/>
              <a:latin typeface="Calibri" panose="020F0502020204030204"/>
              <a:ea typeface="+mn-ea"/>
              <a:cs typeface="+mn-cs"/>
            </a:endParaRPr>
          </a:p>
        </p:txBody>
      </p:sp>
      <p:sp>
        <p:nvSpPr>
          <p:cNvPr id="17" name="Freeform 16">
            <a:extLst>
              <a:ext uri="{FF2B5EF4-FFF2-40B4-BE49-F238E27FC236}">
                <a16:creationId xmlns:a16="http://schemas.microsoft.com/office/drawing/2014/main" id="{4FF0A73C-FDFB-784B-8FA0-EA173D5E9471}"/>
              </a:ext>
            </a:extLst>
          </p:cNvPr>
          <p:cNvSpPr/>
          <p:nvPr/>
        </p:nvSpPr>
        <p:spPr>
          <a:xfrm>
            <a:off x="2162632" y="2535607"/>
            <a:ext cx="2345388" cy="3023419"/>
          </a:xfrm>
          <a:custGeom>
            <a:avLst/>
            <a:gdLst>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5" fmla="*/ 2470355 w 2573594"/>
              <a:gd name="connsiteY5"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Lst>
            <a:ahLst/>
            <a:cxnLst>
              <a:cxn ang="0">
                <a:pos x="connsiteX0" y="connsiteY0"/>
              </a:cxn>
              <a:cxn ang="0">
                <a:pos x="connsiteX1" y="connsiteY1"/>
              </a:cxn>
              <a:cxn ang="0">
                <a:pos x="connsiteX2" y="connsiteY2"/>
              </a:cxn>
              <a:cxn ang="0">
                <a:pos x="connsiteX3" y="connsiteY3"/>
              </a:cxn>
            </a:cxnLst>
            <a:rect l="l" t="t" r="r" b="b"/>
            <a:pathLst>
              <a:path w="2573594" h="3023419">
                <a:moveTo>
                  <a:pt x="0" y="1976284"/>
                </a:moveTo>
                <a:lnTo>
                  <a:pt x="0" y="3023419"/>
                </a:lnTo>
                <a:lnTo>
                  <a:pt x="2573594" y="3023419"/>
                </a:lnTo>
                <a:lnTo>
                  <a:pt x="2573594" y="0"/>
                </a:lnTo>
              </a:path>
            </a:pathLst>
          </a:custGeom>
          <a:noFill/>
          <a:ln w="25400">
            <a:solidFill>
              <a:srgbClr val="0000A3"/>
            </a:solidFill>
            <a:headEnd type="none"/>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C5C7DDD7-BE3F-B143-A4C4-AF528D4540D7}"/>
              </a:ext>
            </a:extLst>
          </p:cNvPr>
          <p:cNvSpPr/>
          <p:nvPr/>
        </p:nvSpPr>
        <p:spPr>
          <a:xfrm>
            <a:off x="1714500" y="2240280"/>
            <a:ext cx="3188970" cy="3314700"/>
          </a:xfrm>
          <a:custGeom>
            <a:avLst/>
            <a:gdLst>
              <a:gd name="connsiteX0" fmla="*/ 0 w 3188970"/>
              <a:gd name="connsiteY0" fmla="*/ 0 h 3314700"/>
              <a:gd name="connsiteX1" fmla="*/ 0 w 3188970"/>
              <a:gd name="connsiteY1" fmla="*/ 3314700 h 3314700"/>
              <a:gd name="connsiteX2" fmla="*/ 3188970 w 3188970"/>
              <a:gd name="connsiteY2" fmla="*/ 3314700 h 3314700"/>
              <a:gd name="connsiteX3" fmla="*/ 3188970 w 3188970"/>
              <a:gd name="connsiteY3" fmla="*/ 11430 h 3314700"/>
              <a:gd name="connsiteX4" fmla="*/ 3188970 w 3188970"/>
              <a:gd name="connsiteY4" fmla="*/ 11430 h 3314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8970" h="3314700">
                <a:moveTo>
                  <a:pt x="0" y="0"/>
                </a:moveTo>
                <a:lnTo>
                  <a:pt x="0" y="3314700"/>
                </a:lnTo>
                <a:lnTo>
                  <a:pt x="3188970" y="3314700"/>
                </a:lnTo>
                <a:lnTo>
                  <a:pt x="3188970" y="11430"/>
                </a:lnTo>
                <a:lnTo>
                  <a:pt x="3188970" y="1143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 name="Group 10">
            <a:extLst>
              <a:ext uri="{FF2B5EF4-FFF2-40B4-BE49-F238E27FC236}">
                <a16:creationId xmlns:a16="http://schemas.microsoft.com/office/drawing/2014/main" id="{6E76BA7D-D912-094B-A280-BDBC4F9149F0}"/>
              </a:ext>
            </a:extLst>
          </p:cNvPr>
          <p:cNvGrpSpPr/>
          <p:nvPr/>
        </p:nvGrpSpPr>
        <p:grpSpPr>
          <a:xfrm>
            <a:off x="1247868" y="1815620"/>
            <a:ext cx="1028924" cy="463979"/>
            <a:chOff x="1247868" y="1815620"/>
            <a:chExt cx="1028924" cy="463979"/>
          </a:xfrm>
        </p:grpSpPr>
        <p:sp>
          <p:nvSpPr>
            <p:cNvPr id="206" name="Rectangle 205">
              <a:extLst>
                <a:ext uri="{FF2B5EF4-FFF2-40B4-BE49-F238E27FC236}">
                  <a16:creationId xmlns:a16="http://schemas.microsoft.com/office/drawing/2014/main" id="{A007FA27-9CF4-7743-A2DC-8BD8D1DCB92D}"/>
                </a:ext>
              </a:extLst>
            </p:cNvPr>
            <p:cNvSpPr/>
            <p:nvPr/>
          </p:nvSpPr>
          <p:spPr>
            <a:xfrm>
              <a:off x="1428787" y="1815620"/>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07" name="TextBox 206">
              <a:extLst>
                <a:ext uri="{FF2B5EF4-FFF2-40B4-BE49-F238E27FC236}">
                  <a16:creationId xmlns:a16="http://schemas.microsoft.com/office/drawing/2014/main" id="{DCFCC0BC-A346-6D46-A4D1-0C72F2009BF4}"/>
                </a:ext>
              </a:extLst>
            </p:cNvPr>
            <p:cNvSpPr txBox="1"/>
            <p:nvPr/>
          </p:nvSpPr>
          <p:spPr>
            <a:xfrm>
              <a:off x="1247868" y="1838324"/>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10" name="Group 9">
            <a:extLst>
              <a:ext uri="{FF2B5EF4-FFF2-40B4-BE49-F238E27FC236}">
                <a16:creationId xmlns:a16="http://schemas.microsoft.com/office/drawing/2014/main" id="{B1B4F9FC-DCD7-4D4F-8B15-6589ACCBB428}"/>
              </a:ext>
            </a:extLst>
          </p:cNvPr>
          <p:cNvGrpSpPr/>
          <p:nvPr/>
        </p:nvGrpSpPr>
        <p:grpSpPr>
          <a:xfrm>
            <a:off x="1510481" y="2208954"/>
            <a:ext cx="1028924" cy="463979"/>
            <a:chOff x="1549462" y="2216434"/>
            <a:chExt cx="1028924" cy="463979"/>
          </a:xfrm>
        </p:grpSpPr>
        <p:sp>
          <p:nvSpPr>
            <p:cNvPr id="210" name="Rectangle 209">
              <a:extLst>
                <a:ext uri="{FF2B5EF4-FFF2-40B4-BE49-F238E27FC236}">
                  <a16:creationId xmlns:a16="http://schemas.microsoft.com/office/drawing/2014/main" id="{329C110D-8068-9C41-8799-25E9F5DFC0F3}"/>
                </a:ext>
              </a:extLst>
            </p:cNvPr>
            <p:cNvSpPr/>
            <p:nvPr/>
          </p:nvSpPr>
          <p:spPr>
            <a:xfrm>
              <a:off x="1709684" y="2216434"/>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11" name="TextBox 210">
              <a:extLst>
                <a:ext uri="{FF2B5EF4-FFF2-40B4-BE49-F238E27FC236}">
                  <a16:creationId xmlns:a16="http://schemas.microsoft.com/office/drawing/2014/main" id="{6EA9AB61-0444-624B-B17B-4BA90A2554D5}"/>
                </a:ext>
              </a:extLst>
            </p:cNvPr>
            <p:cNvSpPr txBox="1"/>
            <p:nvPr/>
          </p:nvSpPr>
          <p:spPr>
            <a:xfrm>
              <a:off x="1549462" y="2239138"/>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337" name="Group 321">
            <a:extLst>
              <a:ext uri="{FF2B5EF4-FFF2-40B4-BE49-F238E27FC236}">
                <a16:creationId xmlns:a16="http://schemas.microsoft.com/office/drawing/2014/main" id="{CE43EBA3-78B5-3F40-8C70-2C81174FED92}"/>
              </a:ext>
            </a:extLst>
          </p:cNvPr>
          <p:cNvGrpSpPr>
            <a:grpSpLocks/>
          </p:cNvGrpSpPr>
          <p:nvPr/>
        </p:nvGrpSpPr>
        <p:grpSpPr bwMode="auto">
          <a:xfrm>
            <a:off x="5386202" y="1360556"/>
            <a:ext cx="310294" cy="628857"/>
            <a:chOff x="4140" y="429"/>
            <a:chExt cx="1425" cy="2396"/>
          </a:xfrm>
        </p:grpSpPr>
        <p:sp>
          <p:nvSpPr>
            <p:cNvPr id="338" name="Freeform 322">
              <a:extLst>
                <a:ext uri="{FF2B5EF4-FFF2-40B4-BE49-F238E27FC236}">
                  <a16:creationId xmlns:a16="http://schemas.microsoft.com/office/drawing/2014/main" id="{368EA2FA-44C8-834E-854B-7B514A744AD2}"/>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9" name="Rectangle 323">
              <a:extLst>
                <a:ext uri="{FF2B5EF4-FFF2-40B4-BE49-F238E27FC236}">
                  <a16:creationId xmlns:a16="http://schemas.microsoft.com/office/drawing/2014/main" id="{70E7981D-F5CF-0F4F-95BC-59CAE7F3785B}"/>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0" name="Freeform 324">
              <a:extLst>
                <a:ext uri="{FF2B5EF4-FFF2-40B4-BE49-F238E27FC236}">
                  <a16:creationId xmlns:a16="http://schemas.microsoft.com/office/drawing/2014/main" id="{D34DC0AC-CA88-1949-9FF3-5446E9BDC0B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1" name="Freeform 325">
              <a:extLst>
                <a:ext uri="{FF2B5EF4-FFF2-40B4-BE49-F238E27FC236}">
                  <a16:creationId xmlns:a16="http://schemas.microsoft.com/office/drawing/2014/main" id="{1C01594E-61F9-E249-9FA4-5D3422C2FD32}"/>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42" name="Rectangle 326">
              <a:extLst>
                <a:ext uri="{FF2B5EF4-FFF2-40B4-BE49-F238E27FC236}">
                  <a16:creationId xmlns:a16="http://schemas.microsoft.com/office/drawing/2014/main" id="{D77E1E19-E42D-9746-8590-DDBDBCF2ED1D}"/>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43" name="Group 327">
              <a:extLst>
                <a:ext uri="{FF2B5EF4-FFF2-40B4-BE49-F238E27FC236}">
                  <a16:creationId xmlns:a16="http://schemas.microsoft.com/office/drawing/2014/main" id="{D43FBF8D-840F-7746-9599-7361C09F7B3C}"/>
                </a:ext>
              </a:extLst>
            </p:cNvPr>
            <p:cNvGrpSpPr>
              <a:grpSpLocks/>
            </p:cNvGrpSpPr>
            <p:nvPr/>
          </p:nvGrpSpPr>
          <p:grpSpPr bwMode="auto">
            <a:xfrm>
              <a:off x="4749" y="668"/>
              <a:ext cx="581" cy="145"/>
              <a:chOff x="614" y="2568"/>
              <a:chExt cx="725" cy="139"/>
            </a:xfrm>
          </p:grpSpPr>
          <p:sp>
            <p:nvSpPr>
              <p:cNvPr id="368" name="AutoShape 328">
                <a:extLst>
                  <a:ext uri="{FF2B5EF4-FFF2-40B4-BE49-F238E27FC236}">
                    <a16:creationId xmlns:a16="http://schemas.microsoft.com/office/drawing/2014/main" id="{F4FD27B7-CFFA-9E41-9435-D5C0C9F83E61}"/>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9" name="AutoShape 329">
                <a:extLst>
                  <a:ext uri="{FF2B5EF4-FFF2-40B4-BE49-F238E27FC236}">
                    <a16:creationId xmlns:a16="http://schemas.microsoft.com/office/drawing/2014/main" id="{7507A3CD-B7D7-4949-A9FB-24247DC4C4CC}"/>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4" name="Rectangle 330">
              <a:extLst>
                <a:ext uri="{FF2B5EF4-FFF2-40B4-BE49-F238E27FC236}">
                  <a16:creationId xmlns:a16="http://schemas.microsoft.com/office/drawing/2014/main" id="{45BD24A7-490E-6D4A-97DE-1EB910C1EAAE}"/>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45" name="Group 331">
              <a:extLst>
                <a:ext uri="{FF2B5EF4-FFF2-40B4-BE49-F238E27FC236}">
                  <a16:creationId xmlns:a16="http://schemas.microsoft.com/office/drawing/2014/main" id="{D9050BE1-1376-E14C-8B43-5415B53EC19A}"/>
                </a:ext>
              </a:extLst>
            </p:cNvPr>
            <p:cNvGrpSpPr>
              <a:grpSpLocks/>
            </p:cNvGrpSpPr>
            <p:nvPr/>
          </p:nvGrpSpPr>
          <p:grpSpPr bwMode="auto">
            <a:xfrm>
              <a:off x="4747" y="994"/>
              <a:ext cx="581" cy="134"/>
              <a:chOff x="614" y="2568"/>
              <a:chExt cx="725" cy="139"/>
            </a:xfrm>
          </p:grpSpPr>
          <p:sp>
            <p:nvSpPr>
              <p:cNvPr id="366" name="AutoShape 332">
                <a:extLst>
                  <a:ext uri="{FF2B5EF4-FFF2-40B4-BE49-F238E27FC236}">
                    <a16:creationId xmlns:a16="http://schemas.microsoft.com/office/drawing/2014/main" id="{C382B0F1-7E6E-C347-98FD-D6E0E226F061}"/>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7" name="AutoShape 333">
                <a:extLst>
                  <a:ext uri="{FF2B5EF4-FFF2-40B4-BE49-F238E27FC236}">
                    <a16:creationId xmlns:a16="http://schemas.microsoft.com/office/drawing/2014/main" id="{B9D5D5BE-21B4-5E46-BCB8-3E6E15B819D3}"/>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6" name="Rectangle 334">
              <a:extLst>
                <a:ext uri="{FF2B5EF4-FFF2-40B4-BE49-F238E27FC236}">
                  <a16:creationId xmlns:a16="http://schemas.microsoft.com/office/drawing/2014/main" id="{85A27DE8-FCB1-FE4C-830E-B9A18684191D}"/>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7" name="Rectangle 335">
              <a:extLst>
                <a:ext uri="{FF2B5EF4-FFF2-40B4-BE49-F238E27FC236}">
                  <a16:creationId xmlns:a16="http://schemas.microsoft.com/office/drawing/2014/main" id="{2D81F5BF-5571-F841-A230-C4FABFAA7187}"/>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48" name="Group 336">
              <a:extLst>
                <a:ext uri="{FF2B5EF4-FFF2-40B4-BE49-F238E27FC236}">
                  <a16:creationId xmlns:a16="http://schemas.microsoft.com/office/drawing/2014/main" id="{40511408-3E7E-064B-A2B4-4DC41FFBF212}"/>
                </a:ext>
              </a:extLst>
            </p:cNvPr>
            <p:cNvGrpSpPr>
              <a:grpSpLocks/>
            </p:cNvGrpSpPr>
            <p:nvPr/>
          </p:nvGrpSpPr>
          <p:grpSpPr bwMode="auto">
            <a:xfrm>
              <a:off x="4735" y="1627"/>
              <a:ext cx="582" cy="151"/>
              <a:chOff x="614" y="2568"/>
              <a:chExt cx="725" cy="139"/>
            </a:xfrm>
          </p:grpSpPr>
          <p:sp>
            <p:nvSpPr>
              <p:cNvPr id="364" name="AutoShape 337">
                <a:extLst>
                  <a:ext uri="{FF2B5EF4-FFF2-40B4-BE49-F238E27FC236}">
                    <a16:creationId xmlns:a16="http://schemas.microsoft.com/office/drawing/2014/main" id="{CB6BB265-1398-B84D-B055-F2380188C3D6}"/>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5" name="AutoShape 338">
                <a:extLst>
                  <a:ext uri="{FF2B5EF4-FFF2-40B4-BE49-F238E27FC236}">
                    <a16:creationId xmlns:a16="http://schemas.microsoft.com/office/drawing/2014/main" id="{284EDDE1-D475-0D45-B8E1-D22F3BB5F954}"/>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49" name="Freeform 339">
              <a:extLst>
                <a:ext uri="{FF2B5EF4-FFF2-40B4-BE49-F238E27FC236}">
                  <a16:creationId xmlns:a16="http://schemas.microsoft.com/office/drawing/2014/main" id="{2EC30120-F28B-6C44-BA86-015592330E1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50" name="Group 340">
              <a:extLst>
                <a:ext uri="{FF2B5EF4-FFF2-40B4-BE49-F238E27FC236}">
                  <a16:creationId xmlns:a16="http://schemas.microsoft.com/office/drawing/2014/main" id="{1D12166E-59AE-AF4F-AC68-D94AFF4969FD}"/>
                </a:ext>
              </a:extLst>
            </p:cNvPr>
            <p:cNvGrpSpPr>
              <a:grpSpLocks/>
            </p:cNvGrpSpPr>
            <p:nvPr/>
          </p:nvGrpSpPr>
          <p:grpSpPr bwMode="auto">
            <a:xfrm>
              <a:off x="4739" y="1327"/>
              <a:ext cx="582" cy="139"/>
              <a:chOff x="614" y="2568"/>
              <a:chExt cx="725" cy="139"/>
            </a:xfrm>
          </p:grpSpPr>
          <p:sp>
            <p:nvSpPr>
              <p:cNvPr id="362" name="AutoShape 341">
                <a:extLst>
                  <a:ext uri="{FF2B5EF4-FFF2-40B4-BE49-F238E27FC236}">
                    <a16:creationId xmlns:a16="http://schemas.microsoft.com/office/drawing/2014/main" id="{CEC2F114-3899-AC46-B9CD-3E7FEF7D59B0}"/>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3" name="AutoShape 342">
                <a:extLst>
                  <a:ext uri="{FF2B5EF4-FFF2-40B4-BE49-F238E27FC236}">
                    <a16:creationId xmlns:a16="http://schemas.microsoft.com/office/drawing/2014/main" id="{8B8898E2-D667-6D4F-819E-C8360C5DC31C}"/>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51" name="Rectangle 343">
              <a:extLst>
                <a:ext uri="{FF2B5EF4-FFF2-40B4-BE49-F238E27FC236}">
                  <a16:creationId xmlns:a16="http://schemas.microsoft.com/office/drawing/2014/main" id="{9997B225-39F6-714E-BB10-2E332CC3F6B7}"/>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2" name="Freeform 344">
              <a:extLst>
                <a:ext uri="{FF2B5EF4-FFF2-40B4-BE49-F238E27FC236}">
                  <a16:creationId xmlns:a16="http://schemas.microsoft.com/office/drawing/2014/main" id="{F23D691F-1D74-454D-92FD-1D49AEF2140E}"/>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3" name="Freeform 345">
              <a:extLst>
                <a:ext uri="{FF2B5EF4-FFF2-40B4-BE49-F238E27FC236}">
                  <a16:creationId xmlns:a16="http://schemas.microsoft.com/office/drawing/2014/main" id="{7EC049DC-B651-8A4D-B4AF-D4AE4513752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4" name="Oval 346">
              <a:extLst>
                <a:ext uri="{FF2B5EF4-FFF2-40B4-BE49-F238E27FC236}">
                  <a16:creationId xmlns:a16="http://schemas.microsoft.com/office/drawing/2014/main" id="{28E19479-A7E7-F541-BCED-CA07DE9869A7}"/>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5" name="Freeform 347">
              <a:extLst>
                <a:ext uri="{FF2B5EF4-FFF2-40B4-BE49-F238E27FC236}">
                  <a16:creationId xmlns:a16="http://schemas.microsoft.com/office/drawing/2014/main" id="{8F392652-1C5F-C245-B8EC-1CC561431FCD}"/>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56" name="AutoShape 348">
              <a:extLst>
                <a:ext uri="{FF2B5EF4-FFF2-40B4-BE49-F238E27FC236}">
                  <a16:creationId xmlns:a16="http://schemas.microsoft.com/office/drawing/2014/main" id="{927CAF21-8E01-8A41-AFE5-3F05534A6DF7}"/>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7" name="AutoShape 349">
              <a:extLst>
                <a:ext uri="{FF2B5EF4-FFF2-40B4-BE49-F238E27FC236}">
                  <a16:creationId xmlns:a16="http://schemas.microsoft.com/office/drawing/2014/main" id="{1C72370F-4E8C-6E41-8FF7-F583D507379B}"/>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8" name="Oval 350">
              <a:extLst>
                <a:ext uri="{FF2B5EF4-FFF2-40B4-BE49-F238E27FC236}">
                  <a16:creationId xmlns:a16="http://schemas.microsoft.com/office/drawing/2014/main" id="{7CAE6DBB-B7F5-6349-9D67-2B820D4A6E49}"/>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9" name="Oval 351">
              <a:extLst>
                <a:ext uri="{FF2B5EF4-FFF2-40B4-BE49-F238E27FC236}">
                  <a16:creationId xmlns:a16="http://schemas.microsoft.com/office/drawing/2014/main" id="{94DCCCED-456C-814C-8079-310090B0F6A7}"/>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60" name="Oval 352">
              <a:extLst>
                <a:ext uri="{FF2B5EF4-FFF2-40B4-BE49-F238E27FC236}">
                  <a16:creationId xmlns:a16="http://schemas.microsoft.com/office/drawing/2014/main" id="{5BEE1EAA-ED04-3045-954F-747BFBBA5477}"/>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1" name="Rectangle 353">
              <a:extLst>
                <a:ext uri="{FF2B5EF4-FFF2-40B4-BE49-F238E27FC236}">
                  <a16:creationId xmlns:a16="http://schemas.microsoft.com/office/drawing/2014/main" id="{F2E64557-BE36-674A-9568-E85284DF3A90}"/>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70" name="Group 354">
            <a:extLst>
              <a:ext uri="{FF2B5EF4-FFF2-40B4-BE49-F238E27FC236}">
                <a16:creationId xmlns:a16="http://schemas.microsoft.com/office/drawing/2014/main" id="{02971CF7-0CB6-6841-96B9-CD3895F572BF}"/>
              </a:ext>
            </a:extLst>
          </p:cNvPr>
          <p:cNvGrpSpPr>
            <a:grpSpLocks/>
          </p:cNvGrpSpPr>
          <p:nvPr/>
        </p:nvGrpSpPr>
        <p:grpSpPr bwMode="auto">
          <a:xfrm>
            <a:off x="773442" y="1418426"/>
            <a:ext cx="525462" cy="434975"/>
            <a:chOff x="-44" y="1473"/>
            <a:chExt cx="981" cy="1105"/>
          </a:xfrm>
        </p:grpSpPr>
        <p:pic>
          <p:nvPicPr>
            <p:cNvPr id="371" name="Picture 355" descr="desktop_computer_stylized_medium">
              <a:extLst>
                <a:ext uri="{FF2B5EF4-FFF2-40B4-BE49-F238E27FC236}">
                  <a16:creationId xmlns:a16="http://schemas.microsoft.com/office/drawing/2014/main" id="{58DF8070-F2DF-F84A-8469-DEE030BD8B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2" name="Freeform 356">
              <a:extLst>
                <a:ext uri="{FF2B5EF4-FFF2-40B4-BE49-F238E27FC236}">
                  <a16:creationId xmlns:a16="http://schemas.microsoft.com/office/drawing/2014/main" id="{E3865153-A00D-E343-AFF8-4652E9FFF1E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B73A81A7-03AE-D442-A671-DC35FE97563A}"/>
              </a:ext>
            </a:extLst>
          </p:cNvPr>
          <p:cNvGrpSpPr/>
          <p:nvPr/>
        </p:nvGrpSpPr>
        <p:grpSpPr>
          <a:xfrm>
            <a:off x="1830370" y="2617249"/>
            <a:ext cx="1028924" cy="463397"/>
            <a:chOff x="1830370" y="2617249"/>
            <a:chExt cx="1028924" cy="463397"/>
          </a:xfrm>
        </p:grpSpPr>
        <p:sp>
          <p:nvSpPr>
            <p:cNvPr id="214" name="Rectangle 213">
              <a:extLst>
                <a:ext uri="{FF2B5EF4-FFF2-40B4-BE49-F238E27FC236}">
                  <a16:creationId xmlns:a16="http://schemas.microsoft.com/office/drawing/2014/main" id="{51102884-47F2-514E-81B8-C6505D1701C5}"/>
                </a:ext>
              </a:extLst>
            </p:cNvPr>
            <p:cNvSpPr/>
            <p:nvPr/>
          </p:nvSpPr>
          <p:spPr>
            <a:xfrm>
              <a:off x="1990582" y="2617249"/>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215" name="TextBox 214">
              <a:extLst>
                <a:ext uri="{FF2B5EF4-FFF2-40B4-BE49-F238E27FC236}">
                  <a16:creationId xmlns:a16="http://schemas.microsoft.com/office/drawing/2014/main" id="{78E8A36E-C98B-EC43-99F7-B8138B25C779}"/>
                </a:ext>
              </a:extLst>
            </p:cNvPr>
            <p:cNvSpPr txBox="1"/>
            <p:nvPr/>
          </p:nvSpPr>
          <p:spPr>
            <a:xfrm>
              <a:off x="1830370" y="2639371"/>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218" name="Group 217">
            <a:extLst>
              <a:ext uri="{FF2B5EF4-FFF2-40B4-BE49-F238E27FC236}">
                <a16:creationId xmlns:a16="http://schemas.microsoft.com/office/drawing/2014/main" id="{24920F69-7924-354E-BEAC-09060A44F38B}"/>
              </a:ext>
            </a:extLst>
          </p:cNvPr>
          <p:cNvGrpSpPr/>
          <p:nvPr/>
        </p:nvGrpSpPr>
        <p:grpSpPr>
          <a:xfrm>
            <a:off x="6475440" y="1528391"/>
            <a:ext cx="5173835" cy="3801217"/>
            <a:chOff x="6493941" y="1557642"/>
            <a:chExt cx="5173835" cy="3801217"/>
          </a:xfrm>
        </p:grpSpPr>
        <p:sp>
          <p:nvSpPr>
            <p:cNvPr id="219" name="Rectangle 218">
              <a:extLst>
                <a:ext uri="{FF2B5EF4-FFF2-40B4-BE49-F238E27FC236}">
                  <a16:creationId xmlns:a16="http://schemas.microsoft.com/office/drawing/2014/main" id="{F09B789F-6176-5B46-9E76-E4B1DC511275}"/>
                </a:ext>
              </a:extLst>
            </p:cNvPr>
            <p:cNvSpPr/>
            <p:nvPr/>
          </p:nvSpPr>
          <p:spPr>
            <a:xfrm>
              <a:off x="6573113" y="1557642"/>
              <a:ext cx="2247142" cy="2726404"/>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20" name="Rectangle 219">
              <a:extLst>
                <a:ext uri="{FF2B5EF4-FFF2-40B4-BE49-F238E27FC236}">
                  <a16:creationId xmlns:a16="http://schemas.microsoft.com/office/drawing/2014/main" id="{3581802C-ADD6-C943-9F25-55344444C714}"/>
                </a:ext>
              </a:extLst>
            </p:cNvPr>
            <p:cNvSpPr/>
            <p:nvPr/>
          </p:nvSpPr>
          <p:spPr>
            <a:xfrm>
              <a:off x="6662258" y="3758046"/>
              <a:ext cx="2070591" cy="409168"/>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21" name="TextBox 220">
              <a:extLst>
                <a:ext uri="{FF2B5EF4-FFF2-40B4-BE49-F238E27FC236}">
                  <a16:creationId xmlns:a16="http://schemas.microsoft.com/office/drawing/2014/main" id="{265B346D-644B-5D48-B98B-838D0B13216F}"/>
                </a:ext>
              </a:extLst>
            </p:cNvPr>
            <p:cNvSpPr txBox="1"/>
            <p:nvPr/>
          </p:nvSpPr>
          <p:spPr>
            <a:xfrm>
              <a:off x="6493941" y="3752006"/>
              <a:ext cx="2333805" cy="461666"/>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QUIC </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C</a:t>
              </a:r>
              <a:r>
                <a:rPr kumimoji="0" lang="en-US" sz="2000" b="0" i="0" u="none" strike="noStrike" kern="0" cap="none" spc="0" normalizeH="0" baseline="0" noProof="0" dirty="0" err="1">
                  <a:ln>
                    <a:noFill/>
                  </a:ln>
                  <a:solidFill>
                    <a:prstClr val="black"/>
                  </a:solidFill>
                  <a:effectLst/>
                  <a:uLnTx/>
                  <a:uFillTx/>
                  <a:latin typeface="Calibri" panose="020F0502020204030204"/>
                  <a:ea typeface="+mn-ea"/>
                  <a:cs typeface="+mn-cs"/>
                </a:rPr>
                <a:t>ong</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 Cont.</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nvGrpSpPr>
            <p:cNvPr id="222" name="Group 221">
              <a:extLst>
                <a:ext uri="{FF2B5EF4-FFF2-40B4-BE49-F238E27FC236}">
                  <a16:creationId xmlns:a16="http://schemas.microsoft.com/office/drawing/2014/main" id="{12481C95-56B5-814F-99E7-EC8DC1B24912}"/>
                </a:ext>
              </a:extLst>
            </p:cNvPr>
            <p:cNvGrpSpPr/>
            <p:nvPr/>
          </p:nvGrpSpPr>
          <p:grpSpPr>
            <a:xfrm>
              <a:off x="6549806" y="2804024"/>
              <a:ext cx="2147125" cy="968714"/>
              <a:chOff x="3786573" y="4781422"/>
              <a:chExt cx="1289919" cy="450478"/>
            </a:xfrm>
          </p:grpSpPr>
          <p:grpSp>
            <p:nvGrpSpPr>
              <p:cNvPr id="397" name="Group 396">
                <a:extLst>
                  <a:ext uri="{FF2B5EF4-FFF2-40B4-BE49-F238E27FC236}">
                    <a16:creationId xmlns:a16="http://schemas.microsoft.com/office/drawing/2014/main" id="{A1B08E61-89E4-7E48-AE03-358210EB4F99}"/>
                  </a:ext>
                </a:extLst>
              </p:cNvPr>
              <p:cNvGrpSpPr/>
              <p:nvPr/>
            </p:nvGrpSpPr>
            <p:grpSpPr>
              <a:xfrm>
                <a:off x="3786573" y="4781422"/>
                <a:ext cx="535512" cy="197065"/>
                <a:chOff x="3638004" y="4844056"/>
                <a:chExt cx="535512" cy="197065"/>
              </a:xfrm>
            </p:grpSpPr>
            <p:sp>
              <p:nvSpPr>
                <p:cNvPr id="403" name="Rectangle 402">
                  <a:extLst>
                    <a:ext uri="{FF2B5EF4-FFF2-40B4-BE49-F238E27FC236}">
                      <a16:creationId xmlns:a16="http://schemas.microsoft.com/office/drawing/2014/main" id="{B23DA7CF-481E-4944-B33C-8DDD60957A5C}"/>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404" name="TextBox 403">
                  <a:extLst>
                    <a:ext uri="{FF2B5EF4-FFF2-40B4-BE49-F238E27FC236}">
                      <a16:creationId xmlns:a16="http://schemas.microsoft.com/office/drawing/2014/main" id="{E2808FFB-0C3C-7D40-8E70-70D6E0695DB5}"/>
                    </a:ext>
                  </a:extLst>
                </p:cNvPr>
                <p:cNvSpPr txBox="1"/>
                <p:nvPr/>
              </p:nvSpPr>
              <p:spPr>
                <a:xfrm>
                  <a:off x="3638004" y="4844056"/>
                  <a:ext cx="535512" cy="197065"/>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98" name="Group 397">
                <a:extLst>
                  <a:ext uri="{FF2B5EF4-FFF2-40B4-BE49-F238E27FC236}">
                    <a16:creationId xmlns:a16="http://schemas.microsoft.com/office/drawing/2014/main" id="{0D370A69-00DF-5D4A-BA99-42A810952634}"/>
                  </a:ext>
                </a:extLst>
              </p:cNvPr>
              <p:cNvGrpSpPr/>
              <p:nvPr/>
            </p:nvGrpSpPr>
            <p:grpSpPr>
              <a:xfrm>
                <a:off x="3856579" y="4996013"/>
                <a:ext cx="1219913" cy="235887"/>
                <a:chOff x="3856579" y="4996013"/>
                <a:chExt cx="1219913" cy="235887"/>
              </a:xfrm>
            </p:grpSpPr>
            <p:sp>
              <p:nvSpPr>
                <p:cNvPr id="399" name="TextBox 398">
                  <a:extLst>
                    <a:ext uri="{FF2B5EF4-FFF2-40B4-BE49-F238E27FC236}">
                      <a16:creationId xmlns:a16="http://schemas.microsoft.com/office/drawing/2014/main" id="{A734BAD2-0E64-6740-8F0C-E8ED4C14FE9E}"/>
                    </a:ext>
                  </a:extLst>
                </p:cNvPr>
                <p:cNvSpPr txBox="1"/>
                <p:nvPr/>
              </p:nvSpPr>
              <p:spPr>
                <a:xfrm>
                  <a:off x="3856579" y="4996392"/>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400" name="Rectangle 399">
                  <a:extLst>
                    <a:ext uri="{FF2B5EF4-FFF2-40B4-BE49-F238E27FC236}">
                      <a16:creationId xmlns:a16="http://schemas.microsoft.com/office/drawing/2014/main" id="{48E21D53-F0A6-F74E-AB97-A44AA527AEC4}"/>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401" name="TextBox 400">
                  <a:extLst>
                    <a:ext uri="{FF2B5EF4-FFF2-40B4-BE49-F238E27FC236}">
                      <a16:creationId xmlns:a16="http://schemas.microsoft.com/office/drawing/2014/main" id="{FAFAFC96-FE70-B84C-8774-34DD7424DBFD}"/>
                    </a:ext>
                  </a:extLst>
                </p:cNvPr>
                <p:cNvSpPr txBox="1"/>
                <p:nvPr/>
              </p:nvSpPr>
              <p:spPr>
                <a:xfrm>
                  <a:off x="4263655" y="5002841"/>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402" name="TextBox 401">
                  <a:extLst>
                    <a:ext uri="{FF2B5EF4-FFF2-40B4-BE49-F238E27FC236}">
                      <a16:creationId xmlns:a16="http://schemas.microsoft.com/office/drawing/2014/main" id="{EC252B6A-74EB-C945-8F3A-6F35BFA13BF3}"/>
                    </a:ext>
                  </a:extLst>
                </p:cNvPr>
                <p:cNvSpPr txBox="1"/>
                <p:nvPr/>
              </p:nvSpPr>
              <p:spPr>
                <a:xfrm>
                  <a:off x="4674716" y="4996013"/>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223" name="Group 222">
              <a:extLst>
                <a:ext uri="{FF2B5EF4-FFF2-40B4-BE49-F238E27FC236}">
                  <a16:creationId xmlns:a16="http://schemas.microsoft.com/office/drawing/2014/main" id="{AB0D006E-F86B-B248-8AE9-1A8F75B5E0A6}"/>
                </a:ext>
              </a:extLst>
            </p:cNvPr>
            <p:cNvGrpSpPr/>
            <p:nvPr/>
          </p:nvGrpSpPr>
          <p:grpSpPr>
            <a:xfrm>
              <a:off x="7234288" y="2794928"/>
              <a:ext cx="891382" cy="875971"/>
              <a:chOff x="3774433" y="4781422"/>
              <a:chExt cx="535512" cy="407350"/>
            </a:xfrm>
          </p:grpSpPr>
          <p:grpSp>
            <p:nvGrpSpPr>
              <p:cNvPr id="393" name="Group 392">
                <a:extLst>
                  <a:ext uri="{FF2B5EF4-FFF2-40B4-BE49-F238E27FC236}">
                    <a16:creationId xmlns:a16="http://schemas.microsoft.com/office/drawing/2014/main" id="{10F55B46-0C1A-A841-8F0C-E1A52028C7BF}"/>
                  </a:ext>
                </a:extLst>
              </p:cNvPr>
              <p:cNvGrpSpPr/>
              <p:nvPr/>
            </p:nvGrpSpPr>
            <p:grpSpPr>
              <a:xfrm>
                <a:off x="3774433" y="4781422"/>
                <a:ext cx="535512" cy="207083"/>
                <a:chOff x="3625864" y="4844056"/>
                <a:chExt cx="535512" cy="207083"/>
              </a:xfrm>
            </p:grpSpPr>
            <p:sp>
              <p:nvSpPr>
                <p:cNvPr id="395" name="Rectangle 394">
                  <a:extLst>
                    <a:ext uri="{FF2B5EF4-FFF2-40B4-BE49-F238E27FC236}">
                      <a16:creationId xmlns:a16="http://schemas.microsoft.com/office/drawing/2014/main" id="{EC5DB685-758D-2D46-BCEB-7AE2D960046F}"/>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96" name="TextBox 395">
                  <a:extLst>
                    <a:ext uri="{FF2B5EF4-FFF2-40B4-BE49-F238E27FC236}">
                      <a16:creationId xmlns:a16="http://schemas.microsoft.com/office/drawing/2014/main" id="{4D8A8232-D72B-B644-86B9-14BFFDCB0493}"/>
                    </a:ext>
                  </a:extLst>
                </p:cNvPr>
                <p:cNvSpPr txBox="1"/>
                <p:nvPr/>
              </p:nvSpPr>
              <p:spPr>
                <a:xfrm>
                  <a:off x="362586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394" name="Rectangle 393">
                <a:extLst>
                  <a:ext uri="{FF2B5EF4-FFF2-40B4-BE49-F238E27FC236}">
                    <a16:creationId xmlns:a16="http://schemas.microsoft.com/office/drawing/2014/main" id="{7966A0B3-F834-AE43-9CAA-0714AAF94371}"/>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224" name="Group 223">
              <a:extLst>
                <a:ext uri="{FF2B5EF4-FFF2-40B4-BE49-F238E27FC236}">
                  <a16:creationId xmlns:a16="http://schemas.microsoft.com/office/drawing/2014/main" id="{39F8B660-5511-2641-9DC0-5EE5608C39ED}"/>
                </a:ext>
              </a:extLst>
            </p:cNvPr>
            <p:cNvGrpSpPr/>
            <p:nvPr/>
          </p:nvGrpSpPr>
          <p:grpSpPr>
            <a:xfrm>
              <a:off x="7949081" y="2785831"/>
              <a:ext cx="891382" cy="875971"/>
              <a:chOff x="3780503" y="4781422"/>
              <a:chExt cx="535512" cy="407350"/>
            </a:xfrm>
          </p:grpSpPr>
          <p:grpSp>
            <p:nvGrpSpPr>
              <p:cNvPr id="389" name="Group 388">
                <a:extLst>
                  <a:ext uri="{FF2B5EF4-FFF2-40B4-BE49-F238E27FC236}">
                    <a16:creationId xmlns:a16="http://schemas.microsoft.com/office/drawing/2014/main" id="{7CEE81F8-208D-9A40-9910-8B77931FE8D3}"/>
                  </a:ext>
                </a:extLst>
              </p:cNvPr>
              <p:cNvGrpSpPr/>
              <p:nvPr/>
            </p:nvGrpSpPr>
            <p:grpSpPr>
              <a:xfrm>
                <a:off x="3780503" y="4781422"/>
                <a:ext cx="535512" cy="207083"/>
                <a:chOff x="3631934" y="4844056"/>
                <a:chExt cx="535512" cy="207083"/>
              </a:xfrm>
            </p:grpSpPr>
            <p:sp>
              <p:nvSpPr>
                <p:cNvPr id="391" name="Rectangle 390">
                  <a:extLst>
                    <a:ext uri="{FF2B5EF4-FFF2-40B4-BE49-F238E27FC236}">
                      <a16:creationId xmlns:a16="http://schemas.microsoft.com/office/drawing/2014/main" id="{7231244D-97B0-954A-B18D-F5E878A750BF}"/>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92" name="TextBox 391">
                  <a:extLst>
                    <a:ext uri="{FF2B5EF4-FFF2-40B4-BE49-F238E27FC236}">
                      <a16:creationId xmlns:a16="http://schemas.microsoft.com/office/drawing/2014/main" id="{EBFFAB1E-B9DA-4141-A041-11972BDBEC57}"/>
                    </a:ext>
                  </a:extLst>
                </p:cNvPr>
                <p:cNvSpPr txBox="1"/>
                <p:nvPr/>
              </p:nvSpPr>
              <p:spPr>
                <a:xfrm>
                  <a:off x="363193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390" name="Rectangle 389">
                <a:extLst>
                  <a:ext uri="{FF2B5EF4-FFF2-40B4-BE49-F238E27FC236}">
                    <a16:creationId xmlns:a16="http://schemas.microsoft.com/office/drawing/2014/main" id="{F3C8AAD7-ECB7-DD42-900C-BB8AF5A4EEB5}"/>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225" name="Group 224">
              <a:extLst>
                <a:ext uri="{FF2B5EF4-FFF2-40B4-BE49-F238E27FC236}">
                  <a16:creationId xmlns:a16="http://schemas.microsoft.com/office/drawing/2014/main" id="{803F822F-EB09-4841-864D-5B88EC3F0EBD}"/>
                </a:ext>
              </a:extLst>
            </p:cNvPr>
            <p:cNvGrpSpPr/>
            <p:nvPr/>
          </p:nvGrpSpPr>
          <p:grpSpPr>
            <a:xfrm>
              <a:off x="6584985" y="4775942"/>
              <a:ext cx="2224498" cy="576373"/>
              <a:chOff x="3690830" y="5656622"/>
              <a:chExt cx="1336402" cy="268029"/>
            </a:xfrm>
          </p:grpSpPr>
          <p:sp>
            <p:nvSpPr>
              <p:cNvPr id="386" name="Rectangle 385">
                <a:extLst>
                  <a:ext uri="{FF2B5EF4-FFF2-40B4-BE49-F238E27FC236}">
                    <a16:creationId xmlns:a16="http://schemas.microsoft.com/office/drawing/2014/main" id="{EBD1D2BD-9277-B644-AA27-F1B0A7223E3B}"/>
                  </a:ext>
                </a:extLst>
              </p:cNvPr>
              <p:cNvSpPr/>
              <p:nvPr/>
            </p:nvSpPr>
            <p:spPr>
              <a:xfrm>
                <a:off x="3690830" y="5656622"/>
                <a:ext cx="1336402" cy="268029"/>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7" name="Rectangle 386">
                <a:extLst>
                  <a:ext uri="{FF2B5EF4-FFF2-40B4-BE49-F238E27FC236}">
                    <a16:creationId xmlns:a16="http://schemas.microsoft.com/office/drawing/2014/main" id="{55A7D0F8-839E-3B45-B426-E3EE5FBEB4D4}"/>
                  </a:ext>
                </a:extLst>
              </p:cNvPr>
              <p:cNvSpPr/>
              <p:nvPr/>
            </p:nvSpPr>
            <p:spPr>
              <a:xfrm>
                <a:off x="3728029" y="5692526"/>
                <a:ext cx="1243940" cy="190274"/>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8" name="TextBox 387">
                <a:extLst>
                  <a:ext uri="{FF2B5EF4-FFF2-40B4-BE49-F238E27FC236}">
                    <a16:creationId xmlns:a16="http://schemas.microsoft.com/office/drawing/2014/main" id="{79E46073-594F-AC45-A63F-D0F936E28208}"/>
                  </a:ext>
                </a:extLst>
              </p:cNvPr>
              <p:cNvSpPr txBox="1"/>
              <p:nvPr/>
            </p:nvSpPr>
            <p:spPr>
              <a:xfrm>
                <a:off x="3722590" y="5683087"/>
                <a:ext cx="1258804" cy="21468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UDP</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26" name="Group 225">
              <a:extLst>
                <a:ext uri="{FF2B5EF4-FFF2-40B4-BE49-F238E27FC236}">
                  <a16:creationId xmlns:a16="http://schemas.microsoft.com/office/drawing/2014/main" id="{64631E62-3A21-714F-9082-157DAA594C5D}"/>
                </a:ext>
              </a:extLst>
            </p:cNvPr>
            <p:cNvGrpSpPr/>
            <p:nvPr/>
          </p:nvGrpSpPr>
          <p:grpSpPr>
            <a:xfrm>
              <a:off x="9393371" y="4782486"/>
              <a:ext cx="2224498" cy="576373"/>
              <a:chOff x="3690830" y="5656622"/>
              <a:chExt cx="1336402" cy="268029"/>
            </a:xfrm>
          </p:grpSpPr>
          <p:sp>
            <p:nvSpPr>
              <p:cNvPr id="383" name="Rectangle 382">
                <a:extLst>
                  <a:ext uri="{FF2B5EF4-FFF2-40B4-BE49-F238E27FC236}">
                    <a16:creationId xmlns:a16="http://schemas.microsoft.com/office/drawing/2014/main" id="{C405E8F4-991B-2443-9E2F-D9095A9F30FB}"/>
                  </a:ext>
                </a:extLst>
              </p:cNvPr>
              <p:cNvSpPr/>
              <p:nvPr/>
            </p:nvSpPr>
            <p:spPr>
              <a:xfrm>
                <a:off x="3690830" y="5656622"/>
                <a:ext cx="1336402" cy="268029"/>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4" name="Rectangle 383">
                <a:extLst>
                  <a:ext uri="{FF2B5EF4-FFF2-40B4-BE49-F238E27FC236}">
                    <a16:creationId xmlns:a16="http://schemas.microsoft.com/office/drawing/2014/main" id="{5BC25DB8-4264-1149-8D3F-62021F04E6D0}"/>
                  </a:ext>
                </a:extLst>
              </p:cNvPr>
              <p:cNvSpPr/>
              <p:nvPr/>
            </p:nvSpPr>
            <p:spPr>
              <a:xfrm>
                <a:off x="3728029" y="5692526"/>
                <a:ext cx="1243940" cy="190274"/>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5" name="TextBox 384">
                <a:extLst>
                  <a:ext uri="{FF2B5EF4-FFF2-40B4-BE49-F238E27FC236}">
                    <a16:creationId xmlns:a16="http://schemas.microsoft.com/office/drawing/2014/main" id="{E615BC4C-981C-0149-8B66-79C13C37121F}"/>
                  </a:ext>
                </a:extLst>
              </p:cNvPr>
              <p:cNvSpPr txBox="1"/>
              <p:nvPr/>
            </p:nvSpPr>
            <p:spPr>
              <a:xfrm>
                <a:off x="3722590" y="5689783"/>
                <a:ext cx="1258804" cy="214687"/>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UDP</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cxnSp>
          <p:nvCxnSpPr>
            <p:cNvPr id="227" name="Straight Connector 226">
              <a:extLst>
                <a:ext uri="{FF2B5EF4-FFF2-40B4-BE49-F238E27FC236}">
                  <a16:creationId xmlns:a16="http://schemas.microsoft.com/office/drawing/2014/main" id="{515DB57F-0D4B-6B48-B6BC-CF2EB3013043}"/>
                </a:ext>
              </a:extLst>
            </p:cNvPr>
            <p:cNvCxnSpPr/>
            <p:nvPr/>
          </p:nvCxnSpPr>
          <p:spPr>
            <a:xfrm>
              <a:off x="6637851" y="4424382"/>
              <a:ext cx="5029925" cy="0"/>
            </a:xfrm>
            <a:prstGeom prst="line">
              <a:avLst/>
            </a:prstGeom>
            <a:noFill/>
            <a:ln w="12700" cap="flat" cmpd="sng" algn="ctr">
              <a:solidFill>
                <a:sysClr val="windowText" lastClr="000000"/>
              </a:solidFill>
              <a:prstDash val="dash"/>
            </a:ln>
            <a:effectLst/>
          </p:spPr>
        </p:cxnSp>
        <p:sp>
          <p:nvSpPr>
            <p:cNvPr id="228" name="Rectangle 227">
              <a:extLst>
                <a:ext uri="{FF2B5EF4-FFF2-40B4-BE49-F238E27FC236}">
                  <a16:creationId xmlns:a16="http://schemas.microsoft.com/office/drawing/2014/main" id="{D8F95687-7CF8-EA4B-907F-32579687B97F}"/>
                </a:ext>
              </a:extLst>
            </p:cNvPr>
            <p:cNvSpPr/>
            <p:nvPr/>
          </p:nvSpPr>
          <p:spPr>
            <a:xfrm>
              <a:off x="9372262" y="1612419"/>
              <a:ext cx="2247142" cy="2726404"/>
            </a:xfrm>
            <a:prstGeom prst="rect">
              <a:avLst/>
            </a:prstGeom>
            <a:solidFill>
              <a:schemeClr val="accent1">
                <a:lumMod val="20000"/>
                <a:lumOff val="80000"/>
              </a:schemeClr>
            </a:solidFill>
            <a:ln w="317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29" name="Rectangle 228">
              <a:extLst>
                <a:ext uri="{FF2B5EF4-FFF2-40B4-BE49-F238E27FC236}">
                  <a16:creationId xmlns:a16="http://schemas.microsoft.com/office/drawing/2014/main" id="{72ED8D6A-7AE4-9F4A-89E2-82D67D92D2E9}"/>
                </a:ext>
              </a:extLst>
            </p:cNvPr>
            <p:cNvSpPr/>
            <p:nvPr/>
          </p:nvSpPr>
          <p:spPr>
            <a:xfrm>
              <a:off x="9461407" y="3812823"/>
              <a:ext cx="2070591" cy="409168"/>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30" name="TextBox 229">
              <a:extLst>
                <a:ext uri="{FF2B5EF4-FFF2-40B4-BE49-F238E27FC236}">
                  <a16:creationId xmlns:a16="http://schemas.microsoft.com/office/drawing/2014/main" id="{AFA7BA35-193B-1B4B-BFFC-BFF8A1B29D41}"/>
                </a:ext>
              </a:extLst>
            </p:cNvPr>
            <p:cNvSpPr txBox="1"/>
            <p:nvPr/>
          </p:nvSpPr>
          <p:spPr>
            <a:xfrm>
              <a:off x="9293090" y="3806783"/>
              <a:ext cx="2333805" cy="461666"/>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rPr>
                <a:t>QUIC </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C</a:t>
              </a:r>
              <a:r>
                <a:rPr kumimoji="0" lang="en-US" sz="2000" b="0" i="0" u="none" strike="noStrike" kern="0" cap="none" spc="0" normalizeH="0" baseline="0" noProof="0" dirty="0" err="1">
                  <a:ln>
                    <a:noFill/>
                  </a:ln>
                  <a:solidFill>
                    <a:prstClr val="black"/>
                  </a:solidFill>
                  <a:effectLst/>
                  <a:uLnTx/>
                  <a:uFillTx/>
                  <a:latin typeface="Calibri" panose="020F0502020204030204"/>
                  <a:ea typeface="+mn-ea"/>
                  <a:cs typeface="+mn-cs"/>
                </a:rPr>
                <a:t>ong</a:t>
              </a: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 Cont.</a:t>
              </a:r>
              <a:endParaRPr kumimoji="0" lang="en-US" sz="16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nvGrpSpPr>
            <p:cNvPr id="231" name="Group 230">
              <a:extLst>
                <a:ext uri="{FF2B5EF4-FFF2-40B4-BE49-F238E27FC236}">
                  <a16:creationId xmlns:a16="http://schemas.microsoft.com/office/drawing/2014/main" id="{B1474ED0-3919-B64A-96AB-4FF1F7B00077}"/>
                </a:ext>
              </a:extLst>
            </p:cNvPr>
            <p:cNvGrpSpPr/>
            <p:nvPr/>
          </p:nvGrpSpPr>
          <p:grpSpPr>
            <a:xfrm>
              <a:off x="9348955" y="2858801"/>
              <a:ext cx="2147125" cy="968714"/>
              <a:chOff x="3786573" y="4781422"/>
              <a:chExt cx="1289919" cy="450478"/>
            </a:xfrm>
          </p:grpSpPr>
          <p:grpSp>
            <p:nvGrpSpPr>
              <p:cNvPr id="375" name="Group 374">
                <a:extLst>
                  <a:ext uri="{FF2B5EF4-FFF2-40B4-BE49-F238E27FC236}">
                    <a16:creationId xmlns:a16="http://schemas.microsoft.com/office/drawing/2014/main" id="{9818E9A5-A4E4-3446-B635-CFCF5897BFDE}"/>
                  </a:ext>
                </a:extLst>
              </p:cNvPr>
              <p:cNvGrpSpPr/>
              <p:nvPr/>
            </p:nvGrpSpPr>
            <p:grpSpPr>
              <a:xfrm>
                <a:off x="3786573" y="4781422"/>
                <a:ext cx="535512" cy="197065"/>
                <a:chOff x="3638004" y="4844056"/>
                <a:chExt cx="535512" cy="197065"/>
              </a:xfrm>
            </p:grpSpPr>
            <p:sp>
              <p:nvSpPr>
                <p:cNvPr id="381" name="Rectangle 380">
                  <a:extLst>
                    <a:ext uri="{FF2B5EF4-FFF2-40B4-BE49-F238E27FC236}">
                      <a16:creationId xmlns:a16="http://schemas.microsoft.com/office/drawing/2014/main" id="{26E56F5B-0FFF-334C-BE13-DACFF2EA6ABD}"/>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82" name="TextBox 381">
                  <a:extLst>
                    <a:ext uri="{FF2B5EF4-FFF2-40B4-BE49-F238E27FC236}">
                      <a16:creationId xmlns:a16="http://schemas.microsoft.com/office/drawing/2014/main" id="{2D2CE644-7608-1E4F-82E8-95BA38A3F49A}"/>
                    </a:ext>
                  </a:extLst>
                </p:cNvPr>
                <p:cNvSpPr txBox="1"/>
                <p:nvPr/>
              </p:nvSpPr>
              <p:spPr>
                <a:xfrm>
                  <a:off x="3638004" y="4844056"/>
                  <a:ext cx="535512" cy="197065"/>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4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76" name="Group 375">
                <a:extLst>
                  <a:ext uri="{FF2B5EF4-FFF2-40B4-BE49-F238E27FC236}">
                    <a16:creationId xmlns:a16="http://schemas.microsoft.com/office/drawing/2014/main" id="{ED37937D-DD91-964F-99D2-E63CC86233DF}"/>
                  </a:ext>
                </a:extLst>
              </p:cNvPr>
              <p:cNvGrpSpPr/>
              <p:nvPr/>
            </p:nvGrpSpPr>
            <p:grpSpPr>
              <a:xfrm>
                <a:off x="3856579" y="4996013"/>
                <a:ext cx="1219913" cy="235887"/>
                <a:chOff x="3856579" y="4996013"/>
                <a:chExt cx="1219913" cy="235887"/>
              </a:xfrm>
            </p:grpSpPr>
            <p:sp>
              <p:nvSpPr>
                <p:cNvPr id="377" name="TextBox 376">
                  <a:extLst>
                    <a:ext uri="{FF2B5EF4-FFF2-40B4-BE49-F238E27FC236}">
                      <a16:creationId xmlns:a16="http://schemas.microsoft.com/office/drawing/2014/main" id="{39B46E54-EE11-C84C-8423-1A93842FE46E}"/>
                    </a:ext>
                  </a:extLst>
                </p:cNvPr>
                <p:cNvSpPr txBox="1"/>
                <p:nvPr/>
              </p:nvSpPr>
              <p:spPr>
                <a:xfrm>
                  <a:off x="3856579" y="4996392"/>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378" name="Rectangle 377">
                  <a:extLst>
                    <a:ext uri="{FF2B5EF4-FFF2-40B4-BE49-F238E27FC236}">
                      <a16:creationId xmlns:a16="http://schemas.microsoft.com/office/drawing/2014/main" id="{FCA82C8C-53C9-894A-BCB4-76091C2ACE02}"/>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79" name="TextBox 378">
                  <a:extLst>
                    <a:ext uri="{FF2B5EF4-FFF2-40B4-BE49-F238E27FC236}">
                      <a16:creationId xmlns:a16="http://schemas.microsoft.com/office/drawing/2014/main" id="{F9BE178C-7DCC-E843-B9B1-42A1763F76F4}"/>
                    </a:ext>
                  </a:extLst>
                </p:cNvPr>
                <p:cNvSpPr txBox="1"/>
                <p:nvPr/>
              </p:nvSpPr>
              <p:spPr>
                <a:xfrm>
                  <a:off x="4263655" y="5002841"/>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380" name="TextBox 379">
                  <a:extLst>
                    <a:ext uri="{FF2B5EF4-FFF2-40B4-BE49-F238E27FC236}">
                      <a16:creationId xmlns:a16="http://schemas.microsoft.com/office/drawing/2014/main" id="{87957DEE-AA74-564C-B4AA-8D3329C4C861}"/>
                    </a:ext>
                  </a:extLst>
                </p:cNvPr>
                <p:cNvSpPr txBox="1"/>
                <p:nvPr/>
              </p:nvSpPr>
              <p:spPr>
                <a:xfrm>
                  <a:off x="4674716" y="4996013"/>
                  <a:ext cx="401776" cy="229059"/>
                </a:xfrm>
                <a:prstGeom prst="rect">
                  <a:avLst/>
                </a:prstGeom>
                <a:noFill/>
              </p:spPr>
              <p:txBody>
                <a:bodyPr wrap="non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QUIC</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 </a:t>
                  </a: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RDT</a:t>
                  </a:r>
                  <a:endPar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grpSp>
        <p:grpSp>
          <p:nvGrpSpPr>
            <p:cNvPr id="232" name="Group 231">
              <a:extLst>
                <a:ext uri="{FF2B5EF4-FFF2-40B4-BE49-F238E27FC236}">
                  <a16:creationId xmlns:a16="http://schemas.microsoft.com/office/drawing/2014/main" id="{DC1DF91D-852F-CC4A-807C-18EF49FECF15}"/>
                </a:ext>
              </a:extLst>
            </p:cNvPr>
            <p:cNvGrpSpPr/>
            <p:nvPr/>
          </p:nvGrpSpPr>
          <p:grpSpPr>
            <a:xfrm>
              <a:off x="10033437" y="2849705"/>
              <a:ext cx="891382" cy="875971"/>
              <a:chOff x="3774433" y="4781422"/>
              <a:chExt cx="535512" cy="407350"/>
            </a:xfrm>
          </p:grpSpPr>
          <p:grpSp>
            <p:nvGrpSpPr>
              <p:cNvPr id="238" name="Group 237">
                <a:extLst>
                  <a:ext uri="{FF2B5EF4-FFF2-40B4-BE49-F238E27FC236}">
                    <a16:creationId xmlns:a16="http://schemas.microsoft.com/office/drawing/2014/main" id="{60F3899C-16A5-2040-B8D3-B40BE3789B5F}"/>
                  </a:ext>
                </a:extLst>
              </p:cNvPr>
              <p:cNvGrpSpPr/>
              <p:nvPr/>
            </p:nvGrpSpPr>
            <p:grpSpPr>
              <a:xfrm>
                <a:off x="3774433" y="4781422"/>
                <a:ext cx="535512" cy="207083"/>
                <a:chOff x="3625864" y="4844056"/>
                <a:chExt cx="535512" cy="207083"/>
              </a:xfrm>
            </p:grpSpPr>
            <p:sp>
              <p:nvSpPr>
                <p:cNvPr id="373" name="Rectangle 372">
                  <a:extLst>
                    <a:ext uri="{FF2B5EF4-FFF2-40B4-BE49-F238E27FC236}">
                      <a16:creationId xmlns:a16="http://schemas.microsoft.com/office/drawing/2014/main" id="{23B0C62B-9CD8-C94C-880B-A38322BA5077}"/>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374" name="TextBox 373">
                  <a:extLst>
                    <a:ext uri="{FF2B5EF4-FFF2-40B4-BE49-F238E27FC236}">
                      <a16:creationId xmlns:a16="http://schemas.microsoft.com/office/drawing/2014/main" id="{0F2D4651-2D4B-5D43-8F4A-74780D8D5373}"/>
                    </a:ext>
                  </a:extLst>
                </p:cNvPr>
                <p:cNvSpPr txBox="1"/>
                <p:nvPr/>
              </p:nvSpPr>
              <p:spPr>
                <a:xfrm>
                  <a:off x="362586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239" name="Rectangle 238">
                <a:extLst>
                  <a:ext uri="{FF2B5EF4-FFF2-40B4-BE49-F238E27FC236}">
                    <a16:creationId xmlns:a16="http://schemas.microsoft.com/office/drawing/2014/main" id="{B35FF821-5DAB-EA49-B5AD-1FFF18CFD0D6}"/>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233" name="Group 232">
              <a:extLst>
                <a:ext uri="{FF2B5EF4-FFF2-40B4-BE49-F238E27FC236}">
                  <a16:creationId xmlns:a16="http://schemas.microsoft.com/office/drawing/2014/main" id="{C754F3A4-C128-D540-B52C-0C88F5DAA68B}"/>
                </a:ext>
              </a:extLst>
            </p:cNvPr>
            <p:cNvGrpSpPr/>
            <p:nvPr/>
          </p:nvGrpSpPr>
          <p:grpSpPr>
            <a:xfrm>
              <a:off x="10748230" y="2840608"/>
              <a:ext cx="891382" cy="875971"/>
              <a:chOff x="3780503" y="4781422"/>
              <a:chExt cx="535512" cy="407350"/>
            </a:xfrm>
          </p:grpSpPr>
          <p:grpSp>
            <p:nvGrpSpPr>
              <p:cNvPr id="234" name="Group 233">
                <a:extLst>
                  <a:ext uri="{FF2B5EF4-FFF2-40B4-BE49-F238E27FC236}">
                    <a16:creationId xmlns:a16="http://schemas.microsoft.com/office/drawing/2014/main" id="{D10E593F-B966-A942-849B-BE0B9E4AEF39}"/>
                  </a:ext>
                </a:extLst>
              </p:cNvPr>
              <p:cNvGrpSpPr/>
              <p:nvPr/>
            </p:nvGrpSpPr>
            <p:grpSpPr>
              <a:xfrm>
                <a:off x="3780503" y="4781422"/>
                <a:ext cx="535512" cy="207083"/>
                <a:chOff x="3631934" y="4844056"/>
                <a:chExt cx="535512" cy="207083"/>
              </a:xfrm>
            </p:grpSpPr>
            <p:sp>
              <p:nvSpPr>
                <p:cNvPr id="236" name="Rectangle 235">
                  <a:extLst>
                    <a:ext uri="{FF2B5EF4-FFF2-40B4-BE49-F238E27FC236}">
                      <a16:creationId xmlns:a16="http://schemas.microsoft.com/office/drawing/2014/main" id="{3C0353BE-D06B-4A40-AA43-31B9BE3998C8}"/>
                    </a:ext>
                  </a:extLst>
                </p:cNvPr>
                <p:cNvSpPr/>
                <p:nvPr/>
              </p:nvSpPr>
              <p:spPr>
                <a:xfrm>
                  <a:off x="3705561" y="48460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sp>
              <p:nvSpPr>
                <p:cNvPr id="237" name="TextBox 236">
                  <a:extLst>
                    <a:ext uri="{FF2B5EF4-FFF2-40B4-BE49-F238E27FC236}">
                      <a16:creationId xmlns:a16="http://schemas.microsoft.com/office/drawing/2014/main" id="{2751D3CB-9102-AC4C-A0E0-C28B7C9AFCFF}"/>
                    </a:ext>
                  </a:extLst>
                </p:cNvPr>
                <p:cNvSpPr txBox="1"/>
                <p:nvPr/>
              </p:nvSpPr>
              <p:spPr>
                <a:xfrm>
                  <a:off x="3631934" y="4844056"/>
                  <a:ext cx="535512" cy="207083"/>
                </a:xfrm>
                <a:prstGeom prst="rect">
                  <a:avLst/>
                </a:prstGeom>
                <a:noFill/>
              </p:spPr>
              <p:txBody>
                <a:bodyPr wrap="square" rtlCol="0">
                  <a:spAutoFit/>
                </a:bodyPr>
                <a:lstStyle/>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rPr>
                    <a:t>QUIC </a:t>
                  </a:r>
                </a:p>
                <a:p>
                  <a:pPr marL="0" marR="0" lvl="0" indent="0" algn="ctr" defTabSz="457200" rtl="0" eaLnBrk="1" fontAlgn="auto" latinLnBrk="0" hangingPunct="1">
                    <a:lnSpc>
                      <a:spcPct val="7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rPr>
                    <a:t>encrypt</a:t>
                  </a:r>
                  <a:endParaRPr kumimoji="0" lang="en-US" sz="2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
            <p:nvSpPr>
              <p:cNvPr id="235" name="Rectangle 234">
                <a:extLst>
                  <a:ext uri="{FF2B5EF4-FFF2-40B4-BE49-F238E27FC236}">
                    <a16:creationId xmlns:a16="http://schemas.microsoft.com/office/drawing/2014/main" id="{2543EEC5-F35A-D442-BCBE-B3CB8C2C5909}"/>
                  </a:ext>
                </a:extLst>
              </p:cNvPr>
              <p:cNvSpPr/>
              <p:nvPr/>
            </p:nvSpPr>
            <p:spPr>
              <a:xfrm>
                <a:off x="3857961" y="4998499"/>
                <a:ext cx="393403" cy="190273"/>
              </a:xfrm>
              <a:prstGeom prst="rect">
                <a:avLst/>
              </a:prstGeom>
              <a:no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prstClr val="white"/>
                  </a:solidFill>
                  <a:effectLst/>
                  <a:uLnTx/>
                  <a:uFillTx/>
                  <a:latin typeface="Calibri"/>
                  <a:ea typeface="+mn-ea"/>
                  <a:cs typeface="+mn-cs"/>
                </a:endParaRPr>
              </a:p>
            </p:txBody>
          </p:sp>
        </p:grpSp>
      </p:grpSp>
      <p:sp>
        <p:nvSpPr>
          <p:cNvPr id="405" name="Freeform 404">
            <a:extLst>
              <a:ext uri="{FF2B5EF4-FFF2-40B4-BE49-F238E27FC236}">
                <a16:creationId xmlns:a16="http://schemas.microsoft.com/office/drawing/2014/main" id="{40C4075A-6AA6-EA45-A9F2-2E2640C5B049}"/>
              </a:ext>
            </a:extLst>
          </p:cNvPr>
          <p:cNvSpPr/>
          <p:nvPr/>
        </p:nvSpPr>
        <p:spPr>
          <a:xfrm>
            <a:off x="8348952" y="2170481"/>
            <a:ext cx="1435304" cy="3314700"/>
          </a:xfrm>
          <a:custGeom>
            <a:avLst/>
            <a:gdLst>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7" fmla="*/ 1482213 w 1710813"/>
              <a:gd name="connsiteY7" fmla="*/ 29497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 name="connsiteX6" fmla="*/ 1600200 w 1710813"/>
              <a:gd name="connsiteY6" fmla="*/ 0 h 2824317"/>
              <a:gd name="connsiteX0" fmla="*/ 0 w 1710813"/>
              <a:gd name="connsiteY0" fmla="*/ 376084 h 2824317"/>
              <a:gd name="connsiteX1" fmla="*/ 0 w 1710813"/>
              <a:gd name="connsiteY1" fmla="*/ 2824317 h 2824317"/>
              <a:gd name="connsiteX2" fmla="*/ 95865 w 1710813"/>
              <a:gd name="connsiteY2" fmla="*/ 2824317 h 2824317"/>
              <a:gd name="connsiteX3" fmla="*/ 1710813 w 1710813"/>
              <a:gd name="connsiteY3" fmla="*/ 2824317 h 2824317"/>
              <a:gd name="connsiteX4" fmla="*/ 1710813 w 1710813"/>
              <a:gd name="connsiteY4" fmla="*/ 2676833 h 2824317"/>
              <a:gd name="connsiteX5" fmla="*/ 1710813 w 1710813"/>
              <a:gd name="connsiteY5" fmla="*/ 0 h 2824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0813" h="2824317">
                <a:moveTo>
                  <a:pt x="0" y="376084"/>
                </a:moveTo>
                <a:lnTo>
                  <a:pt x="0" y="2824317"/>
                </a:lnTo>
                <a:lnTo>
                  <a:pt x="95865" y="2824317"/>
                </a:lnTo>
                <a:lnTo>
                  <a:pt x="1710813" y="2824317"/>
                </a:lnTo>
                <a:lnTo>
                  <a:pt x="1710813" y="2676833"/>
                </a:lnTo>
                <a:lnTo>
                  <a:pt x="1710813" y="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6" name="Freeform 405">
            <a:extLst>
              <a:ext uri="{FF2B5EF4-FFF2-40B4-BE49-F238E27FC236}">
                <a16:creationId xmlns:a16="http://schemas.microsoft.com/office/drawing/2014/main" id="{987CB412-8308-D748-9394-292800F22809}"/>
              </a:ext>
            </a:extLst>
          </p:cNvPr>
          <p:cNvSpPr/>
          <p:nvPr/>
        </p:nvSpPr>
        <p:spPr>
          <a:xfrm>
            <a:off x="7544680" y="2246396"/>
            <a:ext cx="2790074" cy="3142699"/>
          </a:xfrm>
          <a:custGeom>
            <a:avLst/>
            <a:gdLst>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6" fmla="*/ 2263877 w 2455606"/>
              <a:gd name="connsiteY6"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5" fmla="*/ 2263877 w 2455606"/>
              <a:gd name="connsiteY5" fmla="*/ 0 h 3008671"/>
              <a:gd name="connsiteX0" fmla="*/ 0 w 2455606"/>
              <a:gd name="connsiteY0" fmla="*/ 176981 h 3008671"/>
              <a:gd name="connsiteX1" fmla="*/ 0 w 2455606"/>
              <a:gd name="connsiteY1" fmla="*/ 3008671 h 3008671"/>
              <a:gd name="connsiteX2" fmla="*/ 88490 w 2455606"/>
              <a:gd name="connsiteY2" fmla="*/ 3008671 h 3008671"/>
              <a:gd name="connsiteX3" fmla="*/ 2455606 w 2455606"/>
              <a:gd name="connsiteY3" fmla="*/ 3008671 h 3008671"/>
              <a:gd name="connsiteX4" fmla="*/ 2455606 w 2455606"/>
              <a:gd name="connsiteY4" fmla="*/ 0 h 3008671"/>
              <a:gd name="connsiteX0" fmla="*/ 0 w 2455606"/>
              <a:gd name="connsiteY0" fmla="*/ 0 h 2831690"/>
              <a:gd name="connsiteX1" fmla="*/ 0 w 2455606"/>
              <a:gd name="connsiteY1" fmla="*/ 2831690 h 2831690"/>
              <a:gd name="connsiteX2" fmla="*/ 88490 w 2455606"/>
              <a:gd name="connsiteY2" fmla="*/ 2831690 h 2831690"/>
              <a:gd name="connsiteX3" fmla="*/ 2455606 w 2455606"/>
              <a:gd name="connsiteY3" fmla="*/ 2831690 h 2831690"/>
              <a:gd name="connsiteX4" fmla="*/ 2455606 w 2455606"/>
              <a:gd name="connsiteY4" fmla="*/ 1755057 h 2831690"/>
              <a:gd name="connsiteX0" fmla="*/ 0 w 2455606"/>
              <a:gd name="connsiteY0" fmla="*/ 0 h 2831690"/>
              <a:gd name="connsiteX1" fmla="*/ 0 w 2455606"/>
              <a:gd name="connsiteY1" fmla="*/ 2831690 h 2831690"/>
              <a:gd name="connsiteX2" fmla="*/ 88490 w 2455606"/>
              <a:gd name="connsiteY2" fmla="*/ 2831690 h 2831690"/>
              <a:gd name="connsiteX3" fmla="*/ 2455606 w 2455606"/>
              <a:gd name="connsiteY3" fmla="*/ 2831690 h 2831690"/>
              <a:gd name="connsiteX4" fmla="*/ 2426633 w 2455606"/>
              <a:gd name="connsiteY4" fmla="*/ 1187695 h 2831690"/>
              <a:gd name="connsiteX0" fmla="*/ 0 w 2473320"/>
              <a:gd name="connsiteY0" fmla="*/ 0 h 2831690"/>
              <a:gd name="connsiteX1" fmla="*/ 0 w 2473320"/>
              <a:gd name="connsiteY1" fmla="*/ 2831690 h 2831690"/>
              <a:gd name="connsiteX2" fmla="*/ 88490 w 2473320"/>
              <a:gd name="connsiteY2" fmla="*/ 2831690 h 2831690"/>
              <a:gd name="connsiteX3" fmla="*/ 2455606 w 2473320"/>
              <a:gd name="connsiteY3" fmla="*/ 2831690 h 2831690"/>
              <a:gd name="connsiteX4" fmla="*/ 2473320 w 2473320"/>
              <a:gd name="connsiteY4" fmla="*/ 1192031 h 2831690"/>
              <a:gd name="connsiteX0" fmla="*/ 0 w 2460587"/>
              <a:gd name="connsiteY0" fmla="*/ 0 h 2831690"/>
              <a:gd name="connsiteX1" fmla="*/ 0 w 2460587"/>
              <a:gd name="connsiteY1" fmla="*/ 2831690 h 2831690"/>
              <a:gd name="connsiteX2" fmla="*/ 88490 w 2460587"/>
              <a:gd name="connsiteY2" fmla="*/ 2831690 h 2831690"/>
              <a:gd name="connsiteX3" fmla="*/ 2455606 w 2460587"/>
              <a:gd name="connsiteY3" fmla="*/ 2831690 h 2831690"/>
              <a:gd name="connsiteX4" fmla="*/ 2460587 w 2460587"/>
              <a:gd name="connsiteY4" fmla="*/ 1205040 h 2831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0587" h="2831690">
                <a:moveTo>
                  <a:pt x="0" y="0"/>
                </a:moveTo>
                <a:lnTo>
                  <a:pt x="0" y="2831690"/>
                </a:lnTo>
                <a:lnTo>
                  <a:pt x="88490" y="2831690"/>
                </a:lnTo>
                <a:lnTo>
                  <a:pt x="2455606" y="2831690"/>
                </a:lnTo>
                <a:cubicBezTo>
                  <a:pt x="2457266" y="2289473"/>
                  <a:pt x="2458927" y="1747257"/>
                  <a:pt x="2460587" y="1205040"/>
                </a:cubicBez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07" name="Freeform 406">
            <a:extLst>
              <a:ext uri="{FF2B5EF4-FFF2-40B4-BE49-F238E27FC236}">
                <a16:creationId xmlns:a16="http://schemas.microsoft.com/office/drawing/2014/main" id="{1C1B5B0F-521F-2E45-9FAB-870C29A70C36}"/>
              </a:ext>
            </a:extLst>
          </p:cNvPr>
          <p:cNvSpPr/>
          <p:nvPr/>
        </p:nvSpPr>
        <p:spPr>
          <a:xfrm>
            <a:off x="7766311" y="3553748"/>
            <a:ext cx="2615553" cy="1938327"/>
          </a:xfrm>
          <a:custGeom>
            <a:avLst/>
            <a:gdLst>
              <a:gd name="connsiteX0" fmla="*/ 2558845 w 2558845"/>
              <a:gd name="connsiteY0" fmla="*/ 0 h 1091381"/>
              <a:gd name="connsiteX1" fmla="*/ 2558845 w 2558845"/>
              <a:gd name="connsiteY1" fmla="*/ 1091381 h 1091381"/>
              <a:gd name="connsiteX2" fmla="*/ 2485103 w 2558845"/>
              <a:gd name="connsiteY2" fmla="*/ 1091381 h 1091381"/>
              <a:gd name="connsiteX3" fmla="*/ 0 w 2558845"/>
              <a:gd name="connsiteY3" fmla="*/ 1091381 h 1091381"/>
              <a:gd name="connsiteX4" fmla="*/ 0 w 2558845"/>
              <a:gd name="connsiteY4" fmla="*/ 582562 h 1091381"/>
              <a:gd name="connsiteX5" fmla="*/ 0 w 2558845"/>
              <a:gd name="connsiteY5" fmla="*/ 14749 h 1091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8845" h="1091381">
                <a:moveTo>
                  <a:pt x="2558845" y="0"/>
                </a:moveTo>
                <a:lnTo>
                  <a:pt x="2558845" y="1091381"/>
                </a:lnTo>
                <a:lnTo>
                  <a:pt x="2485103" y="1091381"/>
                </a:lnTo>
                <a:lnTo>
                  <a:pt x="0" y="1091381"/>
                </a:lnTo>
                <a:lnTo>
                  <a:pt x="0" y="582562"/>
                </a:lnTo>
                <a:lnTo>
                  <a:pt x="0" y="14749"/>
                </a:lnTo>
              </a:path>
            </a:pathLst>
          </a:custGeom>
          <a:noFill/>
          <a:ln w="25400">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8" name="TextBox 407">
            <a:extLst>
              <a:ext uri="{FF2B5EF4-FFF2-40B4-BE49-F238E27FC236}">
                <a16:creationId xmlns:a16="http://schemas.microsoft.com/office/drawing/2014/main" id="{6382F978-AC8E-C040-99D9-CA9B8E31521E}"/>
              </a:ext>
            </a:extLst>
          </p:cNvPr>
          <p:cNvSpPr txBox="1"/>
          <p:nvPr/>
        </p:nvSpPr>
        <p:spPr>
          <a:xfrm>
            <a:off x="10145437" y="3362319"/>
            <a:ext cx="638441" cy="307777"/>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panose="020F0502020204030204"/>
                <a:ea typeface="+mn-ea"/>
                <a:cs typeface="+mn-cs"/>
              </a:rPr>
              <a:t>error!</a:t>
            </a:r>
            <a:endParaRPr kumimoji="0" lang="en-US" sz="1200" b="0" i="0" u="none" strike="noStrike" kern="1200" cap="none" spc="0" normalizeH="0" baseline="0" noProof="0" dirty="0">
              <a:ln>
                <a:noFill/>
              </a:ln>
              <a:solidFill>
                <a:srgbClr val="FF0000"/>
              </a:solidFill>
              <a:effectLst/>
              <a:uLnTx/>
              <a:uFillTx/>
              <a:latin typeface="Calibri" panose="020F0502020204030204"/>
              <a:ea typeface="+mn-ea"/>
              <a:cs typeface="+mn-cs"/>
            </a:endParaRPr>
          </a:p>
        </p:txBody>
      </p:sp>
      <p:sp>
        <p:nvSpPr>
          <p:cNvPr id="409" name="Freeform 408">
            <a:extLst>
              <a:ext uri="{FF2B5EF4-FFF2-40B4-BE49-F238E27FC236}">
                <a16:creationId xmlns:a16="http://schemas.microsoft.com/office/drawing/2014/main" id="{1A908A7F-3066-AE4D-AF51-C9A804B6CE7D}"/>
              </a:ext>
            </a:extLst>
          </p:cNvPr>
          <p:cNvSpPr/>
          <p:nvPr/>
        </p:nvSpPr>
        <p:spPr>
          <a:xfrm>
            <a:off x="7650449" y="2146221"/>
            <a:ext cx="2613793" cy="3263616"/>
          </a:xfrm>
          <a:custGeom>
            <a:avLst/>
            <a:gdLst>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5" fmla="*/ 2470355 w 2573594"/>
              <a:gd name="connsiteY5"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4" fmla="*/ 2470355 w 2573594"/>
              <a:gd name="connsiteY4" fmla="*/ 0 h 3023419"/>
              <a:gd name="connsiteX0" fmla="*/ 0 w 2573594"/>
              <a:gd name="connsiteY0" fmla="*/ 1976284 h 3023419"/>
              <a:gd name="connsiteX1" fmla="*/ 0 w 2573594"/>
              <a:gd name="connsiteY1" fmla="*/ 3023419 h 3023419"/>
              <a:gd name="connsiteX2" fmla="*/ 2573594 w 2573594"/>
              <a:gd name="connsiteY2" fmla="*/ 3023419 h 3023419"/>
              <a:gd name="connsiteX3" fmla="*/ 2573594 w 2573594"/>
              <a:gd name="connsiteY3" fmla="*/ 0 h 3023419"/>
              <a:gd name="connsiteX0" fmla="*/ 0 w 2600836"/>
              <a:gd name="connsiteY0" fmla="*/ 1541913 h 2589048"/>
              <a:gd name="connsiteX1" fmla="*/ 0 w 2600836"/>
              <a:gd name="connsiteY1" fmla="*/ 2589048 h 2589048"/>
              <a:gd name="connsiteX2" fmla="*/ 2573594 w 2600836"/>
              <a:gd name="connsiteY2" fmla="*/ 2589048 h 2589048"/>
              <a:gd name="connsiteX3" fmla="*/ 2600836 w 2600836"/>
              <a:gd name="connsiteY3" fmla="*/ 0 h 2589048"/>
              <a:gd name="connsiteX0" fmla="*/ 23944 w 2600836"/>
              <a:gd name="connsiteY0" fmla="*/ 919596 h 2589048"/>
              <a:gd name="connsiteX1" fmla="*/ 0 w 2600836"/>
              <a:gd name="connsiteY1" fmla="*/ 2589048 h 2589048"/>
              <a:gd name="connsiteX2" fmla="*/ 2573594 w 2600836"/>
              <a:gd name="connsiteY2" fmla="*/ 2589048 h 2589048"/>
              <a:gd name="connsiteX3" fmla="*/ 2600836 w 2600836"/>
              <a:gd name="connsiteY3" fmla="*/ 0 h 2589048"/>
              <a:gd name="connsiteX0" fmla="*/ 23944 w 2600836"/>
              <a:gd name="connsiteY0" fmla="*/ 1037950 h 2589048"/>
              <a:gd name="connsiteX1" fmla="*/ 0 w 2600836"/>
              <a:gd name="connsiteY1" fmla="*/ 2589048 h 2589048"/>
              <a:gd name="connsiteX2" fmla="*/ 2573594 w 2600836"/>
              <a:gd name="connsiteY2" fmla="*/ 2589048 h 2589048"/>
              <a:gd name="connsiteX3" fmla="*/ 2600836 w 2600836"/>
              <a:gd name="connsiteY3" fmla="*/ 0 h 2589048"/>
            </a:gdLst>
            <a:ahLst/>
            <a:cxnLst>
              <a:cxn ang="0">
                <a:pos x="connsiteX0" y="connsiteY0"/>
              </a:cxn>
              <a:cxn ang="0">
                <a:pos x="connsiteX1" y="connsiteY1"/>
              </a:cxn>
              <a:cxn ang="0">
                <a:pos x="connsiteX2" y="connsiteY2"/>
              </a:cxn>
              <a:cxn ang="0">
                <a:pos x="connsiteX3" y="connsiteY3"/>
              </a:cxn>
            </a:cxnLst>
            <a:rect l="l" t="t" r="r" b="b"/>
            <a:pathLst>
              <a:path w="2600836" h="2589048">
                <a:moveTo>
                  <a:pt x="23944" y="1037950"/>
                </a:moveTo>
                <a:lnTo>
                  <a:pt x="0" y="2589048"/>
                </a:lnTo>
                <a:lnTo>
                  <a:pt x="2573594" y="2589048"/>
                </a:lnTo>
                <a:lnTo>
                  <a:pt x="2600836" y="0"/>
                </a:lnTo>
              </a:path>
            </a:pathLst>
          </a:custGeom>
          <a:noFill/>
          <a:ln w="25400">
            <a:solidFill>
              <a:srgbClr val="0000A3"/>
            </a:solidFill>
            <a:headEnd type="none"/>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10" name="Freeform 409">
            <a:extLst>
              <a:ext uri="{FF2B5EF4-FFF2-40B4-BE49-F238E27FC236}">
                <a16:creationId xmlns:a16="http://schemas.microsoft.com/office/drawing/2014/main" id="{83931E98-1B7D-384B-BFEB-FCDFE65078EF}"/>
              </a:ext>
            </a:extLst>
          </p:cNvPr>
          <p:cNvSpPr/>
          <p:nvPr/>
        </p:nvSpPr>
        <p:spPr>
          <a:xfrm>
            <a:off x="6974900" y="2171905"/>
            <a:ext cx="4169952" cy="3314700"/>
          </a:xfrm>
          <a:custGeom>
            <a:avLst/>
            <a:gdLst>
              <a:gd name="connsiteX0" fmla="*/ 0 w 3188970"/>
              <a:gd name="connsiteY0" fmla="*/ 0 h 3314700"/>
              <a:gd name="connsiteX1" fmla="*/ 0 w 3188970"/>
              <a:gd name="connsiteY1" fmla="*/ 3314700 h 3314700"/>
              <a:gd name="connsiteX2" fmla="*/ 3188970 w 3188970"/>
              <a:gd name="connsiteY2" fmla="*/ 3314700 h 3314700"/>
              <a:gd name="connsiteX3" fmla="*/ 3188970 w 3188970"/>
              <a:gd name="connsiteY3" fmla="*/ 11430 h 3314700"/>
              <a:gd name="connsiteX4" fmla="*/ 3188970 w 3188970"/>
              <a:gd name="connsiteY4" fmla="*/ 11430 h 3314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8970" h="3314700">
                <a:moveTo>
                  <a:pt x="0" y="0"/>
                </a:moveTo>
                <a:lnTo>
                  <a:pt x="0" y="3314700"/>
                </a:lnTo>
                <a:lnTo>
                  <a:pt x="3188970" y="3314700"/>
                </a:lnTo>
                <a:lnTo>
                  <a:pt x="3188970" y="11430"/>
                </a:lnTo>
                <a:lnTo>
                  <a:pt x="3188970" y="11430"/>
                </a:lnTo>
              </a:path>
            </a:pathLst>
          </a:custGeom>
          <a:noFill/>
          <a:ln w="25400">
            <a:solidFill>
              <a:srgbClr val="0000A3"/>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411" name="Group 410">
            <a:extLst>
              <a:ext uri="{FF2B5EF4-FFF2-40B4-BE49-F238E27FC236}">
                <a16:creationId xmlns:a16="http://schemas.microsoft.com/office/drawing/2014/main" id="{36C3A314-2D9A-404F-8230-A4A467D0C32C}"/>
              </a:ext>
            </a:extLst>
          </p:cNvPr>
          <p:cNvGrpSpPr/>
          <p:nvPr/>
        </p:nvGrpSpPr>
        <p:grpSpPr>
          <a:xfrm>
            <a:off x="6503169" y="1768807"/>
            <a:ext cx="1028924" cy="463979"/>
            <a:chOff x="1247868" y="1815620"/>
            <a:chExt cx="1028924" cy="463979"/>
          </a:xfrm>
        </p:grpSpPr>
        <p:sp>
          <p:nvSpPr>
            <p:cNvPr id="412" name="Rectangle 411">
              <a:extLst>
                <a:ext uri="{FF2B5EF4-FFF2-40B4-BE49-F238E27FC236}">
                  <a16:creationId xmlns:a16="http://schemas.microsoft.com/office/drawing/2014/main" id="{5671867B-859D-D44F-97AD-9DEBB99183D8}"/>
                </a:ext>
              </a:extLst>
            </p:cNvPr>
            <p:cNvSpPr/>
            <p:nvPr/>
          </p:nvSpPr>
          <p:spPr>
            <a:xfrm>
              <a:off x="1428787" y="1815620"/>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413" name="TextBox 412">
              <a:extLst>
                <a:ext uri="{FF2B5EF4-FFF2-40B4-BE49-F238E27FC236}">
                  <a16:creationId xmlns:a16="http://schemas.microsoft.com/office/drawing/2014/main" id="{CE7F9D86-BEAA-3A46-901A-86C3624ABB9F}"/>
                </a:ext>
              </a:extLst>
            </p:cNvPr>
            <p:cNvSpPr txBox="1"/>
            <p:nvPr/>
          </p:nvSpPr>
          <p:spPr>
            <a:xfrm>
              <a:off x="1247868" y="1838324"/>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414" name="Group 413">
            <a:extLst>
              <a:ext uri="{FF2B5EF4-FFF2-40B4-BE49-F238E27FC236}">
                <a16:creationId xmlns:a16="http://schemas.microsoft.com/office/drawing/2014/main" id="{E914C06D-67B1-A64E-A9BE-B28271EAC851}"/>
              </a:ext>
            </a:extLst>
          </p:cNvPr>
          <p:cNvGrpSpPr/>
          <p:nvPr/>
        </p:nvGrpSpPr>
        <p:grpSpPr>
          <a:xfrm>
            <a:off x="7197108" y="1926223"/>
            <a:ext cx="1028924" cy="463979"/>
            <a:chOff x="1549462" y="2216434"/>
            <a:chExt cx="1028924" cy="463979"/>
          </a:xfrm>
        </p:grpSpPr>
        <p:sp>
          <p:nvSpPr>
            <p:cNvPr id="415" name="Rectangle 414">
              <a:extLst>
                <a:ext uri="{FF2B5EF4-FFF2-40B4-BE49-F238E27FC236}">
                  <a16:creationId xmlns:a16="http://schemas.microsoft.com/office/drawing/2014/main" id="{B14EC4F3-1B7C-8A48-B61B-F7E8DF5936C1}"/>
                </a:ext>
              </a:extLst>
            </p:cNvPr>
            <p:cNvSpPr/>
            <p:nvPr/>
          </p:nvSpPr>
          <p:spPr>
            <a:xfrm>
              <a:off x="1709684" y="2216434"/>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416" name="TextBox 415">
              <a:extLst>
                <a:ext uri="{FF2B5EF4-FFF2-40B4-BE49-F238E27FC236}">
                  <a16:creationId xmlns:a16="http://schemas.microsoft.com/office/drawing/2014/main" id="{F6AD70F9-6580-8941-A480-DF49A1C6870C}"/>
                </a:ext>
              </a:extLst>
            </p:cNvPr>
            <p:cNvSpPr txBox="1"/>
            <p:nvPr/>
          </p:nvSpPr>
          <p:spPr>
            <a:xfrm>
              <a:off x="1549462" y="2239138"/>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417" name="Group 416">
            <a:extLst>
              <a:ext uri="{FF2B5EF4-FFF2-40B4-BE49-F238E27FC236}">
                <a16:creationId xmlns:a16="http://schemas.microsoft.com/office/drawing/2014/main" id="{E7FCC604-228D-1D45-BECA-84FEB1D75032}"/>
              </a:ext>
            </a:extLst>
          </p:cNvPr>
          <p:cNvGrpSpPr/>
          <p:nvPr/>
        </p:nvGrpSpPr>
        <p:grpSpPr>
          <a:xfrm>
            <a:off x="7867432" y="2206258"/>
            <a:ext cx="1028924" cy="463397"/>
            <a:chOff x="1830370" y="2617249"/>
            <a:chExt cx="1028924" cy="463397"/>
          </a:xfrm>
        </p:grpSpPr>
        <p:sp>
          <p:nvSpPr>
            <p:cNvPr id="418" name="Rectangle 417">
              <a:extLst>
                <a:ext uri="{FF2B5EF4-FFF2-40B4-BE49-F238E27FC236}">
                  <a16:creationId xmlns:a16="http://schemas.microsoft.com/office/drawing/2014/main" id="{F5BA8F89-946C-8040-B6D8-FD2E7F66B322}"/>
                </a:ext>
              </a:extLst>
            </p:cNvPr>
            <p:cNvSpPr/>
            <p:nvPr/>
          </p:nvSpPr>
          <p:spPr>
            <a:xfrm>
              <a:off x="1990582" y="2617249"/>
              <a:ext cx="686928" cy="439996"/>
            </a:xfrm>
            <a:prstGeom prst="rect">
              <a:avLst/>
            </a:prstGeom>
            <a:solidFill>
              <a:sysClr val="window" lastClr="FFFFFF"/>
            </a:solidFill>
            <a:ln w="3175" cap="flat" cmpd="sng" algn="ctr">
              <a:solidFill>
                <a:sysClr val="windowText" lastClr="000000"/>
              </a:solid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a:ln>
                  <a:noFill/>
                </a:ln>
                <a:solidFill>
                  <a:prstClr val="white"/>
                </a:solidFill>
                <a:effectLst/>
                <a:uLnTx/>
                <a:uFillTx/>
                <a:latin typeface="Calibri"/>
                <a:ea typeface="+mn-ea"/>
                <a:cs typeface="+mn-cs"/>
              </a:endParaRPr>
            </a:p>
          </p:txBody>
        </p:sp>
        <p:sp>
          <p:nvSpPr>
            <p:cNvPr id="419" name="TextBox 418">
              <a:extLst>
                <a:ext uri="{FF2B5EF4-FFF2-40B4-BE49-F238E27FC236}">
                  <a16:creationId xmlns:a16="http://schemas.microsoft.com/office/drawing/2014/main" id="{3E5DFF80-8F1D-7942-879B-1271422CB279}"/>
                </a:ext>
              </a:extLst>
            </p:cNvPr>
            <p:cNvSpPr txBox="1"/>
            <p:nvPr/>
          </p:nvSpPr>
          <p:spPr>
            <a:xfrm>
              <a:off x="1830370" y="2639371"/>
              <a:ext cx="1028924" cy="441275"/>
            </a:xfrm>
            <a:prstGeom prst="rect">
              <a:avLst/>
            </a:prstGeom>
            <a:noFill/>
          </p:spPr>
          <p:txBody>
            <a:bodyPr wrap="square" rtlCol="0">
              <a:spAutoFit/>
            </a:bodyPr>
            <a:lstStyle/>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HTTP </a:t>
              </a:r>
            </a:p>
            <a:p>
              <a:pPr marL="0" marR="0" lvl="0" indent="0" algn="ctr" defTabSz="457200" rtl="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n-ea"/>
                  <a:cs typeface="+mn-cs"/>
                </a:rPr>
                <a:t>GET </a:t>
              </a:r>
            </a:p>
          </p:txBody>
        </p:sp>
      </p:grpSp>
      <p:grpSp>
        <p:nvGrpSpPr>
          <p:cNvPr id="420" name="Group 321">
            <a:extLst>
              <a:ext uri="{FF2B5EF4-FFF2-40B4-BE49-F238E27FC236}">
                <a16:creationId xmlns:a16="http://schemas.microsoft.com/office/drawing/2014/main" id="{5FD4065E-D520-324B-BAF7-C767ACB19696}"/>
              </a:ext>
            </a:extLst>
          </p:cNvPr>
          <p:cNvGrpSpPr>
            <a:grpSpLocks/>
          </p:cNvGrpSpPr>
          <p:nvPr/>
        </p:nvGrpSpPr>
        <p:grpSpPr bwMode="auto">
          <a:xfrm>
            <a:off x="11407734" y="1304127"/>
            <a:ext cx="310294" cy="628857"/>
            <a:chOff x="4140" y="429"/>
            <a:chExt cx="1425" cy="2396"/>
          </a:xfrm>
        </p:grpSpPr>
        <p:sp>
          <p:nvSpPr>
            <p:cNvPr id="421" name="Freeform 322">
              <a:extLst>
                <a:ext uri="{FF2B5EF4-FFF2-40B4-BE49-F238E27FC236}">
                  <a16:creationId xmlns:a16="http://schemas.microsoft.com/office/drawing/2014/main" id="{D02ABE43-5E13-B145-B94C-C58F3DCAFA6C}"/>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2" name="Rectangle 323">
              <a:extLst>
                <a:ext uri="{FF2B5EF4-FFF2-40B4-BE49-F238E27FC236}">
                  <a16:creationId xmlns:a16="http://schemas.microsoft.com/office/drawing/2014/main" id="{F00FC15D-81DF-154E-B346-A02E5BB09EB9}"/>
                </a:ext>
              </a:extLst>
            </p:cNvPr>
            <p:cNvSpPr>
              <a:spLocks noChangeArrowheads="1"/>
            </p:cNvSpPr>
            <p:nvPr/>
          </p:nvSpPr>
          <p:spPr bwMode="auto">
            <a:xfrm>
              <a:off x="4208" y="429"/>
              <a:ext cx="1044" cy="2284"/>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3" name="Freeform 324">
              <a:extLst>
                <a:ext uri="{FF2B5EF4-FFF2-40B4-BE49-F238E27FC236}">
                  <a16:creationId xmlns:a16="http://schemas.microsoft.com/office/drawing/2014/main" id="{9EDC6DEA-1800-2242-A41B-64290BDE53C6}"/>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4" name="Freeform 325">
              <a:extLst>
                <a:ext uri="{FF2B5EF4-FFF2-40B4-BE49-F238E27FC236}">
                  <a16:creationId xmlns:a16="http://schemas.microsoft.com/office/drawing/2014/main" id="{6B645393-CB08-CD45-A32C-E0CAB8B28BE3}"/>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25" name="Rectangle 326">
              <a:extLst>
                <a:ext uri="{FF2B5EF4-FFF2-40B4-BE49-F238E27FC236}">
                  <a16:creationId xmlns:a16="http://schemas.microsoft.com/office/drawing/2014/main" id="{F7D8C71F-1046-024C-AFCA-5D7EEA3C2174}"/>
                </a:ext>
              </a:extLst>
            </p:cNvPr>
            <p:cNvSpPr>
              <a:spLocks noChangeArrowheads="1"/>
            </p:cNvSpPr>
            <p:nvPr/>
          </p:nvSpPr>
          <p:spPr bwMode="auto">
            <a:xfrm>
              <a:off x="4208" y="696"/>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6" name="Group 327">
              <a:extLst>
                <a:ext uri="{FF2B5EF4-FFF2-40B4-BE49-F238E27FC236}">
                  <a16:creationId xmlns:a16="http://schemas.microsoft.com/office/drawing/2014/main" id="{71E1A54C-6480-8348-BEDE-47CF3F726578}"/>
                </a:ext>
              </a:extLst>
            </p:cNvPr>
            <p:cNvGrpSpPr>
              <a:grpSpLocks/>
            </p:cNvGrpSpPr>
            <p:nvPr/>
          </p:nvGrpSpPr>
          <p:grpSpPr bwMode="auto">
            <a:xfrm>
              <a:off x="4749" y="668"/>
              <a:ext cx="581" cy="145"/>
              <a:chOff x="614" y="2568"/>
              <a:chExt cx="725" cy="139"/>
            </a:xfrm>
          </p:grpSpPr>
          <p:sp>
            <p:nvSpPr>
              <p:cNvPr id="451" name="AutoShape 328">
                <a:extLst>
                  <a:ext uri="{FF2B5EF4-FFF2-40B4-BE49-F238E27FC236}">
                    <a16:creationId xmlns:a16="http://schemas.microsoft.com/office/drawing/2014/main" id="{499DC40C-0B22-A74B-B40C-9CA5C80CE828}"/>
                  </a:ext>
                </a:extLst>
              </p:cNvPr>
              <p:cNvSpPr>
                <a:spLocks noChangeArrowheads="1"/>
              </p:cNvSpPr>
              <p:nvPr/>
            </p:nvSpPr>
            <p:spPr bwMode="auto">
              <a:xfrm>
                <a:off x="609" y="2570"/>
                <a:ext cx="731"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2" name="AutoShape 329">
                <a:extLst>
                  <a:ext uri="{FF2B5EF4-FFF2-40B4-BE49-F238E27FC236}">
                    <a16:creationId xmlns:a16="http://schemas.microsoft.com/office/drawing/2014/main" id="{E345CCF7-1B7A-214C-B2E5-1D945CD50475}"/>
                  </a:ext>
                </a:extLst>
              </p:cNvPr>
              <p:cNvSpPr>
                <a:spLocks noChangeArrowheads="1"/>
              </p:cNvSpPr>
              <p:nvPr/>
            </p:nvSpPr>
            <p:spPr bwMode="auto">
              <a:xfrm>
                <a:off x="621" y="2587"/>
                <a:ext cx="706" cy="107"/>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7" name="Rectangle 330">
              <a:extLst>
                <a:ext uri="{FF2B5EF4-FFF2-40B4-BE49-F238E27FC236}">
                  <a16:creationId xmlns:a16="http://schemas.microsoft.com/office/drawing/2014/main" id="{146B9F29-5633-F44E-82CA-96A9C11874E4}"/>
                </a:ext>
              </a:extLst>
            </p:cNvPr>
            <p:cNvSpPr>
              <a:spLocks noChangeArrowheads="1"/>
            </p:cNvSpPr>
            <p:nvPr/>
          </p:nvSpPr>
          <p:spPr bwMode="auto">
            <a:xfrm>
              <a:off x="4228" y="1015"/>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28" name="Group 331">
              <a:extLst>
                <a:ext uri="{FF2B5EF4-FFF2-40B4-BE49-F238E27FC236}">
                  <a16:creationId xmlns:a16="http://schemas.microsoft.com/office/drawing/2014/main" id="{B7B31D54-997E-CA40-BC79-A8CA3782888C}"/>
                </a:ext>
              </a:extLst>
            </p:cNvPr>
            <p:cNvGrpSpPr>
              <a:grpSpLocks/>
            </p:cNvGrpSpPr>
            <p:nvPr/>
          </p:nvGrpSpPr>
          <p:grpSpPr bwMode="auto">
            <a:xfrm>
              <a:off x="4747" y="994"/>
              <a:ext cx="581" cy="134"/>
              <a:chOff x="614" y="2568"/>
              <a:chExt cx="725" cy="139"/>
            </a:xfrm>
          </p:grpSpPr>
          <p:sp>
            <p:nvSpPr>
              <p:cNvPr id="449" name="AutoShape 332">
                <a:extLst>
                  <a:ext uri="{FF2B5EF4-FFF2-40B4-BE49-F238E27FC236}">
                    <a16:creationId xmlns:a16="http://schemas.microsoft.com/office/drawing/2014/main" id="{8C8F59CE-49E8-E249-A804-53F0926B437D}"/>
                  </a:ext>
                </a:extLst>
              </p:cNvPr>
              <p:cNvSpPr>
                <a:spLocks noChangeArrowheads="1"/>
              </p:cNvSpPr>
              <p:nvPr/>
            </p:nvSpPr>
            <p:spPr bwMode="auto">
              <a:xfrm>
                <a:off x="612" y="2572"/>
                <a:ext cx="731" cy="134"/>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0" name="AutoShape 333">
                <a:extLst>
                  <a:ext uri="{FF2B5EF4-FFF2-40B4-BE49-F238E27FC236}">
                    <a16:creationId xmlns:a16="http://schemas.microsoft.com/office/drawing/2014/main" id="{BBE3D6CA-D2D7-D04E-A7C9-17034A82A69F}"/>
                  </a:ext>
                </a:extLst>
              </p:cNvPr>
              <p:cNvSpPr>
                <a:spLocks noChangeArrowheads="1"/>
              </p:cNvSpPr>
              <p:nvPr/>
            </p:nvSpPr>
            <p:spPr bwMode="auto">
              <a:xfrm>
                <a:off x="624" y="2590"/>
                <a:ext cx="706" cy="9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29" name="Rectangle 334">
              <a:extLst>
                <a:ext uri="{FF2B5EF4-FFF2-40B4-BE49-F238E27FC236}">
                  <a16:creationId xmlns:a16="http://schemas.microsoft.com/office/drawing/2014/main" id="{EC90A815-552D-4643-8F79-4FC5339A1876}"/>
                </a:ext>
              </a:extLst>
            </p:cNvPr>
            <p:cNvSpPr>
              <a:spLocks noChangeArrowheads="1"/>
            </p:cNvSpPr>
            <p:nvPr/>
          </p:nvSpPr>
          <p:spPr bwMode="auto">
            <a:xfrm>
              <a:off x="4218" y="1360"/>
              <a:ext cx="595" cy="43"/>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Rectangle 335">
              <a:extLst>
                <a:ext uri="{FF2B5EF4-FFF2-40B4-BE49-F238E27FC236}">
                  <a16:creationId xmlns:a16="http://schemas.microsoft.com/office/drawing/2014/main" id="{9CEC9C5F-C4BB-F140-BE33-0423C8F6D78B}"/>
                </a:ext>
              </a:extLst>
            </p:cNvPr>
            <p:cNvSpPr>
              <a:spLocks noChangeArrowheads="1"/>
            </p:cNvSpPr>
            <p:nvPr/>
          </p:nvSpPr>
          <p:spPr bwMode="auto">
            <a:xfrm>
              <a:off x="4228" y="1653"/>
              <a:ext cx="595" cy="52"/>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31" name="Group 336">
              <a:extLst>
                <a:ext uri="{FF2B5EF4-FFF2-40B4-BE49-F238E27FC236}">
                  <a16:creationId xmlns:a16="http://schemas.microsoft.com/office/drawing/2014/main" id="{3461EF9B-32EC-A841-8B84-3BD9B042359D}"/>
                </a:ext>
              </a:extLst>
            </p:cNvPr>
            <p:cNvGrpSpPr>
              <a:grpSpLocks/>
            </p:cNvGrpSpPr>
            <p:nvPr/>
          </p:nvGrpSpPr>
          <p:grpSpPr bwMode="auto">
            <a:xfrm>
              <a:off x="4735" y="1627"/>
              <a:ext cx="582" cy="151"/>
              <a:chOff x="614" y="2568"/>
              <a:chExt cx="725" cy="139"/>
            </a:xfrm>
          </p:grpSpPr>
          <p:sp>
            <p:nvSpPr>
              <p:cNvPr id="447" name="AutoShape 337">
                <a:extLst>
                  <a:ext uri="{FF2B5EF4-FFF2-40B4-BE49-F238E27FC236}">
                    <a16:creationId xmlns:a16="http://schemas.microsoft.com/office/drawing/2014/main" id="{C12DA0B9-D020-804A-AA6F-04BFE406382C}"/>
                  </a:ext>
                </a:extLst>
              </p:cNvPr>
              <p:cNvSpPr>
                <a:spLocks noChangeArrowheads="1"/>
              </p:cNvSpPr>
              <p:nvPr/>
            </p:nvSpPr>
            <p:spPr bwMode="auto">
              <a:xfrm>
                <a:off x="614" y="2568"/>
                <a:ext cx="730" cy="19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8" name="AutoShape 338">
                <a:extLst>
                  <a:ext uri="{FF2B5EF4-FFF2-40B4-BE49-F238E27FC236}">
                    <a16:creationId xmlns:a16="http://schemas.microsoft.com/office/drawing/2014/main" id="{C7E49889-8F0A-DB4C-804B-5F65562052EF}"/>
                  </a:ext>
                </a:extLst>
              </p:cNvPr>
              <p:cNvSpPr>
                <a:spLocks noChangeArrowheads="1"/>
              </p:cNvSpPr>
              <p:nvPr/>
            </p:nvSpPr>
            <p:spPr bwMode="auto">
              <a:xfrm>
                <a:off x="627" y="2584"/>
                <a:ext cx="70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2" name="Freeform 339">
              <a:extLst>
                <a:ext uri="{FF2B5EF4-FFF2-40B4-BE49-F238E27FC236}">
                  <a16:creationId xmlns:a16="http://schemas.microsoft.com/office/drawing/2014/main" id="{5FC72E88-8F0F-D449-8C9F-591DBC274F6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33" name="Group 340">
              <a:extLst>
                <a:ext uri="{FF2B5EF4-FFF2-40B4-BE49-F238E27FC236}">
                  <a16:creationId xmlns:a16="http://schemas.microsoft.com/office/drawing/2014/main" id="{045EBA76-D01F-8941-9285-C8C91C04FB73}"/>
                </a:ext>
              </a:extLst>
            </p:cNvPr>
            <p:cNvGrpSpPr>
              <a:grpSpLocks/>
            </p:cNvGrpSpPr>
            <p:nvPr/>
          </p:nvGrpSpPr>
          <p:grpSpPr bwMode="auto">
            <a:xfrm>
              <a:off x="4739" y="1327"/>
              <a:ext cx="582" cy="139"/>
              <a:chOff x="614" y="2568"/>
              <a:chExt cx="725" cy="139"/>
            </a:xfrm>
          </p:grpSpPr>
          <p:sp>
            <p:nvSpPr>
              <p:cNvPr id="445" name="AutoShape 341">
                <a:extLst>
                  <a:ext uri="{FF2B5EF4-FFF2-40B4-BE49-F238E27FC236}">
                    <a16:creationId xmlns:a16="http://schemas.microsoft.com/office/drawing/2014/main" id="{B377F46C-FFD2-7B48-A9D2-A406500D8442}"/>
                  </a:ext>
                </a:extLst>
              </p:cNvPr>
              <p:cNvSpPr>
                <a:spLocks noChangeArrowheads="1"/>
              </p:cNvSpPr>
              <p:nvPr/>
            </p:nvSpPr>
            <p:spPr bwMode="auto">
              <a:xfrm>
                <a:off x="609" y="2566"/>
                <a:ext cx="730" cy="138"/>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6" name="AutoShape 342">
                <a:extLst>
                  <a:ext uri="{FF2B5EF4-FFF2-40B4-BE49-F238E27FC236}">
                    <a16:creationId xmlns:a16="http://schemas.microsoft.com/office/drawing/2014/main" id="{4C238E3E-1AE0-DB4B-8BC0-5FE11657A037}"/>
                  </a:ext>
                </a:extLst>
              </p:cNvPr>
              <p:cNvSpPr>
                <a:spLocks noChangeArrowheads="1"/>
              </p:cNvSpPr>
              <p:nvPr/>
            </p:nvSpPr>
            <p:spPr bwMode="auto">
              <a:xfrm>
                <a:off x="622" y="2584"/>
                <a:ext cx="705"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34" name="Rectangle 343">
              <a:extLst>
                <a:ext uri="{FF2B5EF4-FFF2-40B4-BE49-F238E27FC236}">
                  <a16:creationId xmlns:a16="http://schemas.microsoft.com/office/drawing/2014/main" id="{2550FBFE-80A0-0440-AA53-2A10199F3351}"/>
                </a:ext>
              </a:extLst>
            </p:cNvPr>
            <p:cNvSpPr>
              <a:spLocks noChangeArrowheads="1"/>
            </p:cNvSpPr>
            <p:nvPr/>
          </p:nvSpPr>
          <p:spPr bwMode="auto">
            <a:xfrm>
              <a:off x="5253" y="429"/>
              <a:ext cx="68" cy="2293"/>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5" name="Freeform 344">
              <a:extLst>
                <a:ext uri="{FF2B5EF4-FFF2-40B4-BE49-F238E27FC236}">
                  <a16:creationId xmlns:a16="http://schemas.microsoft.com/office/drawing/2014/main" id="{4ACF36E5-3FF3-D54D-842F-B34C0B4946E4}"/>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6" name="Freeform 345">
              <a:extLst>
                <a:ext uri="{FF2B5EF4-FFF2-40B4-BE49-F238E27FC236}">
                  <a16:creationId xmlns:a16="http://schemas.microsoft.com/office/drawing/2014/main" id="{677DD9DB-1C50-5144-A75B-2C54D04E4D1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7" name="Oval 346">
              <a:extLst>
                <a:ext uri="{FF2B5EF4-FFF2-40B4-BE49-F238E27FC236}">
                  <a16:creationId xmlns:a16="http://schemas.microsoft.com/office/drawing/2014/main" id="{7A51BDE6-2CBD-634E-8BA1-3B98F2048F92}"/>
                </a:ext>
              </a:extLst>
            </p:cNvPr>
            <p:cNvSpPr>
              <a:spLocks noChangeArrowheads="1"/>
            </p:cNvSpPr>
            <p:nvPr/>
          </p:nvSpPr>
          <p:spPr bwMode="auto">
            <a:xfrm>
              <a:off x="5516" y="2610"/>
              <a:ext cx="49" cy="95"/>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8" name="Freeform 347">
              <a:extLst>
                <a:ext uri="{FF2B5EF4-FFF2-40B4-BE49-F238E27FC236}">
                  <a16:creationId xmlns:a16="http://schemas.microsoft.com/office/drawing/2014/main" id="{7D5A8A37-1408-354B-AB05-01EE1797F8A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9" name="AutoShape 348">
              <a:extLst>
                <a:ext uri="{FF2B5EF4-FFF2-40B4-BE49-F238E27FC236}">
                  <a16:creationId xmlns:a16="http://schemas.microsoft.com/office/drawing/2014/main" id="{E5DF964A-0F54-B147-8EDB-9A8E306E900B}"/>
                </a:ext>
              </a:extLst>
            </p:cNvPr>
            <p:cNvSpPr>
              <a:spLocks noChangeArrowheads="1"/>
            </p:cNvSpPr>
            <p:nvPr/>
          </p:nvSpPr>
          <p:spPr bwMode="auto">
            <a:xfrm>
              <a:off x="4140" y="2678"/>
              <a:ext cx="1201" cy="147"/>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AutoShape 349">
              <a:extLst>
                <a:ext uri="{FF2B5EF4-FFF2-40B4-BE49-F238E27FC236}">
                  <a16:creationId xmlns:a16="http://schemas.microsoft.com/office/drawing/2014/main" id="{8AC60531-C23D-0240-A9A0-DB95795EAC90}"/>
                </a:ext>
              </a:extLst>
            </p:cNvPr>
            <p:cNvSpPr>
              <a:spLocks noChangeArrowheads="1"/>
            </p:cNvSpPr>
            <p:nvPr/>
          </p:nvSpPr>
          <p:spPr bwMode="auto">
            <a:xfrm>
              <a:off x="4208" y="2713"/>
              <a:ext cx="1064" cy="78"/>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1" name="Oval 350">
              <a:extLst>
                <a:ext uri="{FF2B5EF4-FFF2-40B4-BE49-F238E27FC236}">
                  <a16:creationId xmlns:a16="http://schemas.microsoft.com/office/drawing/2014/main" id="{3E998E4F-8E38-A84F-90F7-8B06484DB515}"/>
                </a:ext>
              </a:extLst>
            </p:cNvPr>
            <p:cNvSpPr>
              <a:spLocks noChangeArrowheads="1"/>
            </p:cNvSpPr>
            <p:nvPr/>
          </p:nvSpPr>
          <p:spPr bwMode="auto">
            <a:xfrm>
              <a:off x="4306" y="2385"/>
              <a:ext cx="156" cy="138"/>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2" name="Oval 351">
              <a:extLst>
                <a:ext uri="{FF2B5EF4-FFF2-40B4-BE49-F238E27FC236}">
                  <a16:creationId xmlns:a16="http://schemas.microsoft.com/office/drawing/2014/main" id="{59929D9F-6548-8746-BB4A-A2AD4FB57176}"/>
                </a:ext>
              </a:extLst>
            </p:cNvPr>
            <p:cNvSpPr>
              <a:spLocks noChangeArrowheads="1"/>
            </p:cNvSpPr>
            <p:nvPr/>
          </p:nvSpPr>
          <p:spPr bwMode="auto">
            <a:xfrm>
              <a:off x="4482" y="2385"/>
              <a:ext cx="166" cy="138"/>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43" name="Oval 352">
              <a:extLst>
                <a:ext uri="{FF2B5EF4-FFF2-40B4-BE49-F238E27FC236}">
                  <a16:creationId xmlns:a16="http://schemas.microsoft.com/office/drawing/2014/main" id="{B13D434C-5D59-2048-828B-12A6C9D4C693}"/>
                </a:ext>
              </a:extLst>
            </p:cNvPr>
            <p:cNvSpPr>
              <a:spLocks noChangeArrowheads="1"/>
            </p:cNvSpPr>
            <p:nvPr/>
          </p:nvSpPr>
          <p:spPr bwMode="auto">
            <a:xfrm>
              <a:off x="4657" y="2377"/>
              <a:ext cx="166" cy="147"/>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4" name="Rectangle 353">
              <a:extLst>
                <a:ext uri="{FF2B5EF4-FFF2-40B4-BE49-F238E27FC236}">
                  <a16:creationId xmlns:a16="http://schemas.microsoft.com/office/drawing/2014/main" id="{82DE1C84-4210-9D4D-8FC7-AF51CD380C7E}"/>
                </a:ext>
              </a:extLst>
            </p:cNvPr>
            <p:cNvSpPr>
              <a:spLocks noChangeArrowheads="1"/>
            </p:cNvSpPr>
            <p:nvPr/>
          </p:nvSpPr>
          <p:spPr bwMode="auto">
            <a:xfrm>
              <a:off x="5057" y="1834"/>
              <a:ext cx="88" cy="758"/>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53" name="Group 354">
            <a:extLst>
              <a:ext uri="{FF2B5EF4-FFF2-40B4-BE49-F238E27FC236}">
                <a16:creationId xmlns:a16="http://schemas.microsoft.com/office/drawing/2014/main" id="{A7760296-0E60-8845-9D47-C2BE6019E53E}"/>
              </a:ext>
            </a:extLst>
          </p:cNvPr>
          <p:cNvGrpSpPr>
            <a:grpSpLocks/>
          </p:cNvGrpSpPr>
          <p:nvPr/>
        </p:nvGrpSpPr>
        <p:grpSpPr bwMode="auto">
          <a:xfrm>
            <a:off x="6313356" y="1297050"/>
            <a:ext cx="525462" cy="434975"/>
            <a:chOff x="-44" y="1473"/>
            <a:chExt cx="981" cy="1105"/>
          </a:xfrm>
        </p:grpSpPr>
        <p:pic>
          <p:nvPicPr>
            <p:cNvPr id="454" name="Picture 355" descr="desktop_computer_stylized_medium">
              <a:extLst>
                <a:ext uri="{FF2B5EF4-FFF2-40B4-BE49-F238E27FC236}">
                  <a16:creationId xmlns:a16="http://schemas.microsoft.com/office/drawing/2014/main" id="{A81B710C-1F80-EE43-B9CC-378DDAF643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5" name="Freeform 356">
              <a:extLst>
                <a:ext uri="{FF2B5EF4-FFF2-40B4-BE49-F238E27FC236}">
                  <a16:creationId xmlns:a16="http://schemas.microsoft.com/office/drawing/2014/main" id="{BAB7562D-9764-424D-A631-C35354FE35B2}"/>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 name="Rectangle 1">
            <a:extLst>
              <a:ext uri="{FF2B5EF4-FFF2-40B4-BE49-F238E27FC236}">
                <a16:creationId xmlns:a16="http://schemas.microsoft.com/office/drawing/2014/main" id="{B5E2627F-105E-9C4B-8EF1-85CC04C8EABE}"/>
              </a:ext>
            </a:extLst>
          </p:cNvPr>
          <p:cNvSpPr/>
          <p:nvPr/>
        </p:nvSpPr>
        <p:spPr>
          <a:xfrm>
            <a:off x="6083300" y="1130300"/>
            <a:ext cx="5981700" cy="5422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6" name="Slide Number Placeholder 2">
            <a:extLst>
              <a:ext uri="{FF2B5EF4-FFF2-40B4-BE49-F238E27FC236}">
                <a16:creationId xmlns:a16="http://schemas.microsoft.com/office/drawing/2014/main" id="{610A18A4-A347-C644-9049-7E6828F7CD8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138</a:t>
            </a:fld>
            <a:endParaRPr lang="en-US" dirty="0"/>
          </a:p>
        </p:txBody>
      </p:sp>
    </p:spTree>
    <p:extLst>
      <p:ext uri="{BB962C8B-B14F-4D97-AF65-F5344CB8AC3E}">
        <p14:creationId xmlns:p14="http://schemas.microsoft.com/office/powerpoint/2010/main" val="2418417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par>
                          <p:cTn id="13" fill="hold">
                            <p:stCondLst>
                              <p:cond delay="500"/>
                            </p:stCondLst>
                            <p:childTnLst>
                              <p:par>
                                <p:cTn id="14" presetID="0" presetClass="path" presetSubtype="0" accel="50000" decel="50000" fill="hold" nodeType="afterEffect">
                                  <p:stCondLst>
                                    <p:cond delay="0"/>
                                  </p:stCondLst>
                                  <p:childTnLst>
                                    <p:animMotion origin="layout" path="M -0.00391 -0.00579 C -0.00378 0.12338 -0.00365 0.25231 -0.00339 0.38125 L 0.13737 0.3838 C 0.1375 0.22755 0.13789 0.12685 0.13815 -0.02894 " pathEditMode="relative" rAng="0" ptsTypes="AAAA">
                                      <p:cBhvr>
                                        <p:cTn id="15" dur="2000" fill="hold"/>
                                        <p:tgtEl>
                                          <p:spTgt spid="9"/>
                                        </p:tgtEl>
                                        <p:attrNameLst>
                                          <p:attrName>ppt_x</p:attrName>
                                          <p:attrName>ppt_y</p:attrName>
                                        </p:attrNameLst>
                                      </p:cBhvr>
                                      <p:rCtr x="7096" y="18310"/>
                                    </p:animMotion>
                                  </p:childTnLst>
                                </p:cTn>
                              </p:par>
                            </p:childTnLst>
                          </p:cTn>
                        </p:par>
                        <p:par>
                          <p:cTn id="16" fill="hold">
                            <p:stCondLst>
                              <p:cond delay="2500"/>
                            </p:stCondLst>
                            <p:childTnLst>
                              <p:par>
                                <p:cTn id="17" presetID="9" presetClass="exit" presetSubtype="0" fill="hold" grpId="1" nodeType="afterEffect">
                                  <p:stCondLst>
                                    <p:cond delay="0"/>
                                  </p:stCondLst>
                                  <p:childTnLst>
                                    <p:animEffect transition="out" filter="dissolve">
                                      <p:cBhvr>
                                        <p:cTn id="18" dur="500"/>
                                        <p:tgtEl>
                                          <p:spTgt spid="13"/>
                                        </p:tgtEl>
                                      </p:cBhvr>
                                    </p:animEffect>
                                    <p:set>
                                      <p:cBhvr>
                                        <p:cTn id="19" dur="1" fill="hold">
                                          <p:stCondLst>
                                            <p:cond delay="499"/>
                                          </p:stCondLst>
                                        </p:cTn>
                                        <p:tgtEl>
                                          <p:spTgt spid="13"/>
                                        </p:tgtEl>
                                        <p:attrNameLst>
                                          <p:attrName>style.visibility</p:attrName>
                                        </p:attrNameLst>
                                      </p:cBhvr>
                                      <p:to>
                                        <p:strVal val="hidden"/>
                                      </p:to>
                                    </p:set>
                                  </p:childTnLst>
                                </p:cTn>
                              </p:par>
                            </p:childTnLst>
                          </p:cTn>
                        </p:par>
                        <p:par>
                          <p:cTn id="20" fill="hold">
                            <p:stCondLst>
                              <p:cond delay="3000"/>
                            </p:stCondLst>
                            <p:childTnLst>
                              <p:par>
                                <p:cTn id="21" presetID="9" presetClass="exit" presetSubtype="0" fill="hold" nodeType="afterEffect">
                                  <p:stCondLst>
                                    <p:cond delay="0"/>
                                  </p:stCondLst>
                                  <p:childTnLst>
                                    <p:animEffect transition="out" filter="dissolve">
                                      <p:cBhvr>
                                        <p:cTn id="22" dur="500"/>
                                        <p:tgtEl>
                                          <p:spTgt spid="9"/>
                                        </p:tgtEl>
                                      </p:cBhvr>
                                    </p:animEffect>
                                    <p:set>
                                      <p:cBhvr>
                                        <p:cTn id="23" dur="1" fill="hold">
                                          <p:stCondLst>
                                            <p:cond delay="499"/>
                                          </p:stCondLst>
                                        </p:cTn>
                                        <p:tgtEl>
                                          <p:spTgt spid="9"/>
                                        </p:tgtEl>
                                        <p:attrNameLst>
                                          <p:attrName>style.visibility</p:attrName>
                                        </p:attrNameLst>
                                      </p:cBhvr>
                                      <p:to>
                                        <p:strVal val="hidden"/>
                                      </p:to>
                                    </p:set>
                                  </p:childTnLst>
                                </p:cTn>
                              </p:par>
                            </p:childTnLst>
                          </p:cTn>
                        </p:par>
                        <p:par>
                          <p:cTn id="24" fill="hold">
                            <p:stCondLst>
                              <p:cond delay="3500"/>
                            </p:stCondLst>
                            <p:childTnLst>
                              <p:par>
                                <p:cTn id="25" presetID="9" presetClass="entr" presetSubtype="0" fill="hold" grpId="1" nodeType="afterEffect">
                                  <p:stCondLst>
                                    <p:cond delay="1000"/>
                                  </p:stCondLst>
                                  <p:childTnLst>
                                    <p:set>
                                      <p:cBhvr>
                                        <p:cTn id="26" dur="1" fill="hold">
                                          <p:stCondLst>
                                            <p:cond delay="0"/>
                                          </p:stCondLst>
                                        </p:cTn>
                                        <p:tgtEl>
                                          <p:spTgt spid="14"/>
                                        </p:tgtEl>
                                        <p:attrNameLst>
                                          <p:attrName>style.visibility</p:attrName>
                                        </p:attrNameLst>
                                      </p:cBhvr>
                                      <p:to>
                                        <p:strVal val="visible"/>
                                      </p:to>
                                    </p:set>
                                    <p:animEffect transition="in" filter="dissolve">
                                      <p:cBhvr>
                                        <p:cTn id="27" dur="500"/>
                                        <p:tgtEl>
                                          <p:spTgt spid="14"/>
                                        </p:tgtEl>
                                      </p:cBhvr>
                                    </p:animEffect>
                                  </p:childTnLst>
                                </p:cTn>
                              </p:par>
                              <p:par>
                                <p:cTn id="28" presetID="0" presetClass="path" presetSubtype="0" accel="50000" decel="50000" fill="hold" nodeType="withEffect">
                                  <p:stCondLst>
                                    <p:cond delay="0"/>
                                  </p:stCondLst>
                                  <p:childTnLst>
                                    <p:animMotion origin="layout" path="M -0.003 0.02986 C -0.003 0.16782 -0.003 0.15208 -0.003 0.29027 " pathEditMode="relative" rAng="0" ptsTypes="AA">
                                      <p:cBhvr>
                                        <p:cTn id="29" dur="2000" fill="hold"/>
                                        <p:tgtEl>
                                          <p:spTgt spid="10"/>
                                        </p:tgtEl>
                                        <p:attrNameLst>
                                          <p:attrName>ppt_x</p:attrName>
                                          <p:attrName>ppt_y</p:attrName>
                                        </p:attrNameLst>
                                      </p:cBhvr>
                                      <p:rCtr x="0" y="13009"/>
                                    </p:animMotion>
                                  </p:childTnLst>
                                </p:cTn>
                              </p:par>
                            </p:childTnLst>
                          </p:cTn>
                        </p:par>
                        <p:par>
                          <p:cTn id="30" fill="hold">
                            <p:stCondLst>
                              <p:cond delay="5500"/>
                            </p:stCondLst>
                            <p:childTnLst>
                              <p:par>
                                <p:cTn id="31" presetID="9" presetClass="entr" presetSubtype="0" fill="hold" grpId="0" nodeType="after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dissolve">
                                      <p:cBhvr>
                                        <p:cTn id="33" dur="500"/>
                                        <p:tgtEl>
                                          <p:spTgt spid="16"/>
                                        </p:tgtEl>
                                      </p:cBhvr>
                                    </p:animEffect>
                                  </p:childTnLst>
                                </p:cTn>
                              </p:par>
                            </p:childTnLst>
                          </p:cTn>
                        </p:par>
                        <p:par>
                          <p:cTn id="34" fill="hold">
                            <p:stCondLst>
                              <p:cond delay="6000"/>
                            </p:stCondLst>
                            <p:childTnLst>
                              <p:par>
                                <p:cTn id="35" presetID="9" presetClass="entr" presetSubtype="0" fill="hold" grpId="0" nodeType="afterEffect">
                                  <p:stCondLst>
                                    <p:cond delay="1000"/>
                                  </p:stCondLst>
                                  <p:childTnLst>
                                    <p:set>
                                      <p:cBhvr>
                                        <p:cTn id="36" dur="1" fill="hold">
                                          <p:stCondLst>
                                            <p:cond delay="0"/>
                                          </p:stCondLst>
                                        </p:cTn>
                                        <p:tgtEl>
                                          <p:spTgt spid="15"/>
                                        </p:tgtEl>
                                        <p:attrNameLst>
                                          <p:attrName>style.visibility</p:attrName>
                                        </p:attrNameLst>
                                      </p:cBhvr>
                                      <p:to>
                                        <p:strVal val="visible"/>
                                      </p:to>
                                    </p:set>
                                    <p:animEffect transition="in" filter="dissolve">
                                      <p:cBhvr>
                                        <p:cTn id="37" dur="500"/>
                                        <p:tgtEl>
                                          <p:spTgt spid="15"/>
                                        </p:tgtEl>
                                      </p:cBhvr>
                                    </p:animEffect>
                                  </p:childTnLst>
                                </p:cTn>
                              </p:par>
                            </p:childTnLst>
                          </p:cTn>
                        </p:par>
                        <p:par>
                          <p:cTn id="38" fill="hold">
                            <p:stCondLst>
                              <p:cond delay="7500"/>
                            </p:stCondLst>
                            <p:childTnLst>
                              <p:par>
                                <p:cTn id="39" presetID="9" presetClass="entr" presetSubtype="0" fill="hold" grpId="0" nodeType="afterEffect">
                                  <p:stCondLst>
                                    <p:cond delay="1000"/>
                                  </p:stCondLst>
                                  <p:childTnLst>
                                    <p:set>
                                      <p:cBhvr>
                                        <p:cTn id="40" dur="1" fill="hold">
                                          <p:stCondLst>
                                            <p:cond delay="0"/>
                                          </p:stCondLst>
                                        </p:cTn>
                                        <p:tgtEl>
                                          <p:spTgt spid="17"/>
                                        </p:tgtEl>
                                        <p:attrNameLst>
                                          <p:attrName>style.visibility</p:attrName>
                                        </p:attrNameLst>
                                      </p:cBhvr>
                                      <p:to>
                                        <p:strVal val="visible"/>
                                      </p:to>
                                    </p:set>
                                    <p:animEffect transition="in" filter="dissolve">
                                      <p:cBhvr>
                                        <p:cTn id="41" dur="500"/>
                                        <p:tgtEl>
                                          <p:spTgt spid="17"/>
                                        </p:tgtEl>
                                      </p:cBhvr>
                                    </p:animEffect>
                                  </p:childTnLst>
                                </p:cTn>
                              </p:par>
                            </p:childTnLst>
                          </p:cTn>
                        </p:par>
                        <p:par>
                          <p:cTn id="42" fill="hold">
                            <p:stCondLst>
                              <p:cond delay="9000"/>
                            </p:stCondLst>
                            <p:childTnLst>
                              <p:par>
                                <p:cTn id="43" presetID="9" presetClass="exit" presetSubtype="0" fill="hold" grpId="1" nodeType="afterEffect">
                                  <p:stCondLst>
                                    <p:cond delay="0"/>
                                  </p:stCondLst>
                                  <p:childTnLst>
                                    <p:animEffect transition="out" filter="dissolve">
                                      <p:cBhvr>
                                        <p:cTn id="44" dur="500"/>
                                        <p:tgtEl>
                                          <p:spTgt spid="16"/>
                                        </p:tgtEl>
                                      </p:cBhvr>
                                    </p:animEffect>
                                    <p:set>
                                      <p:cBhvr>
                                        <p:cTn id="45" dur="1" fill="hold">
                                          <p:stCondLst>
                                            <p:cond delay="499"/>
                                          </p:stCondLst>
                                        </p:cTn>
                                        <p:tgtEl>
                                          <p:spTgt spid="16"/>
                                        </p:tgtEl>
                                        <p:attrNameLst>
                                          <p:attrName>style.visibility</p:attrName>
                                        </p:attrNameLst>
                                      </p:cBhvr>
                                      <p:to>
                                        <p:strVal val="hidden"/>
                                      </p:to>
                                    </p:set>
                                  </p:childTnLst>
                                </p:cTn>
                              </p:par>
                            </p:childTnLst>
                          </p:cTn>
                        </p:par>
                        <p:par>
                          <p:cTn id="46" fill="hold">
                            <p:stCondLst>
                              <p:cond delay="9500"/>
                            </p:stCondLst>
                            <p:childTnLst>
                              <p:par>
                                <p:cTn id="47" presetID="0" presetClass="path" presetSubtype="0" accel="50000" decel="50000" fill="hold" nodeType="afterEffect">
                                  <p:stCondLst>
                                    <p:cond delay="1000"/>
                                  </p:stCondLst>
                                  <p:childTnLst>
                                    <p:animMotion origin="layout" path="M -0.00287 0.30555 L -0.00287 0.45555 L 0.20364 0.45555 L 0.20364 0.00162 " pathEditMode="relative" rAng="0" ptsTypes="AAAA">
                                      <p:cBhvr>
                                        <p:cTn id="48" dur="2000" fill="hold"/>
                                        <p:tgtEl>
                                          <p:spTgt spid="10"/>
                                        </p:tgtEl>
                                        <p:attrNameLst>
                                          <p:attrName>ppt_x</p:attrName>
                                          <p:attrName>ppt_y</p:attrName>
                                        </p:attrNameLst>
                                      </p:cBhvr>
                                      <p:rCtr x="10326" y="-7708"/>
                                    </p:animMotion>
                                  </p:childTnLst>
                                </p:cTn>
                              </p:par>
                            </p:childTnLst>
                          </p:cTn>
                        </p:par>
                        <p:par>
                          <p:cTn id="49" fill="hold">
                            <p:stCondLst>
                              <p:cond delay="12500"/>
                            </p:stCondLst>
                            <p:childTnLst>
                              <p:par>
                                <p:cTn id="50" presetID="9" presetClass="exit" presetSubtype="0" fill="hold" grpId="1" nodeType="afterEffect">
                                  <p:stCondLst>
                                    <p:cond delay="0"/>
                                  </p:stCondLst>
                                  <p:childTnLst>
                                    <p:animEffect transition="out" filter="dissolve">
                                      <p:cBhvr>
                                        <p:cTn id="51" dur="500"/>
                                        <p:tgtEl>
                                          <p:spTgt spid="15"/>
                                        </p:tgtEl>
                                      </p:cBhvr>
                                    </p:animEffect>
                                    <p:set>
                                      <p:cBhvr>
                                        <p:cTn id="52" dur="1" fill="hold">
                                          <p:stCondLst>
                                            <p:cond delay="499"/>
                                          </p:stCondLst>
                                        </p:cTn>
                                        <p:tgtEl>
                                          <p:spTgt spid="15"/>
                                        </p:tgtEl>
                                        <p:attrNameLst>
                                          <p:attrName>style.visibility</p:attrName>
                                        </p:attrNameLst>
                                      </p:cBhvr>
                                      <p:to>
                                        <p:strVal val="hidden"/>
                                      </p:to>
                                    </p:set>
                                  </p:childTnLst>
                                </p:cTn>
                              </p:par>
                              <p:par>
                                <p:cTn id="53" presetID="9" presetClass="exit" presetSubtype="0" fill="hold" grpId="0" nodeType="withEffect">
                                  <p:stCondLst>
                                    <p:cond delay="0"/>
                                  </p:stCondLst>
                                  <p:childTnLst>
                                    <p:animEffect transition="out" filter="dissolve">
                                      <p:cBhvr>
                                        <p:cTn id="54" dur="500"/>
                                        <p:tgtEl>
                                          <p:spTgt spid="14"/>
                                        </p:tgtEl>
                                      </p:cBhvr>
                                    </p:animEffect>
                                    <p:set>
                                      <p:cBhvr>
                                        <p:cTn id="55" dur="1" fill="hold">
                                          <p:stCondLst>
                                            <p:cond delay="499"/>
                                          </p:stCondLst>
                                        </p:cTn>
                                        <p:tgtEl>
                                          <p:spTgt spid="14"/>
                                        </p:tgtEl>
                                        <p:attrNameLst>
                                          <p:attrName>style.visibility</p:attrName>
                                        </p:attrNameLst>
                                      </p:cBhvr>
                                      <p:to>
                                        <p:strVal val="hidden"/>
                                      </p:to>
                                    </p:set>
                                  </p:childTnLst>
                                </p:cTn>
                              </p:par>
                              <p:par>
                                <p:cTn id="56" presetID="9" presetClass="exit" presetSubtype="0" fill="hold" grpId="1" nodeType="withEffect">
                                  <p:stCondLst>
                                    <p:cond delay="0"/>
                                  </p:stCondLst>
                                  <p:childTnLst>
                                    <p:animEffect transition="out" filter="dissolve">
                                      <p:cBhvr>
                                        <p:cTn id="57" dur="500"/>
                                        <p:tgtEl>
                                          <p:spTgt spid="17"/>
                                        </p:tgtEl>
                                      </p:cBhvr>
                                    </p:animEffect>
                                    <p:set>
                                      <p:cBhvr>
                                        <p:cTn id="58" dur="1" fill="hold">
                                          <p:stCondLst>
                                            <p:cond delay="499"/>
                                          </p:stCondLst>
                                        </p:cTn>
                                        <p:tgtEl>
                                          <p:spTgt spid="17"/>
                                        </p:tgtEl>
                                        <p:attrNameLst>
                                          <p:attrName>style.visibility</p:attrName>
                                        </p:attrNameLst>
                                      </p:cBhvr>
                                      <p:to>
                                        <p:strVal val="hidden"/>
                                      </p:to>
                                    </p:set>
                                  </p:childTnLst>
                                </p:cTn>
                              </p:par>
                            </p:childTnLst>
                          </p:cTn>
                        </p:par>
                        <p:par>
                          <p:cTn id="59" fill="hold">
                            <p:stCondLst>
                              <p:cond delay="13000"/>
                            </p:stCondLst>
                            <p:childTnLst>
                              <p:par>
                                <p:cTn id="60" presetID="9" presetClass="exit" presetSubtype="0" fill="hold" nodeType="afterEffect">
                                  <p:stCondLst>
                                    <p:cond delay="0"/>
                                  </p:stCondLst>
                                  <p:childTnLst>
                                    <p:animEffect transition="out" filter="dissolve">
                                      <p:cBhvr>
                                        <p:cTn id="61" dur="500"/>
                                        <p:tgtEl>
                                          <p:spTgt spid="10"/>
                                        </p:tgtEl>
                                      </p:cBhvr>
                                    </p:animEffect>
                                    <p:set>
                                      <p:cBhvr>
                                        <p:cTn id="62" dur="1" fill="hold">
                                          <p:stCondLst>
                                            <p:cond delay="499"/>
                                          </p:stCondLst>
                                        </p:cTn>
                                        <p:tgtEl>
                                          <p:spTgt spid="10"/>
                                        </p:tgtEl>
                                        <p:attrNameLst>
                                          <p:attrName>style.visibility</p:attrName>
                                        </p:attrNameLst>
                                      </p:cBhvr>
                                      <p:to>
                                        <p:strVal val="hidden"/>
                                      </p:to>
                                    </p:set>
                                  </p:childTnLst>
                                </p:cTn>
                              </p:par>
                            </p:childTnLst>
                          </p:cTn>
                        </p:par>
                        <p:par>
                          <p:cTn id="63" fill="hold">
                            <p:stCondLst>
                              <p:cond delay="13500"/>
                            </p:stCondLst>
                            <p:childTnLst>
                              <p:par>
                                <p:cTn id="64" presetID="9" presetClass="entr" presetSubtype="0" fill="hold" grpId="0" nodeType="afterEffect">
                                  <p:stCondLst>
                                    <p:cond delay="1000"/>
                                  </p:stCondLst>
                                  <p:childTnLst>
                                    <p:set>
                                      <p:cBhvr>
                                        <p:cTn id="65" dur="1" fill="hold">
                                          <p:stCondLst>
                                            <p:cond delay="0"/>
                                          </p:stCondLst>
                                        </p:cTn>
                                        <p:tgtEl>
                                          <p:spTgt spid="18"/>
                                        </p:tgtEl>
                                        <p:attrNameLst>
                                          <p:attrName>style.visibility</p:attrName>
                                        </p:attrNameLst>
                                      </p:cBhvr>
                                      <p:to>
                                        <p:strVal val="visible"/>
                                      </p:to>
                                    </p:set>
                                    <p:animEffect transition="in" filter="dissolve">
                                      <p:cBhvr>
                                        <p:cTn id="66" dur="500"/>
                                        <p:tgtEl>
                                          <p:spTgt spid="18"/>
                                        </p:tgtEl>
                                      </p:cBhvr>
                                    </p:animEffect>
                                  </p:childTnLst>
                                </p:cTn>
                              </p:par>
                            </p:childTnLst>
                          </p:cTn>
                        </p:par>
                        <p:par>
                          <p:cTn id="67" fill="hold">
                            <p:stCondLst>
                              <p:cond delay="15000"/>
                            </p:stCondLst>
                            <p:childTnLst>
                              <p:par>
                                <p:cTn id="68" presetID="0" presetClass="path" presetSubtype="0" accel="50000" decel="50000" fill="hold" nodeType="afterEffect">
                                  <p:stCondLst>
                                    <p:cond delay="0"/>
                                  </p:stCondLst>
                                  <p:childTnLst>
                                    <p:animMotion origin="layout" path="M -0.00182 0.00162 L -0.00182 0.50995 L 0.25794 0.50995 L 0.25794 0.03495 " pathEditMode="relative" rAng="0" ptsTypes="AAAA">
                                      <p:cBhvr>
                                        <p:cTn id="69" dur="2000" fill="hold"/>
                                        <p:tgtEl>
                                          <p:spTgt spid="11"/>
                                        </p:tgtEl>
                                        <p:attrNameLst>
                                          <p:attrName>ppt_x</p:attrName>
                                          <p:attrName>ppt_y</p:attrName>
                                        </p:attrNameLst>
                                      </p:cBhvr>
                                      <p:rCtr x="12982" y="25417"/>
                                    </p:animMotion>
                                  </p:childTnLst>
                                </p:cTn>
                              </p:par>
                            </p:childTnLst>
                          </p:cTn>
                        </p:par>
                        <p:par>
                          <p:cTn id="70" fill="hold">
                            <p:stCondLst>
                              <p:cond delay="17000"/>
                            </p:stCondLst>
                            <p:childTnLst>
                              <p:par>
                                <p:cTn id="71" presetID="9" presetClass="exit" presetSubtype="0" fill="hold" grpId="1" nodeType="afterEffect">
                                  <p:stCondLst>
                                    <p:cond delay="0"/>
                                  </p:stCondLst>
                                  <p:childTnLst>
                                    <p:animEffect transition="out" filter="dissolve">
                                      <p:cBhvr>
                                        <p:cTn id="72" dur="500"/>
                                        <p:tgtEl>
                                          <p:spTgt spid="18"/>
                                        </p:tgtEl>
                                      </p:cBhvr>
                                    </p:animEffect>
                                    <p:set>
                                      <p:cBhvr>
                                        <p:cTn id="73" dur="1" fill="hold">
                                          <p:stCondLst>
                                            <p:cond delay="499"/>
                                          </p:stCondLst>
                                        </p:cTn>
                                        <p:tgtEl>
                                          <p:spTgt spid="18"/>
                                        </p:tgtEl>
                                        <p:attrNameLst>
                                          <p:attrName>style.visibility</p:attrName>
                                        </p:attrNameLst>
                                      </p:cBhvr>
                                      <p:to>
                                        <p:strVal val="hidden"/>
                                      </p:to>
                                    </p:set>
                                  </p:childTnLst>
                                </p:cTn>
                              </p:par>
                            </p:childTnLst>
                          </p:cTn>
                        </p:par>
                        <p:par>
                          <p:cTn id="74" fill="hold">
                            <p:stCondLst>
                              <p:cond delay="17500"/>
                            </p:stCondLst>
                            <p:childTnLst>
                              <p:par>
                                <p:cTn id="75" presetID="9" presetClass="exit" presetSubtype="0" fill="hold" nodeType="afterEffect">
                                  <p:stCondLst>
                                    <p:cond delay="0"/>
                                  </p:stCondLst>
                                  <p:childTnLst>
                                    <p:animEffect transition="out" filter="dissolve">
                                      <p:cBhvr>
                                        <p:cTn id="76" dur="500"/>
                                        <p:tgtEl>
                                          <p:spTgt spid="11"/>
                                        </p:tgtEl>
                                      </p:cBhvr>
                                    </p:animEffect>
                                    <p:set>
                                      <p:cBhvr>
                                        <p:cTn id="77" dur="1" fill="hold">
                                          <p:stCondLst>
                                            <p:cond delay="499"/>
                                          </p:stCondLst>
                                        </p:cTn>
                                        <p:tgtEl>
                                          <p:spTgt spid="11"/>
                                        </p:tgtEl>
                                        <p:attrNameLst>
                                          <p:attrName>style.visibility</p:attrName>
                                        </p:attrNameLst>
                                      </p:cBhvr>
                                      <p:to>
                                        <p:strVal val="hidden"/>
                                      </p:to>
                                    </p:set>
                                  </p:childTnLst>
                                </p:cTn>
                              </p:par>
                            </p:childTnLst>
                          </p:cTn>
                        </p:par>
                        <p:par>
                          <p:cTn id="78" fill="hold">
                            <p:stCondLst>
                              <p:cond delay="18000"/>
                            </p:stCondLst>
                            <p:childTnLst>
                              <p:par>
                                <p:cTn id="79" presetID="9" presetClass="entr" presetSubtype="0" fill="hold" grpId="0" nodeType="afterEffect">
                                  <p:stCondLst>
                                    <p:cond delay="1000"/>
                                  </p:stCondLst>
                                  <p:childTnLst>
                                    <p:set>
                                      <p:cBhvr>
                                        <p:cTn id="80" dur="1" fill="hold">
                                          <p:stCondLst>
                                            <p:cond delay="0"/>
                                          </p:stCondLst>
                                        </p:cTn>
                                        <p:tgtEl>
                                          <p:spTgt spid="405"/>
                                        </p:tgtEl>
                                        <p:attrNameLst>
                                          <p:attrName>style.visibility</p:attrName>
                                        </p:attrNameLst>
                                      </p:cBhvr>
                                      <p:to>
                                        <p:strVal val="visible"/>
                                      </p:to>
                                    </p:set>
                                    <p:animEffect transition="in" filter="dissolve">
                                      <p:cBhvr>
                                        <p:cTn id="81" dur="500"/>
                                        <p:tgtEl>
                                          <p:spTgt spid="405"/>
                                        </p:tgtEl>
                                      </p:cBhvr>
                                    </p:animEffect>
                                  </p:childTnLst>
                                </p:cTn>
                              </p:par>
                            </p:childTnLst>
                          </p:cTn>
                        </p:par>
                        <p:par>
                          <p:cTn id="82" fill="hold">
                            <p:stCondLst>
                              <p:cond delay="19500"/>
                            </p:stCondLst>
                            <p:childTnLst>
                              <p:par>
                                <p:cTn id="83" presetID="0" presetClass="path" presetSubtype="0" accel="50000" decel="50000" fill="hold" nodeType="afterEffect">
                                  <p:stCondLst>
                                    <p:cond delay="0"/>
                                  </p:stCondLst>
                                  <p:childTnLst>
                                    <p:animMotion origin="layout" path="M 0.00065 0.04351 C 0.00065 0.17338 0.00065 0.30277 0.00104 0.43263 L 0.11484 0.43541 C 0.11484 0.278 0.11523 0.11527 0.11563 -0.04028 " pathEditMode="relative" rAng="0" ptsTypes="AAAA">
                                      <p:cBhvr>
                                        <p:cTn id="84" dur="2000" fill="hold"/>
                                        <p:tgtEl>
                                          <p:spTgt spid="417"/>
                                        </p:tgtEl>
                                        <p:attrNameLst>
                                          <p:attrName>ppt_x</p:attrName>
                                          <p:attrName>ppt_y</p:attrName>
                                        </p:attrNameLst>
                                      </p:cBhvr>
                                      <p:rCtr x="5742" y="15394"/>
                                    </p:animMotion>
                                  </p:childTnLst>
                                </p:cTn>
                              </p:par>
                            </p:childTnLst>
                          </p:cTn>
                        </p:par>
                        <p:par>
                          <p:cTn id="85" fill="hold">
                            <p:stCondLst>
                              <p:cond delay="21500"/>
                            </p:stCondLst>
                            <p:childTnLst>
                              <p:par>
                                <p:cTn id="86" presetID="9" presetClass="exit" presetSubtype="0" fill="hold" grpId="1" nodeType="afterEffect">
                                  <p:stCondLst>
                                    <p:cond delay="0"/>
                                  </p:stCondLst>
                                  <p:childTnLst>
                                    <p:animEffect transition="out" filter="dissolve">
                                      <p:cBhvr>
                                        <p:cTn id="87" dur="500"/>
                                        <p:tgtEl>
                                          <p:spTgt spid="405"/>
                                        </p:tgtEl>
                                      </p:cBhvr>
                                    </p:animEffect>
                                    <p:set>
                                      <p:cBhvr>
                                        <p:cTn id="88" dur="1" fill="hold">
                                          <p:stCondLst>
                                            <p:cond delay="499"/>
                                          </p:stCondLst>
                                        </p:cTn>
                                        <p:tgtEl>
                                          <p:spTgt spid="405"/>
                                        </p:tgtEl>
                                        <p:attrNameLst>
                                          <p:attrName>style.visibility</p:attrName>
                                        </p:attrNameLst>
                                      </p:cBhvr>
                                      <p:to>
                                        <p:strVal val="hidden"/>
                                      </p:to>
                                    </p:set>
                                  </p:childTnLst>
                                </p:cTn>
                              </p:par>
                            </p:childTnLst>
                          </p:cTn>
                        </p:par>
                        <p:par>
                          <p:cTn id="89" fill="hold">
                            <p:stCondLst>
                              <p:cond delay="22000"/>
                            </p:stCondLst>
                            <p:childTnLst>
                              <p:par>
                                <p:cTn id="90" presetID="9" presetClass="exit" presetSubtype="0" fill="hold" nodeType="afterEffect">
                                  <p:stCondLst>
                                    <p:cond delay="0"/>
                                  </p:stCondLst>
                                  <p:childTnLst>
                                    <p:animEffect transition="out" filter="dissolve">
                                      <p:cBhvr>
                                        <p:cTn id="91" dur="500"/>
                                        <p:tgtEl>
                                          <p:spTgt spid="417"/>
                                        </p:tgtEl>
                                      </p:cBhvr>
                                    </p:animEffect>
                                    <p:set>
                                      <p:cBhvr>
                                        <p:cTn id="92" dur="1" fill="hold">
                                          <p:stCondLst>
                                            <p:cond delay="499"/>
                                          </p:stCondLst>
                                        </p:cTn>
                                        <p:tgtEl>
                                          <p:spTgt spid="417"/>
                                        </p:tgtEl>
                                        <p:attrNameLst>
                                          <p:attrName>style.visibility</p:attrName>
                                        </p:attrNameLst>
                                      </p:cBhvr>
                                      <p:to>
                                        <p:strVal val="hidden"/>
                                      </p:to>
                                    </p:set>
                                  </p:childTnLst>
                                </p:cTn>
                              </p:par>
                            </p:childTnLst>
                          </p:cTn>
                        </p:par>
                        <p:par>
                          <p:cTn id="93" fill="hold">
                            <p:stCondLst>
                              <p:cond delay="22500"/>
                            </p:stCondLst>
                            <p:childTnLst>
                              <p:par>
                                <p:cTn id="94" presetID="9" presetClass="entr" presetSubtype="0" fill="hold" grpId="1" nodeType="afterEffect">
                                  <p:stCondLst>
                                    <p:cond delay="1000"/>
                                  </p:stCondLst>
                                  <p:childTnLst>
                                    <p:set>
                                      <p:cBhvr>
                                        <p:cTn id="95" dur="1" fill="hold">
                                          <p:stCondLst>
                                            <p:cond delay="0"/>
                                          </p:stCondLst>
                                        </p:cTn>
                                        <p:tgtEl>
                                          <p:spTgt spid="406"/>
                                        </p:tgtEl>
                                        <p:attrNameLst>
                                          <p:attrName>style.visibility</p:attrName>
                                        </p:attrNameLst>
                                      </p:cBhvr>
                                      <p:to>
                                        <p:strVal val="visible"/>
                                      </p:to>
                                    </p:set>
                                    <p:animEffect transition="in" filter="dissolve">
                                      <p:cBhvr>
                                        <p:cTn id="96" dur="500"/>
                                        <p:tgtEl>
                                          <p:spTgt spid="406"/>
                                        </p:tgtEl>
                                      </p:cBhvr>
                                    </p:animEffect>
                                  </p:childTnLst>
                                </p:cTn>
                              </p:par>
                              <p:par>
                                <p:cTn id="97" presetID="0" presetClass="path" presetSubtype="0" accel="50000" decel="50000" fill="hold" nodeType="withEffect">
                                  <p:stCondLst>
                                    <p:cond delay="0"/>
                                  </p:stCondLst>
                                  <p:childTnLst>
                                    <p:animMotion origin="layout" path="M -0.00299 0.02986 C -0.00299 0.16783 -0.00299 0.05533 -0.00299 0.19375 " pathEditMode="relative" rAng="0" ptsTypes="AA">
                                      <p:cBhvr>
                                        <p:cTn id="98" dur="2000" fill="hold"/>
                                        <p:tgtEl>
                                          <p:spTgt spid="414"/>
                                        </p:tgtEl>
                                        <p:attrNameLst>
                                          <p:attrName>ppt_x</p:attrName>
                                          <p:attrName>ppt_y</p:attrName>
                                        </p:attrNameLst>
                                      </p:cBhvr>
                                      <p:rCtr x="0" y="8194"/>
                                    </p:animMotion>
                                  </p:childTnLst>
                                </p:cTn>
                              </p:par>
                            </p:childTnLst>
                          </p:cTn>
                        </p:par>
                        <p:par>
                          <p:cTn id="99" fill="hold">
                            <p:stCondLst>
                              <p:cond delay="24500"/>
                            </p:stCondLst>
                            <p:childTnLst>
                              <p:par>
                                <p:cTn id="100" presetID="9" presetClass="entr" presetSubtype="0" fill="hold" grpId="0" nodeType="afterEffect">
                                  <p:stCondLst>
                                    <p:cond delay="0"/>
                                  </p:stCondLst>
                                  <p:childTnLst>
                                    <p:set>
                                      <p:cBhvr>
                                        <p:cTn id="101" dur="1" fill="hold">
                                          <p:stCondLst>
                                            <p:cond delay="0"/>
                                          </p:stCondLst>
                                        </p:cTn>
                                        <p:tgtEl>
                                          <p:spTgt spid="408"/>
                                        </p:tgtEl>
                                        <p:attrNameLst>
                                          <p:attrName>style.visibility</p:attrName>
                                        </p:attrNameLst>
                                      </p:cBhvr>
                                      <p:to>
                                        <p:strVal val="visible"/>
                                      </p:to>
                                    </p:set>
                                    <p:animEffect transition="in" filter="dissolve">
                                      <p:cBhvr>
                                        <p:cTn id="102" dur="500"/>
                                        <p:tgtEl>
                                          <p:spTgt spid="408"/>
                                        </p:tgtEl>
                                      </p:cBhvr>
                                    </p:animEffect>
                                  </p:childTnLst>
                                </p:cTn>
                              </p:par>
                            </p:childTnLst>
                          </p:cTn>
                        </p:par>
                        <p:par>
                          <p:cTn id="103" fill="hold">
                            <p:stCondLst>
                              <p:cond delay="25000"/>
                            </p:stCondLst>
                            <p:childTnLst>
                              <p:par>
                                <p:cTn id="104" presetID="9" presetClass="entr" presetSubtype="0" fill="hold" grpId="0" nodeType="afterEffect">
                                  <p:stCondLst>
                                    <p:cond delay="1000"/>
                                  </p:stCondLst>
                                  <p:childTnLst>
                                    <p:set>
                                      <p:cBhvr>
                                        <p:cTn id="105" dur="1" fill="hold">
                                          <p:stCondLst>
                                            <p:cond delay="0"/>
                                          </p:stCondLst>
                                        </p:cTn>
                                        <p:tgtEl>
                                          <p:spTgt spid="407"/>
                                        </p:tgtEl>
                                        <p:attrNameLst>
                                          <p:attrName>style.visibility</p:attrName>
                                        </p:attrNameLst>
                                      </p:cBhvr>
                                      <p:to>
                                        <p:strVal val="visible"/>
                                      </p:to>
                                    </p:set>
                                    <p:animEffect transition="in" filter="dissolve">
                                      <p:cBhvr>
                                        <p:cTn id="106" dur="500"/>
                                        <p:tgtEl>
                                          <p:spTgt spid="407"/>
                                        </p:tgtEl>
                                      </p:cBhvr>
                                    </p:animEffect>
                                  </p:childTnLst>
                                </p:cTn>
                              </p:par>
                            </p:childTnLst>
                          </p:cTn>
                        </p:par>
                        <p:par>
                          <p:cTn id="107" fill="hold">
                            <p:stCondLst>
                              <p:cond delay="26500"/>
                            </p:stCondLst>
                            <p:childTnLst>
                              <p:par>
                                <p:cTn id="108" presetID="9" presetClass="exit" presetSubtype="0" fill="hold" grpId="1" nodeType="afterEffect">
                                  <p:stCondLst>
                                    <p:cond delay="1000"/>
                                  </p:stCondLst>
                                  <p:childTnLst>
                                    <p:animEffect transition="out" filter="dissolve">
                                      <p:cBhvr>
                                        <p:cTn id="109" dur="500"/>
                                        <p:tgtEl>
                                          <p:spTgt spid="408"/>
                                        </p:tgtEl>
                                      </p:cBhvr>
                                    </p:animEffect>
                                    <p:set>
                                      <p:cBhvr>
                                        <p:cTn id="110" dur="1" fill="hold">
                                          <p:stCondLst>
                                            <p:cond delay="499"/>
                                          </p:stCondLst>
                                        </p:cTn>
                                        <p:tgtEl>
                                          <p:spTgt spid="408"/>
                                        </p:tgtEl>
                                        <p:attrNameLst>
                                          <p:attrName>style.visibility</p:attrName>
                                        </p:attrNameLst>
                                      </p:cBhvr>
                                      <p:to>
                                        <p:strVal val="hidden"/>
                                      </p:to>
                                    </p:set>
                                  </p:childTnLst>
                                </p:cTn>
                              </p:par>
                            </p:childTnLst>
                          </p:cTn>
                        </p:par>
                        <p:par>
                          <p:cTn id="111" fill="hold">
                            <p:stCondLst>
                              <p:cond delay="28000"/>
                            </p:stCondLst>
                            <p:childTnLst>
                              <p:par>
                                <p:cTn id="112" presetID="9" presetClass="entr" presetSubtype="0" fill="hold" grpId="0" nodeType="afterEffect">
                                  <p:stCondLst>
                                    <p:cond delay="1000"/>
                                  </p:stCondLst>
                                  <p:childTnLst>
                                    <p:set>
                                      <p:cBhvr>
                                        <p:cTn id="113" dur="1" fill="hold">
                                          <p:stCondLst>
                                            <p:cond delay="0"/>
                                          </p:stCondLst>
                                        </p:cTn>
                                        <p:tgtEl>
                                          <p:spTgt spid="410"/>
                                        </p:tgtEl>
                                        <p:attrNameLst>
                                          <p:attrName>style.visibility</p:attrName>
                                        </p:attrNameLst>
                                      </p:cBhvr>
                                      <p:to>
                                        <p:strVal val="visible"/>
                                      </p:to>
                                    </p:set>
                                    <p:animEffect transition="in" filter="dissolve">
                                      <p:cBhvr>
                                        <p:cTn id="114" dur="500"/>
                                        <p:tgtEl>
                                          <p:spTgt spid="410"/>
                                        </p:tgtEl>
                                      </p:cBhvr>
                                    </p:animEffect>
                                  </p:childTnLst>
                                </p:cTn>
                              </p:par>
                            </p:childTnLst>
                          </p:cTn>
                        </p:par>
                        <p:par>
                          <p:cTn id="115" fill="hold">
                            <p:stCondLst>
                              <p:cond delay="29500"/>
                            </p:stCondLst>
                            <p:childTnLst>
                              <p:par>
                                <p:cTn id="116" presetID="0" presetClass="path" presetSubtype="0" accel="50000" decel="50000" fill="hold" nodeType="afterEffect">
                                  <p:stCondLst>
                                    <p:cond delay="0"/>
                                  </p:stCondLst>
                                  <p:childTnLst>
                                    <p:animMotion origin="layout" path="M -8.33333E-7 3.33333E-6 L -8.33333E-7 0.50833 L 0.33854 0.50833 L 0.33854 0.03333 " pathEditMode="relative" rAng="0" ptsTypes="AAAA">
                                      <p:cBhvr>
                                        <p:cTn id="117" dur="2000" fill="hold"/>
                                        <p:tgtEl>
                                          <p:spTgt spid="411"/>
                                        </p:tgtEl>
                                        <p:attrNameLst>
                                          <p:attrName>ppt_x</p:attrName>
                                          <p:attrName>ppt_y</p:attrName>
                                        </p:attrNameLst>
                                      </p:cBhvr>
                                      <p:rCtr x="16927" y="25417"/>
                                    </p:animMotion>
                                  </p:childTnLst>
                                </p:cTn>
                              </p:par>
                            </p:childTnLst>
                          </p:cTn>
                        </p:par>
                        <p:par>
                          <p:cTn id="118" fill="hold">
                            <p:stCondLst>
                              <p:cond delay="31500"/>
                            </p:stCondLst>
                            <p:childTnLst>
                              <p:par>
                                <p:cTn id="119" presetID="9" presetClass="exit" presetSubtype="0" fill="hold" grpId="1" nodeType="afterEffect">
                                  <p:stCondLst>
                                    <p:cond delay="0"/>
                                  </p:stCondLst>
                                  <p:childTnLst>
                                    <p:animEffect transition="out" filter="dissolve">
                                      <p:cBhvr>
                                        <p:cTn id="120" dur="500"/>
                                        <p:tgtEl>
                                          <p:spTgt spid="410"/>
                                        </p:tgtEl>
                                      </p:cBhvr>
                                    </p:animEffect>
                                    <p:set>
                                      <p:cBhvr>
                                        <p:cTn id="121" dur="1" fill="hold">
                                          <p:stCondLst>
                                            <p:cond delay="499"/>
                                          </p:stCondLst>
                                        </p:cTn>
                                        <p:tgtEl>
                                          <p:spTgt spid="410"/>
                                        </p:tgtEl>
                                        <p:attrNameLst>
                                          <p:attrName>style.visibility</p:attrName>
                                        </p:attrNameLst>
                                      </p:cBhvr>
                                      <p:to>
                                        <p:strVal val="hidden"/>
                                      </p:to>
                                    </p:set>
                                  </p:childTnLst>
                                </p:cTn>
                              </p:par>
                            </p:childTnLst>
                          </p:cTn>
                        </p:par>
                        <p:par>
                          <p:cTn id="122" fill="hold">
                            <p:stCondLst>
                              <p:cond delay="32000"/>
                            </p:stCondLst>
                            <p:childTnLst>
                              <p:par>
                                <p:cTn id="123" presetID="9" presetClass="exit" presetSubtype="0" fill="hold" nodeType="afterEffect">
                                  <p:stCondLst>
                                    <p:cond delay="0"/>
                                  </p:stCondLst>
                                  <p:childTnLst>
                                    <p:animEffect transition="out" filter="dissolve">
                                      <p:cBhvr>
                                        <p:cTn id="124" dur="500"/>
                                        <p:tgtEl>
                                          <p:spTgt spid="411"/>
                                        </p:tgtEl>
                                      </p:cBhvr>
                                    </p:animEffect>
                                    <p:set>
                                      <p:cBhvr>
                                        <p:cTn id="125" dur="1" fill="hold">
                                          <p:stCondLst>
                                            <p:cond delay="499"/>
                                          </p:stCondLst>
                                        </p:cTn>
                                        <p:tgtEl>
                                          <p:spTgt spid="411"/>
                                        </p:tgtEl>
                                        <p:attrNameLst>
                                          <p:attrName>style.visibility</p:attrName>
                                        </p:attrNameLst>
                                      </p:cBhvr>
                                      <p:to>
                                        <p:strVal val="hidden"/>
                                      </p:to>
                                    </p:set>
                                  </p:childTnLst>
                                </p:cTn>
                              </p:par>
                            </p:childTnLst>
                          </p:cTn>
                        </p:par>
                        <p:par>
                          <p:cTn id="126" fill="hold">
                            <p:stCondLst>
                              <p:cond delay="32500"/>
                            </p:stCondLst>
                            <p:childTnLst>
                              <p:par>
                                <p:cTn id="127" presetID="9" presetClass="entr" presetSubtype="0" fill="hold" grpId="0" nodeType="afterEffect">
                                  <p:stCondLst>
                                    <p:cond delay="1000"/>
                                  </p:stCondLst>
                                  <p:childTnLst>
                                    <p:set>
                                      <p:cBhvr>
                                        <p:cTn id="128" dur="1" fill="hold">
                                          <p:stCondLst>
                                            <p:cond delay="0"/>
                                          </p:stCondLst>
                                        </p:cTn>
                                        <p:tgtEl>
                                          <p:spTgt spid="409"/>
                                        </p:tgtEl>
                                        <p:attrNameLst>
                                          <p:attrName>style.visibility</p:attrName>
                                        </p:attrNameLst>
                                      </p:cBhvr>
                                      <p:to>
                                        <p:strVal val="visible"/>
                                      </p:to>
                                    </p:set>
                                    <p:animEffect transition="in" filter="dissolve">
                                      <p:cBhvr>
                                        <p:cTn id="129" dur="500"/>
                                        <p:tgtEl>
                                          <p:spTgt spid="409"/>
                                        </p:tgtEl>
                                      </p:cBhvr>
                                    </p:animEffect>
                                  </p:childTnLst>
                                </p:cTn>
                              </p:par>
                            </p:childTnLst>
                          </p:cTn>
                        </p:par>
                        <p:par>
                          <p:cTn id="130" fill="hold">
                            <p:stCondLst>
                              <p:cond delay="34000"/>
                            </p:stCondLst>
                            <p:childTnLst>
                              <p:par>
                                <p:cTn id="131" presetID="0" presetClass="path" presetSubtype="0" accel="50000" decel="50000" fill="hold" nodeType="afterEffect">
                                  <p:stCondLst>
                                    <p:cond delay="0"/>
                                  </p:stCondLst>
                                  <p:childTnLst>
                                    <p:animMotion origin="layout" path="M -0.00299 0.19375 C -0.00286 0.27801 -0.00273 0.36227 -0.0026 0.44676 L 0.22383 0.44676 L 0.22383 -0.00717 " pathEditMode="relative" rAng="0" ptsTypes="AAAA">
                                      <p:cBhvr>
                                        <p:cTn id="132" dur="2000" fill="hold"/>
                                        <p:tgtEl>
                                          <p:spTgt spid="414"/>
                                        </p:tgtEl>
                                        <p:attrNameLst>
                                          <p:attrName>ppt_x</p:attrName>
                                          <p:attrName>ppt_y</p:attrName>
                                        </p:attrNameLst>
                                      </p:cBhvr>
                                      <p:rCtr x="11341" y="2593"/>
                                    </p:animMotion>
                                  </p:childTnLst>
                                </p:cTn>
                              </p:par>
                            </p:childTnLst>
                          </p:cTn>
                        </p:par>
                        <p:par>
                          <p:cTn id="133" fill="hold">
                            <p:stCondLst>
                              <p:cond delay="36000"/>
                            </p:stCondLst>
                            <p:childTnLst>
                              <p:par>
                                <p:cTn id="134" presetID="9" presetClass="exit" presetSubtype="0" fill="hold" grpId="1" nodeType="afterEffect">
                                  <p:stCondLst>
                                    <p:cond delay="0"/>
                                  </p:stCondLst>
                                  <p:childTnLst>
                                    <p:animEffect transition="out" filter="dissolve">
                                      <p:cBhvr>
                                        <p:cTn id="135" dur="500"/>
                                        <p:tgtEl>
                                          <p:spTgt spid="407"/>
                                        </p:tgtEl>
                                      </p:cBhvr>
                                    </p:animEffect>
                                    <p:set>
                                      <p:cBhvr>
                                        <p:cTn id="136" dur="1" fill="hold">
                                          <p:stCondLst>
                                            <p:cond delay="499"/>
                                          </p:stCondLst>
                                        </p:cTn>
                                        <p:tgtEl>
                                          <p:spTgt spid="407"/>
                                        </p:tgtEl>
                                        <p:attrNameLst>
                                          <p:attrName>style.visibility</p:attrName>
                                        </p:attrNameLst>
                                      </p:cBhvr>
                                      <p:to>
                                        <p:strVal val="hidden"/>
                                      </p:to>
                                    </p:set>
                                  </p:childTnLst>
                                </p:cTn>
                              </p:par>
                              <p:par>
                                <p:cTn id="137" presetID="9" presetClass="exit" presetSubtype="0" fill="hold" grpId="0" nodeType="withEffect">
                                  <p:stCondLst>
                                    <p:cond delay="0"/>
                                  </p:stCondLst>
                                  <p:childTnLst>
                                    <p:animEffect transition="out" filter="dissolve">
                                      <p:cBhvr>
                                        <p:cTn id="138" dur="500"/>
                                        <p:tgtEl>
                                          <p:spTgt spid="406"/>
                                        </p:tgtEl>
                                      </p:cBhvr>
                                    </p:animEffect>
                                    <p:set>
                                      <p:cBhvr>
                                        <p:cTn id="139" dur="1" fill="hold">
                                          <p:stCondLst>
                                            <p:cond delay="499"/>
                                          </p:stCondLst>
                                        </p:cTn>
                                        <p:tgtEl>
                                          <p:spTgt spid="406"/>
                                        </p:tgtEl>
                                        <p:attrNameLst>
                                          <p:attrName>style.visibility</p:attrName>
                                        </p:attrNameLst>
                                      </p:cBhvr>
                                      <p:to>
                                        <p:strVal val="hidden"/>
                                      </p:to>
                                    </p:set>
                                  </p:childTnLst>
                                </p:cTn>
                              </p:par>
                              <p:par>
                                <p:cTn id="140" presetID="9" presetClass="exit" presetSubtype="0" fill="hold" grpId="1" nodeType="withEffect">
                                  <p:stCondLst>
                                    <p:cond delay="0"/>
                                  </p:stCondLst>
                                  <p:childTnLst>
                                    <p:animEffect transition="out" filter="dissolve">
                                      <p:cBhvr>
                                        <p:cTn id="141" dur="500"/>
                                        <p:tgtEl>
                                          <p:spTgt spid="409"/>
                                        </p:tgtEl>
                                      </p:cBhvr>
                                    </p:animEffect>
                                    <p:set>
                                      <p:cBhvr>
                                        <p:cTn id="142" dur="1" fill="hold">
                                          <p:stCondLst>
                                            <p:cond delay="499"/>
                                          </p:stCondLst>
                                        </p:cTn>
                                        <p:tgtEl>
                                          <p:spTgt spid="409"/>
                                        </p:tgtEl>
                                        <p:attrNameLst>
                                          <p:attrName>style.visibility</p:attrName>
                                        </p:attrNameLst>
                                      </p:cBhvr>
                                      <p:to>
                                        <p:strVal val="hidden"/>
                                      </p:to>
                                    </p:set>
                                  </p:childTnLst>
                                </p:cTn>
                              </p:par>
                            </p:childTnLst>
                          </p:cTn>
                        </p:par>
                        <p:par>
                          <p:cTn id="143" fill="hold">
                            <p:stCondLst>
                              <p:cond delay="36500"/>
                            </p:stCondLst>
                            <p:childTnLst>
                              <p:par>
                                <p:cTn id="144" presetID="9" presetClass="exit" presetSubtype="0" fill="hold" nodeType="afterEffect">
                                  <p:stCondLst>
                                    <p:cond delay="0"/>
                                  </p:stCondLst>
                                  <p:childTnLst>
                                    <p:animEffect transition="out" filter="dissolve">
                                      <p:cBhvr>
                                        <p:cTn id="145" dur="500"/>
                                        <p:tgtEl>
                                          <p:spTgt spid="414"/>
                                        </p:tgtEl>
                                      </p:cBhvr>
                                    </p:animEffect>
                                    <p:set>
                                      <p:cBhvr>
                                        <p:cTn id="146" dur="1" fill="hold">
                                          <p:stCondLst>
                                            <p:cond delay="499"/>
                                          </p:stCondLst>
                                        </p:cTn>
                                        <p:tgtEl>
                                          <p:spTgt spid="4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405" grpId="0" animBg="1"/>
      <p:bldP spid="405" grpId="1" animBg="1"/>
      <p:bldP spid="406" grpId="0" animBg="1"/>
      <p:bldP spid="406" grpId="1" animBg="1"/>
      <p:bldP spid="407" grpId="0" animBg="1"/>
      <p:bldP spid="407" grpId="1" animBg="1"/>
      <p:bldP spid="408" grpId="0" animBg="1"/>
      <p:bldP spid="408" grpId="1" animBg="1"/>
      <p:bldP spid="409" grpId="0" animBg="1"/>
      <p:bldP spid="409" grpId="1" animBg="1"/>
      <p:bldP spid="410" grpId="0" animBg="1"/>
      <p:bldP spid="410" grpId="1" animBg="1"/>
      <p:bldP spid="2" grpId="0" animBg="1"/>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0590" y="272143"/>
            <a:ext cx="11393310" cy="894622"/>
          </a:xfrm>
        </p:spPr>
        <p:txBody>
          <a:bodyPr>
            <a:normAutofit/>
          </a:bodyPr>
          <a:lstStyle/>
          <a:p>
            <a:r>
              <a:rPr lang="en-US" sz="4800" dirty="0"/>
              <a:t>Chapter 3: summary</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dirty="0"/>
              <a:t>Transport Layer: 3-</a:t>
            </a:r>
            <a:fld id="{C4204591-24BD-A542-B9D5-F8D8A88D2FEE}" type="slidenum">
              <a:rPr lang="en-US" smtClean="0"/>
              <a:pPr/>
              <a:t>139</a:t>
            </a:fld>
            <a:endParaRPr lang="en-US" dirty="0"/>
          </a:p>
        </p:txBody>
      </p:sp>
      <p:sp>
        <p:nvSpPr>
          <p:cNvPr id="121" name="Rectangle 3">
            <a:extLst>
              <a:ext uri="{FF2B5EF4-FFF2-40B4-BE49-F238E27FC236}">
                <a16:creationId xmlns:a16="http://schemas.microsoft.com/office/drawing/2014/main" id="{D69BBC2D-A92B-7947-AA74-7551BF4EBD02}"/>
              </a:ext>
            </a:extLst>
          </p:cNvPr>
          <p:cNvSpPr txBox="1">
            <a:spLocks noChangeArrowheads="1"/>
          </p:cNvSpPr>
          <p:nvPr/>
        </p:nvSpPr>
        <p:spPr>
          <a:xfrm>
            <a:off x="876300" y="1295400"/>
            <a:ext cx="5626100" cy="522536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93700" indent="-263525">
              <a:buFont typeface="Wingdings" charset="2"/>
              <a:buChar char="§"/>
              <a:defRPr/>
            </a:pPr>
            <a:r>
              <a:rPr lang="en-US" sz="3200" dirty="0"/>
              <a:t>principles behind transport layer services:</a:t>
            </a:r>
          </a:p>
          <a:p>
            <a:pPr lvl="1">
              <a:buFont typeface="Arial"/>
              <a:buChar char="•"/>
              <a:defRPr/>
            </a:pPr>
            <a:r>
              <a:rPr lang="en-US" sz="2800" dirty="0"/>
              <a:t>multiplexing, demultiplexing</a:t>
            </a:r>
          </a:p>
          <a:p>
            <a:pPr lvl="1">
              <a:buFont typeface="Arial"/>
              <a:buChar char="•"/>
              <a:defRPr/>
            </a:pPr>
            <a:r>
              <a:rPr lang="en-US" sz="2800" dirty="0"/>
              <a:t>reliable data transfer</a:t>
            </a:r>
          </a:p>
          <a:p>
            <a:pPr lvl="1">
              <a:buFont typeface="Arial"/>
              <a:buChar char="•"/>
              <a:defRPr/>
            </a:pPr>
            <a:r>
              <a:rPr lang="en-US" sz="2800" dirty="0"/>
              <a:t>flow control</a:t>
            </a:r>
          </a:p>
          <a:p>
            <a:pPr lvl="1">
              <a:buFont typeface="Arial"/>
              <a:buChar char="•"/>
              <a:defRPr/>
            </a:pPr>
            <a:r>
              <a:rPr lang="en-US" sz="2800" dirty="0"/>
              <a:t>congestion control</a:t>
            </a:r>
          </a:p>
          <a:p>
            <a:pPr marL="393700" indent="-263525">
              <a:buFont typeface="Wingdings" charset="2"/>
              <a:buChar char="§"/>
              <a:defRPr/>
            </a:pPr>
            <a:r>
              <a:rPr lang="en-US" sz="3200" dirty="0"/>
              <a:t>instantiation, implementation in the Internet</a:t>
            </a:r>
          </a:p>
          <a:p>
            <a:pPr lvl="1">
              <a:buFont typeface="Arial"/>
              <a:buChar char="•"/>
              <a:defRPr/>
            </a:pPr>
            <a:r>
              <a:rPr lang="en-US" sz="2800" dirty="0"/>
              <a:t>UDP</a:t>
            </a:r>
          </a:p>
          <a:p>
            <a:pPr lvl="1">
              <a:buFont typeface="Arial"/>
              <a:buChar char="•"/>
              <a:defRPr/>
            </a:pPr>
            <a:r>
              <a:rPr lang="en-US" sz="2800" dirty="0"/>
              <a:t>TCP</a:t>
            </a:r>
          </a:p>
        </p:txBody>
      </p:sp>
      <p:sp>
        <p:nvSpPr>
          <p:cNvPr id="122" name="Rectangle 4">
            <a:extLst>
              <a:ext uri="{FF2B5EF4-FFF2-40B4-BE49-F238E27FC236}">
                <a16:creationId xmlns:a16="http://schemas.microsoft.com/office/drawing/2014/main" id="{B79F0F1A-67F7-584F-9F34-4AC2A592E580}"/>
              </a:ext>
            </a:extLst>
          </p:cNvPr>
          <p:cNvSpPr txBox="1">
            <a:spLocks noChangeArrowheads="1"/>
          </p:cNvSpPr>
          <p:nvPr/>
        </p:nvSpPr>
        <p:spPr>
          <a:xfrm>
            <a:off x="7065962" y="1270000"/>
            <a:ext cx="4732337" cy="48387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itchFamily="2" charset="2"/>
              <a:buNone/>
            </a:pPr>
            <a:r>
              <a:rPr lang="en-US" altLang="en-US" sz="3200" dirty="0">
                <a:solidFill>
                  <a:srgbClr val="CC0000"/>
                </a:solidFill>
                <a:ea typeface="ＭＳ Ｐゴシック" panose="020B0600070205080204" pitchFamily="34" charset="-128"/>
              </a:rPr>
              <a:t>Up next:</a:t>
            </a:r>
          </a:p>
          <a:p>
            <a:pPr marL="393700" indent="-266700"/>
            <a:r>
              <a:rPr lang="en-US" altLang="en-US" sz="3200" dirty="0">
                <a:ea typeface="ＭＳ Ｐゴシック" panose="020B0600070205080204" pitchFamily="34" charset="-128"/>
              </a:rPr>
              <a:t>leaving the network </a:t>
            </a:r>
            <a:r>
              <a:rPr lang="en-US" altLang="ja-JP" sz="3200" dirty="0">
                <a:ea typeface="ＭＳ Ｐゴシック" panose="020B0600070205080204" pitchFamily="34" charset="-128"/>
              </a:rPr>
              <a:t>“edge” </a:t>
            </a:r>
            <a:r>
              <a:rPr lang="en-US" altLang="ja-JP" dirty="0">
                <a:ea typeface="ＭＳ Ｐゴシック" panose="020B0600070205080204" pitchFamily="34" charset="-128"/>
              </a:rPr>
              <a:t>(application, transport layers)</a:t>
            </a:r>
          </a:p>
          <a:p>
            <a:pPr marL="393700" indent="-266700"/>
            <a:r>
              <a:rPr lang="en-US" altLang="en-US" sz="3200" dirty="0">
                <a:ea typeface="ＭＳ Ｐゴシック" panose="020B0600070205080204" pitchFamily="34" charset="-128"/>
              </a:rPr>
              <a:t>into the network “</a:t>
            </a:r>
            <a:r>
              <a:rPr lang="en-US" altLang="ja-JP" sz="3200" dirty="0">
                <a:ea typeface="ＭＳ Ｐゴシック" panose="020B0600070205080204" pitchFamily="34" charset="-128"/>
              </a:rPr>
              <a:t>core”</a:t>
            </a:r>
          </a:p>
          <a:p>
            <a:pPr marL="393700" indent="-266700"/>
            <a:r>
              <a:rPr lang="en-US" altLang="en-US" sz="3200" dirty="0">
                <a:ea typeface="ＭＳ Ｐゴシック" panose="020B0600070205080204" pitchFamily="34" charset="-128"/>
              </a:rPr>
              <a:t>two network-layer chapters</a:t>
            </a:r>
            <a:r>
              <a:rPr lang="en-US" altLang="en-US" dirty="0">
                <a:ea typeface="ＭＳ Ｐゴシック" panose="020B0600070205080204" pitchFamily="34" charset="-128"/>
              </a:rPr>
              <a:t>:</a:t>
            </a:r>
          </a:p>
          <a:p>
            <a:pPr lvl="1"/>
            <a:r>
              <a:rPr lang="en-US" altLang="en-US" sz="2800" dirty="0">
                <a:ea typeface="ＭＳ Ｐゴシック" panose="020B0600070205080204" pitchFamily="34" charset="-128"/>
              </a:rPr>
              <a:t>data plane</a:t>
            </a:r>
          </a:p>
          <a:p>
            <a:pPr lvl="1"/>
            <a:r>
              <a:rPr lang="en-US" altLang="en-US" sz="2800" dirty="0">
                <a:ea typeface="ＭＳ Ｐゴシック" panose="020B0600070205080204" pitchFamily="34" charset="-128"/>
              </a:rPr>
              <a:t>control plane</a:t>
            </a: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3474654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64236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1" name="Rectangle 10">
            <a:extLst>
              <a:ext uri="{FF2B5EF4-FFF2-40B4-BE49-F238E27FC236}">
                <a16:creationId xmlns:a16="http://schemas.microsoft.com/office/drawing/2014/main" id="{CC19030B-5BD3-114F-B249-57401BFC96FB}"/>
              </a:ext>
            </a:extLst>
          </p:cNvPr>
          <p:cNvSpPr/>
          <p:nvPr/>
        </p:nvSpPr>
        <p:spPr>
          <a:xfrm>
            <a:off x="4944218" y="2675931"/>
            <a:ext cx="2194145" cy="1745839"/>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01" name="Straight Connector 100">
            <a:extLst>
              <a:ext uri="{FF2B5EF4-FFF2-40B4-BE49-F238E27FC236}">
                <a16:creationId xmlns:a16="http://schemas.microsoft.com/office/drawing/2014/main" id="{80C9D10E-5651-A74C-93AC-3C99ACEB97DA}"/>
              </a:ext>
            </a:extLst>
          </p:cNvPr>
          <p:cNvCxnSpPr>
            <a:cxnSpLocks/>
          </p:cNvCxnSpPr>
          <p:nvPr/>
        </p:nvCxnSpPr>
        <p:spPr>
          <a:xfrm flipV="1">
            <a:off x="3204457" y="2995594"/>
            <a:ext cx="0" cy="2502331"/>
          </a:xfrm>
          <a:prstGeom prst="line">
            <a:avLst/>
          </a:prstGeom>
          <a:ln w="44450">
            <a:tailEnd type="triangle"/>
          </a:ln>
        </p:spPr>
        <p:style>
          <a:lnRef idx="1">
            <a:schemeClr val="accent1"/>
          </a:lnRef>
          <a:fillRef idx="0">
            <a:schemeClr val="accent1"/>
          </a:fillRef>
          <a:effectRef idx="0">
            <a:schemeClr val="accent1"/>
          </a:effectRef>
          <a:fontRef idx="minor">
            <a:schemeClr val="tx1"/>
          </a:fontRef>
        </p:style>
      </p:cxnSp>
      <p:grpSp>
        <p:nvGrpSpPr>
          <p:cNvPr id="93" name="Group 92">
            <a:extLst>
              <a:ext uri="{FF2B5EF4-FFF2-40B4-BE49-F238E27FC236}">
                <a16:creationId xmlns:a16="http://schemas.microsoft.com/office/drawing/2014/main" id="{7B18E3F3-40BD-0C49-8324-41152F4086DF}"/>
              </a:ext>
            </a:extLst>
          </p:cNvPr>
          <p:cNvGrpSpPr/>
          <p:nvPr/>
        </p:nvGrpSpPr>
        <p:grpSpPr>
          <a:xfrm>
            <a:off x="4107096" y="5561831"/>
            <a:ext cx="1651423" cy="389371"/>
            <a:chOff x="8349959" y="687487"/>
            <a:chExt cx="1651423" cy="389371"/>
          </a:xfrm>
        </p:grpSpPr>
        <p:sp>
          <p:nvSpPr>
            <p:cNvPr id="94" name="Rectangle 93">
              <a:extLst>
                <a:ext uri="{FF2B5EF4-FFF2-40B4-BE49-F238E27FC236}">
                  <a16:creationId xmlns:a16="http://schemas.microsoft.com/office/drawing/2014/main" id="{40BFCB17-7AF9-A04A-B142-3A8A74A0F13F}"/>
                </a:ext>
              </a:extLst>
            </p:cNvPr>
            <p:cNvSpPr/>
            <p:nvPr/>
          </p:nvSpPr>
          <p:spPr>
            <a:xfrm>
              <a:off x="8369532" y="756182"/>
              <a:ext cx="1631850" cy="266167"/>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5" name="TextBox 94">
              <a:extLst>
                <a:ext uri="{FF2B5EF4-FFF2-40B4-BE49-F238E27FC236}">
                  <a16:creationId xmlns:a16="http://schemas.microsoft.com/office/drawing/2014/main" id="{77480891-1114-0843-9D86-8F8D5F0BD098}"/>
                </a:ext>
              </a:extLst>
            </p:cNvPr>
            <p:cNvSpPr txBox="1"/>
            <p:nvPr/>
          </p:nvSpPr>
          <p:spPr>
            <a:xfrm>
              <a:off x="8893175" y="707526"/>
              <a:ext cx="110820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HTTP msg</a:t>
              </a:r>
            </a:p>
          </p:txBody>
        </p:sp>
        <p:sp>
          <p:nvSpPr>
            <p:cNvPr id="96" name="TextBox 95">
              <a:extLst>
                <a:ext uri="{FF2B5EF4-FFF2-40B4-BE49-F238E27FC236}">
                  <a16:creationId xmlns:a16="http://schemas.microsoft.com/office/drawing/2014/main" id="{C180BA86-1AC2-8249-A8BF-24B0BD4B001D}"/>
                </a:ext>
              </a:extLst>
            </p:cNvPr>
            <p:cNvSpPr txBox="1"/>
            <p:nvPr/>
          </p:nvSpPr>
          <p:spPr>
            <a:xfrm>
              <a:off x="8593764" y="690692"/>
              <a:ext cx="3802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t</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sp>
          <p:nvSpPr>
            <p:cNvPr id="97" name="TextBox 96">
              <a:extLst>
                <a:ext uri="{FF2B5EF4-FFF2-40B4-BE49-F238E27FC236}">
                  <a16:creationId xmlns:a16="http://schemas.microsoft.com/office/drawing/2014/main" id="{35880B3B-4ADE-F941-961B-5B939CD2E4D3}"/>
                </a:ext>
              </a:extLst>
            </p:cNvPr>
            <p:cNvSpPr txBox="1"/>
            <p:nvPr/>
          </p:nvSpPr>
          <p:spPr>
            <a:xfrm>
              <a:off x="8349959" y="687487"/>
              <a:ext cx="4090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a:ea typeface="+mn-ea"/>
                  <a:cs typeface="+mn-cs"/>
                </a:rPr>
                <a:t>H</a:t>
              </a:r>
              <a:r>
                <a:rPr kumimoji="0" lang="en-US" sz="1800" b="0" i="0" u="none" strike="noStrike" kern="1200" cap="none" spc="0" normalizeH="0" baseline="-25000" noProof="0" dirty="0" err="1">
                  <a:ln>
                    <a:noFill/>
                  </a:ln>
                  <a:solidFill>
                    <a:prstClr val="black"/>
                  </a:solidFill>
                  <a:effectLst/>
                  <a:uLnTx/>
                  <a:uFillTx/>
                  <a:latin typeface="Calibri"/>
                  <a:ea typeface="+mn-ea"/>
                  <a:cs typeface="+mn-cs"/>
                </a:rPr>
                <a:t>n</a:t>
              </a:r>
              <a:endParaRPr kumimoji="0" lang="en-US" sz="1800" b="0" i="0" u="none" strike="noStrike" kern="1200" cap="none" spc="0" normalizeH="0" baseline="-25000" noProof="0" dirty="0">
                <a:ln>
                  <a:noFill/>
                </a:ln>
                <a:solidFill>
                  <a:prstClr val="black"/>
                </a:solidFill>
                <a:effectLst/>
                <a:uLnTx/>
                <a:uFillTx/>
                <a:latin typeface="Calibri"/>
                <a:ea typeface="+mn-ea"/>
                <a:cs typeface="+mn-cs"/>
              </a:endParaRPr>
            </a:p>
          </p:txBody>
        </p:sp>
      </p:gr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7011397" y="2484139"/>
            <a:ext cx="0" cy="3013786"/>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3184573" y="5478673"/>
            <a:ext cx="3851736" cy="0"/>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1B834CFE-E231-7940-A2C6-E5A762AAF408}"/>
              </a:ext>
            </a:extLst>
          </p:cNvPr>
          <p:cNvCxnSpPr/>
          <p:nvPr/>
        </p:nvCxnSpPr>
        <p:spPr>
          <a:xfrm flipH="1">
            <a:off x="3701909" y="5774614"/>
            <a:ext cx="300263"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98" name="Slide Number Placeholder 2">
            <a:extLst>
              <a:ext uri="{FF2B5EF4-FFF2-40B4-BE49-F238E27FC236}">
                <a16:creationId xmlns:a16="http://schemas.microsoft.com/office/drawing/2014/main" id="{9D27FD24-CD71-B149-A674-58F712CA9599}"/>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14</a:t>
            </a:fld>
            <a:endParaRPr lang="en-US" dirty="0"/>
          </a:p>
        </p:txBody>
      </p:sp>
    </p:spTree>
    <p:extLst>
      <p:ext uri="{BB962C8B-B14F-4D97-AF65-F5344CB8AC3E}">
        <p14:creationId xmlns:p14="http://schemas.microsoft.com/office/powerpoint/2010/main" val="1093382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wipe(right)">
                                      <p:cBhvr>
                                        <p:cTn id="7" dur="500"/>
                                        <p:tgtEl>
                                          <p:spTgt spid="93"/>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righ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838200" y="2981689"/>
            <a:ext cx="10515600" cy="894622"/>
          </a:xfrm>
        </p:spPr>
        <p:txBody>
          <a:bodyPr>
            <a:normAutofit/>
          </a:bodyPr>
          <a:lstStyle/>
          <a:p>
            <a:pPr algn="ctr"/>
            <a:r>
              <a:rPr lang="en-US" altLang="en-US" sz="4400" dirty="0">
                <a:ea typeface="ＭＳ Ｐゴシック" panose="020B0600070205080204" pitchFamily="34" charset="-128"/>
              </a:rPr>
              <a:t>Additional Chapter 3 slides</a:t>
            </a:r>
            <a:endParaRPr lang="en-US" sz="4400" dirty="0"/>
          </a:p>
        </p:txBody>
      </p:sp>
      <p:sp>
        <p:nvSpPr>
          <p:cNvPr id="3" name="Slide Number Placeholder 2">
            <a:extLst>
              <a:ext uri="{FF2B5EF4-FFF2-40B4-BE49-F238E27FC236}">
                <a16:creationId xmlns:a16="http://schemas.microsoft.com/office/drawing/2014/main" id="{64499F6A-4C1F-1146-A51E-D80D1CD65245}"/>
              </a:ext>
            </a:extLst>
          </p:cNvPr>
          <p:cNvSpPr>
            <a:spLocks noGrp="1"/>
          </p:cNvSpPr>
          <p:nvPr>
            <p:ph type="sldNum" sz="quarter" idx="4"/>
          </p:nvPr>
        </p:nvSpPr>
        <p:spPr/>
        <p:txBody>
          <a:bodyPr/>
          <a:lstStyle/>
          <a:p>
            <a:r>
              <a:rPr lang="en-US"/>
              <a:t>Transport Layer: 3-</a:t>
            </a:r>
            <a:fld id="{C4204591-24BD-A542-B9D5-F8D8A88D2FEE}" type="slidenum">
              <a:rPr lang="en-US" smtClean="0"/>
              <a:pPr/>
              <a:t>140</a:t>
            </a:fld>
            <a:endParaRPr lang="en-US" dirty="0"/>
          </a:p>
        </p:txBody>
      </p:sp>
    </p:spTree>
    <p:extLst>
      <p:ext uri="{BB962C8B-B14F-4D97-AF65-F5344CB8AC3E}">
        <p14:creationId xmlns:p14="http://schemas.microsoft.com/office/powerpoint/2010/main" val="2053052612"/>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sender extended FSM</a:t>
            </a:r>
            <a:endParaRPr lang="en-US" sz="4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141</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grpSp>
        <p:nvGrpSpPr>
          <p:cNvPr id="55" name="Group 3">
            <a:extLst>
              <a:ext uri="{FF2B5EF4-FFF2-40B4-BE49-F238E27FC236}">
                <a16:creationId xmlns:a16="http://schemas.microsoft.com/office/drawing/2014/main" id="{33A2B3E4-B70E-A848-8165-FAD3F02150B0}"/>
              </a:ext>
            </a:extLst>
          </p:cNvPr>
          <p:cNvGrpSpPr>
            <a:grpSpLocks/>
          </p:cNvGrpSpPr>
          <p:nvPr/>
        </p:nvGrpSpPr>
        <p:grpSpPr bwMode="auto">
          <a:xfrm>
            <a:off x="4595813" y="3710668"/>
            <a:ext cx="800100" cy="657225"/>
            <a:chOff x="1959" y="2515"/>
            <a:chExt cx="504" cy="414"/>
          </a:xfrm>
        </p:grpSpPr>
        <p:sp>
          <p:nvSpPr>
            <p:cNvPr id="56" name="Oval 4">
              <a:extLst>
                <a:ext uri="{FF2B5EF4-FFF2-40B4-BE49-F238E27FC236}">
                  <a16:creationId xmlns:a16="http://schemas.microsoft.com/office/drawing/2014/main" id="{C4D5A6AC-F113-CF49-9B8F-033DDDA18342}"/>
                </a:ext>
              </a:extLst>
            </p:cNvPr>
            <p:cNvSpPr>
              <a:spLocks noChangeArrowheads="1"/>
            </p:cNvSpPr>
            <p:nvPr/>
          </p:nvSpPr>
          <p:spPr bwMode="auto">
            <a:xfrm>
              <a:off x="2004" y="2515"/>
              <a:ext cx="420" cy="414"/>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Text Box 5">
              <a:extLst>
                <a:ext uri="{FF2B5EF4-FFF2-40B4-BE49-F238E27FC236}">
                  <a16:creationId xmlns:a16="http://schemas.microsoft.com/office/drawing/2014/main" id="{4730408A-4915-134B-898C-F4271B62AAB6}"/>
                </a:ext>
              </a:extLst>
            </p:cNvPr>
            <p:cNvSpPr txBox="1">
              <a:spLocks noChangeArrowheads="1"/>
            </p:cNvSpPr>
            <p:nvPr/>
          </p:nvSpPr>
          <p:spPr bwMode="auto">
            <a:xfrm>
              <a:off x="1959" y="2611"/>
              <a:ext cx="504" cy="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a:t>
              </a:r>
              <a:endParaRPr kumimoji="0" lang="en-US" altLang="en-US" sz="16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58" name="Line 6">
            <a:extLst>
              <a:ext uri="{FF2B5EF4-FFF2-40B4-BE49-F238E27FC236}">
                <a16:creationId xmlns:a16="http://schemas.microsoft.com/office/drawing/2014/main" id="{63761F72-66D2-A642-BD69-9E438150999F}"/>
              </a:ext>
            </a:extLst>
          </p:cNvPr>
          <p:cNvSpPr>
            <a:spLocks noChangeShapeType="1"/>
          </p:cNvSpPr>
          <p:nvPr/>
        </p:nvSpPr>
        <p:spPr bwMode="auto">
          <a:xfrm>
            <a:off x="3057525" y="2797856"/>
            <a:ext cx="1624013" cy="1069975"/>
          </a:xfrm>
          <a:prstGeom prst="line">
            <a:avLst/>
          </a:prstGeom>
          <a:noFill/>
          <a:ln w="28575">
            <a:solidFill>
              <a:srgbClr val="000000"/>
            </a:solidFill>
            <a:prstDash val="sysDot"/>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 name="Group 6">
            <a:extLst>
              <a:ext uri="{FF2B5EF4-FFF2-40B4-BE49-F238E27FC236}">
                <a16:creationId xmlns:a16="http://schemas.microsoft.com/office/drawing/2014/main" id="{D5A7135B-F84D-8E42-A7AD-C337B03A05BF}"/>
              </a:ext>
            </a:extLst>
          </p:cNvPr>
          <p:cNvGrpSpPr/>
          <p:nvPr/>
        </p:nvGrpSpPr>
        <p:grpSpPr>
          <a:xfrm>
            <a:off x="5389563" y="3466193"/>
            <a:ext cx="3167062" cy="1152525"/>
            <a:chOff x="5389563" y="3466193"/>
            <a:chExt cx="3167062" cy="1152525"/>
          </a:xfrm>
        </p:grpSpPr>
        <p:sp>
          <p:nvSpPr>
            <p:cNvPr id="59" name="Text Box 7">
              <a:extLst>
                <a:ext uri="{FF2B5EF4-FFF2-40B4-BE49-F238E27FC236}">
                  <a16:creationId xmlns:a16="http://schemas.microsoft.com/office/drawing/2014/main" id="{2A05B120-EC26-AD42-B3AA-CD4706803936}"/>
                </a:ext>
              </a:extLst>
            </p:cNvPr>
            <p:cNvSpPr txBox="1">
              <a:spLocks noChangeArrowheads="1"/>
            </p:cNvSpPr>
            <p:nvPr/>
          </p:nvSpPr>
          <p:spPr bwMode="auto">
            <a:xfrm>
              <a:off x="5780088" y="3777343"/>
              <a:ext cx="2776537"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[base])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[base+1])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[nextseqnum-1])</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0" name="Text Box 8">
              <a:extLst>
                <a:ext uri="{FF2B5EF4-FFF2-40B4-BE49-F238E27FC236}">
                  <a16:creationId xmlns:a16="http://schemas.microsoft.com/office/drawing/2014/main" id="{50EB188A-016B-BC43-B95B-2D09A833384C}"/>
                </a:ext>
              </a:extLst>
            </p:cNvPr>
            <p:cNvSpPr txBox="1">
              <a:spLocks noChangeArrowheads="1"/>
            </p:cNvSpPr>
            <p:nvPr/>
          </p:nvSpPr>
          <p:spPr bwMode="auto">
            <a:xfrm>
              <a:off x="5802313" y="3542393"/>
              <a:ext cx="1100137"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1" name="Line 9">
              <a:extLst>
                <a:ext uri="{FF2B5EF4-FFF2-40B4-BE49-F238E27FC236}">
                  <a16:creationId xmlns:a16="http://schemas.microsoft.com/office/drawing/2014/main" id="{47618681-EE80-804F-9624-DC7CC3FBF4D0}"/>
                </a:ext>
              </a:extLst>
            </p:cNvPr>
            <p:cNvSpPr>
              <a:spLocks noChangeShapeType="1"/>
            </p:cNvSpPr>
            <p:nvPr/>
          </p:nvSpPr>
          <p:spPr bwMode="auto">
            <a:xfrm>
              <a:off x="5886450" y="3818618"/>
              <a:ext cx="161925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Freeform 10">
              <a:extLst>
                <a:ext uri="{FF2B5EF4-FFF2-40B4-BE49-F238E27FC236}">
                  <a16:creationId xmlns:a16="http://schemas.microsoft.com/office/drawing/2014/main" id="{44271988-489C-A543-88C3-7FA50E90A3D0}"/>
                </a:ext>
              </a:extLst>
            </p:cNvPr>
            <p:cNvSpPr>
              <a:spLocks/>
            </p:cNvSpPr>
            <p:nvPr/>
          </p:nvSpPr>
          <p:spPr bwMode="auto">
            <a:xfrm>
              <a:off x="5389563" y="3466193"/>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61280105-A5C6-2749-821B-7E8540B77F71}"/>
              </a:ext>
            </a:extLst>
          </p:cNvPr>
          <p:cNvGrpSpPr/>
          <p:nvPr/>
        </p:nvGrpSpPr>
        <p:grpSpPr>
          <a:xfrm>
            <a:off x="4222750" y="1037318"/>
            <a:ext cx="5521325" cy="2636838"/>
            <a:chOff x="4222750" y="1037318"/>
            <a:chExt cx="5521325" cy="2636838"/>
          </a:xfrm>
        </p:grpSpPr>
        <p:sp>
          <p:nvSpPr>
            <p:cNvPr id="63" name="Text Box 11">
              <a:extLst>
                <a:ext uri="{FF2B5EF4-FFF2-40B4-BE49-F238E27FC236}">
                  <a16:creationId xmlns:a16="http://schemas.microsoft.com/office/drawing/2014/main" id="{02F77C28-EA65-D040-B118-4BF0CBEFB1D8}"/>
                </a:ext>
              </a:extLst>
            </p:cNvPr>
            <p:cNvSpPr txBox="1">
              <a:spLocks noChangeArrowheads="1"/>
            </p:cNvSpPr>
            <p:nvPr/>
          </p:nvSpPr>
          <p:spPr bwMode="auto">
            <a:xfrm>
              <a:off x="4222750" y="1037318"/>
              <a:ext cx="2333625"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2">
              <a:extLst>
                <a:ext uri="{FF2B5EF4-FFF2-40B4-BE49-F238E27FC236}">
                  <a16:creationId xmlns:a16="http://schemas.microsoft.com/office/drawing/2014/main" id="{0FE72F9F-0F53-5149-AE2D-57D5F5931880}"/>
                </a:ext>
              </a:extLst>
            </p:cNvPr>
            <p:cNvSpPr>
              <a:spLocks noChangeShapeType="1"/>
            </p:cNvSpPr>
            <p:nvPr/>
          </p:nvSpPr>
          <p:spPr bwMode="auto">
            <a:xfrm>
              <a:off x="4330700" y="1356406"/>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Text Box 13">
              <a:extLst>
                <a:ext uri="{FF2B5EF4-FFF2-40B4-BE49-F238E27FC236}">
                  <a16:creationId xmlns:a16="http://schemas.microsoft.com/office/drawing/2014/main" id="{C068D2CE-31E7-0E41-B00C-9CE255D13D42}"/>
                </a:ext>
              </a:extLst>
            </p:cNvPr>
            <p:cNvSpPr txBox="1">
              <a:spLocks noChangeArrowheads="1"/>
            </p:cNvSpPr>
            <p:nvPr/>
          </p:nvSpPr>
          <p:spPr bwMode="auto">
            <a:xfrm>
              <a:off x="4222750" y="1378631"/>
              <a:ext cx="5521325" cy="146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if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&lt;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base+N</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nextseqnum,data,chksum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if (base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nextseqnum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refuse_data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6" name="Freeform 14">
              <a:extLst>
                <a:ext uri="{FF2B5EF4-FFF2-40B4-BE49-F238E27FC236}">
                  <a16:creationId xmlns:a16="http://schemas.microsoft.com/office/drawing/2014/main" id="{FB29E48C-0B2E-EA40-ADD9-64576E56AD94}"/>
                </a:ext>
              </a:extLst>
            </p:cNvPr>
            <p:cNvSpPr>
              <a:spLocks/>
            </p:cNvSpPr>
            <p:nvPr/>
          </p:nvSpPr>
          <p:spPr bwMode="auto">
            <a:xfrm rot="5142103" flipH="1">
              <a:off x="4816476" y="2901043"/>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7" name="Group 76">
            <a:extLst>
              <a:ext uri="{FF2B5EF4-FFF2-40B4-BE49-F238E27FC236}">
                <a16:creationId xmlns:a16="http://schemas.microsoft.com/office/drawing/2014/main" id="{5A5CCAB1-0607-D94B-8E3D-A737042D653B}"/>
              </a:ext>
            </a:extLst>
          </p:cNvPr>
          <p:cNvGrpSpPr/>
          <p:nvPr/>
        </p:nvGrpSpPr>
        <p:grpSpPr>
          <a:xfrm>
            <a:off x="4371975" y="4413931"/>
            <a:ext cx="3686175" cy="1860550"/>
            <a:chOff x="4371975" y="4413931"/>
            <a:chExt cx="3686175" cy="1860550"/>
          </a:xfrm>
        </p:grpSpPr>
        <p:sp>
          <p:nvSpPr>
            <p:cNvPr id="67" name="Text Box 15">
              <a:extLst>
                <a:ext uri="{FF2B5EF4-FFF2-40B4-BE49-F238E27FC236}">
                  <a16:creationId xmlns:a16="http://schemas.microsoft.com/office/drawing/2014/main" id="{AD438209-6EF7-AA4A-82C0-D91CCFE111B9}"/>
                </a:ext>
              </a:extLst>
            </p:cNvPr>
            <p:cNvSpPr txBox="1">
              <a:spLocks noChangeArrowheads="1"/>
            </p:cNvSpPr>
            <p:nvPr/>
          </p:nvSpPr>
          <p:spPr bwMode="auto">
            <a:xfrm>
              <a:off x="4371975" y="5445806"/>
              <a:ext cx="3686175" cy="82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base = getacknum(rcvpkt)+1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If (base == nextseqnum)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stop_timer</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else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Text Box 16">
              <a:extLst>
                <a:ext uri="{FF2B5EF4-FFF2-40B4-BE49-F238E27FC236}">
                  <a16:creationId xmlns:a16="http://schemas.microsoft.com/office/drawing/2014/main" id="{29DA4699-1738-7A44-AE37-8A9ADF3221C7}"/>
                </a:ext>
              </a:extLst>
            </p:cNvPr>
            <p:cNvSpPr txBox="1">
              <a:spLocks noChangeArrowheads="1"/>
            </p:cNvSpPr>
            <p:nvPr/>
          </p:nvSpPr>
          <p:spPr bwMode="auto">
            <a:xfrm>
              <a:off x="4384675" y="4945743"/>
              <a:ext cx="2833688"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notcorrupt(rcvpkt)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9" name="Line 17">
              <a:extLst>
                <a:ext uri="{FF2B5EF4-FFF2-40B4-BE49-F238E27FC236}">
                  <a16:creationId xmlns:a16="http://schemas.microsoft.com/office/drawing/2014/main" id="{72717240-9C97-6946-9931-1ECA1CCC85BA}"/>
                </a:ext>
              </a:extLst>
            </p:cNvPr>
            <p:cNvSpPr>
              <a:spLocks noChangeShapeType="1"/>
            </p:cNvSpPr>
            <p:nvPr/>
          </p:nvSpPr>
          <p:spPr bwMode="auto">
            <a:xfrm>
              <a:off x="4476750" y="5469618"/>
              <a:ext cx="16192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Freeform 18">
              <a:extLst>
                <a:ext uri="{FF2B5EF4-FFF2-40B4-BE49-F238E27FC236}">
                  <a16:creationId xmlns:a16="http://schemas.microsoft.com/office/drawing/2014/main" id="{A9B81A19-AC5E-0D42-B28F-5550C1DD51FB}"/>
                </a:ext>
              </a:extLst>
            </p:cNvPr>
            <p:cNvSpPr>
              <a:spLocks/>
            </p:cNvSpPr>
            <p:nvPr/>
          </p:nvSpPr>
          <p:spPr bwMode="auto">
            <a:xfrm>
              <a:off x="4533900" y="4413931"/>
              <a:ext cx="1054100" cy="674687"/>
            </a:xfrm>
            <a:custGeom>
              <a:avLst/>
              <a:gdLst>
                <a:gd name="T0" fmla="*/ 2147483647 w 664"/>
                <a:gd name="T1" fmla="*/ 2147483647 h 425"/>
                <a:gd name="T2" fmla="*/ 2147483647 w 664"/>
                <a:gd name="T3" fmla="*/ 0 h 425"/>
                <a:gd name="T4" fmla="*/ 0 60000 65536"/>
                <a:gd name="T5" fmla="*/ 0 60000 65536"/>
              </a:gdLst>
              <a:ahLst/>
              <a:cxnLst>
                <a:cxn ang="T4">
                  <a:pos x="T0" y="T1"/>
                </a:cxn>
                <a:cxn ang="T5">
                  <a:pos x="T2" y="T3"/>
                </a:cxn>
              </a:cxnLst>
              <a:rect l="0" t="0" r="r" b="b"/>
              <a:pathLst>
                <a:path w="664" h="425">
                  <a:moveTo>
                    <a:pt x="241" y="20"/>
                  </a:moveTo>
                  <a:cubicBezTo>
                    <a:pt x="0" y="393"/>
                    <a:pt x="664" y="425"/>
                    <a:pt x="388"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1" name="Line 19">
            <a:extLst>
              <a:ext uri="{FF2B5EF4-FFF2-40B4-BE49-F238E27FC236}">
                <a16:creationId xmlns:a16="http://schemas.microsoft.com/office/drawing/2014/main" id="{22DEBF89-3550-6645-9712-0242C37D82B7}"/>
              </a:ext>
            </a:extLst>
          </p:cNvPr>
          <p:cNvSpPr>
            <a:spLocks noChangeShapeType="1"/>
          </p:cNvSpPr>
          <p:nvPr/>
        </p:nvSpPr>
        <p:spPr bwMode="auto">
          <a:xfrm>
            <a:off x="2643188" y="3224893"/>
            <a:ext cx="80327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0">
            <a:extLst>
              <a:ext uri="{FF2B5EF4-FFF2-40B4-BE49-F238E27FC236}">
                <a16:creationId xmlns:a16="http://schemas.microsoft.com/office/drawing/2014/main" id="{512F18ED-B1CE-7B4C-A5DF-24588894801C}"/>
              </a:ext>
            </a:extLst>
          </p:cNvPr>
          <p:cNvSpPr txBox="1">
            <a:spLocks noChangeArrowheads="1"/>
          </p:cNvSpPr>
          <p:nvPr/>
        </p:nvSpPr>
        <p:spPr bwMode="auto">
          <a:xfrm>
            <a:off x="2516188" y="3194731"/>
            <a:ext cx="1485900" cy="50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base=1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nextseqnum=1</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78" name="Group 77">
            <a:extLst>
              <a:ext uri="{FF2B5EF4-FFF2-40B4-BE49-F238E27FC236}">
                <a16:creationId xmlns:a16="http://schemas.microsoft.com/office/drawing/2014/main" id="{8B86AB7A-4C0D-9A4A-A096-7DD9EFD2F636}"/>
              </a:ext>
            </a:extLst>
          </p:cNvPr>
          <p:cNvGrpSpPr/>
          <p:nvPr/>
        </p:nvGrpSpPr>
        <p:grpSpPr>
          <a:xfrm>
            <a:off x="2279650" y="4188506"/>
            <a:ext cx="2343150" cy="638175"/>
            <a:chOff x="2279650" y="4188506"/>
            <a:chExt cx="2343150" cy="638175"/>
          </a:xfrm>
        </p:grpSpPr>
        <p:sp>
          <p:nvSpPr>
            <p:cNvPr id="73" name="Text Box 21">
              <a:extLst>
                <a:ext uri="{FF2B5EF4-FFF2-40B4-BE49-F238E27FC236}">
                  <a16:creationId xmlns:a16="http://schemas.microsoft.com/office/drawing/2014/main" id="{54ABBC76-AD8A-8E4D-8A09-320EC5AFD027}"/>
                </a:ext>
              </a:extLst>
            </p:cNvPr>
            <p:cNvSpPr txBox="1">
              <a:spLocks noChangeArrowheads="1"/>
            </p:cNvSpPr>
            <p:nvPr/>
          </p:nvSpPr>
          <p:spPr bwMode="auto">
            <a:xfrm>
              <a:off x="2279650" y="4256768"/>
              <a:ext cx="2047875"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2">
              <a:extLst>
                <a:ext uri="{FF2B5EF4-FFF2-40B4-BE49-F238E27FC236}">
                  <a16:creationId xmlns:a16="http://schemas.microsoft.com/office/drawing/2014/main" id="{9592E062-F136-0D44-96CD-0C9A278CDE04}"/>
                </a:ext>
              </a:extLst>
            </p:cNvPr>
            <p:cNvSpPr>
              <a:spLocks noChangeShapeType="1"/>
            </p:cNvSpPr>
            <p:nvPr/>
          </p:nvSpPr>
          <p:spPr bwMode="auto">
            <a:xfrm flipV="1">
              <a:off x="2371725" y="4755243"/>
              <a:ext cx="152082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Freeform 23">
              <a:extLst>
                <a:ext uri="{FF2B5EF4-FFF2-40B4-BE49-F238E27FC236}">
                  <a16:creationId xmlns:a16="http://schemas.microsoft.com/office/drawing/2014/main" id="{745C2973-75F6-D641-915F-9781107AB9F8}"/>
                </a:ext>
              </a:extLst>
            </p:cNvPr>
            <p:cNvSpPr>
              <a:spLocks/>
            </p:cNvSpPr>
            <p:nvPr/>
          </p:nvSpPr>
          <p:spPr bwMode="auto">
            <a:xfrm>
              <a:off x="3927475" y="4188506"/>
              <a:ext cx="695325" cy="638175"/>
            </a:xfrm>
            <a:custGeom>
              <a:avLst/>
              <a:gdLst>
                <a:gd name="T0" fmla="*/ 2147483647 w 1095"/>
                <a:gd name="T1" fmla="*/ 0 h 1005"/>
                <a:gd name="T2" fmla="*/ 2147483647 w 1095"/>
                <a:gd name="T3" fmla="*/ 2147483647 h 1005"/>
                <a:gd name="T4" fmla="*/ 0 60000 65536"/>
                <a:gd name="T5" fmla="*/ 0 60000 65536"/>
              </a:gdLst>
              <a:ahLst/>
              <a:cxnLst>
                <a:cxn ang="T4">
                  <a:pos x="T0" y="T1"/>
                </a:cxn>
                <a:cxn ang="T5">
                  <a:pos x="T2" y="T3"/>
                </a:cxn>
              </a:cxnLst>
              <a:rect l="0" t="0" r="r" b="b"/>
              <a:pathLst>
                <a:path w="1095" h="1005">
                  <a:moveTo>
                    <a:pt x="1005" y="0"/>
                  </a:moveTo>
                  <a:cubicBezTo>
                    <a:pt x="0" y="30"/>
                    <a:pt x="645" y="1005"/>
                    <a:pt x="1095" y="16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6" name="Text Box 24">
            <a:extLst>
              <a:ext uri="{FF2B5EF4-FFF2-40B4-BE49-F238E27FC236}">
                <a16:creationId xmlns:a16="http://schemas.microsoft.com/office/drawing/2014/main" id="{86A74934-2C44-8743-8176-583092CA3D2E}"/>
              </a:ext>
            </a:extLst>
          </p:cNvPr>
          <p:cNvSpPr txBox="1">
            <a:spLocks noChangeArrowheads="1"/>
          </p:cNvSpPr>
          <p:nvPr/>
        </p:nvSpPr>
        <p:spPr bwMode="auto">
          <a:xfrm>
            <a:off x="2559050" y="2894693"/>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Tree>
    <p:extLst>
      <p:ext uri="{BB962C8B-B14F-4D97-AF65-F5344CB8AC3E}">
        <p14:creationId xmlns:p14="http://schemas.microsoft.com/office/powerpoint/2010/main" val="3323313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7"/>
                                        </p:tgtEl>
                                        <p:attrNameLst>
                                          <p:attrName>style.visibility</p:attrName>
                                        </p:attrNameLst>
                                      </p:cBhvr>
                                      <p:to>
                                        <p:strVal val="visible"/>
                                      </p:to>
                                    </p:set>
                                    <p:animEffect transition="in" filter="dissolve">
                                      <p:cBhvr>
                                        <p:cTn id="17" dur="500"/>
                                        <p:tgtEl>
                                          <p:spTgt spid="7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8"/>
                                        </p:tgtEl>
                                        <p:attrNameLst>
                                          <p:attrName>style.visibility</p:attrName>
                                        </p:attrNameLst>
                                      </p:cBhvr>
                                      <p:to>
                                        <p:strVal val="visible"/>
                                      </p:to>
                                    </p:set>
                                    <p:animEffect transition="in" filter="dissolve">
                                      <p:cBhvr>
                                        <p:cTn id="22"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receiver extended FSM</a:t>
            </a:r>
            <a:endParaRPr lang="en-US" sz="4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142</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sp>
        <p:nvSpPr>
          <p:cNvPr id="54" name="Oval 4">
            <a:extLst>
              <a:ext uri="{FF2B5EF4-FFF2-40B4-BE49-F238E27FC236}">
                <a16:creationId xmlns:a16="http://schemas.microsoft.com/office/drawing/2014/main" id="{0C78546A-7459-5347-80F4-125D010F8E84}"/>
              </a:ext>
            </a:extLst>
          </p:cNvPr>
          <p:cNvSpPr>
            <a:spLocks noChangeArrowheads="1"/>
          </p:cNvSpPr>
          <p:nvPr/>
        </p:nvSpPr>
        <p:spPr bwMode="auto">
          <a:xfrm>
            <a:off x="4922611" y="2155825"/>
            <a:ext cx="666750" cy="6572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79" name="Text Box 5">
            <a:extLst>
              <a:ext uri="{FF2B5EF4-FFF2-40B4-BE49-F238E27FC236}">
                <a16:creationId xmlns:a16="http://schemas.microsoft.com/office/drawing/2014/main" id="{D7B9D2FB-B481-7E4A-A0F6-5F57E413C0AE}"/>
              </a:ext>
            </a:extLst>
          </p:cNvPr>
          <p:cNvSpPr txBox="1">
            <a:spLocks noChangeArrowheads="1"/>
          </p:cNvSpPr>
          <p:nvPr/>
        </p:nvSpPr>
        <p:spPr bwMode="auto">
          <a:xfrm>
            <a:off x="4881111" y="2307771"/>
            <a:ext cx="8001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a:t>
            </a:r>
            <a:endParaRPr kumimoji="0" lang="en-US" altLang="en-US" sz="20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6">
            <a:extLst>
              <a:ext uri="{FF2B5EF4-FFF2-40B4-BE49-F238E27FC236}">
                <a16:creationId xmlns:a16="http://schemas.microsoft.com/office/drawing/2014/main" id="{96D79319-AAC7-2846-924D-45104B1A129F}"/>
              </a:ext>
            </a:extLst>
          </p:cNvPr>
          <p:cNvSpPr>
            <a:spLocks noChangeShapeType="1"/>
          </p:cNvSpPr>
          <p:nvPr/>
        </p:nvSpPr>
        <p:spPr bwMode="auto">
          <a:xfrm>
            <a:off x="2608036" y="1995488"/>
            <a:ext cx="2298700" cy="4746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10">
            <a:extLst>
              <a:ext uri="{FF2B5EF4-FFF2-40B4-BE49-F238E27FC236}">
                <a16:creationId xmlns:a16="http://schemas.microsoft.com/office/drawing/2014/main" id="{5510D433-027A-A141-B3D0-3E03E8DAE8A8}"/>
              </a:ext>
            </a:extLst>
          </p:cNvPr>
          <p:cNvSpPr>
            <a:spLocks/>
          </p:cNvSpPr>
          <p:nvPr/>
        </p:nvSpPr>
        <p:spPr bwMode="auto">
          <a:xfrm>
            <a:off x="5595711" y="1898650"/>
            <a:ext cx="828675"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Text Box 11">
            <a:extLst>
              <a:ext uri="{FF2B5EF4-FFF2-40B4-BE49-F238E27FC236}">
                <a16:creationId xmlns:a16="http://schemas.microsoft.com/office/drawing/2014/main" id="{FCA8632E-A5B0-664A-9196-8A8B55D0CC4A}"/>
              </a:ext>
            </a:extLst>
          </p:cNvPr>
          <p:cNvSpPr txBox="1">
            <a:spLocks noChangeArrowheads="1"/>
          </p:cNvSpPr>
          <p:nvPr/>
        </p:nvSpPr>
        <p:spPr bwMode="auto">
          <a:xfrm>
            <a:off x="6089424" y="1668463"/>
            <a:ext cx="3570287" cy="563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hasseqnum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12">
            <a:extLst>
              <a:ext uri="{FF2B5EF4-FFF2-40B4-BE49-F238E27FC236}">
                <a16:creationId xmlns:a16="http://schemas.microsoft.com/office/drawing/2014/main" id="{C6CE9EFA-3CCD-C14E-A5CF-3105777426B6}"/>
              </a:ext>
            </a:extLst>
          </p:cNvPr>
          <p:cNvSpPr>
            <a:spLocks noChangeShapeType="1"/>
          </p:cNvSpPr>
          <p:nvPr/>
        </p:nvSpPr>
        <p:spPr bwMode="auto">
          <a:xfrm>
            <a:off x="6159274" y="2360613"/>
            <a:ext cx="3175000" cy="1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Text Box 13">
            <a:extLst>
              <a:ext uri="{FF2B5EF4-FFF2-40B4-BE49-F238E27FC236}">
                <a16:creationId xmlns:a16="http://schemas.microsoft.com/office/drawing/2014/main" id="{69836D4C-507C-6B47-A6BF-2C0D582C5DE9}"/>
              </a:ext>
            </a:extLst>
          </p:cNvPr>
          <p:cNvSpPr txBox="1">
            <a:spLocks noChangeArrowheads="1"/>
          </p:cNvSpPr>
          <p:nvPr/>
        </p:nvSpPr>
        <p:spPr bwMode="auto">
          <a:xfrm>
            <a:off x="6094186" y="2403475"/>
            <a:ext cx="4314825" cy="85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expectedseqnum,ACK,chksum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5021266A-A4B2-8A46-9C1D-2E9C56A7B822}"/>
              </a:ext>
            </a:extLst>
          </p:cNvPr>
          <p:cNvGrpSpPr/>
          <p:nvPr/>
        </p:nvGrpSpPr>
        <p:grpSpPr>
          <a:xfrm>
            <a:off x="4320949" y="1306513"/>
            <a:ext cx="1701605" cy="841375"/>
            <a:chOff x="4320949" y="1306513"/>
            <a:chExt cx="1701605" cy="841375"/>
          </a:xfrm>
        </p:grpSpPr>
        <p:sp>
          <p:nvSpPr>
            <p:cNvPr id="81" name="Text Box 7">
              <a:extLst>
                <a:ext uri="{FF2B5EF4-FFF2-40B4-BE49-F238E27FC236}">
                  <a16:creationId xmlns:a16="http://schemas.microsoft.com/office/drawing/2014/main" id="{C9553829-3975-2E49-9803-6EFDAFB5EBC4}"/>
                </a:ext>
              </a:extLst>
            </p:cNvPr>
            <p:cNvSpPr txBox="1">
              <a:spLocks noChangeArrowheads="1"/>
            </p:cNvSpPr>
            <p:nvPr/>
          </p:nvSpPr>
          <p:spPr bwMode="auto">
            <a:xfrm>
              <a:off x="4320949" y="1582738"/>
              <a:ext cx="1617662" cy="31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2" name="Text Box 8">
              <a:extLst>
                <a:ext uri="{FF2B5EF4-FFF2-40B4-BE49-F238E27FC236}">
                  <a16:creationId xmlns:a16="http://schemas.microsoft.com/office/drawing/2014/main" id="{2E7739F4-D1B2-A747-870F-EBBF181526F6}"/>
                </a:ext>
              </a:extLst>
            </p:cNvPr>
            <p:cNvSpPr txBox="1">
              <a:spLocks noChangeArrowheads="1"/>
            </p:cNvSpPr>
            <p:nvPr/>
          </p:nvSpPr>
          <p:spPr bwMode="auto">
            <a:xfrm>
              <a:off x="4360636" y="1306513"/>
              <a:ext cx="1661918"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any other event </a:t>
              </a: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83" name="Line 9">
              <a:extLst>
                <a:ext uri="{FF2B5EF4-FFF2-40B4-BE49-F238E27FC236}">
                  <a16:creationId xmlns:a16="http://schemas.microsoft.com/office/drawing/2014/main" id="{325C94EB-6A64-BC4A-A405-47C0EBE38857}"/>
                </a:ext>
              </a:extLst>
            </p:cNvPr>
            <p:cNvSpPr>
              <a:spLocks noChangeShapeType="1"/>
            </p:cNvSpPr>
            <p:nvPr/>
          </p:nvSpPr>
          <p:spPr bwMode="auto">
            <a:xfrm>
              <a:off x="4441599" y="1603375"/>
              <a:ext cx="8159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Freeform 14">
              <a:extLst>
                <a:ext uri="{FF2B5EF4-FFF2-40B4-BE49-F238E27FC236}">
                  <a16:creationId xmlns:a16="http://schemas.microsoft.com/office/drawing/2014/main" id="{B309A64A-7394-0245-8A9F-73E7049FB6F0}"/>
                </a:ext>
              </a:extLst>
            </p:cNvPr>
            <p:cNvSpPr>
              <a:spLocks/>
            </p:cNvSpPr>
            <p:nvPr/>
          </p:nvSpPr>
          <p:spPr bwMode="auto">
            <a:xfrm rot="5142103" flipH="1">
              <a:off x="5068662" y="1374775"/>
              <a:ext cx="393700" cy="1152525"/>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9" name="Line 15">
            <a:extLst>
              <a:ext uri="{FF2B5EF4-FFF2-40B4-BE49-F238E27FC236}">
                <a16:creationId xmlns:a16="http://schemas.microsoft.com/office/drawing/2014/main" id="{DFB05333-8F2D-AD4D-AF5B-F08A11737E43}"/>
              </a:ext>
            </a:extLst>
          </p:cNvPr>
          <p:cNvSpPr>
            <a:spLocks noChangeShapeType="1"/>
          </p:cNvSpPr>
          <p:nvPr/>
        </p:nvSpPr>
        <p:spPr bwMode="auto">
          <a:xfrm>
            <a:off x="2547711" y="2408238"/>
            <a:ext cx="12382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Text Box 16">
            <a:extLst>
              <a:ext uri="{FF2B5EF4-FFF2-40B4-BE49-F238E27FC236}">
                <a16:creationId xmlns:a16="http://schemas.microsoft.com/office/drawing/2014/main" id="{72BCB5B4-7731-AE47-AA11-27C7F6305633}"/>
              </a:ext>
            </a:extLst>
          </p:cNvPr>
          <p:cNvSpPr txBox="1">
            <a:spLocks noChangeArrowheads="1"/>
          </p:cNvSpPr>
          <p:nvPr/>
        </p:nvSpPr>
        <p:spPr bwMode="auto">
          <a:xfrm>
            <a:off x="2457224" y="2428875"/>
            <a:ext cx="3641725" cy="98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expectedseqnum,ACK,chksum</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17">
            <a:extLst>
              <a:ext uri="{FF2B5EF4-FFF2-40B4-BE49-F238E27FC236}">
                <a16:creationId xmlns:a16="http://schemas.microsoft.com/office/drawing/2014/main" id="{F76BD3C3-1C69-4441-A736-BFED27A3CAB3}"/>
              </a:ext>
            </a:extLst>
          </p:cNvPr>
          <p:cNvSpPr txBox="1">
            <a:spLocks noChangeArrowheads="1"/>
          </p:cNvSpPr>
          <p:nvPr/>
        </p:nvSpPr>
        <p:spPr bwMode="auto">
          <a:xfrm>
            <a:off x="2493736" y="2105025"/>
            <a:ext cx="3238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ymbol" charset="0"/>
                <a:ea typeface="ＭＳ Ｐゴシック" charset="0"/>
                <a:cs typeface="+mn-cs"/>
              </a:rPr>
              <a:t>L</a:t>
            </a:r>
          </a:p>
        </p:txBody>
      </p:sp>
      <p:sp>
        <p:nvSpPr>
          <p:cNvPr id="92" name="Rectangle 3">
            <a:extLst>
              <a:ext uri="{FF2B5EF4-FFF2-40B4-BE49-F238E27FC236}">
                <a16:creationId xmlns:a16="http://schemas.microsoft.com/office/drawing/2014/main" id="{C3CB9118-6DFF-F343-94F3-68C1B0042C12}"/>
              </a:ext>
            </a:extLst>
          </p:cNvPr>
          <p:cNvSpPr txBox="1">
            <a:spLocks noChangeArrowheads="1"/>
          </p:cNvSpPr>
          <p:nvPr/>
        </p:nvSpPr>
        <p:spPr>
          <a:xfrm>
            <a:off x="930389" y="3827462"/>
            <a:ext cx="10318069" cy="285432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ACK-only: always send ACK for correctly-received packet with highest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in-order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seq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may generate duplicate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need only remember </a:t>
            </a: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expectedseqnum</a:t>
            </a:r>
            <a:endParaRPr kumimoji="0" lang="en-US" altLang="en-US" sz="24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out-of-order packet: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discard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buffer): </a:t>
            </a:r>
            <a:r>
              <a:rPr kumimoji="0" lang="en-US" altLang="ja-JP"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no receiver buffering!</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re-ACK pkt with highest in-order seq #</a:t>
            </a:r>
          </a:p>
        </p:txBody>
      </p:sp>
    </p:spTree>
    <p:extLst>
      <p:ext uri="{BB962C8B-B14F-4D97-AF65-F5344CB8AC3E}">
        <p14:creationId xmlns:p14="http://schemas.microsoft.com/office/powerpoint/2010/main" val="3198204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animEffect transition="in" filter="dissolve">
                                      <p:cBhvr>
                                        <p:cTn id="7" dur="500"/>
                                        <p:tgtEl>
                                          <p:spTgt spid="8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dissolve">
                                      <p:cBhvr>
                                        <p:cTn id="12" dur="500"/>
                                        <p:tgtEl>
                                          <p:spTgt spid="8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7" grpId="0"/>
    </p:bld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sender </a:t>
            </a:r>
            <a:r>
              <a:rPr lang="en-US" dirty="0"/>
              <a:t>(simplified)</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143</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sp>
        <p:nvSpPr>
          <p:cNvPr id="33" name="Oval 7">
            <a:extLst>
              <a:ext uri="{FF2B5EF4-FFF2-40B4-BE49-F238E27FC236}">
                <a16:creationId xmlns:a16="http://schemas.microsoft.com/office/drawing/2014/main" id="{AEE49C95-3701-8840-977E-61D904B2CC83}"/>
              </a:ext>
            </a:extLst>
          </p:cNvPr>
          <p:cNvSpPr>
            <a:spLocks noChangeArrowheads="1"/>
          </p:cNvSpPr>
          <p:nvPr/>
        </p:nvSpPr>
        <p:spPr bwMode="auto">
          <a:xfrm>
            <a:off x="5099050" y="2604687"/>
            <a:ext cx="1071562" cy="971550"/>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 name="Oval 6">
            <a:extLst>
              <a:ext uri="{FF2B5EF4-FFF2-40B4-BE49-F238E27FC236}">
                <a16:creationId xmlns:a16="http://schemas.microsoft.com/office/drawing/2014/main" id="{4382DF8F-AB7B-5D44-AF4D-18DC3B9D59EA}"/>
              </a:ext>
            </a:extLst>
          </p:cNvPr>
          <p:cNvSpPr>
            <a:spLocks noChangeArrowheads="1"/>
          </p:cNvSpPr>
          <p:nvPr/>
        </p:nvSpPr>
        <p:spPr bwMode="auto">
          <a:xfrm>
            <a:off x="5024437" y="2652312"/>
            <a:ext cx="1071563" cy="971550"/>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 name="Text Box 5">
            <a:extLst>
              <a:ext uri="{FF2B5EF4-FFF2-40B4-BE49-F238E27FC236}">
                <a16:creationId xmlns:a16="http://schemas.microsoft.com/office/drawing/2014/main" id="{9107608A-E6DF-3F4B-BF4B-FFB43090816D}"/>
              </a:ext>
            </a:extLst>
          </p:cNvPr>
          <p:cNvSpPr txBox="1">
            <a:spLocks noChangeArrowheads="1"/>
          </p:cNvSpPr>
          <p:nvPr/>
        </p:nvSpPr>
        <p:spPr bwMode="auto">
          <a:xfrm>
            <a:off x="5108563" y="2655487"/>
            <a:ext cx="889025" cy="98610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wait</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for </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event</a:t>
            </a:r>
            <a:endPar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36" name="Line 8">
            <a:extLst>
              <a:ext uri="{FF2B5EF4-FFF2-40B4-BE49-F238E27FC236}">
                <a16:creationId xmlns:a16="http://schemas.microsoft.com/office/drawing/2014/main" id="{8F3151C2-1919-C44F-BBE7-B56B7FFA5203}"/>
              </a:ext>
            </a:extLst>
          </p:cNvPr>
          <p:cNvSpPr>
            <a:spLocks noChangeShapeType="1"/>
          </p:cNvSpPr>
          <p:nvPr/>
        </p:nvSpPr>
        <p:spPr bwMode="auto">
          <a:xfrm>
            <a:off x="4057650" y="2122087"/>
            <a:ext cx="1071562" cy="688975"/>
          </a:xfrm>
          <a:prstGeom prst="line">
            <a:avLst/>
          </a:prstGeom>
          <a:noFill/>
          <a:ln w="9525">
            <a:solidFill>
              <a:srgbClr val="000000"/>
            </a:solidFill>
            <a:prstDash val="dash"/>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 name="Text Box 9">
            <a:extLst>
              <a:ext uri="{FF2B5EF4-FFF2-40B4-BE49-F238E27FC236}">
                <a16:creationId xmlns:a16="http://schemas.microsoft.com/office/drawing/2014/main" id="{FA7373C1-8C55-7C43-912E-59BC5D56C62B}"/>
              </a:ext>
            </a:extLst>
          </p:cNvPr>
          <p:cNvSpPr txBox="1">
            <a:spLocks noChangeArrowheads="1"/>
          </p:cNvSpPr>
          <p:nvPr/>
        </p:nvSpPr>
        <p:spPr bwMode="auto">
          <a:xfrm>
            <a:off x="2516187" y="2749150"/>
            <a:ext cx="2546350" cy="5175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NextSeqNum = InitialSeqNum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SendBase = InitialSeqNum</a:t>
            </a:r>
          </a:p>
        </p:txBody>
      </p:sp>
      <p:sp>
        <p:nvSpPr>
          <p:cNvPr id="38" name="Line 10">
            <a:extLst>
              <a:ext uri="{FF2B5EF4-FFF2-40B4-BE49-F238E27FC236}">
                <a16:creationId xmlns:a16="http://schemas.microsoft.com/office/drawing/2014/main" id="{9EE0499A-1821-9E42-88DA-1FF2FAACADFD}"/>
              </a:ext>
            </a:extLst>
          </p:cNvPr>
          <p:cNvSpPr>
            <a:spLocks noChangeShapeType="1"/>
          </p:cNvSpPr>
          <p:nvPr/>
        </p:nvSpPr>
        <p:spPr bwMode="auto">
          <a:xfrm>
            <a:off x="2619375" y="2763437"/>
            <a:ext cx="2179637"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 name="Text Box 11">
            <a:extLst>
              <a:ext uri="{FF2B5EF4-FFF2-40B4-BE49-F238E27FC236}">
                <a16:creationId xmlns:a16="http://schemas.microsoft.com/office/drawing/2014/main" id="{24B96F0E-7496-184A-B796-2170A0DFDFDD}"/>
              </a:ext>
            </a:extLst>
          </p:cNvPr>
          <p:cNvSpPr txBox="1">
            <a:spLocks noChangeArrowheads="1"/>
          </p:cNvSpPr>
          <p:nvPr/>
        </p:nvSpPr>
        <p:spPr bwMode="auto">
          <a:xfrm>
            <a:off x="3489325" y="2445937"/>
            <a:ext cx="341312"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nvGrpSpPr>
          <p:cNvPr id="44" name="Group 20">
            <a:extLst>
              <a:ext uri="{FF2B5EF4-FFF2-40B4-BE49-F238E27FC236}">
                <a16:creationId xmlns:a16="http://schemas.microsoft.com/office/drawing/2014/main" id="{5DAC0271-9C2B-BF4E-A7E8-B4AF357CB628}"/>
              </a:ext>
            </a:extLst>
          </p:cNvPr>
          <p:cNvGrpSpPr>
            <a:grpSpLocks/>
          </p:cNvGrpSpPr>
          <p:nvPr/>
        </p:nvGrpSpPr>
        <p:grpSpPr bwMode="auto">
          <a:xfrm>
            <a:off x="7007225" y="3280962"/>
            <a:ext cx="3298825" cy="1147763"/>
            <a:chOff x="1270" y="3518"/>
            <a:chExt cx="2078" cy="723"/>
          </a:xfrm>
        </p:grpSpPr>
        <p:sp>
          <p:nvSpPr>
            <p:cNvPr id="45" name="Text Box 16">
              <a:extLst>
                <a:ext uri="{FF2B5EF4-FFF2-40B4-BE49-F238E27FC236}">
                  <a16:creationId xmlns:a16="http://schemas.microsoft.com/office/drawing/2014/main" id="{6AFBB2D7-1C52-B648-9CD4-E49942333FFC}"/>
                </a:ext>
              </a:extLst>
            </p:cNvPr>
            <p:cNvSpPr txBox="1">
              <a:spLocks noChangeArrowheads="1"/>
            </p:cNvSpPr>
            <p:nvPr/>
          </p:nvSpPr>
          <p:spPr bwMode="auto">
            <a:xfrm>
              <a:off x="1275" y="3721"/>
              <a:ext cx="2073" cy="5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retransmit not-yet-</a:t>
              </a: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acked</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 segment         	with smallest seq.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start timer</a:t>
              </a:r>
            </a:p>
          </p:txBody>
        </p:sp>
        <p:sp>
          <p:nvSpPr>
            <p:cNvPr id="46" name="Text Box 17">
              <a:extLst>
                <a:ext uri="{FF2B5EF4-FFF2-40B4-BE49-F238E27FC236}">
                  <a16:creationId xmlns:a16="http://schemas.microsoft.com/office/drawing/2014/main" id="{5970790B-FC19-414F-9997-B611A9542BD5}"/>
                </a:ext>
              </a:extLst>
            </p:cNvPr>
            <p:cNvSpPr txBox="1">
              <a:spLocks noChangeArrowheads="1"/>
            </p:cNvSpPr>
            <p:nvPr/>
          </p:nvSpPr>
          <p:spPr bwMode="auto">
            <a:xfrm>
              <a:off x="1270" y="3518"/>
              <a:ext cx="547"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timeout</a:t>
              </a:r>
            </a:p>
          </p:txBody>
        </p:sp>
        <p:sp>
          <p:nvSpPr>
            <p:cNvPr id="47" name="Line 18">
              <a:extLst>
                <a:ext uri="{FF2B5EF4-FFF2-40B4-BE49-F238E27FC236}">
                  <a16:creationId xmlns:a16="http://schemas.microsoft.com/office/drawing/2014/main" id="{87A9E4B3-EADE-8342-A00F-5E875E6FCDD7}"/>
                </a:ext>
              </a:extLst>
            </p:cNvPr>
            <p:cNvSpPr>
              <a:spLocks noChangeShapeType="1"/>
            </p:cNvSpPr>
            <p:nvPr/>
          </p:nvSpPr>
          <p:spPr bwMode="auto">
            <a:xfrm>
              <a:off x="1342" y="3741"/>
              <a:ext cx="1881"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8" name="Group 24">
            <a:extLst>
              <a:ext uri="{FF2B5EF4-FFF2-40B4-BE49-F238E27FC236}">
                <a16:creationId xmlns:a16="http://schemas.microsoft.com/office/drawing/2014/main" id="{EE8A5244-EE4F-6A4E-A86A-5AA61738784D}"/>
              </a:ext>
            </a:extLst>
          </p:cNvPr>
          <p:cNvGrpSpPr>
            <a:grpSpLocks/>
          </p:cNvGrpSpPr>
          <p:nvPr/>
        </p:nvGrpSpPr>
        <p:grpSpPr bwMode="auto">
          <a:xfrm>
            <a:off x="3154362" y="4387450"/>
            <a:ext cx="4703763" cy="2181225"/>
            <a:chOff x="678" y="2592"/>
            <a:chExt cx="2963" cy="1374"/>
          </a:xfrm>
        </p:grpSpPr>
        <p:sp>
          <p:nvSpPr>
            <p:cNvPr id="49" name="Text Box 3">
              <a:extLst>
                <a:ext uri="{FF2B5EF4-FFF2-40B4-BE49-F238E27FC236}">
                  <a16:creationId xmlns:a16="http://schemas.microsoft.com/office/drawing/2014/main" id="{860513BA-6810-4647-A5EF-3117915844BA}"/>
                </a:ext>
              </a:extLst>
            </p:cNvPr>
            <p:cNvSpPr txBox="1">
              <a:spLocks noChangeArrowheads="1"/>
            </p:cNvSpPr>
            <p:nvPr/>
          </p:nvSpPr>
          <p:spPr bwMode="auto">
            <a:xfrm>
              <a:off x="678" y="2830"/>
              <a:ext cx="2963" cy="113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FF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if (y &gt; SendBase) {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SendBase = y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 SendBase–1: last cumulatively ACKed byte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if (there are currently not-yet-acked segments)</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start timer</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else stop timer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 </a:t>
              </a:r>
            </a:p>
          </p:txBody>
        </p:sp>
        <p:sp>
          <p:nvSpPr>
            <p:cNvPr id="50" name="Text Box 21">
              <a:extLst>
                <a:ext uri="{FF2B5EF4-FFF2-40B4-BE49-F238E27FC236}">
                  <a16:creationId xmlns:a16="http://schemas.microsoft.com/office/drawing/2014/main" id="{F08FB636-850A-A340-AD2D-3080625A0719}"/>
                </a:ext>
              </a:extLst>
            </p:cNvPr>
            <p:cNvSpPr txBox="1">
              <a:spLocks noChangeArrowheads="1"/>
            </p:cNvSpPr>
            <p:nvPr/>
          </p:nvSpPr>
          <p:spPr bwMode="auto">
            <a:xfrm>
              <a:off x="705" y="2592"/>
              <a:ext cx="220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ACK received, with ACK field value y </a:t>
              </a:r>
            </a:p>
          </p:txBody>
        </p:sp>
        <p:sp>
          <p:nvSpPr>
            <p:cNvPr id="51" name="Line 22">
              <a:extLst>
                <a:ext uri="{FF2B5EF4-FFF2-40B4-BE49-F238E27FC236}">
                  <a16:creationId xmlns:a16="http://schemas.microsoft.com/office/drawing/2014/main" id="{6721EFEB-A8ED-EF45-8839-FF1DAFD19162}"/>
                </a:ext>
              </a:extLst>
            </p:cNvPr>
            <p:cNvSpPr>
              <a:spLocks noChangeShapeType="1"/>
            </p:cNvSpPr>
            <p:nvPr/>
          </p:nvSpPr>
          <p:spPr bwMode="auto">
            <a:xfrm>
              <a:off x="748" y="2815"/>
              <a:ext cx="207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4" name="Group 3">
            <a:extLst>
              <a:ext uri="{FF2B5EF4-FFF2-40B4-BE49-F238E27FC236}">
                <a16:creationId xmlns:a16="http://schemas.microsoft.com/office/drawing/2014/main" id="{79B1A741-486C-BF44-8B85-42BB7118DCB9}"/>
              </a:ext>
            </a:extLst>
          </p:cNvPr>
          <p:cNvGrpSpPr/>
          <p:nvPr/>
        </p:nvGrpSpPr>
        <p:grpSpPr>
          <a:xfrm>
            <a:off x="5851525" y="1207687"/>
            <a:ext cx="5207000" cy="1928813"/>
            <a:chOff x="5851525" y="1207687"/>
            <a:chExt cx="5207000" cy="1928813"/>
          </a:xfrm>
        </p:grpSpPr>
        <p:grpSp>
          <p:nvGrpSpPr>
            <p:cNvPr id="40" name="Group 23">
              <a:extLst>
                <a:ext uri="{FF2B5EF4-FFF2-40B4-BE49-F238E27FC236}">
                  <a16:creationId xmlns:a16="http://schemas.microsoft.com/office/drawing/2014/main" id="{B6E6CEF6-4DBB-3B4F-AE17-B6B34791A38D}"/>
                </a:ext>
              </a:extLst>
            </p:cNvPr>
            <p:cNvGrpSpPr>
              <a:grpSpLocks/>
            </p:cNvGrpSpPr>
            <p:nvPr/>
          </p:nvGrpSpPr>
          <p:grpSpPr bwMode="auto">
            <a:xfrm>
              <a:off x="6807200" y="1207687"/>
              <a:ext cx="4251325" cy="1928813"/>
              <a:chOff x="3003" y="1263"/>
              <a:chExt cx="2678" cy="1215"/>
            </a:xfrm>
          </p:grpSpPr>
          <p:sp>
            <p:nvSpPr>
              <p:cNvPr id="41" name="Text Box 12">
                <a:extLst>
                  <a:ext uri="{FF2B5EF4-FFF2-40B4-BE49-F238E27FC236}">
                    <a16:creationId xmlns:a16="http://schemas.microsoft.com/office/drawing/2014/main" id="{7A88DE26-A510-0A4A-B4CC-440285C50910}"/>
                  </a:ext>
                </a:extLst>
              </p:cNvPr>
              <p:cNvSpPr txBox="1">
                <a:spLocks noChangeArrowheads="1"/>
              </p:cNvSpPr>
              <p:nvPr/>
            </p:nvSpPr>
            <p:spPr bwMode="auto">
              <a:xfrm>
                <a:off x="3019" y="1456"/>
                <a:ext cx="2662" cy="102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create segment, seq. #: </a:t>
                </a:r>
                <a:r>
                  <a:rPr kumimoji="0" lang="en-US" altLang="en-US" sz="16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NextSeqNum</a:t>
                </a:r>
                <a:endPar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pass segment to IP (i.e., </a:t>
                </a:r>
                <a:r>
                  <a:rPr kumimoji="0" lang="ja-JP"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t>
                </a:r>
                <a:r>
                  <a:rPr kumimoji="0" lang="en-US" altLang="ja-JP"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send</a:t>
                </a:r>
                <a:r>
                  <a:rPr kumimoji="0" lang="ja-JP"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t>
                </a:r>
                <a:r>
                  <a:rPr kumimoji="0" lang="en-US" altLang="ja-JP"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t>
                </a: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NextSeqNum</a:t>
                </a: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 </a:t>
                </a:r>
                <a:r>
                  <a:rPr kumimoji="0" lang="en-US" altLang="en-US" sz="16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NextSeqNum</a:t>
                </a: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 length(data) </a:t>
                </a: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if (timer currently not running)</a:t>
                </a:r>
              </a:p>
              <a:p>
                <a:pPr marL="0" marR="0" lvl="0" indent="0" algn="l" defTabSz="914400" rtl="0" eaLnBrk="0" fontAlgn="base" latinLnBrk="0" hangingPunct="0">
                  <a:lnSpc>
                    <a:spcPct val="105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start timer</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                 </a:t>
                </a:r>
              </a:p>
            </p:txBody>
          </p:sp>
          <p:sp>
            <p:nvSpPr>
              <p:cNvPr id="42" name="Text Box 13">
                <a:extLst>
                  <a:ext uri="{FF2B5EF4-FFF2-40B4-BE49-F238E27FC236}">
                    <a16:creationId xmlns:a16="http://schemas.microsoft.com/office/drawing/2014/main" id="{CEB8FD90-4E39-F042-9DE2-7DF5161F8082}"/>
                  </a:ext>
                </a:extLst>
              </p:cNvPr>
              <p:cNvSpPr txBox="1">
                <a:spLocks noChangeArrowheads="1"/>
              </p:cNvSpPr>
              <p:nvPr/>
            </p:nvSpPr>
            <p:spPr bwMode="auto">
              <a:xfrm>
                <a:off x="3003" y="1263"/>
                <a:ext cx="2204"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 received from application above</a:t>
                </a:r>
              </a:p>
            </p:txBody>
          </p:sp>
          <p:sp>
            <p:nvSpPr>
              <p:cNvPr id="43" name="Line 15">
                <a:extLst>
                  <a:ext uri="{FF2B5EF4-FFF2-40B4-BE49-F238E27FC236}">
                    <a16:creationId xmlns:a16="http://schemas.microsoft.com/office/drawing/2014/main" id="{56FB6C1C-68FD-F84A-9A69-D2A395C7F8CD}"/>
                  </a:ext>
                </a:extLst>
              </p:cNvPr>
              <p:cNvSpPr>
                <a:spLocks noChangeShapeType="1"/>
              </p:cNvSpPr>
              <p:nvPr/>
            </p:nvSpPr>
            <p:spPr bwMode="auto">
              <a:xfrm>
                <a:off x="3081" y="1490"/>
                <a:ext cx="1743"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2" name="Freeform 26">
              <a:extLst>
                <a:ext uri="{FF2B5EF4-FFF2-40B4-BE49-F238E27FC236}">
                  <a16:creationId xmlns:a16="http://schemas.microsoft.com/office/drawing/2014/main" id="{AA519815-C838-5845-89FD-C86F92C307DE}"/>
                </a:ext>
              </a:extLst>
            </p:cNvPr>
            <p:cNvSpPr>
              <a:spLocks/>
            </p:cNvSpPr>
            <p:nvPr/>
          </p:nvSpPr>
          <p:spPr bwMode="auto">
            <a:xfrm>
              <a:off x="5851525" y="1518837"/>
              <a:ext cx="1254125" cy="1258888"/>
            </a:xfrm>
            <a:custGeom>
              <a:avLst/>
              <a:gdLst>
                <a:gd name="T0" fmla="*/ 2147483647 w 1052"/>
                <a:gd name="T1" fmla="*/ 2147483647 h 990"/>
                <a:gd name="T2" fmla="*/ 2147483647 w 1052"/>
                <a:gd name="T3" fmla="*/ 2147483647 h 990"/>
                <a:gd name="T4" fmla="*/ 2147483647 w 1052"/>
                <a:gd name="T5" fmla="*/ 2147483647 h 990"/>
                <a:gd name="T6" fmla="*/ 0 60000 65536"/>
                <a:gd name="T7" fmla="*/ 0 60000 65536"/>
                <a:gd name="T8" fmla="*/ 0 60000 65536"/>
              </a:gdLst>
              <a:ahLst/>
              <a:cxnLst>
                <a:cxn ang="T6">
                  <a:pos x="T0" y="T1"/>
                </a:cxn>
                <a:cxn ang="T7">
                  <a:pos x="T2" y="T3"/>
                </a:cxn>
                <a:cxn ang="T8">
                  <a:pos x="T4" y="T5"/>
                </a:cxn>
              </a:cxnLst>
              <a:rect l="0" t="0" r="r" b="b"/>
              <a:pathLst>
                <a:path w="1052" h="990">
                  <a:moveTo>
                    <a:pt x="26" y="825"/>
                  </a:moveTo>
                  <a:cubicBezTo>
                    <a:pt x="0" y="569"/>
                    <a:pt x="98" y="0"/>
                    <a:pt x="575" y="386"/>
                  </a:cubicBezTo>
                  <a:cubicBezTo>
                    <a:pt x="1052" y="772"/>
                    <a:pt x="404" y="968"/>
                    <a:pt x="208" y="990"/>
                  </a:cubicBezTo>
                </a:path>
              </a:pathLst>
            </a:custGeom>
            <a:noFill/>
            <a:ln w="19050"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53" name="Freeform 27">
            <a:extLst>
              <a:ext uri="{FF2B5EF4-FFF2-40B4-BE49-F238E27FC236}">
                <a16:creationId xmlns:a16="http://schemas.microsoft.com/office/drawing/2014/main" id="{EB1F0479-6BD0-D543-90D5-7AFE90D621A1}"/>
              </a:ext>
            </a:extLst>
          </p:cNvPr>
          <p:cNvSpPr>
            <a:spLocks/>
          </p:cNvSpPr>
          <p:nvPr/>
        </p:nvSpPr>
        <p:spPr bwMode="auto">
          <a:xfrm rot="4468137">
            <a:off x="6174581" y="2991244"/>
            <a:ext cx="1254125" cy="1258887"/>
          </a:xfrm>
          <a:custGeom>
            <a:avLst/>
            <a:gdLst>
              <a:gd name="T0" fmla="*/ 2147483647 w 1052"/>
              <a:gd name="T1" fmla="*/ 2147483647 h 990"/>
              <a:gd name="T2" fmla="*/ 2147483647 w 1052"/>
              <a:gd name="T3" fmla="*/ 2147483647 h 990"/>
              <a:gd name="T4" fmla="*/ 2147483647 w 1052"/>
              <a:gd name="T5" fmla="*/ 2147483647 h 990"/>
              <a:gd name="T6" fmla="*/ 0 60000 65536"/>
              <a:gd name="T7" fmla="*/ 0 60000 65536"/>
              <a:gd name="T8" fmla="*/ 0 60000 65536"/>
            </a:gdLst>
            <a:ahLst/>
            <a:cxnLst>
              <a:cxn ang="T6">
                <a:pos x="T0" y="T1"/>
              </a:cxn>
              <a:cxn ang="T7">
                <a:pos x="T2" y="T3"/>
              </a:cxn>
              <a:cxn ang="T8">
                <a:pos x="T4" y="T5"/>
              </a:cxn>
            </a:cxnLst>
            <a:rect l="0" t="0" r="r" b="b"/>
            <a:pathLst>
              <a:path w="1052" h="990">
                <a:moveTo>
                  <a:pt x="26" y="825"/>
                </a:moveTo>
                <a:cubicBezTo>
                  <a:pt x="0" y="569"/>
                  <a:pt x="98" y="0"/>
                  <a:pt x="575" y="386"/>
                </a:cubicBezTo>
                <a:cubicBezTo>
                  <a:pt x="1052" y="772"/>
                  <a:pt x="404" y="968"/>
                  <a:pt x="208" y="990"/>
                </a:cubicBezTo>
              </a:path>
            </a:pathLst>
          </a:custGeom>
          <a:noFill/>
          <a:ln w="19050"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Freeform 28">
            <a:extLst>
              <a:ext uri="{FF2B5EF4-FFF2-40B4-BE49-F238E27FC236}">
                <a16:creationId xmlns:a16="http://schemas.microsoft.com/office/drawing/2014/main" id="{2E63ACF7-EE89-E746-B66A-29ADCFBB70D8}"/>
              </a:ext>
            </a:extLst>
          </p:cNvPr>
          <p:cNvSpPr>
            <a:spLocks/>
          </p:cNvSpPr>
          <p:nvPr/>
        </p:nvSpPr>
        <p:spPr bwMode="auto">
          <a:xfrm rot="10674503">
            <a:off x="4116387" y="3490512"/>
            <a:ext cx="1254125" cy="1258888"/>
          </a:xfrm>
          <a:custGeom>
            <a:avLst/>
            <a:gdLst>
              <a:gd name="T0" fmla="*/ 2147483647 w 1052"/>
              <a:gd name="T1" fmla="*/ 2147483647 h 990"/>
              <a:gd name="T2" fmla="*/ 2147483647 w 1052"/>
              <a:gd name="T3" fmla="*/ 2147483647 h 990"/>
              <a:gd name="T4" fmla="*/ 2147483647 w 1052"/>
              <a:gd name="T5" fmla="*/ 2147483647 h 990"/>
              <a:gd name="T6" fmla="*/ 0 60000 65536"/>
              <a:gd name="T7" fmla="*/ 0 60000 65536"/>
              <a:gd name="T8" fmla="*/ 0 60000 65536"/>
            </a:gdLst>
            <a:ahLst/>
            <a:cxnLst>
              <a:cxn ang="T6">
                <a:pos x="T0" y="T1"/>
              </a:cxn>
              <a:cxn ang="T7">
                <a:pos x="T2" y="T3"/>
              </a:cxn>
              <a:cxn ang="T8">
                <a:pos x="T4" y="T5"/>
              </a:cxn>
            </a:cxnLst>
            <a:rect l="0" t="0" r="r" b="b"/>
            <a:pathLst>
              <a:path w="1052" h="990">
                <a:moveTo>
                  <a:pt x="26" y="825"/>
                </a:moveTo>
                <a:cubicBezTo>
                  <a:pt x="0" y="569"/>
                  <a:pt x="98" y="0"/>
                  <a:pt x="575" y="386"/>
                </a:cubicBezTo>
                <a:cubicBezTo>
                  <a:pt x="1052" y="772"/>
                  <a:pt x="404" y="968"/>
                  <a:pt x="208" y="990"/>
                </a:cubicBezTo>
              </a:path>
            </a:pathLst>
          </a:custGeom>
          <a:noFill/>
          <a:ln w="19050"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3093998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dissolve">
                                      <p:cBhvr>
                                        <p:cTn id="12" dur="500"/>
                                        <p:tgtEl>
                                          <p:spTgt spid="44"/>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dissolve">
                                      <p:cBhvr>
                                        <p:cTn id="15" dur="500"/>
                                        <p:tgtEl>
                                          <p:spTgt spid="53"/>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4"/>
                                        </p:tgtEl>
                                        <p:attrNameLst>
                                          <p:attrName>style.visibility</p:attrName>
                                        </p:attrNameLst>
                                      </p:cBhvr>
                                      <p:to>
                                        <p:strVal val="visible"/>
                                      </p:to>
                                    </p:set>
                                    <p:animEffect transition="in" filter="dissolve">
                                      <p:cBhvr>
                                        <p:cTn id="20" dur="500"/>
                                        <p:tgtEl>
                                          <p:spTgt spid="54"/>
                                        </p:tgtEl>
                                      </p:cBhvr>
                                    </p:animEffect>
                                  </p:childTnLst>
                                </p:cTn>
                              </p:par>
                              <p:par>
                                <p:cTn id="21" presetID="9"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dissolve">
                                      <p:cBhvr>
                                        <p:cTn id="23"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animBg="1"/>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3-way handshake FSM</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Transport Layer: 3-</a:t>
            </a:r>
            <a:fld id="{C4204591-24BD-A542-B9D5-F8D8A88D2FEE}" type="slidenum">
              <a:rPr kumimoji="0" lang="en-US" sz="1100" b="0" i="0" u="none" strike="noStrike" kern="1200" cap="none" spc="0" normalizeH="0" baseline="0" noProof="0" smtClean="0">
                <a:ln>
                  <a:noFill/>
                </a:ln>
                <a:solidFill>
                  <a:prstClr val="white">
                    <a:lumMod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144</a:t>
            </a:fld>
            <a:endParaRPr kumimoji="0" lang="en-US" sz="11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grpSp>
        <p:nvGrpSpPr>
          <p:cNvPr id="114" name="Group 47">
            <a:extLst>
              <a:ext uri="{FF2B5EF4-FFF2-40B4-BE49-F238E27FC236}">
                <a16:creationId xmlns:a16="http://schemas.microsoft.com/office/drawing/2014/main" id="{D32D3A7A-DE7E-7946-95CC-B1FBA3F3EDA8}"/>
              </a:ext>
            </a:extLst>
          </p:cNvPr>
          <p:cNvGrpSpPr>
            <a:grpSpLocks/>
          </p:cNvGrpSpPr>
          <p:nvPr/>
        </p:nvGrpSpPr>
        <p:grpSpPr bwMode="auto">
          <a:xfrm>
            <a:off x="4909203" y="1183947"/>
            <a:ext cx="876300" cy="827087"/>
            <a:chOff x="1778" y="1720"/>
            <a:chExt cx="722" cy="642"/>
          </a:xfrm>
        </p:grpSpPr>
        <p:sp>
          <p:nvSpPr>
            <p:cNvPr id="115" name="Oval 41">
              <a:extLst>
                <a:ext uri="{FF2B5EF4-FFF2-40B4-BE49-F238E27FC236}">
                  <a16:creationId xmlns:a16="http://schemas.microsoft.com/office/drawing/2014/main" id="{5748C2EC-7FEC-AF47-A3BE-7EE9BBE75650}"/>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6" name="Oval 42">
              <a:extLst>
                <a:ext uri="{FF2B5EF4-FFF2-40B4-BE49-F238E27FC236}">
                  <a16:creationId xmlns:a16="http://schemas.microsoft.com/office/drawing/2014/main" id="{AD2EDB37-6C4A-ED4D-AC5C-E68CCE508B7D}"/>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17" name="Text Box 43">
            <a:extLst>
              <a:ext uri="{FF2B5EF4-FFF2-40B4-BE49-F238E27FC236}">
                <a16:creationId xmlns:a16="http://schemas.microsoft.com/office/drawing/2014/main" id="{DC80B258-8B6C-724F-A263-EC13CE8069CA}"/>
              </a:ext>
            </a:extLst>
          </p:cNvPr>
          <p:cNvSpPr txBox="1">
            <a:spLocks noChangeArrowheads="1"/>
          </p:cNvSpPr>
          <p:nvPr/>
        </p:nvSpPr>
        <p:spPr bwMode="auto">
          <a:xfrm>
            <a:off x="4904440" y="1404609"/>
            <a:ext cx="844550"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closed</a:t>
            </a:r>
          </a:p>
        </p:txBody>
      </p:sp>
      <p:sp>
        <p:nvSpPr>
          <p:cNvPr id="118" name="Text Box 46">
            <a:extLst>
              <a:ext uri="{FF2B5EF4-FFF2-40B4-BE49-F238E27FC236}">
                <a16:creationId xmlns:a16="http://schemas.microsoft.com/office/drawing/2014/main" id="{59F95A1A-E024-5B48-87C9-32EC6493D125}"/>
              </a:ext>
            </a:extLst>
          </p:cNvPr>
          <p:cNvSpPr txBox="1">
            <a:spLocks noChangeArrowheads="1"/>
          </p:cNvSpPr>
          <p:nvPr/>
        </p:nvSpPr>
        <p:spPr bwMode="auto">
          <a:xfrm>
            <a:off x="4326580" y="2451035"/>
            <a:ext cx="341313"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ymbol" charset="0"/>
                <a:ea typeface="ＭＳ Ｐゴシック" charset="0"/>
                <a:cs typeface="+mn-cs"/>
              </a:rPr>
              <a:t>L</a:t>
            </a:r>
          </a:p>
        </p:txBody>
      </p:sp>
      <p:grpSp>
        <p:nvGrpSpPr>
          <p:cNvPr id="119" name="Group 48">
            <a:extLst>
              <a:ext uri="{FF2B5EF4-FFF2-40B4-BE49-F238E27FC236}">
                <a16:creationId xmlns:a16="http://schemas.microsoft.com/office/drawing/2014/main" id="{6B805300-F5BE-0B46-B02D-B273205BCD9B}"/>
              </a:ext>
            </a:extLst>
          </p:cNvPr>
          <p:cNvGrpSpPr>
            <a:grpSpLocks/>
          </p:cNvGrpSpPr>
          <p:nvPr/>
        </p:nvGrpSpPr>
        <p:grpSpPr bwMode="auto">
          <a:xfrm>
            <a:off x="4876204" y="3541092"/>
            <a:ext cx="876300" cy="827088"/>
            <a:chOff x="1778" y="1720"/>
            <a:chExt cx="722" cy="642"/>
          </a:xfrm>
        </p:grpSpPr>
        <p:sp>
          <p:nvSpPr>
            <p:cNvPr id="120" name="Oval 49">
              <a:extLst>
                <a:ext uri="{FF2B5EF4-FFF2-40B4-BE49-F238E27FC236}">
                  <a16:creationId xmlns:a16="http://schemas.microsoft.com/office/drawing/2014/main" id="{CB61B549-FBF2-5340-A179-21012EFDFDBC}"/>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1" name="Oval 50">
              <a:extLst>
                <a:ext uri="{FF2B5EF4-FFF2-40B4-BE49-F238E27FC236}">
                  <a16:creationId xmlns:a16="http://schemas.microsoft.com/office/drawing/2014/main" id="{0314F13B-55F9-2D4D-A0FB-1DDCD492CB6C}"/>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2" name="Text Box 51">
            <a:extLst>
              <a:ext uri="{FF2B5EF4-FFF2-40B4-BE49-F238E27FC236}">
                <a16:creationId xmlns:a16="http://schemas.microsoft.com/office/drawing/2014/main" id="{6C2EAFF7-F4D3-D944-B647-05ABA67BBECF}"/>
              </a:ext>
            </a:extLst>
          </p:cNvPr>
          <p:cNvSpPr txBox="1">
            <a:spLocks noChangeArrowheads="1"/>
          </p:cNvSpPr>
          <p:nvPr/>
        </p:nvSpPr>
        <p:spPr bwMode="auto">
          <a:xfrm>
            <a:off x="4934941" y="3761755"/>
            <a:ext cx="7175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listen</a:t>
            </a:r>
          </a:p>
        </p:txBody>
      </p:sp>
      <p:grpSp>
        <p:nvGrpSpPr>
          <p:cNvPr id="123" name="Group 52">
            <a:extLst>
              <a:ext uri="{FF2B5EF4-FFF2-40B4-BE49-F238E27FC236}">
                <a16:creationId xmlns:a16="http://schemas.microsoft.com/office/drawing/2014/main" id="{86C03AF1-494B-4C49-99EF-6D5544194676}"/>
              </a:ext>
            </a:extLst>
          </p:cNvPr>
          <p:cNvGrpSpPr>
            <a:grpSpLocks/>
          </p:cNvGrpSpPr>
          <p:nvPr/>
        </p:nvGrpSpPr>
        <p:grpSpPr bwMode="auto">
          <a:xfrm>
            <a:off x="2780646" y="4286295"/>
            <a:ext cx="876300" cy="827087"/>
            <a:chOff x="1778" y="1720"/>
            <a:chExt cx="722" cy="642"/>
          </a:xfrm>
        </p:grpSpPr>
        <p:sp>
          <p:nvSpPr>
            <p:cNvPr id="124" name="Oval 53">
              <a:extLst>
                <a:ext uri="{FF2B5EF4-FFF2-40B4-BE49-F238E27FC236}">
                  <a16:creationId xmlns:a16="http://schemas.microsoft.com/office/drawing/2014/main" id="{3585FD29-C41D-DF4E-9358-888387FA2CCA}"/>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5" name="Oval 54">
              <a:extLst>
                <a:ext uri="{FF2B5EF4-FFF2-40B4-BE49-F238E27FC236}">
                  <a16:creationId xmlns:a16="http://schemas.microsoft.com/office/drawing/2014/main" id="{8C6EA2B0-8871-7B4E-973E-378036262FBF}"/>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6" name="Text Box 55">
            <a:extLst>
              <a:ext uri="{FF2B5EF4-FFF2-40B4-BE49-F238E27FC236}">
                <a16:creationId xmlns:a16="http://schemas.microsoft.com/office/drawing/2014/main" id="{00E5D84C-357F-4649-A7ED-D53BBF9A5823}"/>
              </a:ext>
            </a:extLst>
          </p:cNvPr>
          <p:cNvSpPr txBox="1">
            <a:spLocks noChangeArrowheads="1"/>
          </p:cNvSpPr>
          <p:nvPr/>
        </p:nvSpPr>
        <p:spPr bwMode="auto">
          <a:xfrm>
            <a:off x="2871133" y="4484732"/>
            <a:ext cx="654050"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SYN</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rcvd</a:t>
            </a:r>
          </a:p>
        </p:txBody>
      </p:sp>
      <p:grpSp>
        <p:nvGrpSpPr>
          <p:cNvPr id="127" name="Group 56">
            <a:extLst>
              <a:ext uri="{FF2B5EF4-FFF2-40B4-BE49-F238E27FC236}">
                <a16:creationId xmlns:a16="http://schemas.microsoft.com/office/drawing/2014/main" id="{FB88499E-7AA7-B845-9485-5596F7C6E586}"/>
              </a:ext>
            </a:extLst>
          </p:cNvPr>
          <p:cNvGrpSpPr>
            <a:grpSpLocks/>
          </p:cNvGrpSpPr>
          <p:nvPr/>
        </p:nvGrpSpPr>
        <p:grpSpPr bwMode="auto">
          <a:xfrm>
            <a:off x="6337953" y="4127172"/>
            <a:ext cx="876300" cy="827087"/>
            <a:chOff x="1778" y="1720"/>
            <a:chExt cx="722" cy="642"/>
          </a:xfrm>
        </p:grpSpPr>
        <p:sp>
          <p:nvSpPr>
            <p:cNvPr id="128" name="Oval 57">
              <a:extLst>
                <a:ext uri="{FF2B5EF4-FFF2-40B4-BE49-F238E27FC236}">
                  <a16:creationId xmlns:a16="http://schemas.microsoft.com/office/drawing/2014/main" id="{65C5240C-BEA1-E047-A276-08C8AD208664}"/>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9" name="Oval 58">
              <a:extLst>
                <a:ext uri="{FF2B5EF4-FFF2-40B4-BE49-F238E27FC236}">
                  <a16:creationId xmlns:a16="http://schemas.microsoft.com/office/drawing/2014/main" id="{4942FFF6-5901-DC45-BE2D-6821DAED3707}"/>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Text Box 59">
            <a:extLst>
              <a:ext uri="{FF2B5EF4-FFF2-40B4-BE49-F238E27FC236}">
                <a16:creationId xmlns:a16="http://schemas.microsoft.com/office/drawing/2014/main" id="{A8FC58C2-2277-364B-9BA0-DB9864FEAEA6}"/>
              </a:ext>
            </a:extLst>
          </p:cNvPr>
          <p:cNvSpPr txBox="1">
            <a:spLocks noChangeArrowheads="1"/>
          </p:cNvSpPr>
          <p:nvPr/>
        </p:nvSpPr>
        <p:spPr bwMode="auto">
          <a:xfrm>
            <a:off x="6428440" y="4325609"/>
            <a:ext cx="654050"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SYN</a:t>
            </a:r>
          </a:p>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sent</a:t>
            </a:r>
          </a:p>
        </p:txBody>
      </p:sp>
      <p:grpSp>
        <p:nvGrpSpPr>
          <p:cNvPr id="131" name="Group 60">
            <a:extLst>
              <a:ext uri="{FF2B5EF4-FFF2-40B4-BE49-F238E27FC236}">
                <a16:creationId xmlns:a16="http://schemas.microsoft.com/office/drawing/2014/main" id="{04CD4EEA-F731-974D-8D21-074CFF1FA3BB}"/>
              </a:ext>
            </a:extLst>
          </p:cNvPr>
          <p:cNvGrpSpPr>
            <a:grpSpLocks/>
          </p:cNvGrpSpPr>
          <p:nvPr/>
        </p:nvGrpSpPr>
        <p:grpSpPr bwMode="auto">
          <a:xfrm>
            <a:off x="4904440" y="4998709"/>
            <a:ext cx="876300" cy="827088"/>
            <a:chOff x="1778" y="1720"/>
            <a:chExt cx="722" cy="642"/>
          </a:xfrm>
        </p:grpSpPr>
        <p:sp>
          <p:nvSpPr>
            <p:cNvPr id="132" name="Oval 61">
              <a:extLst>
                <a:ext uri="{FF2B5EF4-FFF2-40B4-BE49-F238E27FC236}">
                  <a16:creationId xmlns:a16="http://schemas.microsoft.com/office/drawing/2014/main" id="{6CC78D2C-734E-B349-9B0C-BF852E5B478D}"/>
                </a:ext>
              </a:extLst>
            </p:cNvPr>
            <p:cNvSpPr>
              <a:spLocks noChangeArrowheads="1"/>
            </p:cNvSpPr>
            <p:nvPr/>
          </p:nvSpPr>
          <p:spPr bwMode="auto">
            <a:xfrm>
              <a:off x="1825" y="1720"/>
              <a:ext cx="675" cy="612"/>
            </a:xfrm>
            <a:prstGeom prst="ellipse">
              <a:avLst/>
            </a:prstGeom>
            <a:solidFill>
              <a:srgbClr val="000099"/>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3" name="Oval 62">
              <a:extLst>
                <a:ext uri="{FF2B5EF4-FFF2-40B4-BE49-F238E27FC236}">
                  <a16:creationId xmlns:a16="http://schemas.microsoft.com/office/drawing/2014/main" id="{9F55D39F-EF68-C54A-8ED1-3B063B0183A9}"/>
                </a:ext>
              </a:extLst>
            </p:cNvPr>
            <p:cNvSpPr>
              <a:spLocks noChangeArrowheads="1"/>
            </p:cNvSpPr>
            <p:nvPr/>
          </p:nvSpPr>
          <p:spPr bwMode="auto">
            <a:xfrm>
              <a:off x="1778" y="1750"/>
              <a:ext cx="675" cy="612"/>
            </a:xfrm>
            <a:prstGeom prst="ellipse">
              <a:avLst/>
            </a:prstGeom>
            <a:solidFill>
              <a:srgbClr val="FF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4" name="Text Box 63">
            <a:extLst>
              <a:ext uri="{FF2B5EF4-FFF2-40B4-BE49-F238E27FC236}">
                <a16:creationId xmlns:a16="http://schemas.microsoft.com/office/drawing/2014/main" id="{D8DA0075-4FB6-604B-8EE5-928070CFB870}"/>
              </a:ext>
            </a:extLst>
          </p:cNvPr>
          <p:cNvSpPr txBox="1">
            <a:spLocks noChangeArrowheads="1"/>
          </p:cNvSpPr>
          <p:nvPr/>
        </p:nvSpPr>
        <p:spPr bwMode="auto">
          <a:xfrm>
            <a:off x="4866340" y="5286047"/>
            <a:ext cx="933450" cy="311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ESTAB</a:t>
            </a:r>
          </a:p>
        </p:txBody>
      </p:sp>
      <p:sp>
        <p:nvSpPr>
          <p:cNvPr id="135" name="Text Box 66">
            <a:extLst>
              <a:ext uri="{FF2B5EF4-FFF2-40B4-BE49-F238E27FC236}">
                <a16:creationId xmlns:a16="http://schemas.microsoft.com/office/drawing/2014/main" id="{8094123F-EAAB-BD40-AE92-A31E1CBC4CE9}"/>
              </a:ext>
            </a:extLst>
          </p:cNvPr>
          <p:cNvSpPr txBox="1">
            <a:spLocks noChangeArrowheads="1"/>
          </p:cNvSpPr>
          <p:nvPr/>
        </p:nvSpPr>
        <p:spPr bwMode="auto">
          <a:xfrm>
            <a:off x="6715778" y="2476652"/>
            <a:ext cx="5534025"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clientSocket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p>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newSocket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hostname","port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number");</a:t>
            </a:r>
          </a:p>
        </p:txBody>
      </p:sp>
      <p:sp>
        <p:nvSpPr>
          <p:cNvPr id="136" name="Line 67">
            <a:extLst>
              <a:ext uri="{FF2B5EF4-FFF2-40B4-BE49-F238E27FC236}">
                <a16:creationId xmlns:a16="http://schemas.microsoft.com/office/drawing/2014/main" id="{5F6120DE-1D54-8349-98D1-475C16424507}"/>
              </a:ext>
            </a:extLst>
          </p:cNvPr>
          <p:cNvSpPr>
            <a:spLocks noChangeShapeType="1"/>
          </p:cNvSpPr>
          <p:nvPr/>
        </p:nvSpPr>
        <p:spPr bwMode="auto">
          <a:xfrm>
            <a:off x="6953903" y="3152854"/>
            <a:ext cx="393821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Text Box 68">
            <a:extLst>
              <a:ext uri="{FF2B5EF4-FFF2-40B4-BE49-F238E27FC236}">
                <a16:creationId xmlns:a16="http://schemas.microsoft.com/office/drawing/2014/main" id="{4DDD1946-5DBE-DD4F-B9A2-10EA77285E4C}"/>
              </a:ext>
            </a:extLst>
          </p:cNvPr>
          <p:cNvSpPr txBox="1">
            <a:spLocks noChangeArrowheads="1"/>
          </p:cNvSpPr>
          <p:nvPr/>
        </p:nvSpPr>
        <p:spPr bwMode="auto">
          <a:xfrm>
            <a:off x="8067650" y="3204367"/>
            <a:ext cx="1410964"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SYN(seq=x)</a:t>
            </a:r>
          </a:p>
        </p:txBody>
      </p:sp>
      <p:sp>
        <p:nvSpPr>
          <p:cNvPr id="138" name="Freeform 69">
            <a:extLst>
              <a:ext uri="{FF2B5EF4-FFF2-40B4-BE49-F238E27FC236}">
                <a16:creationId xmlns:a16="http://schemas.microsoft.com/office/drawing/2014/main" id="{3225F036-B87C-9E44-9BA0-81F4CD6463ED}"/>
              </a:ext>
            </a:extLst>
          </p:cNvPr>
          <p:cNvSpPr>
            <a:spLocks/>
          </p:cNvSpPr>
          <p:nvPr/>
        </p:nvSpPr>
        <p:spPr bwMode="auto">
          <a:xfrm>
            <a:off x="5801378" y="1664959"/>
            <a:ext cx="914400" cy="2384425"/>
          </a:xfrm>
          <a:custGeom>
            <a:avLst/>
            <a:gdLst>
              <a:gd name="T0" fmla="*/ 0 w 576"/>
              <a:gd name="T1" fmla="*/ 0 h 1138"/>
              <a:gd name="T2" fmla="*/ 2147483647 w 576"/>
              <a:gd name="T3" fmla="*/ 0 h 1138"/>
              <a:gd name="T4" fmla="*/ 2147483647 w 576"/>
              <a:gd name="T5" fmla="*/ 2147483647 h 1138"/>
              <a:gd name="T6" fmla="*/ 0 60000 65536"/>
              <a:gd name="T7" fmla="*/ 0 60000 65536"/>
              <a:gd name="T8" fmla="*/ 0 60000 65536"/>
            </a:gdLst>
            <a:ahLst/>
            <a:cxnLst>
              <a:cxn ang="T6">
                <a:pos x="T0" y="T1"/>
              </a:cxn>
              <a:cxn ang="T7">
                <a:pos x="T2" y="T3"/>
              </a:cxn>
              <a:cxn ang="T8">
                <a:pos x="T4" y="T5"/>
              </a:cxn>
            </a:cxnLst>
            <a:rect l="0" t="0" r="r" b="b"/>
            <a:pathLst>
              <a:path w="576" h="1138">
                <a:moveTo>
                  <a:pt x="0" y="0"/>
                </a:moveTo>
                <a:lnTo>
                  <a:pt x="576" y="0"/>
                </a:lnTo>
                <a:lnTo>
                  <a:pt x="576" y="1138"/>
                </a:lnTo>
              </a:path>
            </a:pathLst>
          </a:custGeom>
          <a:noFill/>
          <a:ln w="9525"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Line 70">
            <a:extLst>
              <a:ext uri="{FF2B5EF4-FFF2-40B4-BE49-F238E27FC236}">
                <a16:creationId xmlns:a16="http://schemas.microsoft.com/office/drawing/2014/main" id="{FB2DED8F-FC9D-0548-A789-B4D9859663C0}"/>
              </a:ext>
            </a:extLst>
          </p:cNvPr>
          <p:cNvSpPr>
            <a:spLocks noChangeShapeType="1"/>
          </p:cNvSpPr>
          <p:nvPr/>
        </p:nvSpPr>
        <p:spPr bwMode="auto">
          <a:xfrm>
            <a:off x="5293378" y="2071358"/>
            <a:ext cx="0" cy="1469734"/>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Text Box 71">
            <a:extLst>
              <a:ext uri="{FF2B5EF4-FFF2-40B4-BE49-F238E27FC236}">
                <a16:creationId xmlns:a16="http://schemas.microsoft.com/office/drawing/2014/main" id="{AC3B6192-8FE1-6842-B032-95A6C8CA7DE3}"/>
              </a:ext>
            </a:extLst>
          </p:cNvPr>
          <p:cNvSpPr txBox="1">
            <a:spLocks noChangeArrowheads="1"/>
          </p:cNvSpPr>
          <p:nvPr/>
        </p:nvSpPr>
        <p:spPr bwMode="auto">
          <a:xfrm>
            <a:off x="1312394" y="1852065"/>
            <a:ext cx="4192353"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connectionSocket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welcomeSocket.accept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p:txBody>
      </p:sp>
      <p:sp>
        <p:nvSpPr>
          <p:cNvPr id="141" name="Line 72">
            <a:extLst>
              <a:ext uri="{FF2B5EF4-FFF2-40B4-BE49-F238E27FC236}">
                <a16:creationId xmlns:a16="http://schemas.microsoft.com/office/drawing/2014/main" id="{0141FAE2-B820-734C-A148-BAB67BF9C7AC}"/>
              </a:ext>
            </a:extLst>
          </p:cNvPr>
          <p:cNvSpPr>
            <a:spLocks noChangeShapeType="1"/>
          </p:cNvSpPr>
          <p:nvPr/>
        </p:nvSpPr>
        <p:spPr bwMode="auto">
          <a:xfrm>
            <a:off x="1574741" y="2476652"/>
            <a:ext cx="315445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Freeform 73">
            <a:extLst>
              <a:ext uri="{FF2B5EF4-FFF2-40B4-BE49-F238E27FC236}">
                <a16:creationId xmlns:a16="http://schemas.microsoft.com/office/drawing/2014/main" id="{10489FEC-0A29-EF40-8F9E-A623E6CC5E7F}"/>
              </a:ext>
            </a:extLst>
          </p:cNvPr>
          <p:cNvSpPr>
            <a:spLocks/>
          </p:cNvSpPr>
          <p:nvPr/>
        </p:nvSpPr>
        <p:spPr bwMode="auto">
          <a:xfrm>
            <a:off x="3187433" y="3972565"/>
            <a:ext cx="1579563" cy="283385"/>
          </a:xfrm>
          <a:custGeom>
            <a:avLst/>
            <a:gdLst>
              <a:gd name="T0" fmla="*/ 2147483647 w 1123"/>
              <a:gd name="T1" fmla="*/ 0 h 235"/>
              <a:gd name="T2" fmla="*/ 0 w 1123"/>
              <a:gd name="T3" fmla="*/ 0 h 235"/>
              <a:gd name="T4" fmla="*/ 0 w 1123"/>
              <a:gd name="T5" fmla="*/ 2147483647 h 235"/>
              <a:gd name="T6" fmla="*/ 0 60000 65536"/>
              <a:gd name="T7" fmla="*/ 0 60000 65536"/>
              <a:gd name="T8" fmla="*/ 0 60000 65536"/>
            </a:gdLst>
            <a:ahLst/>
            <a:cxnLst>
              <a:cxn ang="T6">
                <a:pos x="T0" y="T1"/>
              </a:cxn>
              <a:cxn ang="T7">
                <a:pos x="T2" y="T3"/>
              </a:cxn>
              <a:cxn ang="T8">
                <a:pos x="T4" y="T5"/>
              </a:cxn>
            </a:cxnLst>
            <a:rect l="0" t="0" r="r" b="b"/>
            <a:pathLst>
              <a:path w="1123" h="235">
                <a:moveTo>
                  <a:pt x="1123" y="0"/>
                </a:moveTo>
                <a:lnTo>
                  <a:pt x="0" y="0"/>
                </a:lnTo>
                <a:lnTo>
                  <a:pt x="0" y="235"/>
                </a:lnTo>
              </a:path>
            </a:pathLst>
          </a:custGeom>
          <a:noFill/>
          <a:ln w="9525" cap="flat" cmpd="sng">
            <a:solidFill>
              <a:srgbClr val="00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3" name="Text Box 74">
            <a:extLst>
              <a:ext uri="{FF2B5EF4-FFF2-40B4-BE49-F238E27FC236}">
                <a16:creationId xmlns:a16="http://schemas.microsoft.com/office/drawing/2014/main" id="{13B5B3BA-5D9C-1441-872F-9C0A9CC44E71}"/>
              </a:ext>
            </a:extLst>
          </p:cNvPr>
          <p:cNvSpPr txBox="1">
            <a:spLocks noChangeArrowheads="1"/>
          </p:cNvSpPr>
          <p:nvPr/>
        </p:nvSpPr>
        <p:spPr bwMode="auto">
          <a:xfrm>
            <a:off x="2635196" y="2905517"/>
            <a:ext cx="889987"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SYN(x)</a:t>
            </a:r>
          </a:p>
        </p:txBody>
      </p:sp>
      <p:sp>
        <p:nvSpPr>
          <p:cNvPr id="144" name="Line 75">
            <a:extLst>
              <a:ext uri="{FF2B5EF4-FFF2-40B4-BE49-F238E27FC236}">
                <a16:creationId xmlns:a16="http://schemas.microsoft.com/office/drawing/2014/main" id="{094959C2-07B8-5E48-B332-E495535C378D}"/>
              </a:ext>
            </a:extLst>
          </p:cNvPr>
          <p:cNvSpPr>
            <a:spLocks noChangeShapeType="1"/>
          </p:cNvSpPr>
          <p:nvPr/>
        </p:nvSpPr>
        <p:spPr bwMode="auto">
          <a:xfrm>
            <a:off x="2138008" y="3267740"/>
            <a:ext cx="19653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5" name="Text Box 76">
            <a:extLst>
              <a:ext uri="{FF2B5EF4-FFF2-40B4-BE49-F238E27FC236}">
                <a16:creationId xmlns:a16="http://schemas.microsoft.com/office/drawing/2014/main" id="{180303F6-C422-7741-9E0C-1BD5BC561624}"/>
              </a:ext>
            </a:extLst>
          </p:cNvPr>
          <p:cNvSpPr txBox="1">
            <a:spLocks noChangeArrowheads="1"/>
          </p:cNvSpPr>
          <p:nvPr/>
        </p:nvSpPr>
        <p:spPr bwMode="auto">
          <a:xfrm>
            <a:off x="1312394" y="3064442"/>
            <a:ext cx="3442821" cy="94025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ts val="30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SYNACK(seq=</a:t>
            </a: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y,ACKnum</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=x+1)</a:t>
            </a:r>
          </a:p>
          <a:p>
            <a:pPr marL="0" marR="0" lvl="0" indent="0" algn="ctr" defTabSz="914400" rtl="0" eaLnBrk="0" fontAlgn="base" latinLnBrk="0" hangingPunct="0">
              <a:lnSpc>
                <a:spcPct val="90000"/>
              </a:lnSpc>
              <a:spcBef>
                <a:spcPts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create new socket for communication back to client</a:t>
            </a:r>
          </a:p>
        </p:txBody>
      </p:sp>
      <p:sp>
        <p:nvSpPr>
          <p:cNvPr id="146" name="Freeform 77">
            <a:extLst>
              <a:ext uri="{FF2B5EF4-FFF2-40B4-BE49-F238E27FC236}">
                <a16:creationId xmlns:a16="http://schemas.microsoft.com/office/drawing/2014/main" id="{4B99D110-9770-ED45-9518-558D2EB47C3E}"/>
              </a:ext>
            </a:extLst>
          </p:cNvPr>
          <p:cNvSpPr>
            <a:spLocks/>
          </p:cNvSpPr>
          <p:nvPr/>
        </p:nvSpPr>
        <p:spPr bwMode="auto">
          <a:xfrm flipV="1">
            <a:off x="3187433" y="5174744"/>
            <a:ext cx="1656682" cy="212901"/>
          </a:xfrm>
          <a:custGeom>
            <a:avLst/>
            <a:gdLst>
              <a:gd name="T0" fmla="*/ 2147483647 w 1123"/>
              <a:gd name="T1" fmla="*/ 0 h 235"/>
              <a:gd name="T2" fmla="*/ 0 w 1123"/>
              <a:gd name="T3" fmla="*/ 0 h 235"/>
              <a:gd name="T4" fmla="*/ 0 w 1123"/>
              <a:gd name="T5" fmla="*/ 2147483647 h 235"/>
              <a:gd name="T6" fmla="*/ 0 60000 65536"/>
              <a:gd name="T7" fmla="*/ 0 60000 65536"/>
              <a:gd name="T8" fmla="*/ 0 60000 65536"/>
            </a:gdLst>
            <a:ahLst/>
            <a:cxnLst>
              <a:cxn ang="T6">
                <a:pos x="T0" y="T1"/>
              </a:cxn>
              <a:cxn ang="T7">
                <a:pos x="T2" y="T3"/>
              </a:cxn>
              <a:cxn ang="T8">
                <a:pos x="T4" y="T5"/>
              </a:cxn>
            </a:cxnLst>
            <a:rect l="0" t="0" r="r" b="b"/>
            <a:pathLst>
              <a:path w="1123" h="235">
                <a:moveTo>
                  <a:pt x="1123" y="0"/>
                </a:moveTo>
                <a:lnTo>
                  <a:pt x="0" y="0"/>
                </a:lnTo>
                <a:lnTo>
                  <a:pt x="0" y="235"/>
                </a:lnTo>
              </a:path>
            </a:pathLst>
          </a:custGeom>
          <a:noFill/>
          <a:ln w="9525" cap="flat" cmpd="sng">
            <a:solidFill>
              <a:srgbClr val="000000"/>
            </a:solidFill>
            <a:prstDash val="solid"/>
            <a:round/>
            <a:headEnd type="triangl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Freeform 78">
            <a:extLst>
              <a:ext uri="{FF2B5EF4-FFF2-40B4-BE49-F238E27FC236}">
                <a16:creationId xmlns:a16="http://schemas.microsoft.com/office/drawing/2014/main" id="{DB5EA16C-A12D-C044-A72D-B0210756DC58}"/>
              </a:ext>
            </a:extLst>
          </p:cNvPr>
          <p:cNvSpPr>
            <a:spLocks/>
          </p:cNvSpPr>
          <p:nvPr/>
        </p:nvSpPr>
        <p:spPr bwMode="auto">
          <a:xfrm flipH="1" flipV="1">
            <a:off x="5831540" y="5032047"/>
            <a:ext cx="947738" cy="373062"/>
          </a:xfrm>
          <a:custGeom>
            <a:avLst/>
            <a:gdLst>
              <a:gd name="T0" fmla="*/ 2147483647 w 1123"/>
              <a:gd name="T1" fmla="*/ 0 h 235"/>
              <a:gd name="T2" fmla="*/ 0 w 1123"/>
              <a:gd name="T3" fmla="*/ 0 h 235"/>
              <a:gd name="T4" fmla="*/ 0 w 1123"/>
              <a:gd name="T5" fmla="*/ 2147483647 h 235"/>
              <a:gd name="T6" fmla="*/ 0 60000 65536"/>
              <a:gd name="T7" fmla="*/ 0 60000 65536"/>
              <a:gd name="T8" fmla="*/ 0 60000 65536"/>
            </a:gdLst>
            <a:ahLst/>
            <a:cxnLst>
              <a:cxn ang="T6">
                <a:pos x="T0" y="T1"/>
              </a:cxn>
              <a:cxn ang="T7">
                <a:pos x="T2" y="T3"/>
              </a:cxn>
              <a:cxn ang="T8">
                <a:pos x="T4" y="T5"/>
              </a:cxn>
            </a:cxnLst>
            <a:rect l="0" t="0" r="r" b="b"/>
            <a:pathLst>
              <a:path w="1123" h="235">
                <a:moveTo>
                  <a:pt x="1123" y="0"/>
                </a:moveTo>
                <a:lnTo>
                  <a:pt x="0" y="0"/>
                </a:lnTo>
                <a:lnTo>
                  <a:pt x="0" y="235"/>
                </a:lnTo>
              </a:path>
            </a:pathLst>
          </a:custGeom>
          <a:noFill/>
          <a:ln w="9525" cap="flat" cmpd="sng">
            <a:solidFill>
              <a:srgbClr val="000000"/>
            </a:solidFill>
            <a:prstDash val="solid"/>
            <a:round/>
            <a:headEnd type="triangl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B57B1028-921D-4746-B3B2-6DDD7CA83040}"/>
              </a:ext>
            </a:extLst>
          </p:cNvPr>
          <p:cNvGrpSpPr/>
          <p:nvPr/>
        </p:nvGrpSpPr>
        <p:grpSpPr>
          <a:xfrm>
            <a:off x="6804625" y="4883585"/>
            <a:ext cx="3334567" cy="1077738"/>
            <a:chOff x="7127280" y="4908222"/>
            <a:chExt cx="3334567" cy="1077738"/>
          </a:xfrm>
        </p:grpSpPr>
        <p:sp>
          <p:nvSpPr>
            <p:cNvPr id="148" name="Text Box 79">
              <a:extLst>
                <a:ext uri="{FF2B5EF4-FFF2-40B4-BE49-F238E27FC236}">
                  <a16:creationId xmlns:a16="http://schemas.microsoft.com/office/drawing/2014/main" id="{C3EE0DDD-B70D-5E4A-8927-9657C73467C5}"/>
                </a:ext>
              </a:extLst>
            </p:cNvPr>
            <p:cNvSpPr txBox="1">
              <a:spLocks noChangeArrowheads="1"/>
            </p:cNvSpPr>
            <p:nvPr/>
          </p:nvSpPr>
          <p:spPr bwMode="auto">
            <a:xfrm>
              <a:off x="7127280" y="4908222"/>
              <a:ext cx="3334567" cy="76020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SYNACK(seq=</a:t>
              </a: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y,ACKnum</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=x+1)</a:t>
              </a:r>
            </a:p>
            <a:p>
              <a:pPr marL="0" marR="0" lvl="0" indent="0" algn="ctr" defTabSz="914400" rtl="0" eaLnBrk="0" fontAlgn="base" latinLnBrk="0" hangingPunct="0">
                <a:lnSpc>
                  <a:spcPct val="9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149" name="Line 80">
              <a:extLst>
                <a:ext uri="{FF2B5EF4-FFF2-40B4-BE49-F238E27FC236}">
                  <a16:creationId xmlns:a16="http://schemas.microsoft.com/office/drawing/2014/main" id="{257BF084-311A-1543-BE3E-DCB26E6C80E6}"/>
                </a:ext>
              </a:extLst>
            </p:cNvPr>
            <p:cNvSpPr>
              <a:spLocks noChangeShapeType="1"/>
            </p:cNvSpPr>
            <p:nvPr/>
          </p:nvSpPr>
          <p:spPr bwMode="auto">
            <a:xfrm>
              <a:off x="7272381" y="5430091"/>
              <a:ext cx="252888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Text Box 81">
              <a:extLst>
                <a:ext uri="{FF2B5EF4-FFF2-40B4-BE49-F238E27FC236}">
                  <a16:creationId xmlns:a16="http://schemas.microsoft.com/office/drawing/2014/main" id="{BD67B0E7-150E-F54B-9546-874563D011CB}"/>
                </a:ext>
              </a:extLst>
            </p:cNvPr>
            <p:cNvSpPr txBox="1">
              <a:spLocks noChangeArrowheads="1"/>
            </p:cNvSpPr>
            <p:nvPr/>
          </p:nvSpPr>
          <p:spPr bwMode="auto">
            <a:xfrm>
              <a:off x="7144177" y="5225752"/>
              <a:ext cx="2214068" cy="76020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ACK(</a:t>
              </a: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ACKnum</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=y+1)</a:t>
              </a:r>
            </a:p>
            <a:p>
              <a:pPr marL="0" marR="0" lvl="0" indent="0" algn="ctr" defTabSz="914400" rtl="0" eaLnBrk="0" fontAlgn="base" latinLnBrk="0" hangingPunct="0">
                <a:lnSpc>
                  <a:spcPct val="9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grpSp>
      <p:grpSp>
        <p:nvGrpSpPr>
          <p:cNvPr id="4" name="Group 3">
            <a:extLst>
              <a:ext uri="{FF2B5EF4-FFF2-40B4-BE49-F238E27FC236}">
                <a16:creationId xmlns:a16="http://schemas.microsoft.com/office/drawing/2014/main" id="{A0A27D72-6843-7F44-83D3-693897AF0C2B}"/>
              </a:ext>
            </a:extLst>
          </p:cNvPr>
          <p:cNvGrpSpPr/>
          <p:nvPr/>
        </p:nvGrpSpPr>
        <p:grpSpPr>
          <a:xfrm>
            <a:off x="2515129" y="5328824"/>
            <a:ext cx="2214068" cy="798513"/>
            <a:chOff x="1893200" y="5293984"/>
            <a:chExt cx="2214068" cy="798513"/>
          </a:xfrm>
        </p:grpSpPr>
        <p:sp>
          <p:nvSpPr>
            <p:cNvPr id="151" name="Line 82">
              <a:extLst>
                <a:ext uri="{FF2B5EF4-FFF2-40B4-BE49-F238E27FC236}">
                  <a16:creationId xmlns:a16="http://schemas.microsoft.com/office/drawing/2014/main" id="{08C24CBB-D78B-2D4E-9B44-BE4E1CB0E677}"/>
                </a:ext>
              </a:extLst>
            </p:cNvPr>
            <p:cNvSpPr>
              <a:spLocks noChangeShapeType="1"/>
            </p:cNvSpPr>
            <p:nvPr/>
          </p:nvSpPr>
          <p:spPr bwMode="auto">
            <a:xfrm>
              <a:off x="2067578" y="5760709"/>
              <a:ext cx="19653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83">
              <a:extLst>
                <a:ext uri="{FF2B5EF4-FFF2-40B4-BE49-F238E27FC236}">
                  <a16:creationId xmlns:a16="http://schemas.microsoft.com/office/drawing/2014/main" id="{E2FCB0E5-7633-2449-BCDB-555323A3B804}"/>
                </a:ext>
              </a:extLst>
            </p:cNvPr>
            <p:cNvSpPr txBox="1">
              <a:spLocks noChangeArrowheads="1"/>
            </p:cNvSpPr>
            <p:nvPr/>
          </p:nvSpPr>
          <p:spPr bwMode="auto">
            <a:xfrm>
              <a:off x="1893200" y="5293984"/>
              <a:ext cx="2214068" cy="7078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endParaRP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ACK(</a:t>
              </a: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ACKnum</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=y+1)</a:t>
              </a:r>
            </a:p>
            <a:p>
              <a:pPr marL="0" marR="0" lvl="0" indent="0" algn="ctr" defTabSz="914400" rtl="0" eaLnBrk="0" fontAlgn="base" latinLnBrk="0" hangingPunct="0">
                <a:lnSpc>
                  <a:spcPct val="90000"/>
                </a:lnSpc>
                <a:spcBef>
                  <a:spcPct val="0"/>
                </a:spcBef>
                <a:spcAft>
                  <a:spcPct val="0"/>
                </a:spcAft>
                <a:buClrTx/>
                <a:buSzTx/>
                <a:buFontTx/>
                <a:buNone/>
                <a:tabLst/>
                <a:defRPr/>
              </a:pPr>
              <a:endPar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153" name="Text Box 84">
              <a:extLst>
                <a:ext uri="{FF2B5EF4-FFF2-40B4-BE49-F238E27FC236}">
                  <a16:creationId xmlns:a16="http://schemas.microsoft.com/office/drawing/2014/main" id="{D889C564-1E93-3C48-97E5-D7F1314E3F08}"/>
                </a:ext>
              </a:extLst>
            </p:cNvPr>
            <p:cNvSpPr txBox="1">
              <a:spLocks noChangeArrowheads="1"/>
            </p:cNvSpPr>
            <p:nvPr/>
          </p:nvSpPr>
          <p:spPr bwMode="auto">
            <a:xfrm>
              <a:off x="2778778" y="5725784"/>
              <a:ext cx="341312" cy="3667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ymbol" charset="0"/>
                  <a:ea typeface="ＭＳ Ｐゴシック" charset="0"/>
                  <a:cs typeface="+mn-cs"/>
                </a:rPr>
                <a:t>L</a:t>
              </a:r>
            </a:p>
          </p:txBody>
        </p:sp>
      </p:grpSp>
    </p:spTree>
    <p:extLst>
      <p:ext uri="{BB962C8B-B14F-4D97-AF65-F5344CB8AC3E}">
        <p14:creationId xmlns:p14="http://schemas.microsoft.com/office/powerpoint/2010/main" val="37998525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4499F6A-4C1F-1146-A51E-D80D1CD65245}"/>
              </a:ext>
            </a:extLst>
          </p:cNvPr>
          <p:cNvSpPr>
            <a:spLocks noGrp="1"/>
          </p:cNvSpPr>
          <p:nvPr>
            <p:ph type="sldNum" sz="quarter" idx="4"/>
          </p:nvPr>
        </p:nvSpPr>
        <p:spPr/>
        <p:txBody>
          <a:bodyPr/>
          <a:lstStyle/>
          <a:p>
            <a:r>
              <a:rPr lang="en-US"/>
              <a:t>Transport Layer: 3-</a:t>
            </a:r>
            <a:fld id="{C4204591-24BD-A542-B9D5-F8D8A88D2FEE}" type="slidenum">
              <a:rPr lang="en-US" smtClean="0"/>
              <a:pPr/>
              <a:t>145</a:t>
            </a:fld>
            <a:endParaRPr lang="en-US" dirty="0"/>
          </a:p>
        </p:txBody>
      </p:sp>
      <p:sp>
        <p:nvSpPr>
          <p:cNvPr id="5" name="Title 4">
            <a:extLst>
              <a:ext uri="{FF2B5EF4-FFF2-40B4-BE49-F238E27FC236}">
                <a16:creationId xmlns:a16="http://schemas.microsoft.com/office/drawing/2014/main" id="{404E6585-2A18-1F4F-9394-FF8BABB0B265}"/>
              </a:ext>
            </a:extLst>
          </p:cNvPr>
          <p:cNvSpPr>
            <a:spLocks noGrp="1"/>
          </p:cNvSpPr>
          <p:nvPr>
            <p:ph type="title"/>
          </p:nvPr>
        </p:nvSpPr>
        <p:spPr/>
        <p:txBody>
          <a:bodyPr/>
          <a:lstStyle/>
          <a:p>
            <a:r>
              <a:rPr lang="en-US" dirty="0"/>
              <a:t>Closing a TCP connection</a:t>
            </a:r>
          </a:p>
        </p:txBody>
      </p:sp>
      <p:sp>
        <p:nvSpPr>
          <p:cNvPr id="95" name="Line 4">
            <a:extLst>
              <a:ext uri="{FF2B5EF4-FFF2-40B4-BE49-F238E27FC236}">
                <a16:creationId xmlns:a16="http://schemas.microsoft.com/office/drawing/2014/main" id="{ED3C9E53-E917-264F-9AE5-C80DF14340C5}"/>
              </a:ext>
            </a:extLst>
          </p:cNvPr>
          <p:cNvSpPr>
            <a:spLocks noChangeShapeType="1"/>
          </p:cNvSpPr>
          <p:nvPr/>
        </p:nvSpPr>
        <p:spPr bwMode="auto">
          <a:xfrm flipH="1">
            <a:off x="5341004" y="2059231"/>
            <a:ext cx="1587" cy="394811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sp>
        <p:nvSpPr>
          <p:cNvPr id="96" name="Line 10">
            <a:extLst>
              <a:ext uri="{FF2B5EF4-FFF2-40B4-BE49-F238E27FC236}">
                <a16:creationId xmlns:a16="http://schemas.microsoft.com/office/drawing/2014/main" id="{B19F0AE6-F0E1-CF46-BE1E-BC4A7C0DE8E2}"/>
              </a:ext>
            </a:extLst>
          </p:cNvPr>
          <p:cNvSpPr>
            <a:spLocks noChangeShapeType="1"/>
          </p:cNvSpPr>
          <p:nvPr/>
        </p:nvSpPr>
        <p:spPr bwMode="auto">
          <a:xfrm flipH="1">
            <a:off x="7930216" y="2129081"/>
            <a:ext cx="1588" cy="3417887"/>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lgn="ctr" eaLnBrk="0" fontAlgn="base" hangingPunct="0">
              <a:spcBef>
                <a:spcPct val="0"/>
              </a:spcBef>
              <a:spcAft>
                <a:spcPct val="0"/>
              </a:spcAft>
              <a:defRPr/>
            </a:pPr>
            <a:endParaRPr lang="en-US" sz="1600">
              <a:solidFill>
                <a:srgbClr val="000000"/>
              </a:solidFill>
              <a:latin typeface="Tahoma" charset="0"/>
              <a:ea typeface="ＭＳ Ｐゴシック" charset="0"/>
            </a:endParaRPr>
          </a:p>
        </p:txBody>
      </p:sp>
      <p:grpSp>
        <p:nvGrpSpPr>
          <p:cNvPr id="97" name="Group 74">
            <a:extLst>
              <a:ext uri="{FF2B5EF4-FFF2-40B4-BE49-F238E27FC236}">
                <a16:creationId xmlns:a16="http://schemas.microsoft.com/office/drawing/2014/main" id="{18F6BCAD-8E7F-C444-9307-8440033F1A57}"/>
              </a:ext>
            </a:extLst>
          </p:cNvPr>
          <p:cNvGrpSpPr>
            <a:grpSpLocks/>
          </p:cNvGrpSpPr>
          <p:nvPr/>
        </p:nvGrpSpPr>
        <p:grpSpPr bwMode="auto">
          <a:xfrm>
            <a:off x="2413654" y="2740268"/>
            <a:ext cx="1335087" cy="854075"/>
            <a:chOff x="343" y="1740"/>
            <a:chExt cx="841" cy="538"/>
          </a:xfrm>
        </p:grpSpPr>
        <p:sp>
          <p:nvSpPr>
            <p:cNvPr id="98" name="Text Box 34">
              <a:extLst>
                <a:ext uri="{FF2B5EF4-FFF2-40B4-BE49-F238E27FC236}">
                  <a16:creationId xmlns:a16="http://schemas.microsoft.com/office/drawing/2014/main" id="{63E607F0-3252-5F49-BC54-E2F33A2A93F7}"/>
                </a:ext>
              </a:extLst>
            </p:cNvPr>
            <p:cNvSpPr txBox="1">
              <a:spLocks noChangeArrowheads="1"/>
            </p:cNvSpPr>
            <p:nvPr/>
          </p:nvSpPr>
          <p:spPr bwMode="auto">
            <a:xfrm>
              <a:off x="343" y="2066"/>
              <a:ext cx="84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FIN_WAIT_2</a:t>
              </a:r>
            </a:p>
          </p:txBody>
        </p:sp>
        <p:sp>
          <p:nvSpPr>
            <p:cNvPr id="99" name="Line 35">
              <a:extLst>
                <a:ext uri="{FF2B5EF4-FFF2-40B4-BE49-F238E27FC236}">
                  <a16:creationId xmlns:a16="http://schemas.microsoft.com/office/drawing/2014/main" id="{856CD725-F171-5441-A0D7-4C298AFE6D62}"/>
                </a:ext>
              </a:extLst>
            </p:cNvPr>
            <p:cNvSpPr>
              <a:spLocks noChangeShapeType="1"/>
            </p:cNvSpPr>
            <p:nvPr/>
          </p:nvSpPr>
          <p:spPr bwMode="auto">
            <a:xfrm>
              <a:off x="634" y="1740"/>
              <a:ext cx="0" cy="356"/>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00" name="Group 73">
            <a:extLst>
              <a:ext uri="{FF2B5EF4-FFF2-40B4-BE49-F238E27FC236}">
                <a16:creationId xmlns:a16="http://schemas.microsoft.com/office/drawing/2014/main" id="{CA9AB373-D7FB-104F-823D-FB453AEBA6E0}"/>
              </a:ext>
            </a:extLst>
          </p:cNvPr>
          <p:cNvGrpSpPr>
            <a:grpSpLocks/>
          </p:cNvGrpSpPr>
          <p:nvPr/>
        </p:nvGrpSpPr>
        <p:grpSpPr bwMode="auto">
          <a:xfrm>
            <a:off x="9044641" y="2079868"/>
            <a:ext cx="1390650" cy="960438"/>
            <a:chOff x="4520" y="1324"/>
            <a:chExt cx="876" cy="605"/>
          </a:xfrm>
        </p:grpSpPr>
        <p:sp>
          <p:nvSpPr>
            <p:cNvPr id="101" name="Text Box 37">
              <a:extLst>
                <a:ext uri="{FF2B5EF4-FFF2-40B4-BE49-F238E27FC236}">
                  <a16:creationId xmlns:a16="http://schemas.microsoft.com/office/drawing/2014/main" id="{AFAA3F88-36B1-1C46-9B7D-4BDF57171354}"/>
                </a:ext>
              </a:extLst>
            </p:cNvPr>
            <p:cNvSpPr txBox="1">
              <a:spLocks noChangeArrowheads="1"/>
            </p:cNvSpPr>
            <p:nvPr/>
          </p:nvSpPr>
          <p:spPr bwMode="auto">
            <a:xfrm>
              <a:off x="4520" y="1717"/>
              <a:ext cx="87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CLOSE_WAIT</a:t>
              </a:r>
            </a:p>
          </p:txBody>
        </p:sp>
        <p:sp>
          <p:nvSpPr>
            <p:cNvPr id="102" name="Line 38">
              <a:extLst>
                <a:ext uri="{FF2B5EF4-FFF2-40B4-BE49-F238E27FC236}">
                  <a16:creationId xmlns:a16="http://schemas.microsoft.com/office/drawing/2014/main" id="{CC0AE442-13D5-954F-9CCE-3D44EBC5B971}"/>
                </a:ext>
              </a:extLst>
            </p:cNvPr>
            <p:cNvSpPr>
              <a:spLocks noChangeShapeType="1"/>
            </p:cNvSpPr>
            <p:nvPr/>
          </p:nvSpPr>
          <p:spPr bwMode="auto">
            <a:xfrm>
              <a:off x="5171" y="1324"/>
              <a:ext cx="0" cy="415"/>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03" name="Group 75">
            <a:extLst>
              <a:ext uri="{FF2B5EF4-FFF2-40B4-BE49-F238E27FC236}">
                <a16:creationId xmlns:a16="http://schemas.microsoft.com/office/drawing/2014/main" id="{76946121-D548-F74C-A1D3-59BD06B7A682}"/>
              </a:ext>
            </a:extLst>
          </p:cNvPr>
          <p:cNvGrpSpPr>
            <a:grpSpLocks/>
          </p:cNvGrpSpPr>
          <p:nvPr/>
        </p:nvGrpSpPr>
        <p:grpSpPr bwMode="auto">
          <a:xfrm>
            <a:off x="5382279" y="3848343"/>
            <a:ext cx="2495550" cy="579438"/>
            <a:chOff x="2213" y="2438"/>
            <a:chExt cx="1572" cy="365"/>
          </a:xfrm>
        </p:grpSpPr>
        <p:sp>
          <p:nvSpPr>
            <p:cNvPr id="104" name="Line 41">
              <a:extLst>
                <a:ext uri="{FF2B5EF4-FFF2-40B4-BE49-F238E27FC236}">
                  <a16:creationId xmlns:a16="http://schemas.microsoft.com/office/drawing/2014/main" id="{98F4F276-7614-C14A-9C9D-EC8645AE6E58}"/>
                </a:ext>
              </a:extLst>
            </p:cNvPr>
            <p:cNvSpPr>
              <a:spLocks noChangeShapeType="1"/>
            </p:cNvSpPr>
            <p:nvPr/>
          </p:nvSpPr>
          <p:spPr bwMode="auto">
            <a:xfrm flipH="1">
              <a:off x="2213" y="2483"/>
              <a:ext cx="1572" cy="320"/>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05" name="Rectangle 42">
              <a:extLst>
                <a:ext uri="{FF2B5EF4-FFF2-40B4-BE49-F238E27FC236}">
                  <a16:creationId xmlns:a16="http://schemas.microsoft.com/office/drawing/2014/main" id="{2C2B84BB-C6E7-E945-988B-EF1EC7990CC5}"/>
                </a:ext>
              </a:extLst>
            </p:cNvPr>
            <p:cNvSpPr>
              <a:spLocks noChangeArrowheads="1"/>
            </p:cNvSpPr>
            <p:nvPr/>
          </p:nvSpPr>
          <p:spPr bwMode="auto">
            <a:xfrm>
              <a:off x="2669" y="2438"/>
              <a:ext cx="590" cy="36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06" name="Text Box 43">
              <a:extLst>
                <a:ext uri="{FF2B5EF4-FFF2-40B4-BE49-F238E27FC236}">
                  <a16:creationId xmlns:a16="http://schemas.microsoft.com/office/drawing/2014/main" id="{7660FDEF-659D-A144-BC1C-74CB0FE43F51}"/>
                </a:ext>
              </a:extLst>
            </p:cNvPr>
            <p:cNvSpPr txBox="1">
              <a:spLocks noChangeArrowheads="1"/>
            </p:cNvSpPr>
            <p:nvPr/>
          </p:nvSpPr>
          <p:spPr bwMode="auto">
            <a:xfrm>
              <a:off x="2455" y="2562"/>
              <a:ext cx="105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FINbit=1, seq=y</a:t>
              </a:r>
            </a:p>
          </p:txBody>
        </p:sp>
      </p:grpSp>
      <p:grpSp>
        <p:nvGrpSpPr>
          <p:cNvPr id="107" name="Group 80">
            <a:extLst>
              <a:ext uri="{FF2B5EF4-FFF2-40B4-BE49-F238E27FC236}">
                <a16:creationId xmlns:a16="http://schemas.microsoft.com/office/drawing/2014/main" id="{3C6E9517-228F-F646-BE97-B0F42F01CF2F}"/>
              </a:ext>
            </a:extLst>
          </p:cNvPr>
          <p:cNvGrpSpPr>
            <a:grpSpLocks/>
          </p:cNvGrpSpPr>
          <p:nvPr/>
        </p:nvGrpSpPr>
        <p:grpSpPr bwMode="auto">
          <a:xfrm>
            <a:off x="5412441" y="4556368"/>
            <a:ext cx="2508250" cy="582613"/>
            <a:chOff x="2232" y="2884"/>
            <a:chExt cx="1580" cy="367"/>
          </a:xfrm>
        </p:grpSpPr>
        <p:sp>
          <p:nvSpPr>
            <p:cNvPr id="108" name="Line 44">
              <a:extLst>
                <a:ext uri="{FF2B5EF4-FFF2-40B4-BE49-F238E27FC236}">
                  <a16:creationId xmlns:a16="http://schemas.microsoft.com/office/drawing/2014/main" id="{B2E325DC-266A-E04B-99CF-3336AA0B28DF}"/>
                </a:ext>
              </a:extLst>
            </p:cNvPr>
            <p:cNvSpPr>
              <a:spLocks noChangeShapeType="1"/>
            </p:cNvSpPr>
            <p:nvPr/>
          </p:nvSpPr>
          <p:spPr bwMode="auto">
            <a:xfrm>
              <a:off x="2232" y="2884"/>
              <a:ext cx="1580" cy="367"/>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09" name="Rectangle 46">
              <a:extLst>
                <a:ext uri="{FF2B5EF4-FFF2-40B4-BE49-F238E27FC236}">
                  <a16:creationId xmlns:a16="http://schemas.microsoft.com/office/drawing/2014/main" id="{675FC7AA-5181-014C-8F25-2AA59FE9187C}"/>
                </a:ext>
              </a:extLst>
            </p:cNvPr>
            <p:cNvSpPr>
              <a:spLocks noChangeArrowheads="1"/>
            </p:cNvSpPr>
            <p:nvPr/>
          </p:nvSpPr>
          <p:spPr bwMode="auto">
            <a:xfrm>
              <a:off x="2553" y="2995"/>
              <a:ext cx="896"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10" name="Text Box 47">
              <a:extLst>
                <a:ext uri="{FF2B5EF4-FFF2-40B4-BE49-F238E27FC236}">
                  <a16:creationId xmlns:a16="http://schemas.microsoft.com/office/drawing/2014/main" id="{AF123A9D-4677-1E46-9BD3-FF95D1D7A9E2}"/>
                </a:ext>
              </a:extLst>
            </p:cNvPr>
            <p:cNvSpPr txBox="1">
              <a:spLocks noChangeArrowheads="1"/>
            </p:cNvSpPr>
            <p:nvPr/>
          </p:nvSpPr>
          <p:spPr bwMode="auto">
            <a:xfrm>
              <a:off x="2246" y="2958"/>
              <a:ext cx="1534"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ACKbit=1; ACKnum=y+1</a:t>
              </a:r>
            </a:p>
          </p:txBody>
        </p:sp>
      </p:grpSp>
      <p:grpSp>
        <p:nvGrpSpPr>
          <p:cNvPr id="111" name="Group 72">
            <a:extLst>
              <a:ext uri="{FF2B5EF4-FFF2-40B4-BE49-F238E27FC236}">
                <a16:creationId xmlns:a16="http://schemas.microsoft.com/office/drawing/2014/main" id="{F8C975AA-022F-9047-AE41-32435BEC092D}"/>
              </a:ext>
            </a:extLst>
          </p:cNvPr>
          <p:cNvGrpSpPr>
            <a:grpSpLocks/>
          </p:cNvGrpSpPr>
          <p:nvPr/>
        </p:nvGrpSpPr>
        <p:grpSpPr bwMode="auto">
          <a:xfrm>
            <a:off x="3959879" y="2879968"/>
            <a:ext cx="4930775" cy="854075"/>
            <a:chOff x="1317" y="1828"/>
            <a:chExt cx="3106" cy="538"/>
          </a:xfrm>
        </p:grpSpPr>
        <p:sp>
          <p:nvSpPr>
            <p:cNvPr id="112" name="Line 13">
              <a:extLst>
                <a:ext uri="{FF2B5EF4-FFF2-40B4-BE49-F238E27FC236}">
                  <a16:creationId xmlns:a16="http://schemas.microsoft.com/office/drawing/2014/main" id="{1134B78B-9B76-184C-B906-5A54448AE2F6}"/>
                </a:ext>
              </a:extLst>
            </p:cNvPr>
            <p:cNvSpPr>
              <a:spLocks noChangeShapeType="1"/>
            </p:cNvSpPr>
            <p:nvPr/>
          </p:nvSpPr>
          <p:spPr bwMode="auto">
            <a:xfrm flipH="1">
              <a:off x="2186" y="1828"/>
              <a:ext cx="1580" cy="367"/>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13" name="Rectangle 14">
              <a:extLst>
                <a:ext uri="{FF2B5EF4-FFF2-40B4-BE49-F238E27FC236}">
                  <a16:creationId xmlns:a16="http://schemas.microsoft.com/office/drawing/2014/main" id="{18D2E5DB-705F-434F-8D6A-A975176465BB}"/>
                </a:ext>
              </a:extLst>
            </p:cNvPr>
            <p:cNvSpPr>
              <a:spLocks noChangeArrowheads="1"/>
            </p:cNvSpPr>
            <p:nvPr/>
          </p:nvSpPr>
          <p:spPr bwMode="auto">
            <a:xfrm>
              <a:off x="2507" y="1912"/>
              <a:ext cx="896"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14" name="Text Box 15">
              <a:extLst>
                <a:ext uri="{FF2B5EF4-FFF2-40B4-BE49-F238E27FC236}">
                  <a16:creationId xmlns:a16="http://schemas.microsoft.com/office/drawing/2014/main" id="{C5FC1E37-42AF-CC47-A252-1B970EBE90B6}"/>
                </a:ext>
              </a:extLst>
            </p:cNvPr>
            <p:cNvSpPr txBox="1">
              <a:spLocks noChangeArrowheads="1"/>
            </p:cNvSpPr>
            <p:nvPr/>
          </p:nvSpPr>
          <p:spPr bwMode="auto">
            <a:xfrm>
              <a:off x="2200" y="1875"/>
              <a:ext cx="1534"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ACKbit=1; ACKnum=x+1</a:t>
              </a:r>
            </a:p>
          </p:txBody>
        </p:sp>
        <p:sp>
          <p:nvSpPr>
            <p:cNvPr id="115" name="Text Box 21">
              <a:extLst>
                <a:ext uri="{FF2B5EF4-FFF2-40B4-BE49-F238E27FC236}">
                  <a16:creationId xmlns:a16="http://schemas.microsoft.com/office/drawing/2014/main" id="{4E1E3839-0226-DB4F-BA6B-2B28CD0433CC}"/>
                </a:ext>
              </a:extLst>
            </p:cNvPr>
            <p:cNvSpPr txBox="1">
              <a:spLocks noChangeArrowheads="1"/>
            </p:cNvSpPr>
            <p:nvPr/>
          </p:nvSpPr>
          <p:spPr bwMode="auto">
            <a:xfrm>
              <a:off x="1317" y="2066"/>
              <a:ext cx="867"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 wait for server</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close</a:t>
              </a:r>
            </a:p>
          </p:txBody>
        </p:sp>
        <p:sp>
          <p:nvSpPr>
            <p:cNvPr id="116" name="Text Box 49">
              <a:extLst>
                <a:ext uri="{FF2B5EF4-FFF2-40B4-BE49-F238E27FC236}">
                  <a16:creationId xmlns:a16="http://schemas.microsoft.com/office/drawing/2014/main" id="{2C38B3FD-F2AD-DA41-8270-C22350C73FFB}"/>
                </a:ext>
              </a:extLst>
            </p:cNvPr>
            <p:cNvSpPr txBox="1">
              <a:spLocks noChangeArrowheads="1"/>
            </p:cNvSpPr>
            <p:nvPr/>
          </p:nvSpPr>
          <p:spPr bwMode="auto">
            <a:xfrm>
              <a:off x="3822" y="1979"/>
              <a:ext cx="601"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can still</a:t>
              </a:r>
            </a:p>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send data</a:t>
              </a:r>
            </a:p>
          </p:txBody>
        </p:sp>
      </p:grpSp>
      <p:grpSp>
        <p:nvGrpSpPr>
          <p:cNvPr id="117" name="Group 78">
            <a:extLst>
              <a:ext uri="{FF2B5EF4-FFF2-40B4-BE49-F238E27FC236}">
                <a16:creationId xmlns:a16="http://schemas.microsoft.com/office/drawing/2014/main" id="{C429420B-FA26-2A45-A360-CF2204C79D45}"/>
              </a:ext>
            </a:extLst>
          </p:cNvPr>
          <p:cNvGrpSpPr>
            <a:grpSpLocks/>
          </p:cNvGrpSpPr>
          <p:nvPr/>
        </p:nvGrpSpPr>
        <p:grpSpPr bwMode="auto">
          <a:xfrm>
            <a:off x="7928629" y="3010143"/>
            <a:ext cx="2501900" cy="1735138"/>
            <a:chOff x="3817" y="1910"/>
            <a:chExt cx="1576" cy="1093"/>
          </a:xfrm>
        </p:grpSpPr>
        <p:sp>
          <p:nvSpPr>
            <p:cNvPr id="118" name="Text Box 50">
              <a:extLst>
                <a:ext uri="{FF2B5EF4-FFF2-40B4-BE49-F238E27FC236}">
                  <a16:creationId xmlns:a16="http://schemas.microsoft.com/office/drawing/2014/main" id="{33070F1D-9B90-A144-ADA9-C922455212BE}"/>
                </a:ext>
              </a:extLst>
            </p:cNvPr>
            <p:cNvSpPr txBox="1">
              <a:spLocks noChangeArrowheads="1"/>
            </p:cNvSpPr>
            <p:nvPr/>
          </p:nvSpPr>
          <p:spPr bwMode="auto">
            <a:xfrm>
              <a:off x="3817" y="2703"/>
              <a:ext cx="792"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can no longer</a:t>
              </a:r>
            </a:p>
            <a:p>
              <a:pPr marL="0" marR="0" lvl="0" indent="0"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send data</a:t>
              </a:r>
            </a:p>
          </p:txBody>
        </p:sp>
        <p:grpSp>
          <p:nvGrpSpPr>
            <p:cNvPr id="119" name="Group 76">
              <a:extLst>
                <a:ext uri="{FF2B5EF4-FFF2-40B4-BE49-F238E27FC236}">
                  <a16:creationId xmlns:a16="http://schemas.microsoft.com/office/drawing/2014/main" id="{7CD8625C-1E94-DA47-B16D-490417EA4806}"/>
                </a:ext>
              </a:extLst>
            </p:cNvPr>
            <p:cNvGrpSpPr>
              <a:grpSpLocks/>
            </p:cNvGrpSpPr>
            <p:nvPr/>
          </p:nvGrpSpPr>
          <p:grpSpPr bwMode="auto">
            <a:xfrm>
              <a:off x="4691" y="1910"/>
              <a:ext cx="702" cy="723"/>
              <a:chOff x="4691" y="1910"/>
              <a:chExt cx="702" cy="723"/>
            </a:xfrm>
          </p:grpSpPr>
          <p:sp>
            <p:nvSpPr>
              <p:cNvPr id="120" name="Line 39">
                <a:extLst>
                  <a:ext uri="{FF2B5EF4-FFF2-40B4-BE49-F238E27FC236}">
                    <a16:creationId xmlns:a16="http://schemas.microsoft.com/office/drawing/2014/main" id="{3B72D76C-ECA7-8046-8DFA-EBE982AEBB76}"/>
                  </a:ext>
                </a:extLst>
              </p:cNvPr>
              <p:cNvSpPr>
                <a:spLocks noChangeShapeType="1"/>
              </p:cNvSpPr>
              <p:nvPr/>
            </p:nvSpPr>
            <p:spPr bwMode="auto">
              <a:xfrm>
                <a:off x="5167" y="1910"/>
                <a:ext cx="0" cy="562"/>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21" name="Text Box 55">
                <a:extLst>
                  <a:ext uri="{FF2B5EF4-FFF2-40B4-BE49-F238E27FC236}">
                    <a16:creationId xmlns:a16="http://schemas.microsoft.com/office/drawing/2014/main" id="{39D84C53-723C-A14C-A0EA-D38B2DEE863B}"/>
                  </a:ext>
                </a:extLst>
              </p:cNvPr>
              <p:cNvSpPr txBox="1">
                <a:spLocks noChangeArrowheads="1"/>
              </p:cNvSpPr>
              <p:nvPr/>
            </p:nvSpPr>
            <p:spPr bwMode="auto">
              <a:xfrm>
                <a:off x="4691" y="2421"/>
                <a:ext cx="702"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LAST_ACK</a:t>
                </a:r>
              </a:p>
            </p:txBody>
          </p:sp>
        </p:grpSp>
      </p:grpSp>
      <p:grpSp>
        <p:nvGrpSpPr>
          <p:cNvPr id="122" name="Group 82">
            <a:extLst>
              <a:ext uri="{FF2B5EF4-FFF2-40B4-BE49-F238E27FC236}">
                <a16:creationId xmlns:a16="http://schemas.microsoft.com/office/drawing/2014/main" id="{98672237-A933-5840-AAEB-35E99A43D4FC}"/>
              </a:ext>
            </a:extLst>
          </p:cNvPr>
          <p:cNvGrpSpPr>
            <a:grpSpLocks/>
          </p:cNvGrpSpPr>
          <p:nvPr/>
        </p:nvGrpSpPr>
        <p:grpSpPr bwMode="auto">
          <a:xfrm>
            <a:off x="9511366" y="4191243"/>
            <a:ext cx="917575" cy="1223963"/>
            <a:chOff x="4814" y="2654"/>
            <a:chExt cx="578" cy="771"/>
          </a:xfrm>
        </p:grpSpPr>
        <p:sp>
          <p:nvSpPr>
            <p:cNvPr id="123" name="Text Box 11">
              <a:extLst>
                <a:ext uri="{FF2B5EF4-FFF2-40B4-BE49-F238E27FC236}">
                  <a16:creationId xmlns:a16="http://schemas.microsoft.com/office/drawing/2014/main" id="{CC03DA72-98EF-4C40-AAF9-6404AAB41401}"/>
                </a:ext>
              </a:extLst>
            </p:cNvPr>
            <p:cNvSpPr txBox="1">
              <a:spLocks noChangeArrowheads="1"/>
            </p:cNvSpPr>
            <p:nvPr/>
          </p:nvSpPr>
          <p:spPr bwMode="auto">
            <a:xfrm>
              <a:off x="4814" y="3213"/>
              <a:ext cx="57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CLOSED</a:t>
              </a:r>
            </a:p>
          </p:txBody>
        </p:sp>
        <p:sp>
          <p:nvSpPr>
            <p:cNvPr id="124" name="Line 57">
              <a:extLst>
                <a:ext uri="{FF2B5EF4-FFF2-40B4-BE49-F238E27FC236}">
                  <a16:creationId xmlns:a16="http://schemas.microsoft.com/office/drawing/2014/main" id="{2DAF6242-FCE3-CA4F-8E94-5C600901D79C}"/>
                </a:ext>
              </a:extLst>
            </p:cNvPr>
            <p:cNvSpPr>
              <a:spLocks noChangeShapeType="1"/>
            </p:cNvSpPr>
            <p:nvPr/>
          </p:nvSpPr>
          <p:spPr bwMode="auto">
            <a:xfrm>
              <a:off x="5173" y="2654"/>
              <a:ext cx="0" cy="576"/>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25" name="Group 77">
            <a:extLst>
              <a:ext uri="{FF2B5EF4-FFF2-40B4-BE49-F238E27FC236}">
                <a16:creationId xmlns:a16="http://schemas.microsoft.com/office/drawing/2014/main" id="{8716FBC7-F7B2-3E4B-A8DC-911681C33879}"/>
              </a:ext>
            </a:extLst>
          </p:cNvPr>
          <p:cNvGrpSpPr>
            <a:grpSpLocks/>
          </p:cNvGrpSpPr>
          <p:nvPr/>
        </p:nvGrpSpPr>
        <p:grpSpPr bwMode="auto">
          <a:xfrm>
            <a:off x="2454929" y="3583231"/>
            <a:ext cx="1400175" cy="1044575"/>
            <a:chOff x="369" y="2271"/>
            <a:chExt cx="882" cy="658"/>
          </a:xfrm>
        </p:grpSpPr>
        <p:sp>
          <p:nvSpPr>
            <p:cNvPr id="126" name="Text Box 58">
              <a:extLst>
                <a:ext uri="{FF2B5EF4-FFF2-40B4-BE49-F238E27FC236}">
                  <a16:creationId xmlns:a16="http://schemas.microsoft.com/office/drawing/2014/main" id="{0370EE93-EE28-CB41-9A79-44CD5FCB09C6}"/>
                </a:ext>
              </a:extLst>
            </p:cNvPr>
            <p:cNvSpPr txBox="1">
              <a:spLocks noChangeArrowheads="1"/>
            </p:cNvSpPr>
            <p:nvPr/>
          </p:nvSpPr>
          <p:spPr bwMode="auto">
            <a:xfrm>
              <a:off x="369" y="2717"/>
              <a:ext cx="882"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TIMED_WAIT</a:t>
              </a:r>
            </a:p>
          </p:txBody>
        </p:sp>
        <p:sp>
          <p:nvSpPr>
            <p:cNvPr id="127" name="Line 60">
              <a:extLst>
                <a:ext uri="{FF2B5EF4-FFF2-40B4-BE49-F238E27FC236}">
                  <a16:creationId xmlns:a16="http://schemas.microsoft.com/office/drawing/2014/main" id="{3B48B9FB-9708-0540-92A3-506581BA5410}"/>
                </a:ext>
              </a:extLst>
            </p:cNvPr>
            <p:cNvSpPr>
              <a:spLocks noChangeShapeType="1"/>
            </p:cNvSpPr>
            <p:nvPr/>
          </p:nvSpPr>
          <p:spPr bwMode="auto">
            <a:xfrm>
              <a:off x="638" y="2271"/>
              <a:ext cx="0" cy="483"/>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28" name="Group 81">
            <a:extLst>
              <a:ext uri="{FF2B5EF4-FFF2-40B4-BE49-F238E27FC236}">
                <a16:creationId xmlns:a16="http://schemas.microsoft.com/office/drawing/2014/main" id="{297F5A45-3767-914B-A848-9F3DBE9E8973}"/>
              </a:ext>
            </a:extLst>
          </p:cNvPr>
          <p:cNvGrpSpPr>
            <a:grpSpLocks/>
          </p:cNvGrpSpPr>
          <p:nvPr/>
        </p:nvGrpSpPr>
        <p:grpSpPr bwMode="auto">
          <a:xfrm>
            <a:off x="2543829" y="4464293"/>
            <a:ext cx="2743200" cy="1768475"/>
            <a:chOff x="425" y="2826"/>
            <a:chExt cx="1728" cy="1114"/>
          </a:xfrm>
        </p:grpSpPr>
        <p:sp>
          <p:nvSpPr>
            <p:cNvPr id="129" name="Line 52">
              <a:extLst>
                <a:ext uri="{FF2B5EF4-FFF2-40B4-BE49-F238E27FC236}">
                  <a16:creationId xmlns:a16="http://schemas.microsoft.com/office/drawing/2014/main" id="{1A425BE1-7027-F44C-9194-05C89CAF482F}"/>
                </a:ext>
              </a:extLst>
            </p:cNvPr>
            <p:cNvSpPr>
              <a:spLocks noChangeShapeType="1"/>
            </p:cNvSpPr>
            <p:nvPr/>
          </p:nvSpPr>
          <p:spPr bwMode="auto">
            <a:xfrm>
              <a:off x="1820" y="2833"/>
              <a:ext cx="7" cy="1059"/>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30" name="Text Box 51">
              <a:extLst>
                <a:ext uri="{FF2B5EF4-FFF2-40B4-BE49-F238E27FC236}">
                  <a16:creationId xmlns:a16="http://schemas.microsoft.com/office/drawing/2014/main" id="{B9DE3C9B-20ED-E544-82B3-6C57D83B7145}"/>
                </a:ext>
              </a:extLst>
            </p:cNvPr>
            <p:cNvSpPr txBox="1">
              <a:spLocks noChangeArrowheads="1"/>
            </p:cNvSpPr>
            <p:nvPr/>
          </p:nvSpPr>
          <p:spPr bwMode="auto">
            <a:xfrm>
              <a:off x="1216" y="3093"/>
              <a:ext cx="937" cy="421"/>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 timed wait </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for 2*max </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segment lifetime</a:t>
              </a:r>
            </a:p>
          </p:txBody>
        </p:sp>
        <p:sp>
          <p:nvSpPr>
            <p:cNvPr id="131" name="Line 53">
              <a:extLst>
                <a:ext uri="{FF2B5EF4-FFF2-40B4-BE49-F238E27FC236}">
                  <a16:creationId xmlns:a16="http://schemas.microsoft.com/office/drawing/2014/main" id="{58D5E89D-DF4E-4A46-B48C-C5652B9EF31E}"/>
                </a:ext>
              </a:extLst>
            </p:cNvPr>
            <p:cNvSpPr>
              <a:spLocks noChangeShapeType="1"/>
            </p:cNvSpPr>
            <p:nvPr/>
          </p:nvSpPr>
          <p:spPr bwMode="auto">
            <a:xfrm>
              <a:off x="1742" y="2826"/>
              <a:ext cx="14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32" name="Line 54">
              <a:extLst>
                <a:ext uri="{FF2B5EF4-FFF2-40B4-BE49-F238E27FC236}">
                  <a16:creationId xmlns:a16="http://schemas.microsoft.com/office/drawing/2014/main" id="{686D6997-8DDA-0743-A8AD-E9968F7CA516}"/>
                </a:ext>
              </a:extLst>
            </p:cNvPr>
            <p:cNvSpPr>
              <a:spLocks noChangeShapeType="1"/>
            </p:cNvSpPr>
            <p:nvPr/>
          </p:nvSpPr>
          <p:spPr bwMode="auto">
            <a:xfrm>
              <a:off x="1759" y="3889"/>
              <a:ext cx="14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33" name="Text Box 59">
              <a:extLst>
                <a:ext uri="{FF2B5EF4-FFF2-40B4-BE49-F238E27FC236}">
                  <a16:creationId xmlns:a16="http://schemas.microsoft.com/office/drawing/2014/main" id="{7CE5D92F-DD8C-9F4B-8EAB-8C454B58999E}"/>
                </a:ext>
              </a:extLst>
            </p:cNvPr>
            <p:cNvSpPr txBox="1">
              <a:spLocks noChangeArrowheads="1"/>
            </p:cNvSpPr>
            <p:nvPr/>
          </p:nvSpPr>
          <p:spPr bwMode="auto">
            <a:xfrm>
              <a:off x="425" y="3728"/>
              <a:ext cx="578"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CLOSED</a:t>
              </a:r>
            </a:p>
          </p:txBody>
        </p:sp>
        <p:sp>
          <p:nvSpPr>
            <p:cNvPr id="134" name="Line 61">
              <a:extLst>
                <a:ext uri="{FF2B5EF4-FFF2-40B4-BE49-F238E27FC236}">
                  <a16:creationId xmlns:a16="http://schemas.microsoft.com/office/drawing/2014/main" id="{A6E76601-86C1-6B4E-986E-53F4D8B2F328}"/>
                </a:ext>
              </a:extLst>
            </p:cNvPr>
            <p:cNvSpPr>
              <a:spLocks noChangeShapeType="1"/>
            </p:cNvSpPr>
            <p:nvPr/>
          </p:nvSpPr>
          <p:spPr bwMode="auto">
            <a:xfrm>
              <a:off x="631" y="2918"/>
              <a:ext cx="0" cy="839"/>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35" name="Group 71">
            <a:extLst>
              <a:ext uri="{FF2B5EF4-FFF2-40B4-BE49-F238E27FC236}">
                <a16:creationId xmlns:a16="http://schemas.microsoft.com/office/drawing/2014/main" id="{856F911C-0662-FC4D-8D88-E4796EB8EB50}"/>
              </a:ext>
            </a:extLst>
          </p:cNvPr>
          <p:cNvGrpSpPr>
            <a:grpSpLocks/>
          </p:cNvGrpSpPr>
          <p:nvPr/>
        </p:nvGrpSpPr>
        <p:grpSpPr bwMode="auto">
          <a:xfrm>
            <a:off x="2420004" y="2024306"/>
            <a:ext cx="1335087" cy="700087"/>
            <a:chOff x="347" y="1289"/>
            <a:chExt cx="841" cy="441"/>
          </a:xfrm>
        </p:grpSpPr>
        <p:sp>
          <p:nvSpPr>
            <p:cNvPr id="136" name="Text Box 31">
              <a:extLst>
                <a:ext uri="{FF2B5EF4-FFF2-40B4-BE49-F238E27FC236}">
                  <a16:creationId xmlns:a16="http://schemas.microsoft.com/office/drawing/2014/main" id="{7C6B5CE0-27BC-EA41-AE44-47F87323EAB1}"/>
                </a:ext>
              </a:extLst>
            </p:cNvPr>
            <p:cNvSpPr txBox="1">
              <a:spLocks noChangeArrowheads="1"/>
            </p:cNvSpPr>
            <p:nvPr/>
          </p:nvSpPr>
          <p:spPr bwMode="auto">
            <a:xfrm>
              <a:off x="347" y="1518"/>
              <a:ext cx="84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FIN_WAIT_1</a:t>
              </a:r>
            </a:p>
          </p:txBody>
        </p:sp>
        <p:sp>
          <p:nvSpPr>
            <p:cNvPr id="137" name="Line 32">
              <a:extLst>
                <a:ext uri="{FF2B5EF4-FFF2-40B4-BE49-F238E27FC236}">
                  <a16:creationId xmlns:a16="http://schemas.microsoft.com/office/drawing/2014/main" id="{68F9AC03-ACD1-8148-B2AA-D99567B02208}"/>
                </a:ext>
              </a:extLst>
            </p:cNvPr>
            <p:cNvSpPr>
              <a:spLocks noChangeShapeType="1"/>
            </p:cNvSpPr>
            <p:nvPr/>
          </p:nvSpPr>
          <p:spPr bwMode="auto">
            <a:xfrm>
              <a:off x="630" y="1289"/>
              <a:ext cx="0" cy="277"/>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grpSp>
        <p:nvGrpSpPr>
          <p:cNvPr id="138" name="Group 70">
            <a:extLst>
              <a:ext uri="{FF2B5EF4-FFF2-40B4-BE49-F238E27FC236}">
                <a16:creationId xmlns:a16="http://schemas.microsoft.com/office/drawing/2014/main" id="{2AC3B819-5CDB-E34D-A991-B4A5AEE2742D}"/>
              </a:ext>
            </a:extLst>
          </p:cNvPr>
          <p:cNvGrpSpPr>
            <a:grpSpLocks/>
          </p:cNvGrpSpPr>
          <p:nvPr/>
        </p:nvGrpSpPr>
        <p:grpSpPr bwMode="auto">
          <a:xfrm>
            <a:off x="3074054" y="2078281"/>
            <a:ext cx="4775200" cy="1014412"/>
            <a:chOff x="759" y="1323"/>
            <a:chExt cx="3008" cy="639"/>
          </a:xfrm>
        </p:grpSpPr>
        <p:sp>
          <p:nvSpPr>
            <p:cNvPr id="139" name="Line 6">
              <a:extLst>
                <a:ext uri="{FF2B5EF4-FFF2-40B4-BE49-F238E27FC236}">
                  <a16:creationId xmlns:a16="http://schemas.microsoft.com/office/drawing/2014/main" id="{8563C9BC-E8BF-4B4B-B9E5-BA16D70411A4}"/>
                </a:ext>
              </a:extLst>
            </p:cNvPr>
            <p:cNvSpPr>
              <a:spLocks noChangeShapeType="1"/>
            </p:cNvSpPr>
            <p:nvPr/>
          </p:nvSpPr>
          <p:spPr bwMode="auto">
            <a:xfrm>
              <a:off x="2195" y="1442"/>
              <a:ext cx="1572" cy="320"/>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40" name="Rectangle 7">
              <a:extLst>
                <a:ext uri="{FF2B5EF4-FFF2-40B4-BE49-F238E27FC236}">
                  <a16:creationId xmlns:a16="http://schemas.microsoft.com/office/drawing/2014/main" id="{93164DA6-D19F-EC4A-8FED-DFEAF03BFCA4}"/>
                </a:ext>
              </a:extLst>
            </p:cNvPr>
            <p:cNvSpPr>
              <a:spLocks noChangeArrowheads="1"/>
            </p:cNvSpPr>
            <p:nvPr/>
          </p:nvSpPr>
          <p:spPr bwMode="auto">
            <a:xfrm>
              <a:off x="2644" y="1369"/>
              <a:ext cx="590" cy="36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41" name="Text Box 8">
              <a:extLst>
                <a:ext uri="{FF2B5EF4-FFF2-40B4-BE49-F238E27FC236}">
                  <a16:creationId xmlns:a16="http://schemas.microsoft.com/office/drawing/2014/main" id="{9FBC4446-D43E-8446-97FA-47F23591FA0D}"/>
                </a:ext>
              </a:extLst>
            </p:cNvPr>
            <p:cNvSpPr txBox="1">
              <a:spLocks noChangeArrowheads="1"/>
            </p:cNvSpPr>
            <p:nvPr/>
          </p:nvSpPr>
          <p:spPr bwMode="auto">
            <a:xfrm>
              <a:off x="2430" y="1493"/>
              <a:ext cx="105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FINbit=1, seq=x</a:t>
              </a:r>
            </a:p>
          </p:txBody>
        </p:sp>
        <p:sp>
          <p:nvSpPr>
            <p:cNvPr id="142" name="Text Box 9">
              <a:extLst>
                <a:ext uri="{FF2B5EF4-FFF2-40B4-BE49-F238E27FC236}">
                  <a16:creationId xmlns:a16="http://schemas.microsoft.com/office/drawing/2014/main" id="{2A7A1B57-CBE3-0F48-81AB-C0824B5F9ED6}"/>
                </a:ext>
              </a:extLst>
            </p:cNvPr>
            <p:cNvSpPr txBox="1">
              <a:spLocks noChangeArrowheads="1"/>
            </p:cNvSpPr>
            <p:nvPr/>
          </p:nvSpPr>
          <p:spPr bwMode="auto">
            <a:xfrm>
              <a:off x="1209" y="1541"/>
              <a:ext cx="913" cy="421"/>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can no longer</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send but can</a:t>
              </a:r>
            </a:p>
            <a:p>
              <a:pPr marL="0" marR="0" lvl="0" indent="0" algn="r" defTabSz="91440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rPr>
                <a:t> receive data</a:t>
              </a:r>
            </a:p>
          </p:txBody>
        </p:sp>
        <p:sp>
          <p:nvSpPr>
            <p:cNvPr id="143" name="Text Box 67">
              <a:extLst>
                <a:ext uri="{FF2B5EF4-FFF2-40B4-BE49-F238E27FC236}">
                  <a16:creationId xmlns:a16="http://schemas.microsoft.com/office/drawing/2014/main" id="{D4F5F93C-0287-514F-885A-7080F2E25FBE}"/>
                </a:ext>
              </a:extLst>
            </p:cNvPr>
            <p:cNvSpPr txBox="1">
              <a:spLocks noChangeArrowheads="1"/>
            </p:cNvSpPr>
            <p:nvPr/>
          </p:nvSpPr>
          <p:spPr bwMode="auto">
            <a:xfrm>
              <a:off x="759" y="1323"/>
              <a:ext cx="1456"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Courier New" charset="0"/>
                  <a:ea typeface="ＭＳ Ｐゴシック" charset="0"/>
                </a:rPr>
                <a:t>clientSocket.close()</a:t>
              </a:r>
            </a:p>
          </p:txBody>
        </p:sp>
      </p:grpSp>
      <p:sp>
        <p:nvSpPr>
          <p:cNvPr id="144" name="Text Box 84">
            <a:extLst>
              <a:ext uri="{FF2B5EF4-FFF2-40B4-BE49-F238E27FC236}">
                <a16:creationId xmlns:a16="http://schemas.microsoft.com/office/drawing/2014/main" id="{B621F2BC-8FED-FF42-89D9-83E23CEFDC40}"/>
              </a:ext>
            </a:extLst>
          </p:cNvPr>
          <p:cNvSpPr txBox="1">
            <a:spLocks noChangeArrowheads="1"/>
          </p:cNvSpPr>
          <p:nvPr/>
        </p:nvSpPr>
        <p:spPr bwMode="auto">
          <a:xfrm>
            <a:off x="2105830" y="1346443"/>
            <a:ext cx="1422249"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100000"/>
              </a:lnSpc>
              <a:spcBef>
                <a:spcPct val="0"/>
              </a:spcBef>
              <a:spcAft>
                <a:spcPct val="0"/>
              </a:spcAft>
              <a:buClrTx/>
              <a:buSzTx/>
              <a:buFontTx/>
              <a:buNone/>
              <a:tabLst/>
              <a:defRPr/>
            </a:pPr>
            <a:r>
              <a:rPr kumimoji="0" lang="en-US" sz="2000" b="0" u="none" strike="noStrike" kern="0" cap="none" spc="0" normalizeH="0" baseline="0" noProof="0" dirty="0">
                <a:ln>
                  <a:noFill/>
                </a:ln>
                <a:solidFill>
                  <a:srgbClr val="000099"/>
                </a:solidFill>
                <a:effectLst/>
                <a:uLnTx/>
                <a:uFillTx/>
                <a:latin typeface="Tahoma" charset="0"/>
                <a:ea typeface="ＭＳ Ｐゴシック" charset="0"/>
              </a:rPr>
              <a:t>client state</a:t>
            </a:r>
          </a:p>
          <a:p>
            <a:pPr marL="0" marR="0" lvl="0" indent="0" algn="r" defTabSz="91440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endParaRPr>
          </a:p>
        </p:txBody>
      </p:sp>
      <p:sp>
        <p:nvSpPr>
          <p:cNvPr id="145" name="Text Box 85">
            <a:extLst>
              <a:ext uri="{FF2B5EF4-FFF2-40B4-BE49-F238E27FC236}">
                <a16:creationId xmlns:a16="http://schemas.microsoft.com/office/drawing/2014/main" id="{0843F073-CC98-6143-B1B4-660BDAFE9238}"/>
              </a:ext>
            </a:extLst>
          </p:cNvPr>
          <p:cNvSpPr txBox="1">
            <a:spLocks noChangeArrowheads="1"/>
          </p:cNvSpPr>
          <p:nvPr/>
        </p:nvSpPr>
        <p:spPr bwMode="auto">
          <a:xfrm>
            <a:off x="8942262" y="1363906"/>
            <a:ext cx="1518429"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eaLnBrk="0" fontAlgn="base" latinLnBrk="0" hangingPunct="0">
              <a:lnSpc>
                <a:spcPct val="100000"/>
              </a:lnSpc>
              <a:spcBef>
                <a:spcPct val="0"/>
              </a:spcBef>
              <a:spcAft>
                <a:spcPct val="0"/>
              </a:spcAft>
              <a:buClrTx/>
              <a:buSzTx/>
              <a:buFontTx/>
              <a:buNone/>
              <a:tabLst/>
              <a:defRPr/>
            </a:pPr>
            <a:r>
              <a:rPr kumimoji="0" lang="en-US" sz="2000" b="0" u="none" strike="noStrike" kern="0" cap="none" spc="0" normalizeH="0" baseline="0" noProof="0" dirty="0">
                <a:ln>
                  <a:noFill/>
                </a:ln>
                <a:solidFill>
                  <a:srgbClr val="000099"/>
                </a:solidFill>
                <a:effectLst/>
                <a:uLnTx/>
                <a:uFillTx/>
                <a:latin typeface="Tahoma" charset="0"/>
                <a:ea typeface="ＭＳ Ｐゴシック" charset="0"/>
              </a:rPr>
              <a:t>server state</a:t>
            </a:r>
          </a:p>
          <a:p>
            <a:pPr marL="0" marR="0" lvl="0" indent="0" algn="r" defTabSz="91440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endParaRPr>
          </a:p>
        </p:txBody>
      </p:sp>
      <p:sp>
        <p:nvSpPr>
          <p:cNvPr id="146" name="Text Box 86">
            <a:extLst>
              <a:ext uri="{FF2B5EF4-FFF2-40B4-BE49-F238E27FC236}">
                <a16:creationId xmlns:a16="http://schemas.microsoft.com/office/drawing/2014/main" id="{91EC5BFE-B9C5-4940-AAAB-3E540DBF7AB8}"/>
              </a:ext>
            </a:extLst>
          </p:cNvPr>
          <p:cNvSpPr txBox="1">
            <a:spLocks noChangeArrowheads="1"/>
          </p:cNvSpPr>
          <p:nvPr/>
        </p:nvSpPr>
        <p:spPr bwMode="auto">
          <a:xfrm>
            <a:off x="9638366" y="1746493"/>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ESTAB</a:t>
            </a:r>
          </a:p>
        </p:txBody>
      </p:sp>
      <p:sp>
        <p:nvSpPr>
          <p:cNvPr id="147" name="Text Box 87">
            <a:extLst>
              <a:ext uri="{FF2B5EF4-FFF2-40B4-BE49-F238E27FC236}">
                <a16:creationId xmlns:a16="http://schemas.microsoft.com/office/drawing/2014/main" id="{6F88DE4C-F26E-1E42-AEF7-44D88A3978D1}"/>
              </a:ext>
            </a:extLst>
          </p:cNvPr>
          <p:cNvSpPr txBox="1">
            <a:spLocks noChangeArrowheads="1"/>
          </p:cNvSpPr>
          <p:nvPr/>
        </p:nvSpPr>
        <p:spPr bwMode="auto">
          <a:xfrm>
            <a:off x="2402541" y="1729031"/>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rPr>
              <a:t>ESTAB</a:t>
            </a:r>
          </a:p>
        </p:txBody>
      </p:sp>
      <p:grpSp>
        <p:nvGrpSpPr>
          <p:cNvPr id="148" name="Group 88">
            <a:extLst>
              <a:ext uri="{FF2B5EF4-FFF2-40B4-BE49-F238E27FC236}">
                <a16:creationId xmlns:a16="http://schemas.microsoft.com/office/drawing/2014/main" id="{9F01B6CB-2602-AB4B-8407-E1DECA6D341A}"/>
              </a:ext>
            </a:extLst>
          </p:cNvPr>
          <p:cNvGrpSpPr>
            <a:grpSpLocks/>
          </p:cNvGrpSpPr>
          <p:nvPr/>
        </p:nvGrpSpPr>
        <p:grpSpPr bwMode="auto">
          <a:xfrm>
            <a:off x="5009216" y="1421056"/>
            <a:ext cx="642938" cy="600075"/>
            <a:chOff x="-44" y="1473"/>
            <a:chExt cx="981" cy="1105"/>
          </a:xfrm>
        </p:grpSpPr>
        <p:pic>
          <p:nvPicPr>
            <p:cNvPr id="149" name="Picture 89" descr="desktop_computer_stylized_medium">
              <a:extLst>
                <a:ext uri="{FF2B5EF4-FFF2-40B4-BE49-F238E27FC236}">
                  <a16:creationId xmlns:a16="http://schemas.microsoft.com/office/drawing/2014/main" id="{CB87D519-6188-8E48-BD3A-21D1B3CD16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0" name="Freeform 90">
              <a:extLst>
                <a:ext uri="{FF2B5EF4-FFF2-40B4-BE49-F238E27FC236}">
                  <a16:creationId xmlns:a16="http://schemas.microsoft.com/office/drawing/2014/main" id="{03222848-711E-FA45-B8D9-62F3C310430E}"/>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grpSp>
      <p:grpSp>
        <p:nvGrpSpPr>
          <p:cNvPr id="151" name="Group 91">
            <a:extLst>
              <a:ext uri="{FF2B5EF4-FFF2-40B4-BE49-F238E27FC236}">
                <a16:creationId xmlns:a16="http://schemas.microsoft.com/office/drawing/2014/main" id="{BF9B722E-CD29-D14E-A50A-6EFE18D73FAA}"/>
              </a:ext>
            </a:extLst>
          </p:cNvPr>
          <p:cNvGrpSpPr>
            <a:grpSpLocks/>
          </p:cNvGrpSpPr>
          <p:nvPr/>
        </p:nvGrpSpPr>
        <p:grpSpPr bwMode="auto">
          <a:xfrm>
            <a:off x="7641291" y="1424231"/>
            <a:ext cx="336550" cy="512762"/>
            <a:chOff x="4140" y="429"/>
            <a:chExt cx="1425" cy="2396"/>
          </a:xfrm>
        </p:grpSpPr>
        <p:sp>
          <p:nvSpPr>
            <p:cNvPr id="152" name="Freeform 92">
              <a:extLst>
                <a:ext uri="{FF2B5EF4-FFF2-40B4-BE49-F238E27FC236}">
                  <a16:creationId xmlns:a16="http://schemas.microsoft.com/office/drawing/2014/main" id="{04FC7BF7-A2B2-C94B-9A70-9E4F05E4B203}"/>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53" name="Rectangle 93">
              <a:extLst>
                <a:ext uri="{FF2B5EF4-FFF2-40B4-BE49-F238E27FC236}">
                  <a16:creationId xmlns:a16="http://schemas.microsoft.com/office/drawing/2014/main" id="{BBF24070-7587-6240-82D0-9DA6BE7BB182}"/>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54" name="Freeform 94">
              <a:extLst>
                <a:ext uri="{FF2B5EF4-FFF2-40B4-BE49-F238E27FC236}">
                  <a16:creationId xmlns:a16="http://schemas.microsoft.com/office/drawing/2014/main" id="{C913A1C5-5EFA-DA46-95BE-855E56697F8B}"/>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55" name="Freeform 95">
              <a:extLst>
                <a:ext uri="{FF2B5EF4-FFF2-40B4-BE49-F238E27FC236}">
                  <a16:creationId xmlns:a16="http://schemas.microsoft.com/office/drawing/2014/main" id="{30F7DF2C-5849-1D4B-8FD7-8CEB19A50FC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56" name="Rectangle 96">
              <a:extLst>
                <a:ext uri="{FF2B5EF4-FFF2-40B4-BE49-F238E27FC236}">
                  <a16:creationId xmlns:a16="http://schemas.microsoft.com/office/drawing/2014/main" id="{928B54EE-1D33-184C-8985-247C7BD59B8D}"/>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nvGrpSpPr>
            <p:cNvPr id="157" name="Group 97">
              <a:extLst>
                <a:ext uri="{FF2B5EF4-FFF2-40B4-BE49-F238E27FC236}">
                  <a16:creationId xmlns:a16="http://schemas.microsoft.com/office/drawing/2014/main" id="{F6DD7133-721F-BD41-8783-A9EAB109850D}"/>
                </a:ext>
              </a:extLst>
            </p:cNvPr>
            <p:cNvGrpSpPr>
              <a:grpSpLocks/>
            </p:cNvGrpSpPr>
            <p:nvPr/>
          </p:nvGrpSpPr>
          <p:grpSpPr bwMode="auto">
            <a:xfrm>
              <a:off x="4749" y="668"/>
              <a:ext cx="581" cy="145"/>
              <a:chOff x="614" y="2568"/>
              <a:chExt cx="725" cy="139"/>
            </a:xfrm>
          </p:grpSpPr>
          <p:sp>
            <p:nvSpPr>
              <p:cNvPr id="182" name="AutoShape 98">
                <a:extLst>
                  <a:ext uri="{FF2B5EF4-FFF2-40B4-BE49-F238E27FC236}">
                    <a16:creationId xmlns:a16="http://schemas.microsoft.com/office/drawing/2014/main" id="{46425D84-36DE-2C4E-AE70-5E0DC3CDD676}"/>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83" name="AutoShape 99">
                <a:extLst>
                  <a:ext uri="{FF2B5EF4-FFF2-40B4-BE49-F238E27FC236}">
                    <a16:creationId xmlns:a16="http://schemas.microsoft.com/office/drawing/2014/main" id="{CFFAEB71-14B6-FE46-9C1C-0896E120008D}"/>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58" name="Rectangle 100">
              <a:extLst>
                <a:ext uri="{FF2B5EF4-FFF2-40B4-BE49-F238E27FC236}">
                  <a16:creationId xmlns:a16="http://schemas.microsoft.com/office/drawing/2014/main" id="{85BA9E49-BCCD-AD46-90D6-0B2B10EE9CC5}"/>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nvGrpSpPr>
            <p:cNvPr id="159" name="Group 101">
              <a:extLst>
                <a:ext uri="{FF2B5EF4-FFF2-40B4-BE49-F238E27FC236}">
                  <a16:creationId xmlns:a16="http://schemas.microsoft.com/office/drawing/2014/main" id="{9EE85CC6-1160-464D-B373-66F588DA89DD}"/>
                </a:ext>
              </a:extLst>
            </p:cNvPr>
            <p:cNvGrpSpPr>
              <a:grpSpLocks/>
            </p:cNvGrpSpPr>
            <p:nvPr/>
          </p:nvGrpSpPr>
          <p:grpSpPr bwMode="auto">
            <a:xfrm>
              <a:off x="4747" y="994"/>
              <a:ext cx="581" cy="134"/>
              <a:chOff x="614" y="2568"/>
              <a:chExt cx="725" cy="139"/>
            </a:xfrm>
          </p:grpSpPr>
          <p:sp>
            <p:nvSpPr>
              <p:cNvPr id="180" name="AutoShape 102">
                <a:extLst>
                  <a:ext uri="{FF2B5EF4-FFF2-40B4-BE49-F238E27FC236}">
                    <a16:creationId xmlns:a16="http://schemas.microsoft.com/office/drawing/2014/main" id="{8A13BF1A-B268-2443-B220-C847E9ABB30F}"/>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81" name="AutoShape 103">
                <a:extLst>
                  <a:ext uri="{FF2B5EF4-FFF2-40B4-BE49-F238E27FC236}">
                    <a16:creationId xmlns:a16="http://schemas.microsoft.com/office/drawing/2014/main" id="{37F11CFE-1C0C-0E44-BDE7-87E93FDD4C4D}"/>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60" name="Rectangle 104">
              <a:extLst>
                <a:ext uri="{FF2B5EF4-FFF2-40B4-BE49-F238E27FC236}">
                  <a16:creationId xmlns:a16="http://schemas.microsoft.com/office/drawing/2014/main" id="{2E0AE940-5E21-AB42-A881-5E0E7C86B44B}"/>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61" name="Rectangle 105">
              <a:extLst>
                <a:ext uri="{FF2B5EF4-FFF2-40B4-BE49-F238E27FC236}">
                  <a16:creationId xmlns:a16="http://schemas.microsoft.com/office/drawing/2014/main" id="{3B10FEB7-24A1-E940-B454-FEA4D9D81981}"/>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nvGrpSpPr>
            <p:cNvPr id="162" name="Group 106">
              <a:extLst>
                <a:ext uri="{FF2B5EF4-FFF2-40B4-BE49-F238E27FC236}">
                  <a16:creationId xmlns:a16="http://schemas.microsoft.com/office/drawing/2014/main" id="{E763CBF1-E022-4B43-827D-B2C0C13CF95C}"/>
                </a:ext>
              </a:extLst>
            </p:cNvPr>
            <p:cNvGrpSpPr>
              <a:grpSpLocks/>
            </p:cNvGrpSpPr>
            <p:nvPr/>
          </p:nvGrpSpPr>
          <p:grpSpPr bwMode="auto">
            <a:xfrm>
              <a:off x="4735" y="1627"/>
              <a:ext cx="582" cy="151"/>
              <a:chOff x="614" y="2568"/>
              <a:chExt cx="725" cy="139"/>
            </a:xfrm>
          </p:grpSpPr>
          <p:sp>
            <p:nvSpPr>
              <p:cNvPr id="178" name="AutoShape 107">
                <a:extLst>
                  <a:ext uri="{FF2B5EF4-FFF2-40B4-BE49-F238E27FC236}">
                    <a16:creationId xmlns:a16="http://schemas.microsoft.com/office/drawing/2014/main" id="{6A86ADF6-C912-6A4B-9D15-97DBB6D53B1B}"/>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9" name="AutoShape 108">
                <a:extLst>
                  <a:ext uri="{FF2B5EF4-FFF2-40B4-BE49-F238E27FC236}">
                    <a16:creationId xmlns:a16="http://schemas.microsoft.com/office/drawing/2014/main" id="{9F558EE2-1D9D-5644-8991-61EC538A21AC}"/>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63" name="Freeform 109">
              <a:extLst>
                <a:ext uri="{FF2B5EF4-FFF2-40B4-BE49-F238E27FC236}">
                  <a16:creationId xmlns:a16="http://schemas.microsoft.com/office/drawing/2014/main" id="{7EB03A64-481D-DE4A-A95E-29908EF86F6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grpSp>
          <p:nvGrpSpPr>
            <p:cNvPr id="164" name="Group 110">
              <a:extLst>
                <a:ext uri="{FF2B5EF4-FFF2-40B4-BE49-F238E27FC236}">
                  <a16:creationId xmlns:a16="http://schemas.microsoft.com/office/drawing/2014/main" id="{30F9ABF4-0850-ED4F-BB3C-A8016A36A617}"/>
                </a:ext>
              </a:extLst>
            </p:cNvPr>
            <p:cNvGrpSpPr>
              <a:grpSpLocks/>
            </p:cNvGrpSpPr>
            <p:nvPr/>
          </p:nvGrpSpPr>
          <p:grpSpPr bwMode="auto">
            <a:xfrm>
              <a:off x="4739" y="1327"/>
              <a:ext cx="582" cy="139"/>
              <a:chOff x="614" y="2568"/>
              <a:chExt cx="725" cy="139"/>
            </a:xfrm>
          </p:grpSpPr>
          <p:sp>
            <p:nvSpPr>
              <p:cNvPr id="176" name="AutoShape 111">
                <a:extLst>
                  <a:ext uri="{FF2B5EF4-FFF2-40B4-BE49-F238E27FC236}">
                    <a16:creationId xmlns:a16="http://schemas.microsoft.com/office/drawing/2014/main" id="{543C3183-8EC0-C848-8570-3BACB56BCF0F}"/>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7" name="AutoShape 112">
                <a:extLst>
                  <a:ext uri="{FF2B5EF4-FFF2-40B4-BE49-F238E27FC236}">
                    <a16:creationId xmlns:a16="http://schemas.microsoft.com/office/drawing/2014/main" id="{767EDCBA-5B46-F144-AB01-761AF5608809}"/>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
          <p:nvSpPr>
            <p:cNvPr id="165" name="Rectangle 113">
              <a:extLst>
                <a:ext uri="{FF2B5EF4-FFF2-40B4-BE49-F238E27FC236}">
                  <a16:creationId xmlns:a16="http://schemas.microsoft.com/office/drawing/2014/main" id="{130A4B81-B52B-E54C-8326-57BD5D6A4088}"/>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66" name="Freeform 114">
              <a:extLst>
                <a:ext uri="{FF2B5EF4-FFF2-40B4-BE49-F238E27FC236}">
                  <a16:creationId xmlns:a16="http://schemas.microsoft.com/office/drawing/2014/main" id="{68AA2015-E01C-BF4F-9978-89DD65919BB6}"/>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67" name="Freeform 115">
              <a:extLst>
                <a:ext uri="{FF2B5EF4-FFF2-40B4-BE49-F238E27FC236}">
                  <a16:creationId xmlns:a16="http://schemas.microsoft.com/office/drawing/2014/main" id="{3A8A7E70-AC93-6749-976E-82AF7C43984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68" name="Oval 116">
              <a:extLst>
                <a:ext uri="{FF2B5EF4-FFF2-40B4-BE49-F238E27FC236}">
                  <a16:creationId xmlns:a16="http://schemas.microsoft.com/office/drawing/2014/main" id="{76160967-D20F-2A4D-BA52-84E62E548A18}"/>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69" name="Freeform 117">
              <a:extLst>
                <a:ext uri="{FF2B5EF4-FFF2-40B4-BE49-F238E27FC236}">
                  <a16:creationId xmlns:a16="http://schemas.microsoft.com/office/drawing/2014/main" id="{3682C100-D7BB-DA44-8E1B-43E3CBCBDBF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endParaRPr>
            </a:p>
          </p:txBody>
        </p:sp>
        <p:sp>
          <p:nvSpPr>
            <p:cNvPr id="170" name="AutoShape 118">
              <a:extLst>
                <a:ext uri="{FF2B5EF4-FFF2-40B4-BE49-F238E27FC236}">
                  <a16:creationId xmlns:a16="http://schemas.microsoft.com/office/drawing/2014/main" id="{F44F726E-6022-9A48-B676-C96461093E7D}"/>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1" name="AutoShape 119">
              <a:extLst>
                <a:ext uri="{FF2B5EF4-FFF2-40B4-BE49-F238E27FC236}">
                  <a16:creationId xmlns:a16="http://schemas.microsoft.com/office/drawing/2014/main" id="{F08529B7-AF84-334A-922B-D600D4D2650D}"/>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2" name="Oval 120">
              <a:extLst>
                <a:ext uri="{FF2B5EF4-FFF2-40B4-BE49-F238E27FC236}">
                  <a16:creationId xmlns:a16="http://schemas.microsoft.com/office/drawing/2014/main" id="{13555F12-BA78-474F-BFFC-2AF0C141024F}"/>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3" name="Oval 121">
              <a:extLst>
                <a:ext uri="{FF2B5EF4-FFF2-40B4-BE49-F238E27FC236}">
                  <a16:creationId xmlns:a16="http://schemas.microsoft.com/office/drawing/2014/main" id="{36F2967C-35DE-D340-AE31-7DAEDAFA023F}"/>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74" name="Oval 122">
              <a:extLst>
                <a:ext uri="{FF2B5EF4-FFF2-40B4-BE49-F238E27FC236}">
                  <a16:creationId xmlns:a16="http://schemas.microsoft.com/office/drawing/2014/main" id="{2A0ABCA8-E99B-D14D-80A1-B0810D7BF65B}"/>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sp>
          <p:nvSpPr>
            <p:cNvPr id="175" name="Rectangle 123">
              <a:extLst>
                <a:ext uri="{FF2B5EF4-FFF2-40B4-BE49-F238E27FC236}">
                  <a16:creationId xmlns:a16="http://schemas.microsoft.com/office/drawing/2014/main" id="{AAA7624E-6F49-1844-930E-036F04A62483}"/>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endParaRPr>
            </a:p>
          </p:txBody>
        </p:sp>
      </p:grpSp>
    </p:spTree>
    <p:extLst>
      <p:ext uri="{BB962C8B-B14F-4D97-AF65-F5344CB8AC3E}">
        <p14:creationId xmlns:p14="http://schemas.microsoft.com/office/powerpoint/2010/main" val="1416072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wipe(left)">
                                      <p:cBhvr>
                                        <p:cTn id="7" dur="500"/>
                                        <p:tgtEl>
                                          <p:spTgt spid="138"/>
                                        </p:tgtEl>
                                      </p:cBhvr>
                                    </p:animEffect>
                                  </p:childTnLst>
                                </p:cTn>
                              </p:par>
                              <p:par>
                                <p:cTn id="8" presetID="22" presetClass="entr" presetSubtype="1" fill="hold" nodeType="withEffect">
                                  <p:stCondLst>
                                    <p:cond delay="0"/>
                                  </p:stCondLst>
                                  <p:childTnLst>
                                    <p:set>
                                      <p:cBhvr>
                                        <p:cTn id="9" dur="1" fill="hold">
                                          <p:stCondLst>
                                            <p:cond delay="0"/>
                                          </p:stCondLst>
                                        </p:cTn>
                                        <p:tgtEl>
                                          <p:spTgt spid="135"/>
                                        </p:tgtEl>
                                        <p:attrNameLst>
                                          <p:attrName>style.visibility</p:attrName>
                                        </p:attrNameLst>
                                      </p:cBhvr>
                                      <p:to>
                                        <p:strVal val="visible"/>
                                      </p:to>
                                    </p:set>
                                    <p:animEffect transition="in" filter="wipe(up)">
                                      <p:cBhvr>
                                        <p:cTn id="10" dur="500"/>
                                        <p:tgtEl>
                                          <p:spTgt spid="13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111"/>
                                        </p:tgtEl>
                                        <p:attrNameLst>
                                          <p:attrName>style.visibility</p:attrName>
                                        </p:attrNameLst>
                                      </p:cBhvr>
                                      <p:to>
                                        <p:strVal val="visible"/>
                                      </p:to>
                                    </p:set>
                                    <p:animEffect transition="in" filter="wipe(up)">
                                      <p:cBhvr>
                                        <p:cTn id="15" dur="500"/>
                                        <p:tgtEl>
                                          <p:spTgt spid="111"/>
                                        </p:tgtEl>
                                      </p:cBhvr>
                                    </p:animEffect>
                                  </p:childTnLst>
                                </p:cTn>
                              </p:par>
                              <p:par>
                                <p:cTn id="16" presetID="22" presetClass="entr" presetSubtype="1" fill="hold" nodeType="withEffect">
                                  <p:stCondLst>
                                    <p:cond delay="0"/>
                                  </p:stCondLst>
                                  <p:childTnLst>
                                    <p:set>
                                      <p:cBhvr>
                                        <p:cTn id="17" dur="1" fill="hold">
                                          <p:stCondLst>
                                            <p:cond delay="0"/>
                                          </p:stCondLst>
                                        </p:cTn>
                                        <p:tgtEl>
                                          <p:spTgt spid="100"/>
                                        </p:tgtEl>
                                        <p:attrNameLst>
                                          <p:attrName>style.visibility</p:attrName>
                                        </p:attrNameLst>
                                      </p:cBhvr>
                                      <p:to>
                                        <p:strVal val="visible"/>
                                      </p:to>
                                    </p:set>
                                    <p:animEffect transition="in" filter="wipe(up)">
                                      <p:cBhvr>
                                        <p:cTn id="18" dur="500"/>
                                        <p:tgtEl>
                                          <p:spTgt spid="100"/>
                                        </p:tgtEl>
                                      </p:cBhvr>
                                    </p:animEffect>
                                  </p:childTnLst>
                                </p:cTn>
                              </p:par>
                              <p:par>
                                <p:cTn id="19" presetID="22" presetClass="entr" presetSubtype="1" fill="hold" nodeType="withEffect">
                                  <p:stCondLst>
                                    <p:cond delay="0"/>
                                  </p:stCondLst>
                                  <p:childTnLst>
                                    <p:set>
                                      <p:cBhvr>
                                        <p:cTn id="20" dur="1" fill="hold">
                                          <p:stCondLst>
                                            <p:cond delay="0"/>
                                          </p:stCondLst>
                                        </p:cTn>
                                        <p:tgtEl>
                                          <p:spTgt spid="97"/>
                                        </p:tgtEl>
                                        <p:attrNameLst>
                                          <p:attrName>style.visibility</p:attrName>
                                        </p:attrNameLst>
                                      </p:cBhvr>
                                      <p:to>
                                        <p:strVal val="visible"/>
                                      </p:to>
                                    </p:set>
                                    <p:animEffect transition="in" filter="wipe(up)">
                                      <p:cBhvr>
                                        <p:cTn id="21" dur="500"/>
                                        <p:tgtEl>
                                          <p:spTgt spid="97"/>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103"/>
                                        </p:tgtEl>
                                        <p:attrNameLst>
                                          <p:attrName>style.visibility</p:attrName>
                                        </p:attrNameLst>
                                      </p:cBhvr>
                                      <p:to>
                                        <p:strVal val="visible"/>
                                      </p:to>
                                    </p:set>
                                    <p:animEffect transition="in" filter="wipe(right)">
                                      <p:cBhvr>
                                        <p:cTn id="26" dur="500"/>
                                        <p:tgtEl>
                                          <p:spTgt spid="103"/>
                                        </p:tgtEl>
                                      </p:cBhvr>
                                    </p:animEffect>
                                  </p:childTnLst>
                                </p:cTn>
                              </p:par>
                              <p:par>
                                <p:cTn id="27" presetID="22" presetClass="entr" presetSubtype="1" fill="hold" nodeType="withEffect">
                                  <p:stCondLst>
                                    <p:cond delay="0"/>
                                  </p:stCondLst>
                                  <p:childTnLst>
                                    <p:set>
                                      <p:cBhvr>
                                        <p:cTn id="28" dur="1" fill="hold">
                                          <p:stCondLst>
                                            <p:cond delay="0"/>
                                          </p:stCondLst>
                                        </p:cTn>
                                        <p:tgtEl>
                                          <p:spTgt spid="125"/>
                                        </p:tgtEl>
                                        <p:attrNameLst>
                                          <p:attrName>style.visibility</p:attrName>
                                        </p:attrNameLst>
                                      </p:cBhvr>
                                      <p:to>
                                        <p:strVal val="visible"/>
                                      </p:to>
                                    </p:set>
                                    <p:animEffect transition="in" filter="wipe(up)">
                                      <p:cBhvr>
                                        <p:cTn id="29" dur="500"/>
                                        <p:tgtEl>
                                          <p:spTgt spid="125"/>
                                        </p:tgtEl>
                                      </p:cBhvr>
                                    </p:animEffect>
                                  </p:childTnLst>
                                </p:cTn>
                              </p:par>
                              <p:par>
                                <p:cTn id="30" presetID="22" presetClass="entr" presetSubtype="1" fill="hold" nodeType="withEffect">
                                  <p:stCondLst>
                                    <p:cond delay="0"/>
                                  </p:stCondLst>
                                  <p:childTnLst>
                                    <p:set>
                                      <p:cBhvr>
                                        <p:cTn id="31" dur="1" fill="hold">
                                          <p:stCondLst>
                                            <p:cond delay="0"/>
                                          </p:stCondLst>
                                        </p:cTn>
                                        <p:tgtEl>
                                          <p:spTgt spid="117"/>
                                        </p:tgtEl>
                                        <p:attrNameLst>
                                          <p:attrName>style.visibility</p:attrName>
                                        </p:attrNameLst>
                                      </p:cBhvr>
                                      <p:to>
                                        <p:strVal val="visible"/>
                                      </p:to>
                                    </p:set>
                                    <p:animEffect transition="in" filter="wipe(up)">
                                      <p:cBhvr>
                                        <p:cTn id="32" dur="500"/>
                                        <p:tgtEl>
                                          <p:spTgt spid="1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07"/>
                                        </p:tgtEl>
                                        <p:attrNameLst>
                                          <p:attrName>style.visibility</p:attrName>
                                        </p:attrNameLst>
                                      </p:cBhvr>
                                      <p:to>
                                        <p:strVal val="visible"/>
                                      </p:to>
                                    </p:set>
                                    <p:animEffect transition="in" filter="wipe(left)">
                                      <p:cBhvr>
                                        <p:cTn id="37" dur="500"/>
                                        <p:tgtEl>
                                          <p:spTgt spid="107"/>
                                        </p:tgtEl>
                                      </p:cBhvr>
                                    </p:animEffect>
                                  </p:childTnLst>
                                </p:cTn>
                              </p:par>
                              <p:par>
                                <p:cTn id="38" presetID="22" presetClass="entr" presetSubtype="1" fill="hold" nodeType="withEffect">
                                  <p:stCondLst>
                                    <p:cond delay="0"/>
                                  </p:stCondLst>
                                  <p:childTnLst>
                                    <p:set>
                                      <p:cBhvr>
                                        <p:cTn id="39" dur="1" fill="hold">
                                          <p:stCondLst>
                                            <p:cond delay="0"/>
                                          </p:stCondLst>
                                        </p:cTn>
                                        <p:tgtEl>
                                          <p:spTgt spid="128"/>
                                        </p:tgtEl>
                                        <p:attrNameLst>
                                          <p:attrName>style.visibility</p:attrName>
                                        </p:attrNameLst>
                                      </p:cBhvr>
                                      <p:to>
                                        <p:strVal val="visible"/>
                                      </p:to>
                                    </p:set>
                                    <p:animEffect transition="in" filter="wipe(up)">
                                      <p:cBhvr>
                                        <p:cTn id="40" dur="500"/>
                                        <p:tgtEl>
                                          <p:spTgt spid="128"/>
                                        </p:tgtEl>
                                      </p:cBhvr>
                                    </p:animEffect>
                                  </p:childTnLst>
                                </p:cTn>
                              </p:par>
                              <p:par>
                                <p:cTn id="41" presetID="22" presetClass="entr" presetSubtype="1" fill="hold" nodeType="withEffect">
                                  <p:stCondLst>
                                    <p:cond delay="0"/>
                                  </p:stCondLst>
                                  <p:childTnLst>
                                    <p:set>
                                      <p:cBhvr>
                                        <p:cTn id="42" dur="1" fill="hold">
                                          <p:stCondLst>
                                            <p:cond delay="0"/>
                                          </p:stCondLst>
                                        </p:cTn>
                                        <p:tgtEl>
                                          <p:spTgt spid="122"/>
                                        </p:tgtEl>
                                        <p:attrNameLst>
                                          <p:attrName>style.visibility</p:attrName>
                                        </p:attrNameLst>
                                      </p:cBhvr>
                                      <p:to>
                                        <p:strVal val="visible"/>
                                      </p:to>
                                    </p:set>
                                    <p:animEffect transition="in" filter="wipe(up)">
                                      <p:cBhvr>
                                        <p:cTn id="43"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6953"/>
            <a:ext cx="11393310" cy="894622"/>
          </a:xfrm>
        </p:spPr>
        <p:txBody>
          <a:bodyPr>
            <a:normAutofit/>
          </a:bodyPr>
          <a:lstStyle/>
          <a:p>
            <a:r>
              <a:rPr lang="en-US" sz="4800" dirty="0"/>
              <a:t>TCP throughput</a:t>
            </a:r>
            <a:endParaRPr lang="en-US" sz="4400" b="0" dirty="0"/>
          </a:p>
        </p:txBody>
      </p:sp>
      <p:sp>
        <p:nvSpPr>
          <p:cNvPr id="110" name="Rectangle 3">
            <a:extLst>
              <a:ext uri="{FF2B5EF4-FFF2-40B4-BE49-F238E27FC236}">
                <a16:creationId xmlns:a16="http://schemas.microsoft.com/office/drawing/2014/main" id="{2AE4693F-64D3-B14E-9E64-AAA80AA8953E}"/>
              </a:ext>
            </a:extLst>
          </p:cNvPr>
          <p:cNvSpPr txBox="1">
            <a:spLocks noChangeArrowheads="1"/>
          </p:cNvSpPr>
          <p:nvPr/>
        </p:nvSpPr>
        <p:spPr>
          <a:xfrm>
            <a:off x="1143000" y="1235075"/>
            <a:ext cx="1068070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avg. TCP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thruput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as function of window size, RTT?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ignore slow start, assume there is always data to send</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 window size </a:t>
            </a: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(measured in bytes)</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where loss occurs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avg. window size (# in-flight bytes) is ¾ W</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avg.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thruput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is 3/4W per RTT</a:t>
            </a:r>
          </a:p>
        </p:txBody>
      </p:sp>
      <p:grpSp>
        <p:nvGrpSpPr>
          <p:cNvPr id="111" name="Group 35">
            <a:extLst>
              <a:ext uri="{FF2B5EF4-FFF2-40B4-BE49-F238E27FC236}">
                <a16:creationId xmlns:a16="http://schemas.microsoft.com/office/drawing/2014/main" id="{2479703A-FA6A-E84F-A637-14C1FE031DFD}"/>
              </a:ext>
            </a:extLst>
          </p:cNvPr>
          <p:cNvGrpSpPr>
            <a:grpSpLocks/>
          </p:cNvGrpSpPr>
          <p:nvPr/>
        </p:nvGrpSpPr>
        <p:grpSpPr bwMode="auto">
          <a:xfrm>
            <a:off x="2360613" y="4173538"/>
            <a:ext cx="4873625" cy="1998662"/>
            <a:chOff x="279" y="2432"/>
            <a:chExt cx="3070" cy="1259"/>
          </a:xfrm>
        </p:grpSpPr>
        <p:sp>
          <p:nvSpPr>
            <p:cNvPr id="112" name="Freeform 26">
              <a:extLst>
                <a:ext uri="{FF2B5EF4-FFF2-40B4-BE49-F238E27FC236}">
                  <a16:creationId xmlns:a16="http://schemas.microsoft.com/office/drawing/2014/main" id="{87BE4853-1141-6346-AB76-7F109427DE7E}"/>
                </a:ext>
              </a:extLst>
            </p:cNvPr>
            <p:cNvSpPr>
              <a:spLocks/>
            </p:cNvSpPr>
            <p:nvPr/>
          </p:nvSpPr>
          <p:spPr bwMode="auto">
            <a:xfrm>
              <a:off x="678" y="2556"/>
              <a:ext cx="2481" cy="579"/>
            </a:xfrm>
            <a:custGeom>
              <a:avLst/>
              <a:gdLst>
                <a:gd name="T0" fmla="*/ 0 w 2481"/>
                <a:gd name="T1" fmla="*/ 573 h 579"/>
                <a:gd name="T2" fmla="*/ 414 w 2481"/>
                <a:gd name="T3" fmla="*/ 18 h 579"/>
                <a:gd name="T4" fmla="*/ 414 w 2481"/>
                <a:gd name="T5" fmla="*/ 579 h 579"/>
                <a:gd name="T6" fmla="*/ 819 w 2481"/>
                <a:gd name="T7" fmla="*/ 18 h 579"/>
                <a:gd name="T8" fmla="*/ 825 w 2481"/>
                <a:gd name="T9" fmla="*/ 579 h 579"/>
                <a:gd name="T10" fmla="*/ 1245 w 2481"/>
                <a:gd name="T11" fmla="*/ 15 h 579"/>
                <a:gd name="T12" fmla="*/ 1245 w 2481"/>
                <a:gd name="T13" fmla="*/ 576 h 579"/>
                <a:gd name="T14" fmla="*/ 1647 w 2481"/>
                <a:gd name="T15" fmla="*/ 6 h 579"/>
                <a:gd name="T16" fmla="*/ 1647 w 2481"/>
                <a:gd name="T17" fmla="*/ 570 h 579"/>
                <a:gd name="T18" fmla="*/ 2064 w 2481"/>
                <a:gd name="T19" fmla="*/ 6 h 579"/>
                <a:gd name="T20" fmla="*/ 2064 w 2481"/>
                <a:gd name="T21" fmla="*/ 564 h 579"/>
                <a:gd name="T22" fmla="*/ 2481 w 2481"/>
                <a:gd name="T23" fmla="*/ 0 h 5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81" h="579">
                  <a:moveTo>
                    <a:pt x="0" y="573"/>
                  </a:moveTo>
                  <a:lnTo>
                    <a:pt x="414" y="18"/>
                  </a:lnTo>
                  <a:lnTo>
                    <a:pt x="414" y="579"/>
                  </a:lnTo>
                  <a:lnTo>
                    <a:pt x="819" y="18"/>
                  </a:lnTo>
                  <a:lnTo>
                    <a:pt x="825" y="579"/>
                  </a:lnTo>
                  <a:lnTo>
                    <a:pt x="1245" y="15"/>
                  </a:lnTo>
                  <a:lnTo>
                    <a:pt x="1245" y="576"/>
                  </a:lnTo>
                  <a:lnTo>
                    <a:pt x="1647" y="6"/>
                  </a:lnTo>
                  <a:lnTo>
                    <a:pt x="1647" y="570"/>
                  </a:lnTo>
                  <a:lnTo>
                    <a:pt x="2064" y="6"/>
                  </a:lnTo>
                  <a:lnTo>
                    <a:pt x="2064" y="564"/>
                  </a:lnTo>
                  <a:lnTo>
                    <a:pt x="2481" y="0"/>
                  </a:lnTo>
                </a:path>
              </a:pathLst>
            </a:custGeom>
            <a:noFill/>
            <a:ln w="2857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Line 28">
              <a:extLst>
                <a:ext uri="{FF2B5EF4-FFF2-40B4-BE49-F238E27FC236}">
                  <a16:creationId xmlns:a16="http://schemas.microsoft.com/office/drawing/2014/main" id="{EC26311E-99BB-1542-99FB-E558D040D98E}"/>
                </a:ext>
              </a:extLst>
            </p:cNvPr>
            <p:cNvSpPr>
              <a:spLocks noChangeShapeType="1"/>
            </p:cNvSpPr>
            <p:nvPr/>
          </p:nvSpPr>
          <p:spPr bwMode="auto">
            <a:xfrm>
              <a:off x="675" y="3685"/>
              <a:ext cx="2674"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4" name="Line 29">
              <a:extLst>
                <a:ext uri="{FF2B5EF4-FFF2-40B4-BE49-F238E27FC236}">
                  <a16:creationId xmlns:a16="http://schemas.microsoft.com/office/drawing/2014/main" id="{FE2B50C7-7D72-3942-9A3E-8BA7DFA0DA2B}"/>
                </a:ext>
              </a:extLst>
            </p:cNvPr>
            <p:cNvSpPr>
              <a:spLocks noChangeShapeType="1"/>
            </p:cNvSpPr>
            <p:nvPr/>
          </p:nvSpPr>
          <p:spPr bwMode="auto">
            <a:xfrm>
              <a:off x="682" y="2432"/>
              <a:ext cx="0" cy="1259"/>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5" name="Line 31">
              <a:extLst>
                <a:ext uri="{FF2B5EF4-FFF2-40B4-BE49-F238E27FC236}">
                  <a16:creationId xmlns:a16="http://schemas.microsoft.com/office/drawing/2014/main" id="{D7188C24-3E4F-7041-920C-19DDFB19B36C}"/>
                </a:ext>
              </a:extLst>
            </p:cNvPr>
            <p:cNvSpPr>
              <a:spLocks noChangeShapeType="1"/>
            </p:cNvSpPr>
            <p:nvPr/>
          </p:nvSpPr>
          <p:spPr bwMode="auto">
            <a:xfrm>
              <a:off x="606" y="2571"/>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6" name="Line 32">
              <a:extLst>
                <a:ext uri="{FF2B5EF4-FFF2-40B4-BE49-F238E27FC236}">
                  <a16:creationId xmlns:a16="http://schemas.microsoft.com/office/drawing/2014/main" id="{DAE1910D-F0E1-B146-A3C4-50DBFA7AD125}"/>
                </a:ext>
              </a:extLst>
            </p:cNvPr>
            <p:cNvSpPr>
              <a:spLocks noChangeShapeType="1"/>
            </p:cNvSpPr>
            <p:nvPr/>
          </p:nvSpPr>
          <p:spPr bwMode="auto">
            <a:xfrm>
              <a:off x="606" y="3117"/>
              <a:ext cx="72"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7" name="Text Box 33">
              <a:extLst>
                <a:ext uri="{FF2B5EF4-FFF2-40B4-BE49-F238E27FC236}">
                  <a16:creationId xmlns:a16="http://schemas.microsoft.com/office/drawing/2014/main" id="{DF448B5C-FD99-294E-BBAD-2F62F67BC92D}"/>
                </a:ext>
              </a:extLst>
            </p:cNvPr>
            <p:cNvSpPr txBox="1">
              <a:spLocks noChangeArrowheads="1"/>
            </p:cNvSpPr>
            <p:nvPr/>
          </p:nvSpPr>
          <p:spPr bwMode="auto">
            <a:xfrm>
              <a:off x="380" y="2453"/>
              <a:ext cx="231"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W</a:t>
              </a:r>
            </a:p>
          </p:txBody>
        </p:sp>
        <p:sp>
          <p:nvSpPr>
            <p:cNvPr id="118" name="Text Box 34">
              <a:extLst>
                <a:ext uri="{FF2B5EF4-FFF2-40B4-BE49-F238E27FC236}">
                  <a16:creationId xmlns:a16="http://schemas.microsoft.com/office/drawing/2014/main" id="{534147C9-A806-C44A-BFF0-BF16B2C1BCC3}"/>
                </a:ext>
              </a:extLst>
            </p:cNvPr>
            <p:cNvSpPr txBox="1">
              <a:spLocks noChangeArrowheads="1"/>
            </p:cNvSpPr>
            <p:nvPr/>
          </p:nvSpPr>
          <p:spPr bwMode="auto">
            <a:xfrm>
              <a:off x="279" y="3008"/>
              <a:ext cx="35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W/2</a:t>
              </a:r>
            </a:p>
          </p:txBody>
        </p:sp>
      </p:grpSp>
      <p:grpSp>
        <p:nvGrpSpPr>
          <p:cNvPr id="119" name="Group 45">
            <a:extLst>
              <a:ext uri="{FF2B5EF4-FFF2-40B4-BE49-F238E27FC236}">
                <a16:creationId xmlns:a16="http://schemas.microsoft.com/office/drawing/2014/main" id="{5ABBAFA2-06B8-9741-9298-800D1B732926}"/>
              </a:ext>
            </a:extLst>
          </p:cNvPr>
          <p:cNvGrpSpPr>
            <a:grpSpLocks/>
          </p:cNvGrpSpPr>
          <p:nvPr/>
        </p:nvGrpSpPr>
        <p:grpSpPr bwMode="auto">
          <a:xfrm>
            <a:off x="3136901" y="3552826"/>
            <a:ext cx="3795713" cy="620712"/>
            <a:chOff x="1722" y="2139"/>
            <a:chExt cx="2391" cy="391"/>
          </a:xfrm>
        </p:grpSpPr>
        <p:sp>
          <p:nvSpPr>
            <p:cNvPr id="226" name="Text Box 36">
              <a:extLst>
                <a:ext uri="{FF2B5EF4-FFF2-40B4-BE49-F238E27FC236}">
                  <a16:creationId xmlns:a16="http://schemas.microsoft.com/office/drawing/2014/main" id="{DDD56DFE-EB09-104F-A413-BED7F3530A48}"/>
                </a:ext>
              </a:extLst>
            </p:cNvPr>
            <p:cNvSpPr txBox="1">
              <a:spLocks noChangeArrowheads="1"/>
            </p:cNvSpPr>
            <p:nvPr/>
          </p:nvSpPr>
          <p:spPr bwMode="auto">
            <a:xfrm>
              <a:off x="1722" y="2219"/>
              <a:ext cx="1346"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rPr>
                <a:t>avg TCP </a:t>
              </a:r>
              <a:r>
                <a:rPr kumimoji="0" lang="en-US" sz="1800" b="0" i="0" u="none" strike="noStrike" kern="1200" cap="none" spc="0" normalizeH="0" baseline="0" noProof="0" dirty="0" err="1">
                  <a:ln>
                    <a:noFill/>
                  </a:ln>
                  <a:solidFill>
                    <a:prstClr val="black"/>
                  </a:solidFill>
                  <a:effectLst/>
                  <a:uLnTx/>
                  <a:uFillTx/>
                  <a:latin typeface="Tahoma" charset="0"/>
                  <a:ea typeface="ＭＳ Ｐゴシック" charset="0"/>
                  <a:cs typeface="+mn-cs"/>
                </a:rPr>
                <a:t>thruput</a:t>
              </a:r>
              <a:r>
                <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rPr>
                <a:t> = </a:t>
              </a:r>
            </a:p>
          </p:txBody>
        </p:sp>
        <p:grpSp>
          <p:nvGrpSpPr>
            <p:cNvPr id="227" name="Group 44">
              <a:extLst>
                <a:ext uri="{FF2B5EF4-FFF2-40B4-BE49-F238E27FC236}">
                  <a16:creationId xmlns:a16="http://schemas.microsoft.com/office/drawing/2014/main" id="{7F3C094F-37E8-BF4F-A2D1-A321E6F77E52}"/>
                </a:ext>
              </a:extLst>
            </p:cNvPr>
            <p:cNvGrpSpPr>
              <a:grpSpLocks/>
            </p:cNvGrpSpPr>
            <p:nvPr/>
          </p:nvGrpSpPr>
          <p:grpSpPr bwMode="auto">
            <a:xfrm>
              <a:off x="2986" y="2139"/>
              <a:ext cx="1127" cy="391"/>
              <a:chOff x="3498" y="2153"/>
              <a:chExt cx="1127" cy="391"/>
            </a:xfrm>
          </p:grpSpPr>
          <p:sp>
            <p:nvSpPr>
              <p:cNvPr id="228" name="Text Box 37">
                <a:extLst>
                  <a:ext uri="{FF2B5EF4-FFF2-40B4-BE49-F238E27FC236}">
                    <a16:creationId xmlns:a16="http://schemas.microsoft.com/office/drawing/2014/main" id="{2E24271A-6DDD-1648-B2F8-10D2A963FF50}"/>
                  </a:ext>
                </a:extLst>
              </p:cNvPr>
              <p:cNvSpPr txBox="1">
                <a:spLocks noChangeArrowheads="1"/>
              </p:cNvSpPr>
              <p:nvPr/>
            </p:nvSpPr>
            <p:spPr bwMode="auto">
              <a:xfrm>
                <a:off x="3501" y="2153"/>
                <a:ext cx="19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3</a:t>
                </a:r>
              </a:p>
            </p:txBody>
          </p:sp>
          <p:sp>
            <p:nvSpPr>
              <p:cNvPr id="229" name="Text Box 38">
                <a:extLst>
                  <a:ext uri="{FF2B5EF4-FFF2-40B4-BE49-F238E27FC236}">
                    <a16:creationId xmlns:a16="http://schemas.microsoft.com/office/drawing/2014/main" id="{FB2746A8-19CD-4E42-BB7E-2744F8CAFB22}"/>
                  </a:ext>
                </a:extLst>
              </p:cNvPr>
              <p:cNvSpPr txBox="1">
                <a:spLocks noChangeArrowheads="1"/>
              </p:cNvSpPr>
              <p:nvPr/>
            </p:nvSpPr>
            <p:spPr bwMode="auto">
              <a:xfrm>
                <a:off x="3498" y="2313"/>
                <a:ext cx="195"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4</a:t>
                </a:r>
              </a:p>
            </p:txBody>
          </p:sp>
          <p:sp>
            <p:nvSpPr>
              <p:cNvPr id="230" name="Line 39">
                <a:extLst>
                  <a:ext uri="{FF2B5EF4-FFF2-40B4-BE49-F238E27FC236}">
                    <a16:creationId xmlns:a16="http://schemas.microsoft.com/office/drawing/2014/main" id="{8AD172DC-C99E-2844-BA6A-609B98EAD2EC}"/>
                  </a:ext>
                </a:extLst>
              </p:cNvPr>
              <p:cNvSpPr>
                <a:spLocks noChangeShapeType="1"/>
              </p:cNvSpPr>
              <p:nvPr/>
            </p:nvSpPr>
            <p:spPr bwMode="auto">
              <a:xfrm>
                <a:off x="3550" y="2352"/>
                <a:ext cx="88"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31" name="Text Box 40">
                <a:extLst>
                  <a:ext uri="{FF2B5EF4-FFF2-40B4-BE49-F238E27FC236}">
                    <a16:creationId xmlns:a16="http://schemas.microsoft.com/office/drawing/2014/main" id="{DD4B149A-D947-844C-BA9A-30A9A4EC2FC5}"/>
                  </a:ext>
                </a:extLst>
              </p:cNvPr>
              <p:cNvSpPr txBox="1">
                <a:spLocks noChangeArrowheads="1"/>
              </p:cNvSpPr>
              <p:nvPr/>
            </p:nvSpPr>
            <p:spPr bwMode="auto">
              <a:xfrm>
                <a:off x="3702" y="2157"/>
                <a:ext cx="246"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W</a:t>
                </a:r>
              </a:p>
            </p:txBody>
          </p:sp>
          <p:sp>
            <p:nvSpPr>
              <p:cNvPr id="232" name="Text Box 41">
                <a:extLst>
                  <a:ext uri="{FF2B5EF4-FFF2-40B4-BE49-F238E27FC236}">
                    <a16:creationId xmlns:a16="http://schemas.microsoft.com/office/drawing/2014/main" id="{949B8463-ABEF-E142-BF66-78767BC6FD23}"/>
                  </a:ext>
                </a:extLst>
              </p:cNvPr>
              <p:cNvSpPr txBox="1">
                <a:spLocks noChangeArrowheads="1"/>
              </p:cNvSpPr>
              <p:nvPr/>
            </p:nvSpPr>
            <p:spPr bwMode="auto">
              <a:xfrm>
                <a:off x="3658" y="2309"/>
                <a:ext cx="373" cy="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rPr>
                  <a:t>RTT</a:t>
                </a:r>
              </a:p>
            </p:txBody>
          </p:sp>
          <p:sp>
            <p:nvSpPr>
              <p:cNvPr id="233" name="Line 42">
                <a:extLst>
                  <a:ext uri="{FF2B5EF4-FFF2-40B4-BE49-F238E27FC236}">
                    <a16:creationId xmlns:a16="http://schemas.microsoft.com/office/drawing/2014/main" id="{107225BD-E940-704B-9784-A6356D11EE9A}"/>
                  </a:ext>
                </a:extLst>
              </p:cNvPr>
              <p:cNvSpPr>
                <a:spLocks noChangeShapeType="1"/>
              </p:cNvSpPr>
              <p:nvPr/>
            </p:nvSpPr>
            <p:spPr bwMode="auto">
              <a:xfrm>
                <a:off x="3726" y="2352"/>
                <a:ext cx="210"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34" name="Text Box 43">
                <a:extLst>
                  <a:ext uri="{FF2B5EF4-FFF2-40B4-BE49-F238E27FC236}">
                    <a16:creationId xmlns:a16="http://schemas.microsoft.com/office/drawing/2014/main" id="{C0D4944B-72B7-EC40-8E2B-25FE3FCEDF1C}"/>
                  </a:ext>
                </a:extLst>
              </p:cNvPr>
              <p:cNvSpPr txBox="1">
                <a:spLocks noChangeArrowheads="1"/>
              </p:cNvSpPr>
              <p:nvPr/>
            </p:nvSpPr>
            <p:spPr bwMode="auto">
              <a:xfrm>
                <a:off x="3975" y="2243"/>
                <a:ext cx="65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Tahoma" charset="0"/>
                    <a:ea typeface="ＭＳ Ｐゴシック" charset="0"/>
                    <a:cs typeface="+mn-cs"/>
                  </a:rPr>
                  <a:t>bytes/sec</a:t>
                </a:r>
              </a:p>
            </p:txBody>
          </p:sp>
        </p:grpSp>
      </p:grpSp>
    </p:spTree>
    <p:extLst>
      <p:ext uri="{BB962C8B-B14F-4D97-AF65-F5344CB8AC3E}">
        <p14:creationId xmlns:p14="http://schemas.microsoft.com/office/powerpoint/2010/main" val="473639575"/>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78541"/>
            <a:ext cx="11393310" cy="894622"/>
          </a:xfrm>
        </p:spPr>
        <p:txBody>
          <a:bodyPr>
            <a:normAutofit/>
          </a:bodyPr>
          <a:lstStyle/>
          <a:p>
            <a:r>
              <a:rPr lang="en-US" altLang="en-US" sz="4800" dirty="0">
                <a:ea typeface="ＭＳ Ｐゴシック" panose="020B0600070205080204" pitchFamily="34" charset="-128"/>
              </a:rPr>
              <a:t>TCP over “</a:t>
            </a:r>
            <a:r>
              <a:rPr lang="en-US" altLang="ja-JP" sz="4800" dirty="0">
                <a:ea typeface="ＭＳ Ｐゴシック" panose="020B0600070205080204" pitchFamily="34" charset="-128"/>
              </a:rPr>
              <a:t>long, fat pipes”</a:t>
            </a:r>
            <a:endParaRPr lang="en-US" sz="4400" b="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dirty="0"/>
              <a:t>Transport Layer: 3-</a:t>
            </a:r>
            <a:fld id="{C4204591-24BD-A542-B9D5-F8D8A88D2FEE}" type="slidenum">
              <a:rPr lang="en-US" smtClean="0"/>
              <a:pPr/>
              <a:t>147</a:t>
            </a:fld>
            <a:endParaRPr lang="en-US" dirty="0"/>
          </a:p>
        </p:txBody>
      </p:sp>
      <p:sp>
        <p:nvSpPr>
          <p:cNvPr id="23" name="Rectangle 3">
            <a:extLst>
              <a:ext uri="{FF2B5EF4-FFF2-40B4-BE49-F238E27FC236}">
                <a16:creationId xmlns:a16="http://schemas.microsoft.com/office/drawing/2014/main" id="{696F0B06-BB54-2C48-A80B-900AA14FDD2F}"/>
              </a:ext>
            </a:extLst>
          </p:cNvPr>
          <p:cNvSpPr txBox="1">
            <a:spLocks noChangeArrowheads="1"/>
          </p:cNvSpPr>
          <p:nvPr/>
        </p:nvSpPr>
        <p:spPr>
          <a:xfrm>
            <a:off x="798690" y="1322387"/>
            <a:ext cx="1104900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dirty="0">
                <a:ea typeface="ＭＳ Ｐゴシック" panose="020B0600070205080204" pitchFamily="34" charset="-128"/>
              </a:rPr>
              <a:t>example: 1500 byte segments, 100ms RTT, want 10 Gbps throughput</a:t>
            </a:r>
          </a:p>
          <a:p>
            <a:r>
              <a:rPr lang="en-US" altLang="en-US" dirty="0">
                <a:ea typeface="ＭＳ Ｐゴシック" panose="020B0600070205080204" pitchFamily="34" charset="-128"/>
              </a:rPr>
              <a:t>requires W = 83,333 in-flight segments</a:t>
            </a:r>
          </a:p>
          <a:p>
            <a:r>
              <a:rPr lang="en-US" altLang="en-US" dirty="0">
                <a:ea typeface="ＭＳ Ｐゴシック" panose="020B0600070205080204" pitchFamily="34" charset="-128"/>
              </a:rPr>
              <a:t>throughput in terms of segment loss probability, L </a:t>
            </a:r>
            <a:r>
              <a:rPr lang="en-US" altLang="en-US" sz="2000" dirty="0">
                <a:ea typeface="ＭＳ Ｐゴシック" panose="020B0600070205080204" pitchFamily="34" charset="-128"/>
              </a:rPr>
              <a:t>[Mathis 1997]:</a:t>
            </a:r>
            <a:br>
              <a:rPr lang="en-US" altLang="en-US" dirty="0">
                <a:ea typeface="ＭＳ Ｐゴシック" panose="020B0600070205080204" pitchFamily="34" charset="-128"/>
              </a:rPr>
            </a:br>
            <a:br>
              <a:rPr lang="en-US" altLang="en-US" dirty="0">
                <a:ea typeface="ＭＳ Ｐゴシック" panose="020B0600070205080204" pitchFamily="34" charset="-128"/>
              </a:rPr>
            </a:br>
            <a:br>
              <a:rPr lang="en-US" altLang="en-US" dirty="0">
                <a:ea typeface="ＭＳ Ｐゴシック" panose="020B0600070205080204" pitchFamily="34" charset="-128"/>
              </a:rPr>
            </a:br>
            <a:endParaRPr lang="en-US" altLang="en-US" dirty="0">
              <a:ea typeface="ＭＳ Ｐゴシック" panose="020B0600070205080204" pitchFamily="34" charset="-128"/>
            </a:endParaRPr>
          </a:p>
          <a:p>
            <a:pPr lvl="1">
              <a:buFont typeface="Wingdings" pitchFamily="2" charset="2"/>
              <a:buNone/>
            </a:pPr>
            <a:r>
              <a:rPr lang="en-US" altLang="en-US" dirty="0">
                <a:latin typeface="MS Mincho" panose="02020609040205080304" pitchFamily="49" charset="-128"/>
                <a:ea typeface="MS Mincho" panose="02020609040205080304" pitchFamily="49" charset="-128"/>
              </a:rPr>
              <a:t>➜ </a:t>
            </a:r>
            <a:r>
              <a:rPr lang="en-US" altLang="en-US" sz="2800" dirty="0">
                <a:ea typeface="MS Mincho" panose="02020609040205080304" pitchFamily="49" charset="-128"/>
              </a:rPr>
              <a:t>to achieve 10 Gbps throughput, need a loss rate of </a:t>
            </a:r>
            <a:r>
              <a:rPr lang="en-US" altLang="en-US" sz="2800" dirty="0">
                <a:ea typeface="ＭＳ Ｐゴシック" panose="020B0600070205080204" pitchFamily="34" charset="-128"/>
              </a:rPr>
              <a:t>L = 2</a:t>
            </a:r>
            <a:r>
              <a:rPr lang="el-GR" altLang="en-US" sz="2800" dirty="0">
                <a:ea typeface="ＭＳ Ｐゴシック" panose="020B0600070205080204" pitchFamily="34" charset="-128"/>
              </a:rPr>
              <a:t>·</a:t>
            </a:r>
            <a:r>
              <a:rPr lang="en-US" altLang="en-US" sz="2800" dirty="0">
                <a:ea typeface="ＭＳ Ｐゴシック" panose="020B0600070205080204" pitchFamily="34" charset="-128"/>
              </a:rPr>
              <a:t>10</a:t>
            </a:r>
            <a:r>
              <a:rPr lang="en-US" altLang="en-US" sz="2800" baseline="30000" dirty="0">
                <a:ea typeface="ＭＳ Ｐゴシック" panose="020B0600070205080204" pitchFamily="34" charset="-128"/>
              </a:rPr>
              <a:t>-10  </a:t>
            </a:r>
            <a:r>
              <a:rPr lang="en-US" altLang="en-US" sz="2800" i="1" dirty="0">
                <a:solidFill>
                  <a:srgbClr val="FF0000"/>
                </a:solidFill>
                <a:ea typeface="ＭＳ Ｐゴシック" panose="020B0600070205080204" pitchFamily="34" charset="-128"/>
              </a:rPr>
              <a:t> </a:t>
            </a:r>
            <a:r>
              <a:rPr lang="en-US" altLang="en-US" sz="2800" i="1" dirty="0">
                <a:solidFill>
                  <a:srgbClr val="C00000"/>
                </a:solidFill>
                <a:ea typeface="ＭＳ Ｐゴシック" panose="020B0600070205080204" pitchFamily="34" charset="-128"/>
              </a:rPr>
              <a:t>– a very small loss rate!</a:t>
            </a:r>
            <a:endParaRPr lang="en-US" altLang="en-US" i="1" dirty="0">
              <a:solidFill>
                <a:srgbClr val="C00000"/>
              </a:solidFill>
              <a:ea typeface="ＭＳ Ｐゴシック" panose="020B0600070205080204" pitchFamily="34" charset="-128"/>
            </a:endParaRPr>
          </a:p>
          <a:p>
            <a:r>
              <a:rPr lang="en-US" altLang="en-US" dirty="0">
                <a:ea typeface="ＭＳ Ｐゴシック" panose="020B0600070205080204" pitchFamily="34" charset="-128"/>
              </a:rPr>
              <a:t>versions of TCP for long, high-speed scenarios</a:t>
            </a:r>
            <a:endParaRPr lang="en-US" altLang="en-US" baseline="30000" dirty="0">
              <a:ea typeface="ＭＳ Ｐゴシック" panose="020B0600070205080204" pitchFamily="34" charset="-128"/>
            </a:endParaRPr>
          </a:p>
          <a:p>
            <a:endParaRPr lang="en-US" altLang="en-US" dirty="0">
              <a:ea typeface="ＭＳ Ｐゴシック" panose="020B0600070205080204" pitchFamily="34" charset="-128"/>
            </a:endParaRPr>
          </a:p>
        </p:txBody>
      </p:sp>
      <p:grpSp>
        <p:nvGrpSpPr>
          <p:cNvPr id="24" name="Group 16">
            <a:extLst>
              <a:ext uri="{FF2B5EF4-FFF2-40B4-BE49-F238E27FC236}">
                <a16:creationId xmlns:a16="http://schemas.microsoft.com/office/drawing/2014/main" id="{5F8EFB79-FA01-AB4F-8D0E-E8B63FD2E993}"/>
              </a:ext>
            </a:extLst>
          </p:cNvPr>
          <p:cNvGrpSpPr>
            <a:grpSpLocks/>
          </p:cNvGrpSpPr>
          <p:nvPr/>
        </p:nvGrpSpPr>
        <p:grpSpPr bwMode="auto">
          <a:xfrm>
            <a:off x="3700463" y="2947987"/>
            <a:ext cx="4160837" cy="962025"/>
            <a:chOff x="422" y="3400"/>
            <a:chExt cx="2621" cy="606"/>
          </a:xfrm>
        </p:grpSpPr>
        <p:sp>
          <p:nvSpPr>
            <p:cNvPr id="25" name="Text Box 6">
              <a:extLst>
                <a:ext uri="{FF2B5EF4-FFF2-40B4-BE49-F238E27FC236}">
                  <a16:creationId xmlns:a16="http://schemas.microsoft.com/office/drawing/2014/main" id="{0BBFDC36-5F58-EF4F-9C97-88D263D0ED3F}"/>
                </a:ext>
              </a:extLst>
            </p:cNvPr>
            <p:cNvSpPr txBox="1">
              <a:spLocks noChangeArrowheads="1"/>
            </p:cNvSpPr>
            <p:nvPr/>
          </p:nvSpPr>
          <p:spPr bwMode="auto">
            <a:xfrm>
              <a:off x="422" y="3566"/>
              <a:ext cx="1690"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dirty="0">
                  <a:latin typeface="Arial" charset="0"/>
                </a:rPr>
                <a:t>TCP throughput = </a:t>
              </a:r>
            </a:p>
          </p:txBody>
        </p:sp>
        <p:sp>
          <p:nvSpPr>
            <p:cNvPr id="26" name="Text Box 7">
              <a:extLst>
                <a:ext uri="{FF2B5EF4-FFF2-40B4-BE49-F238E27FC236}">
                  <a16:creationId xmlns:a16="http://schemas.microsoft.com/office/drawing/2014/main" id="{859F51A4-20C5-BC47-AE4C-8134EB4A1453}"/>
                </a:ext>
              </a:extLst>
            </p:cNvPr>
            <p:cNvSpPr txBox="1">
              <a:spLocks noChangeArrowheads="1"/>
            </p:cNvSpPr>
            <p:nvPr/>
          </p:nvSpPr>
          <p:spPr bwMode="auto">
            <a:xfrm>
              <a:off x="2010" y="3470"/>
              <a:ext cx="490"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1.22</a:t>
              </a:r>
            </a:p>
          </p:txBody>
        </p:sp>
        <p:grpSp>
          <p:nvGrpSpPr>
            <p:cNvPr id="27" name="Group 15">
              <a:extLst>
                <a:ext uri="{FF2B5EF4-FFF2-40B4-BE49-F238E27FC236}">
                  <a16:creationId xmlns:a16="http://schemas.microsoft.com/office/drawing/2014/main" id="{AFBC9AEB-12BE-1143-8222-2D8D817FE3F4}"/>
                </a:ext>
              </a:extLst>
            </p:cNvPr>
            <p:cNvGrpSpPr>
              <a:grpSpLocks/>
            </p:cNvGrpSpPr>
            <p:nvPr/>
          </p:nvGrpSpPr>
          <p:grpSpPr bwMode="auto">
            <a:xfrm>
              <a:off x="2092" y="3400"/>
              <a:ext cx="951" cy="606"/>
              <a:chOff x="2092" y="3400"/>
              <a:chExt cx="951" cy="606"/>
            </a:xfrm>
          </p:grpSpPr>
          <p:sp>
            <p:nvSpPr>
              <p:cNvPr id="28" name="Text Box 8">
                <a:extLst>
                  <a:ext uri="{FF2B5EF4-FFF2-40B4-BE49-F238E27FC236}">
                    <a16:creationId xmlns:a16="http://schemas.microsoft.com/office/drawing/2014/main" id="{4EB4F3E6-4EFA-134A-9A5F-567B93B9FE08}"/>
                  </a:ext>
                </a:extLst>
              </p:cNvPr>
              <p:cNvSpPr txBox="1">
                <a:spLocks noChangeArrowheads="1"/>
              </p:cNvSpPr>
              <p:nvPr/>
            </p:nvSpPr>
            <p:spPr bwMode="auto">
              <a:xfrm>
                <a:off x="2423" y="3400"/>
                <a:ext cx="169"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b="1">
                    <a:latin typeface="Arial" charset="0"/>
                  </a:rPr>
                  <a:t>.</a:t>
                </a:r>
              </a:p>
            </p:txBody>
          </p:sp>
          <p:sp>
            <p:nvSpPr>
              <p:cNvPr id="29" name="Text Box 9">
                <a:extLst>
                  <a:ext uri="{FF2B5EF4-FFF2-40B4-BE49-F238E27FC236}">
                    <a16:creationId xmlns:a16="http://schemas.microsoft.com/office/drawing/2014/main" id="{CEE1A4A6-9422-C443-8FA5-15305579DADC}"/>
                  </a:ext>
                </a:extLst>
              </p:cNvPr>
              <p:cNvSpPr txBox="1">
                <a:spLocks noChangeArrowheads="1"/>
              </p:cNvSpPr>
              <p:nvPr/>
            </p:nvSpPr>
            <p:spPr bwMode="auto">
              <a:xfrm>
                <a:off x="2511" y="3472"/>
                <a:ext cx="532"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MSS</a:t>
                </a:r>
              </a:p>
            </p:txBody>
          </p:sp>
          <p:sp>
            <p:nvSpPr>
              <p:cNvPr id="30" name="Line 10">
                <a:extLst>
                  <a:ext uri="{FF2B5EF4-FFF2-40B4-BE49-F238E27FC236}">
                    <a16:creationId xmlns:a16="http://schemas.microsoft.com/office/drawing/2014/main" id="{A124A8A7-FD8A-824C-9635-231A146F3325}"/>
                  </a:ext>
                </a:extLst>
              </p:cNvPr>
              <p:cNvSpPr>
                <a:spLocks noChangeShapeType="1"/>
              </p:cNvSpPr>
              <p:nvPr/>
            </p:nvSpPr>
            <p:spPr bwMode="auto">
              <a:xfrm>
                <a:off x="2092" y="3720"/>
                <a:ext cx="873" cy="0"/>
              </a:xfrm>
              <a:prstGeom prst="line">
                <a:avLst/>
              </a:prstGeom>
              <a:noFill/>
              <a:ln w="1905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a:defRPr/>
                </a:pPr>
                <a:endParaRPr lang="en-US">
                  <a:latin typeface="Tahoma" charset="0"/>
                  <a:ea typeface="ＭＳ Ｐゴシック" charset="0"/>
                </a:endParaRPr>
              </a:p>
            </p:txBody>
          </p:sp>
          <p:sp>
            <p:nvSpPr>
              <p:cNvPr id="31" name="Text Box 11">
                <a:extLst>
                  <a:ext uri="{FF2B5EF4-FFF2-40B4-BE49-F238E27FC236}">
                    <a16:creationId xmlns:a16="http://schemas.microsoft.com/office/drawing/2014/main" id="{812E9A9A-25F8-DD4E-B921-13BD0E7491EB}"/>
                  </a:ext>
                </a:extLst>
              </p:cNvPr>
              <p:cNvSpPr txBox="1">
                <a:spLocks noChangeArrowheads="1"/>
              </p:cNvSpPr>
              <p:nvPr/>
            </p:nvSpPr>
            <p:spPr bwMode="auto">
              <a:xfrm>
                <a:off x="2133" y="3696"/>
                <a:ext cx="489"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RTT</a:t>
                </a:r>
              </a:p>
            </p:txBody>
          </p:sp>
          <p:sp>
            <p:nvSpPr>
              <p:cNvPr id="32" name="Freeform 13">
                <a:extLst>
                  <a:ext uri="{FF2B5EF4-FFF2-40B4-BE49-F238E27FC236}">
                    <a16:creationId xmlns:a16="http://schemas.microsoft.com/office/drawing/2014/main" id="{EDEE7E5A-D012-CB4E-9DD0-30EEF091ECB2}"/>
                  </a:ext>
                </a:extLst>
              </p:cNvPr>
              <p:cNvSpPr>
                <a:spLocks/>
              </p:cNvSpPr>
              <p:nvPr/>
            </p:nvSpPr>
            <p:spPr bwMode="auto">
              <a:xfrm>
                <a:off x="2607" y="3740"/>
                <a:ext cx="294" cy="220"/>
              </a:xfrm>
              <a:custGeom>
                <a:avLst/>
                <a:gdLst>
                  <a:gd name="T0" fmla="*/ 0 w 294"/>
                  <a:gd name="T1" fmla="*/ 158 h 220"/>
                  <a:gd name="T2" fmla="*/ 32 w 294"/>
                  <a:gd name="T3" fmla="*/ 140 h 220"/>
                  <a:gd name="T4" fmla="*/ 72 w 294"/>
                  <a:gd name="T5" fmla="*/ 220 h 220"/>
                  <a:gd name="T6" fmla="*/ 132 w 294"/>
                  <a:gd name="T7" fmla="*/ 0 h 220"/>
                  <a:gd name="T8" fmla="*/ 294 w 294"/>
                  <a:gd name="T9" fmla="*/ 0 h 2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4" h="220">
                    <a:moveTo>
                      <a:pt x="0" y="158"/>
                    </a:moveTo>
                    <a:lnTo>
                      <a:pt x="32" y="140"/>
                    </a:lnTo>
                    <a:lnTo>
                      <a:pt x="72" y="220"/>
                    </a:lnTo>
                    <a:lnTo>
                      <a:pt x="132" y="0"/>
                    </a:lnTo>
                    <a:lnTo>
                      <a:pt x="294" y="0"/>
                    </a:lnTo>
                  </a:path>
                </a:pathLst>
              </a:custGeom>
              <a:noFill/>
              <a:ln w="28575" cap="flat" cmpd="sng">
                <a:solidFill>
                  <a:schemeClr val="tx1"/>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33" name="Text Box 14">
                <a:extLst>
                  <a:ext uri="{FF2B5EF4-FFF2-40B4-BE49-F238E27FC236}">
                    <a16:creationId xmlns:a16="http://schemas.microsoft.com/office/drawing/2014/main" id="{67AAFBC5-F6E4-C744-9728-50875F8E98FE}"/>
                  </a:ext>
                </a:extLst>
              </p:cNvPr>
              <p:cNvSpPr txBox="1">
                <a:spLocks noChangeArrowheads="1"/>
              </p:cNvSpPr>
              <p:nvPr/>
            </p:nvSpPr>
            <p:spPr bwMode="auto">
              <a:xfrm>
                <a:off x="2704" y="3718"/>
                <a:ext cx="223" cy="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defRPr/>
                </a:pPr>
                <a:r>
                  <a:rPr lang="en-US" sz="2400">
                    <a:latin typeface="Arial" charset="0"/>
                  </a:rPr>
                  <a:t>L</a:t>
                </a:r>
              </a:p>
            </p:txBody>
          </p:sp>
        </p:grpSp>
      </p:grpSp>
    </p:spTree>
    <p:extLst>
      <p:ext uri="{BB962C8B-B14F-4D97-AF65-F5344CB8AC3E}">
        <p14:creationId xmlns:p14="http://schemas.microsoft.com/office/powerpoint/2010/main" val="2184044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AF567B-A744-BF46-B80D-389C2E4393B6}"/>
              </a:ext>
            </a:extLst>
          </p:cNvPr>
          <p:cNvGrpSpPr/>
          <p:nvPr/>
        </p:nvGrpSpPr>
        <p:grpSpPr>
          <a:xfrm>
            <a:off x="141514" y="827314"/>
            <a:ext cx="11908971" cy="4739615"/>
            <a:chOff x="2511281" y="3262667"/>
            <a:chExt cx="7770812" cy="3121540"/>
          </a:xfrm>
        </p:grpSpPr>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80178"/>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778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84965"/>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9368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83337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74541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49290" y="543815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50053"/>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84130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46184"/>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53266"/>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57990"/>
              <a:ext cx="1317625" cy="2899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pic>
          <p:nvPicPr>
            <p:cNvPr id="261" name="Picture 2" descr="Image result for firefox logo">
              <a:extLst>
                <a:ext uri="{FF2B5EF4-FFF2-40B4-BE49-F238E27FC236}">
                  <a16:creationId xmlns:a16="http://schemas.microsoft.com/office/drawing/2014/main" id="{51A92539-D075-5644-9056-10960E5147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336" y="4363319"/>
              <a:ext cx="387318" cy="362674"/>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5E1F04B-A3B3-534D-A252-A4AC29C657DE}"/>
                </a:ext>
              </a:extLst>
            </p:cNvPr>
            <p:cNvSpPr txBox="1"/>
            <p:nvPr/>
          </p:nvSpPr>
          <p:spPr>
            <a:xfrm>
              <a:off x="5723493" y="3262667"/>
              <a:ext cx="1265812" cy="3803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HTTP server</a:t>
              </a:r>
            </a:p>
          </p:txBody>
        </p:sp>
        <p:pic>
          <p:nvPicPr>
            <p:cNvPr id="1028"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9399" y="3712220"/>
              <a:ext cx="1425575" cy="629170"/>
            </a:xfrm>
            <a:prstGeom prst="rect">
              <a:avLst/>
            </a:prstGeom>
            <a:noFill/>
            <a:extLst>
              <a:ext uri="{909E8E84-426E-40dd-AFC4-6F175D3DCCD1}">
                <a14:hiddenFill xmlns="" xmlns:a14="http://schemas.microsoft.com/office/drawing/2010/main">
                  <a:solidFill>
                    <a:srgbClr val="FFFFFF"/>
                  </a:solidFill>
                </a14:hiddenFill>
              </a:ext>
            </a:extLst>
          </p:spPr>
        </p:pic>
        <p:pic>
          <p:nvPicPr>
            <p:cNvPr id="262" name="Picture 2" descr="Image result for firefox logo">
              <a:extLst>
                <a:ext uri="{FF2B5EF4-FFF2-40B4-BE49-F238E27FC236}">
                  <a16:creationId xmlns:a16="http://schemas.microsoft.com/office/drawing/2014/main" id="{E576EC8B-3CC8-044B-BD3B-8A4342C69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7699" y="4326644"/>
              <a:ext cx="387318" cy="362674"/>
            </a:xfrm>
            <a:prstGeom prst="rect">
              <a:avLst/>
            </a:prstGeom>
            <a:noFill/>
            <a:extLst>
              <a:ext uri="{909E8E84-426E-40dd-AFC4-6F175D3DCCD1}">
                <a14:hiddenFill xmlns="" xmlns:a14="http://schemas.microsoft.com/office/drawing/2010/main">
                  <a:solidFill>
                    <a:srgbClr val="FFFFFF"/>
                  </a:solidFill>
                </a14:hiddenFill>
              </a:ext>
            </a:extLst>
          </p:spPr>
        </p:pic>
        <p:pic>
          <p:nvPicPr>
            <p:cNvPr id="1032" name="Picture 8" descr="Image result for skype logo">
              <a:extLst>
                <a:ext uri="{FF2B5EF4-FFF2-40B4-BE49-F238E27FC236}">
                  <a16:creationId xmlns:a16="http://schemas.microsoft.com/office/drawing/2014/main" id="{44A9474D-942F-134E-B292-6ADA467533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74515" y="4091654"/>
              <a:ext cx="387318" cy="392958"/>
            </a:xfrm>
            <a:prstGeom prst="rect">
              <a:avLst/>
            </a:prstGeom>
            <a:noFill/>
            <a:extLst>
              <a:ext uri="{909E8E84-426E-40dd-AFC4-6F175D3DCCD1}">
                <a14:hiddenFill xmlns="" xmlns:a14="http://schemas.microsoft.com/office/drawing/2010/main">
                  <a:solidFill>
                    <a:srgbClr val="FFFFFF"/>
                  </a:solidFill>
                </a14:hiddenFill>
              </a:ext>
            </a:extLst>
          </p:spPr>
        </p:pic>
        <p:sp>
          <p:nvSpPr>
            <p:cNvPr id="263" name="TextBox 262">
              <a:extLst>
                <a:ext uri="{FF2B5EF4-FFF2-40B4-BE49-F238E27FC236}">
                  <a16:creationId xmlns:a16="http://schemas.microsoft.com/office/drawing/2014/main" id="{DC4B02DA-C340-9945-87C2-952E1901FB43}"/>
                </a:ext>
              </a:extLst>
            </p:cNvPr>
            <p:cNvSpPr txBox="1"/>
            <p:nvPr/>
          </p:nvSpPr>
          <p:spPr>
            <a:xfrm>
              <a:off x="3822815" y="3627317"/>
              <a:ext cx="721857" cy="3445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r>
                <a:rPr kumimoji="0" lang="en-US" sz="2800" b="0" i="0" u="none" strike="noStrike" kern="1200" cap="none" spc="0" normalizeH="0" baseline="-25000" noProof="0" dirty="0">
                  <a:ln>
                    <a:noFill/>
                  </a:ln>
                  <a:solidFill>
                    <a:prstClr val="black"/>
                  </a:solidFill>
                  <a:effectLst/>
                  <a:uLnTx/>
                  <a:uFillTx/>
                  <a:latin typeface="Calibri"/>
                  <a:ea typeface="+mn-ea"/>
                  <a:cs typeface="+mn-cs"/>
                </a:rPr>
                <a:t>1</a:t>
              </a:r>
            </a:p>
          </p:txBody>
        </p:sp>
        <p:pic>
          <p:nvPicPr>
            <p:cNvPr id="1034" name="Picture 10" descr="Image result for netflix logo png">
              <a:extLst>
                <a:ext uri="{FF2B5EF4-FFF2-40B4-BE49-F238E27FC236}">
                  <a16:creationId xmlns:a16="http://schemas.microsoft.com/office/drawing/2014/main" id="{9F652FAF-7820-6141-9F34-FDF8AEACBE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32599" y="4424842"/>
              <a:ext cx="691469" cy="388951"/>
            </a:xfrm>
            <a:prstGeom prst="rect">
              <a:avLst/>
            </a:prstGeom>
            <a:noFill/>
            <a:extLst>
              <a:ext uri="{909E8E84-426E-40dd-AFC4-6F175D3DCCD1}">
                <a14:hiddenFill xmlns="" xmlns:a14="http://schemas.microsoft.com/office/drawing/2010/main">
                  <a:solidFill>
                    <a:srgbClr val="FFFFFF"/>
                  </a:solidFill>
                </a14:hiddenFill>
              </a:ext>
            </a:extLst>
          </p:spPr>
        </p:pic>
        <p:sp>
          <p:nvSpPr>
            <p:cNvPr id="106" name="TextBox 105">
              <a:extLst>
                <a:ext uri="{FF2B5EF4-FFF2-40B4-BE49-F238E27FC236}">
                  <a16:creationId xmlns:a16="http://schemas.microsoft.com/office/drawing/2014/main" id="{B0EE723F-4512-B04F-A1A8-CFC321B8BC75}"/>
                </a:ext>
              </a:extLst>
            </p:cNvPr>
            <p:cNvSpPr txBox="1"/>
            <p:nvPr/>
          </p:nvSpPr>
          <p:spPr>
            <a:xfrm>
              <a:off x="8196770" y="3636485"/>
              <a:ext cx="721857" cy="34459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client</a:t>
              </a:r>
              <a:r>
                <a:rPr kumimoji="0" lang="en-US" sz="2800" b="0" i="0" u="none" strike="noStrike" kern="1200" cap="none" spc="0" normalizeH="0" baseline="-25000" noProof="0" dirty="0">
                  <a:ln>
                    <a:noFill/>
                  </a:ln>
                  <a:solidFill>
                    <a:prstClr val="black"/>
                  </a:solidFill>
                  <a:effectLst/>
                  <a:uLnTx/>
                  <a:uFillTx/>
                  <a:latin typeface="Calibri"/>
                  <a:ea typeface="+mn-ea"/>
                  <a:cs typeface="+mn-cs"/>
                </a:rPr>
                <a:t>2</a:t>
              </a:r>
            </a:p>
          </p:txBody>
        </p:sp>
      </p:grp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356586" y="4965666"/>
            <a:ext cx="3127375" cy="1498600"/>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cxnSp>
        <p:nvCxnSpPr>
          <p:cNvPr id="104" name="Straight Connector 103">
            <a:extLst>
              <a:ext uri="{FF2B5EF4-FFF2-40B4-BE49-F238E27FC236}">
                <a16:creationId xmlns:a16="http://schemas.microsoft.com/office/drawing/2014/main" id="{8F458F2E-0B98-1741-9C0D-ECC805BD8799}"/>
              </a:ext>
            </a:extLst>
          </p:cNvPr>
          <p:cNvCxnSpPr>
            <a:cxnSpLocks/>
          </p:cNvCxnSpPr>
          <p:nvPr/>
        </p:nvCxnSpPr>
        <p:spPr>
          <a:xfrm>
            <a:off x="9704593" y="3018504"/>
            <a:ext cx="0" cy="2329600"/>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143591F4-8564-6A44-BC41-A0C901C7BC9C}"/>
              </a:ext>
            </a:extLst>
          </p:cNvPr>
          <p:cNvCxnSpPr>
            <a:cxnSpLocks/>
          </p:cNvCxnSpPr>
          <p:nvPr/>
        </p:nvCxnSpPr>
        <p:spPr>
          <a:xfrm>
            <a:off x="6146230" y="5329338"/>
            <a:ext cx="3558363"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07" name="Oval 128">
            <a:extLst>
              <a:ext uri="{FF2B5EF4-FFF2-40B4-BE49-F238E27FC236}">
                <a16:creationId xmlns:a16="http://schemas.microsoft.com/office/drawing/2014/main" id="{C9683072-CF4E-DB4A-85E4-079345D6F273}"/>
              </a:ext>
            </a:extLst>
          </p:cNvPr>
          <p:cNvSpPr>
            <a:spLocks noChangeArrowheads="1"/>
          </p:cNvSpPr>
          <p:nvPr/>
        </p:nvSpPr>
        <p:spPr bwMode="auto">
          <a:xfrm>
            <a:off x="4977190" y="1924156"/>
            <a:ext cx="1049472" cy="530701"/>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P-client</a:t>
            </a:r>
            <a:r>
              <a:rPr kumimoji="0" lang="en-US" sz="1600" b="0" i="0" u="none" strike="noStrike" kern="0" cap="none" spc="0" normalizeH="0" baseline="-25000" noProof="0" dirty="0">
                <a:ln>
                  <a:noFill/>
                </a:ln>
                <a:solidFill>
                  <a:srgbClr val="000000"/>
                </a:solidFill>
                <a:effectLst/>
                <a:uLnTx/>
                <a:uFillTx/>
                <a:latin typeface="Arial" charset="0"/>
                <a:ea typeface="ＭＳ Ｐゴシック" charset="0"/>
                <a:cs typeface="+mn-cs"/>
              </a:rPr>
              <a:t>1</a:t>
            </a:r>
          </a:p>
        </p:txBody>
      </p:sp>
      <p:sp>
        <p:nvSpPr>
          <p:cNvPr id="108" name="Oval 128">
            <a:extLst>
              <a:ext uri="{FF2B5EF4-FFF2-40B4-BE49-F238E27FC236}">
                <a16:creationId xmlns:a16="http://schemas.microsoft.com/office/drawing/2014/main" id="{12C63F66-A046-B04C-ABF5-DE764DC4A1CB}"/>
              </a:ext>
            </a:extLst>
          </p:cNvPr>
          <p:cNvSpPr>
            <a:spLocks noChangeArrowheads="1"/>
          </p:cNvSpPr>
          <p:nvPr/>
        </p:nvSpPr>
        <p:spPr bwMode="auto">
          <a:xfrm>
            <a:off x="6094177" y="1951196"/>
            <a:ext cx="1049472" cy="530701"/>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P-client</a:t>
            </a:r>
            <a:r>
              <a:rPr kumimoji="0" lang="en-US" sz="1600" b="0" i="0" u="none" strike="noStrike" kern="0" cap="none" spc="0" normalizeH="0" baseline="-25000" noProof="0" dirty="0">
                <a:ln>
                  <a:noFill/>
                </a:ln>
                <a:solidFill>
                  <a:srgbClr val="000000"/>
                </a:solidFill>
                <a:effectLst/>
                <a:uLnTx/>
                <a:uFillTx/>
                <a:latin typeface="Arial" charset="0"/>
                <a:ea typeface="ＭＳ Ｐゴシック" charset="0"/>
                <a:cs typeface="+mn-cs"/>
              </a:rPr>
              <a:t>2</a:t>
            </a:r>
          </a:p>
        </p:txBody>
      </p:sp>
      <p:sp>
        <p:nvSpPr>
          <p:cNvPr id="4" name="Freeform 3">
            <a:extLst>
              <a:ext uri="{FF2B5EF4-FFF2-40B4-BE49-F238E27FC236}">
                <a16:creationId xmlns:a16="http://schemas.microsoft.com/office/drawing/2014/main" id="{C06AE4EB-B6F7-D647-8126-954E43EA0CD4}"/>
              </a:ext>
            </a:extLst>
          </p:cNvPr>
          <p:cNvSpPr/>
          <p:nvPr/>
        </p:nvSpPr>
        <p:spPr>
          <a:xfrm>
            <a:off x="6149438" y="2346690"/>
            <a:ext cx="163654" cy="3001414"/>
          </a:xfrm>
          <a:custGeom>
            <a:avLst/>
            <a:gdLst>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4" fmla="*/ 237994 w 237994"/>
              <a:gd name="connsiteY4" fmla="*/ 0 h 3006247"/>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0" fmla="*/ 0 w 125260"/>
              <a:gd name="connsiteY0" fmla="*/ 3006247 h 3006247"/>
              <a:gd name="connsiteX1" fmla="*/ 0 w 125260"/>
              <a:gd name="connsiteY1" fmla="*/ 125260 h 3006247"/>
              <a:gd name="connsiteX2" fmla="*/ 125260 w 125260"/>
              <a:gd name="connsiteY2" fmla="*/ 0 h 3006247"/>
            </a:gdLst>
            <a:ahLst/>
            <a:cxnLst>
              <a:cxn ang="0">
                <a:pos x="connsiteX0" y="connsiteY0"/>
              </a:cxn>
              <a:cxn ang="0">
                <a:pos x="connsiteX1" y="connsiteY1"/>
              </a:cxn>
              <a:cxn ang="0">
                <a:pos x="connsiteX2" y="connsiteY2"/>
              </a:cxn>
            </a:cxnLst>
            <a:rect l="l" t="t" r="r" b="b"/>
            <a:pathLst>
              <a:path w="125260" h="3006247">
                <a:moveTo>
                  <a:pt x="0" y="3006247"/>
                </a:moveTo>
                <a:lnTo>
                  <a:pt x="0" y="125260"/>
                </a:lnTo>
                <a:lnTo>
                  <a:pt x="125260" y="0"/>
                </a:lnTo>
              </a:path>
            </a:pathLst>
          </a:custGeom>
          <a:noFill/>
          <a:ln w="34925">
            <a:solidFill>
              <a:srgbClr val="0070C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9" name="Freeform 108">
            <a:extLst>
              <a:ext uri="{FF2B5EF4-FFF2-40B4-BE49-F238E27FC236}">
                <a16:creationId xmlns:a16="http://schemas.microsoft.com/office/drawing/2014/main" id="{26C1DF51-2C5A-3042-AF2B-8FAC17544498}"/>
              </a:ext>
            </a:extLst>
          </p:cNvPr>
          <p:cNvSpPr/>
          <p:nvPr/>
        </p:nvSpPr>
        <p:spPr>
          <a:xfrm flipH="1">
            <a:off x="5797083" y="2342230"/>
            <a:ext cx="163654" cy="3099711"/>
          </a:xfrm>
          <a:custGeom>
            <a:avLst/>
            <a:gdLst>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4" fmla="*/ 237994 w 237994"/>
              <a:gd name="connsiteY4" fmla="*/ 0 h 3006247"/>
              <a:gd name="connsiteX0" fmla="*/ 0 w 237994"/>
              <a:gd name="connsiteY0" fmla="*/ 3006247 h 3006247"/>
              <a:gd name="connsiteX1" fmla="*/ 0 w 237994"/>
              <a:gd name="connsiteY1" fmla="*/ 125260 h 3006247"/>
              <a:gd name="connsiteX2" fmla="*/ 125260 w 237994"/>
              <a:gd name="connsiteY2" fmla="*/ 0 h 3006247"/>
              <a:gd name="connsiteX3" fmla="*/ 237994 w 237994"/>
              <a:gd name="connsiteY3" fmla="*/ 0 h 3006247"/>
              <a:gd name="connsiteX0" fmla="*/ 0 w 125260"/>
              <a:gd name="connsiteY0" fmla="*/ 3006247 h 3006247"/>
              <a:gd name="connsiteX1" fmla="*/ 0 w 125260"/>
              <a:gd name="connsiteY1" fmla="*/ 125260 h 3006247"/>
              <a:gd name="connsiteX2" fmla="*/ 125260 w 125260"/>
              <a:gd name="connsiteY2" fmla="*/ 0 h 3006247"/>
            </a:gdLst>
            <a:ahLst/>
            <a:cxnLst>
              <a:cxn ang="0">
                <a:pos x="connsiteX0" y="connsiteY0"/>
              </a:cxn>
              <a:cxn ang="0">
                <a:pos x="connsiteX1" y="connsiteY1"/>
              </a:cxn>
              <a:cxn ang="0">
                <a:pos x="connsiteX2" y="connsiteY2"/>
              </a:cxn>
            </a:cxnLst>
            <a:rect l="l" t="t" r="r" b="b"/>
            <a:pathLst>
              <a:path w="125260" h="3006247">
                <a:moveTo>
                  <a:pt x="0" y="3006247"/>
                </a:moveTo>
                <a:lnTo>
                  <a:pt x="0" y="125260"/>
                </a:lnTo>
                <a:lnTo>
                  <a:pt x="125260" y="0"/>
                </a:lnTo>
              </a:path>
            </a:pathLst>
          </a:custGeom>
          <a:noFill/>
          <a:ln w="38100">
            <a:solidFill>
              <a:srgbClr val="0070C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12" name="Straight Connector 111">
            <a:extLst>
              <a:ext uri="{FF2B5EF4-FFF2-40B4-BE49-F238E27FC236}">
                <a16:creationId xmlns:a16="http://schemas.microsoft.com/office/drawing/2014/main" id="{DF7169CD-8DF9-644A-84B2-14B8ED6F997C}"/>
              </a:ext>
            </a:extLst>
          </p:cNvPr>
          <p:cNvCxnSpPr>
            <a:cxnSpLocks/>
          </p:cNvCxnSpPr>
          <p:nvPr/>
        </p:nvCxnSpPr>
        <p:spPr>
          <a:xfrm>
            <a:off x="3218929" y="3094306"/>
            <a:ext cx="0" cy="2329600"/>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1322F59-E51A-0245-A327-5845569D47A8}"/>
              </a:ext>
            </a:extLst>
          </p:cNvPr>
          <p:cNvCxnSpPr>
            <a:cxnSpLocks/>
          </p:cNvCxnSpPr>
          <p:nvPr/>
        </p:nvCxnSpPr>
        <p:spPr>
          <a:xfrm>
            <a:off x="3189176" y="5423906"/>
            <a:ext cx="2771561" cy="0"/>
          </a:xfrm>
          <a:prstGeom prst="line">
            <a:avLst/>
          </a:prstGeom>
          <a:ln w="44450"/>
        </p:spPr>
        <p:style>
          <a:lnRef idx="1">
            <a:schemeClr val="accent1"/>
          </a:lnRef>
          <a:fillRef idx="0">
            <a:schemeClr val="accent1"/>
          </a:fillRef>
          <a:effectRef idx="0">
            <a:schemeClr val="accent1"/>
          </a:effectRef>
          <a:fontRef idx="minor">
            <a:schemeClr val="tx1"/>
          </a:fontRef>
        </p:style>
      </p:cxnSp>
      <p:pic>
        <p:nvPicPr>
          <p:cNvPr id="115" name="Picture 8" descr="Image result for blue question mark icon">
            <a:extLst>
              <a:ext uri="{FF2B5EF4-FFF2-40B4-BE49-F238E27FC236}">
                <a16:creationId xmlns:a16="http://schemas.microsoft.com/office/drawing/2014/main" id="{9970C4B0-3E2B-3247-8288-8E86060683C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285255" y="752589"/>
            <a:ext cx="1624375" cy="1624375"/>
          </a:xfrm>
          <a:prstGeom prst="rect">
            <a:avLst/>
          </a:prstGeom>
          <a:noFill/>
          <a:extLst>
            <a:ext uri="{909E8E84-426E-40dd-AFC4-6F175D3DCCD1}">
              <a14:hiddenFill xmlns="" xmlns:a14="http://schemas.microsoft.com/office/drawing/2010/main">
                <a:solidFill>
                  <a:srgbClr val="FFFFFF"/>
                </a:solidFill>
              </a14:hiddenFill>
            </a:ext>
          </a:extLst>
        </p:spPr>
      </p:pic>
      <p:sp>
        <p:nvSpPr>
          <p:cNvPr id="95" name="Slide Number Placeholder 2">
            <a:extLst>
              <a:ext uri="{FF2B5EF4-FFF2-40B4-BE49-F238E27FC236}">
                <a16:creationId xmlns:a16="http://schemas.microsoft.com/office/drawing/2014/main" id="{FBAF143A-4EAF-324F-A6C2-31B9E7C4272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15</a:t>
            </a:fld>
            <a:endParaRPr lang="en-US" dirty="0"/>
          </a:p>
        </p:txBody>
      </p:sp>
    </p:spTree>
    <p:extLst>
      <p:ext uri="{BB962C8B-B14F-4D97-AF65-F5344CB8AC3E}">
        <p14:creationId xmlns:p14="http://schemas.microsoft.com/office/powerpoint/2010/main" val="2656764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2000"/>
                                  </p:stCondLst>
                                  <p:childTnLst>
                                    <p:set>
                                      <p:cBhvr>
                                        <p:cTn id="6" dur="1" fill="hold">
                                          <p:stCondLst>
                                            <p:cond delay="0"/>
                                          </p:stCondLst>
                                        </p:cTn>
                                        <p:tgtEl>
                                          <p:spTgt spid="115"/>
                                        </p:tgtEl>
                                        <p:attrNameLst>
                                          <p:attrName>style.visibility</p:attrName>
                                        </p:attrNameLst>
                                      </p:cBhvr>
                                      <p:to>
                                        <p:strVal val="visible"/>
                                      </p:to>
                                    </p:set>
                                    <p:animEffect transition="in" filter="dissolve">
                                      <p:cBhvr>
                                        <p:cTn id="7" dur="1000"/>
                                        <p:tgtEl>
                                          <p:spTgt spid="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Multiplexing/demultiplexing</a:t>
            </a:r>
          </a:p>
        </p:txBody>
      </p:sp>
      <p:sp>
        <p:nvSpPr>
          <p:cNvPr id="132" name="Freeform 157">
            <a:extLst>
              <a:ext uri="{FF2B5EF4-FFF2-40B4-BE49-F238E27FC236}">
                <a16:creationId xmlns:a16="http://schemas.microsoft.com/office/drawing/2014/main" id="{511A693F-4BF3-344C-BDC6-28BAA983976E}"/>
              </a:ext>
            </a:extLst>
          </p:cNvPr>
          <p:cNvSpPr>
            <a:spLocks/>
          </p:cNvSpPr>
          <p:nvPr/>
        </p:nvSpPr>
        <p:spPr bwMode="auto">
          <a:xfrm>
            <a:off x="5108431" y="357274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37">
            <a:extLst>
              <a:ext uri="{FF2B5EF4-FFF2-40B4-BE49-F238E27FC236}">
                <a16:creationId xmlns:a16="http://schemas.microsoft.com/office/drawing/2014/main" id="{4EEECEF7-BD4D-FD41-9A84-F2FC20AA2A09}"/>
              </a:ext>
            </a:extLst>
          </p:cNvPr>
          <p:cNvSpPr txBox="1">
            <a:spLocks noChangeArrowheads="1"/>
          </p:cNvSpPr>
          <p:nvPr/>
        </p:nvSpPr>
        <p:spPr bwMode="auto">
          <a:xfrm>
            <a:off x="10348768" y="4498257"/>
            <a:ext cx="8953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Arial" charset="0"/>
                <a:ea typeface="ＭＳ Ｐゴシック" charset="0"/>
                <a:cs typeface="+mn-cs"/>
              </a:rPr>
              <a:t>process</a:t>
            </a:r>
          </a:p>
        </p:txBody>
      </p:sp>
      <p:sp>
        <p:nvSpPr>
          <p:cNvPr id="134" name="Text Box 38">
            <a:extLst>
              <a:ext uri="{FF2B5EF4-FFF2-40B4-BE49-F238E27FC236}">
                <a16:creationId xmlns:a16="http://schemas.microsoft.com/office/drawing/2014/main" id="{FC061EBE-026B-F943-BBD5-748F965BF879}"/>
              </a:ext>
            </a:extLst>
          </p:cNvPr>
          <p:cNvSpPr txBox="1">
            <a:spLocks noChangeArrowheads="1"/>
          </p:cNvSpPr>
          <p:nvPr/>
        </p:nvSpPr>
        <p:spPr bwMode="auto">
          <a:xfrm>
            <a:off x="10323368" y="4096619"/>
            <a:ext cx="755650"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socket</a:t>
            </a:r>
          </a:p>
        </p:txBody>
      </p:sp>
      <p:grpSp>
        <p:nvGrpSpPr>
          <p:cNvPr id="5" name="Group 4">
            <a:extLst>
              <a:ext uri="{FF2B5EF4-FFF2-40B4-BE49-F238E27FC236}">
                <a16:creationId xmlns:a16="http://schemas.microsoft.com/office/drawing/2014/main" id="{D5AFC3DE-B7EF-9945-9B42-A8FE2028B2CF}"/>
              </a:ext>
            </a:extLst>
          </p:cNvPr>
          <p:cNvGrpSpPr/>
          <p:nvPr/>
        </p:nvGrpSpPr>
        <p:grpSpPr>
          <a:xfrm>
            <a:off x="7016607" y="1655043"/>
            <a:ext cx="4836313" cy="1639889"/>
            <a:chOff x="7016607" y="1655043"/>
            <a:chExt cx="4836313" cy="1639889"/>
          </a:xfrm>
        </p:grpSpPr>
        <p:sp>
          <p:nvSpPr>
            <p:cNvPr id="4" name="Rectangle 3">
              <a:extLst>
                <a:ext uri="{FF2B5EF4-FFF2-40B4-BE49-F238E27FC236}">
                  <a16:creationId xmlns:a16="http://schemas.microsoft.com/office/drawing/2014/main" id="{25BAE722-1B29-F74D-B90E-AAE0C7FE9C2E}"/>
                </a:ext>
              </a:extLst>
            </p:cNvPr>
            <p:cNvSpPr/>
            <p:nvPr/>
          </p:nvSpPr>
          <p:spPr>
            <a:xfrm>
              <a:off x="7016607" y="1945555"/>
              <a:ext cx="4508220" cy="1251692"/>
            </a:xfrm>
            <a:prstGeom prst="rect">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5" name="Group 177">
              <a:extLst>
                <a:ext uri="{FF2B5EF4-FFF2-40B4-BE49-F238E27FC236}">
                  <a16:creationId xmlns:a16="http://schemas.microsoft.com/office/drawing/2014/main" id="{0626849A-4E21-EE42-AD9A-55F4D52F11FC}"/>
                </a:ext>
              </a:extLst>
            </p:cNvPr>
            <p:cNvGrpSpPr>
              <a:grpSpLocks/>
            </p:cNvGrpSpPr>
            <p:nvPr/>
          </p:nvGrpSpPr>
          <p:grpSpPr bwMode="auto">
            <a:xfrm>
              <a:off x="7172970" y="1655043"/>
              <a:ext cx="4679950" cy="1639889"/>
              <a:chOff x="2899" y="903"/>
              <a:chExt cx="2948" cy="1033"/>
            </a:xfrm>
          </p:grpSpPr>
          <p:sp>
            <p:nvSpPr>
              <p:cNvPr id="136" name="Rectangle 41">
                <a:extLst>
                  <a:ext uri="{FF2B5EF4-FFF2-40B4-BE49-F238E27FC236}">
                    <a16:creationId xmlns:a16="http://schemas.microsoft.com/office/drawing/2014/main" id="{1C592E58-CF36-1C40-A0FA-08F6B84985C4}"/>
                  </a:ext>
                </a:extLst>
              </p:cNvPr>
              <p:cNvSpPr>
                <a:spLocks noChangeArrowheads="1"/>
              </p:cNvSpPr>
              <p:nvPr/>
            </p:nvSpPr>
            <p:spPr bwMode="auto">
              <a:xfrm>
                <a:off x="2955" y="1148"/>
                <a:ext cx="2892" cy="788"/>
              </a:xfrm>
              <a:prstGeom prst="rect">
                <a:avLst/>
              </a:prstGeom>
              <a:noFill/>
              <a:ln w="19050">
                <a:no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0" fontAlgn="base" latinLnBrk="0" hangingPunct="0">
                  <a:lnSpc>
                    <a:spcPct val="8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use header info to deliver</a:t>
                </a:r>
              </a:p>
              <a:p>
                <a:pPr marL="0" marR="0" lvl="0" indent="0" algn="l" defTabSz="914400" rtl="0" eaLnBrk="0" fontAlgn="base" latinLnBrk="0" hangingPunct="0">
                  <a:lnSpc>
                    <a:spcPct val="8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received segments to correct </a:t>
                </a:r>
              </a:p>
              <a:p>
                <a:pPr marL="0" marR="0" lvl="0" indent="0" algn="l" defTabSz="914400" rtl="0" eaLnBrk="0" fontAlgn="base" latinLnBrk="0" hangingPunct="0">
                  <a:lnSpc>
                    <a:spcPct val="8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socket</a:t>
                </a:r>
              </a:p>
            </p:txBody>
          </p:sp>
          <p:grpSp>
            <p:nvGrpSpPr>
              <p:cNvPr id="137" name="Group 42">
                <a:extLst>
                  <a:ext uri="{FF2B5EF4-FFF2-40B4-BE49-F238E27FC236}">
                    <a16:creationId xmlns:a16="http://schemas.microsoft.com/office/drawing/2014/main" id="{4D9CEE39-3F97-1346-9C27-5F6F930F2A8E}"/>
                  </a:ext>
                </a:extLst>
              </p:cNvPr>
              <p:cNvGrpSpPr>
                <a:grpSpLocks/>
              </p:cNvGrpSpPr>
              <p:nvPr/>
            </p:nvGrpSpPr>
            <p:grpSpPr bwMode="auto">
              <a:xfrm>
                <a:off x="2899" y="903"/>
                <a:ext cx="2553" cy="348"/>
                <a:chOff x="905" y="3594"/>
                <a:chExt cx="2049" cy="348"/>
              </a:xfrm>
            </p:grpSpPr>
            <p:sp>
              <p:nvSpPr>
                <p:cNvPr id="138" name="Rectangle 43">
                  <a:extLst>
                    <a:ext uri="{FF2B5EF4-FFF2-40B4-BE49-F238E27FC236}">
                      <a16:creationId xmlns:a16="http://schemas.microsoft.com/office/drawing/2014/main" id="{8DE7A6B0-1014-184E-9108-23C65807C202}"/>
                    </a:ext>
                  </a:extLst>
                </p:cNvPr>
                <p:cNvSpPr>
                  <a:spLocks noChangeArrowheads="1"/>
                </p:cNvSpPr>
                <p:nvPr/>
              </p:nvSpPr>
              <p:spPr bwMode="auto">
                <a:xfrm>
                  <a:off x="1422" y="3732"/>
                  <a:ext cx="1002" cy="21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39" name="Text Box 44">
                  <a:extLst>
                    <a:ext uri="{FF2B5EF4-FFF2-40B4-BE49-F238E27FC236}">
                      <a16:creationId xmlns:a16="http://schemas.microsoft.com/office/drawing/2014/main" id="{88457A8D-2DB2-C848-9B52-93F5252D0E1B}"/>
                    </a:ext>
                  </a:extLst>
                </p:cNvPr>
                <p:cNvSpPr txBox="1">
                  <a:spLocks noChangeArrowheads="1"/>
                </p:cNvSpPr>
                <p:nvPr/>
              </p:nvSpPr>
              <p:spPr bwMode="auto">
                <a:xfrm>
                  <a:off x="905" y="3594"/>
                  <a:ext cx="2049" cy="33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800" b="0" i="1" u="none" strike="noStrike" kern="0" cap="none" spc="0" normalizeH="0" baseline="0" noProof="0" dirty="0">
                      <a:ln>
                        <a:noFill/>
                      </a:ln>
                      <a:solidFill>
                        <a:srgbClr val="CC0000"/>
                      </a:solidFill>
                      <a:effectLst/>
                      <a:uLnTx/>
                      <a:uFillTx/>
                      <a:latin typeface="Calibri" panose="020F0502020204030204"/>
                      <a:ea typeface="ＭＳ Ｐゴシック" charset="0"/>
                      <a:cs typeface="+mn-cs"/>
                    </a:rPr>
                    <a:t>demultiplexing at receiver:</a:t>
                  </a:r>
                </a:p>
              </p:txBody>
            </p:sp>
          </p:grpSp>
        </p:grpSp>
      </p:grpSp>
      <p:grpSp>
        <p:nvGrpSpPr>
          <p:cNvPr id="140" name="Group 57">
            <a:extLst>
              <a:ext uri="{FF2B5EF4-FFF2-40B4-BE49-F238E27FC236}">
                <a16:creationId xmlns:a16="http://schemas.microsoft.com/office/drawing/2014/main" id="{AE84E6CF-C8B6-044E-92D9-9754C3253112}"/>
              </a:ext>
            </a:extLst>
          </p:cNvPr>
          <p:cNvGrpSpPr>
            <a:grpSpLocks/>
          </p:cNvGrpSpPr>
          <p:nvPr/>
        </p:nvGrpSpPr>
        <p:grpSpPr bwMode="auto">
          <a:xfrm>
            <a:off x="9823306" y="4171232"/>
            <a:ext cx="533400" cy="206375"/>
            <a:chOff x="344" y="1846"/>
            <a:chExt cx="336" cy="130"/>
          </a:xfrm>
        </p:grpSpPr>
        <p:sp>
          <p:nvSpPr>
            <p:cNvPr id="141" name="Rectangle 35">
              <a:extLst>
                <a:ext uri="{FF2B5EF4-FFF2-40B4-BE49-F238E27FC236}">
                  <a16:creationId xmlns:a16="http://schemas.microsoft.com/office/drawing/2014/main" id="{7D4B092F-0804-EE4A-94E0-8271C5100190}"/>
                </a:ext>
              </a:extLst>
            </p:cNvPr>
            <p:cNvSpPr>
              <a:spLocks noChangeArrowheads="1"/>
            </p:cNvSpPr>
            <p:nvPr/>
          </p:nvSpPr>
          <p:spPr bwMode="auto">
            <a:xfrm>
              <a:off x="344" y="184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Rectangle 54">
              <a:extLst>
                <a:ext uri="{FF2B5EF4-FFF2-40B4-BE49-F238E27FC236}">
                  <a16:creationId xmlns:a16="http://schemas.microsoft.com/office/drawing/2014/main" id="{8FBA6612-C2CB-7A4A-BDE1-C5A9430DFE88}"/>
                </a:ext>
              </a:extLst>
            </p:cNvPr>
            <p:cNvSpPr>
              <a:spLocks noChangeArrowheads="1"/>
            </p:cNvSpPr>
            <p:nvPr/>
          </p:nvSpPr>
          <p:spPr bwMode="auto">
            <a:xfrm>
              <a:off x="454" y="186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Rectangle 55">
              <a:extLst>
                <a:ext uri="{FF2B5EF4-FFF2-40B4-BE49-F238E27FC236}">
                  <a16:creationId xmlns:a16="http://schemas.microsoft.com/office/drawing/2014/main" id="{CB6C4329-1870-6D47-94B8-AB8D08DC0029}"/>
                </a:ext>
              </a:extLst>
            </p:cNvPr>
            <p:cNvSpPr>
              <a:spLocks noChangeArrowheads="1"/>
            </p:cNvSpPr>
            <p:nvPr/>
          </p:nvSpPr>
          <p:spPr bwMode="auto">
            <a:xfrm>
              <a:off x="578" y="192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Rectangle 56">
              <a:extLst>
                <a:ext uri="{FF2B5EF4-FFF2-40B4-BE49-F238E27FC236}">
                  <a16:creationId xmlns:a16="http://schemas.microsoft.com/office/drawing/2014/main" id="{7506EAD6-B400-9A41-8C08-BA08298518AB}"/>
                </a:ext>
              </a:extLst>
            </p:cNvPr>
            <p:cNvSpPr>
              <a:spLocks noChangeArrowheads="1"/>
            </p:cNvSpPr>
            <p:nvPr/>
          </p:nvSpPr>
          <p:spPr bwMode="auto">
            <a:xfrm>
              <a:off x="407" y="192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5656118" y="362354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5621193" y="3677519"/>
            <a:ext cx="1473200"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5627543" y="4447457"/>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5698981" y="4429994"/>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5629131" y="47649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0" name="Text Box 26">
            <a:extLst>
              <a:ext uri="{FF2B5EF4-FFF2-40B4-BE49-F238E27FC236}">
                <a16:creationId xmlns:a16="http://schemas.microsoft.com/office/drawing/2014/main" id="{975D136A-FEFB-9E40-BA33-B33E91228F15}"/>
              </a:ext>
            </a:extLst>
          </p:cNvPr>
          <p:cNvSpPr txBox="1">
            <a:spLocks noChangeArrowheads="1"/>
          </p:cNvSpPr>
          <p:nvPr/>
        </p:nvSpPr>
        <p:spPr bwMode="auto">
          <a:xfrm>
            <a:off x="5695806" y="364418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5692631" y="533486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5692631" y="504911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5692631" y="475066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4" name="Oval 120">
            <a:extLst>
              <a:ext uri="{FF2B5EF4-FFF2-40B4-BE49-F238E27FC236}">
                <a16:creationId xmlns:a16="http://schemas.microsoft.com/office/drawing/2014/main" id="{A77294DB-DD97-F741-82FD-F8B94839A458}"/>
              </a:ext>
            </a:extLst>
          </p:cNvPr>
          <p:cNvSpPr>
            <a:spLocks noChangeArrowheads="1"/>
          </p:cNvSpPr>
          <p:nvPr/>
        </p:nvSpPr>
        <p:spPr bwMode="auto">
          <a:xfrm>
            <a:off x="6392718" y="4018832"/>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P2</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5625956" y="507610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5622781" y="5374557"/>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Oval 128">
            <a:extLst>
              <a:ext uri="{FF2B5EF4-FFF2-40B4-BE49-F238E27FC236}">
                <a16:creationId xmlns:a16="http://schemas.microsoft.com/office/drawing/2014/main" id="{AAD00A20-9526-2F4E-9C87-C3B249C8E909}"/>
              </a:ext>
            </a:extLst>
          </p:cNvPr>
          <p:cNvSpPr>
            <a:spLocks noChangeArrowheads="1"/>
          </p:cNvSpPr>
          <p:nvPr/>
        </p:nvSpPr>
        <p:spPr bwMode="auto">
          <a:xfrm>
            <a:off x="5687868" y="4018832"/>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P1</a:t>
            </a:r>
          </a:p>
        </p:txBody>
      </p:sp>
      <p:grpSp>
        <p:nvGrpSpPr>
          <p:cNvPr id="158" name="Group 134">
            <a:extLst>
              <a:ext uri="{FF2B5EF4-FFF2-40B4-BE49-F238E27FC236}">
                <a16:creationId xmlns:a16="http://schemas.microsoft.com/office/drawing/2014/main" id="{015BC705-D8E3-EA41-A198-6A8DDB031BE2}"/>
              </a:ext>
            </a:extLst>
          </p:cNvPr>
          <p:cNvGrpSpPr>
            <a:grpSpLocks/>
          </p:cNvGrpSpPr>
          <p:nvPr/>
        </p:nvGrpSpPr>
        <p:grpSpPr bwMode="auto">
          <a:xfrm>
            <a:off x="6468918" y="4377607"/>
            <a:ext cx="412750" cy="158750"/>
            <a:chOff x="1383" y="2620"/>
            <a:chExt cx="260" cy="100"/>
          </a:xfrm>
        </p:grpSpPr>
        <p:sp>
          <p:nvSpPr>
            <p:cNvPr id="159" name="Rectangle 130">
              <a:extLst>
                <a:ext uri="{FF2B5EF4-FFF2-40B4-BE49-F238E27FC236}">
                  <a16:creationId xmlns:a16="http://schemas.microsoft.com/office/drawing/2014/main" id="{617E09BE-67A7-E846-8718-4C5F4E894E09}"/>
                </a:ext>
              </a:extLst>
            </p:cNvPr>
            <p:cNvSpPr>
              <a:spLocks noChangeArrowheads="1"/>
            </p:cNvSpPr>
            <p:nvPr/>
          </p:nvSpPr>
          <p:spPr bwMode="auto">
            <a:xfrm>
              <a:off x="1383" y="2620"/>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Rectangle 131">
              <a:extLst>
                <a:ext uri="{FF2B5EF4-FFF2-40B4-BE49-F238E27FC236}">
                  <a16:creationId xmlns:a16="http://schemas.microsoft.com/office/drawing/2014/main" id="{DAEC0345-B8B5-6942-9E07-837C51C11EAA}"/>
                </a:ext>
              </a:extLst>
            </p:cNvPr>
            <p:cNvSpPr>
              <a:spLocks noChangeArrowheads="1"/>
            </p:cNvSpPr>
            <p:nvPr/>
          </p:nvSpPr>
          <p:spPr bwMode="auto">
            <a:xfrm>
              <a:off x="1434" y="2633"/>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1" name="Rectangle 132">
              <a:extLst>
                <a:ext uri="{FF2B5EF4-FFF2-40B4-BE49-F238E27FC236}">
                  <a16:creationId xmlns:a16="http://schemas.microsoft.com/office/drawing/2014/main" id="{CBC575E8-9188-C944-A373-1BE60CEDE448}"/>
                </a:ext>
              </a:extLst>
            </p:cNvPr>
            <p:cNvSpPr>
              <a:spLocks noChangeArrowheads="1"/>
            </p:cNvSpPr>
            <p:nvPr/>
          </p:nvSpPr>
          <p:spPr bwMode="auto">
            <a:xfrm>
              <a:off x="1599" y="2678"/>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2" name="Rectangle 133">
              <a:extLst>
                <a:ext uri="{FF2B5EF4-FFF2-40B4-BE49-F238E27FC236}">
                  <a16:creationId xmlns:a16="http://schemas.microsoft.com/office/drawing/2014/main" id="{5CBAC889-4624-214B-8DD0-1C5D2121C35A}"/>
                </a:ext>
              </a:extLst>
            </p:cNvPr>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3" name="Group 135">
            <a:extLst>
              <a:ext uri="{FF2B5EF4-FFF2-40B4-BE49-F238E27FC236}">
                <a16:creationId xmlns:a16="http://schemas.microsoft.com/office/drawing/2014/main" id="{E0C06B10-B8DE-5649-9DA7-1C38410338CA}"/>
              </a:ext>
            </a:extLst>
          </p:cNvPr>
          <p:cNvGrpSpPr>
            <a:grpSpLocks/>
          </p:cNvGrpSpPr>
          <p:nvPr/>
        </p:nvGrpSpPr>
        <p:grpSpPr bwMode="auto">
          <a:xfrm>
            <a:off x="5767243" y="4369669"/>
            <a:ext cx="412750" cy="158750"/>
            <a:chOff x="1383" y="2620"/>
            <a:chExt cx="260" cy="100"/>
          </a:xfrm>
        </p:grpSpPr>
        <p:sp>
          <p:nvSpPr>
            <p:cNvPr id="164" name="Rectangle 136">
              <a:extLst>
                <a:ext uri="{FF2B5EF4-FFF2-40B4-BE49-F238E27FC236}">
                  <a16:creationId xmlns:a16="http://schemas.microsoft.com/office/drawing/2014/main" id="{90DDD937-6604-0E4A-BC22-D30869333133}"/>
                </a:ext>
              </a:extLst>
            </p:cNvPr>
            <p:cNvSpPr>
              <a:spLocks noChangeArrowheads="1"/>
            </p:cNvSpPr>
            <p:nvPr/>
          </p:nvSpPr>
          <p:spPr bwMode="auto">
            <a:xfrm>
              <a:off x="1383" y="2620"/>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5" name="Rectangle 137">
              <a:extLst>
                <a:ext uri="{FF2B5EF4-FFF2-40B4-BE49-F238E27FC236}">
                  <a16:creationId xmlns:a16="http://schemas.microsoft.com/office/drawing/2014/main" id="{12ACDF7C-B3D8-9B4A-BD4A-D8CF4A028253}"/>
                </a:ext>
              </a:extLst>
            </p:cNvPr>
            <p:cNvSpPr>
              <a:spLocks noChangeArrowheads="1"/>
            </p:cNvSpPr>
            <p:nvPr/>
          </p:nvSpPr>
          <p:spPr bwMode="auto">
            <a:xfrm>
              <a:off x="1434" y="2633"/>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6" name="Rectangle 138">
              <a:extLst>
                <a:ext uri="{FF2B5EF4-FFF2-40B4-BE49-F238E27FC236}">
                  <a16:creationId xmlns:a16="http://schemas.microsoft.com/office/drawing/2014/main" id="{BBABF61C-A52E-5440-86D9-57F0C4530FF0}"/>
                </a:ext>
              </a:extLst>
            </p:cNvPr>
            <p:cNvSpPr>
              <a:spLocks noChangeArrowheads="1"/>
            </p:cNvSpPr>
            <p:nvPr/>
          </p:nvSpPr>
          <p:spPr bwMode="auto">
            <a:xfrm>
              <a:off x="1599" y="2678"/>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7" name="Rectangle 139">
              <a:extLst>
                <a:ext uri="{FF2B5EF4-FFF2-40B4-BE49-F238E27FC236}">
                  <a16:creationId xmlns:a16="http://schemas.microsoft.com/office/drawing/2014/main" id="{32461327-4600-6E4F-AB44-FD06E8C35B24}"/>
                </a:ext>
              </a:extLst>
            </p:cNvPr>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0" name="Rectangle 23">
            <a:extLst>
              <a:ext uri="{FF2B5EF4-FFF2-40B4-BE49-F238E27FC236}">
                <a16:creationId xmlns:a16="http://schemas.microsoft.com/office/drawing/2014/main" id="{18A5F7E9-E597-8A49-8FBA-5EBCB6131519}"/>
              </a:ext>
            </a:extLst>
          </p:cNvPr>
          <p:cNvSpPr>
            <a:spLocks noChangeArrowheads="1"/>
          </p:cNvSpPr>
          <p:nvPr/>
        </p:nvSpPr>
        <p:spPr bwMode="auto">
          <a:xfrm>
            <a:off x="7918306" y="3993432"/>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1" name="Rectangle 24">
            <a:extLst>
              <a:ext uri="{FF2B5EF4-FFF2-40B4-BE49-F238E27FC236}">
                <a16:creationId xmlns:a16="http://schemas.microsoft.com/office/drawing/2014/main" id="{5DFFE03C-FB1C-D742-84E9-52CBDDB98DB1}"/>
              </a:ext>
            </a:extLst>
          </p:cNvPr>
          <p:cNvSpPr>
            <a:spLocks noChangeArrowheads="1"/>
          </p:cNvSpPr>
          <p:nvPr/>
        </p:nvSpPr>
        <p:spPr bwMode="auto">
          <a:xfrm>
            <a:off x="7880206" y="4047407"/>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2" name="Line 25">
            <a:extLst>
              <a:ext uri="{FF2B5EF4-FFF2-40B4-BE49-F238E27FC236}">
                <a16:creationId xmlns:a16="http://schemas.microsoft.com/office/drawing/2014/main" id="{5AD7BC14-F444-E745-8910-70D580A778B1}"/>
              </a:ext>
            </a:extLst>
          </p:cNvPr>
          <p:cNvSpPr>
            <a:spLocks noChangeShapeType="1"/>
          </p:cNvSpPr>
          <p:nvPr/>
        </p:nvSpPr>
        <p:spPr bwMode="auto">
          <a:xfrm>
            <a:off x="7889731" y="480781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3" name="Text Box 26">
            <a:extLst>
              <a:ext uri="{FF2B5EF4-FFF2-40B4-BE49-F238E27FC236}">
                <a16:creationId xmlns:a16="http://schemas.microsoft.com/office/drawing/2014/main" id="{1058B2AB-1EA8-1A46-9E03-D8FFDD9E541B}"/>
              </a:ext>
            </a:extLst>
          </p:cNvPr>
          <p:cNvSpPr txBox="1">
            <a:spLocks noChangeArrowheads="1"/>
          </p:cNvSpPr>
          <p:nvPr/>
        </p:nvSpPr>
        <p:spPr bwMode="auto">
          <a:xfrm>
            <a:off x="7846868" y="4790357"/>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4" name="Line 27">
            <a:extLst>
              <a:ext uri="{FF2B5EF4-FFF2-40B4-BE49-F238E27FC236}">
                <a16:creationId xmlns:a16="http://schemas.microsoft.com/office/drawing/2014/main" id="{3A83CA24-DF84-F740-B870-F5C298378EA2}"/>
              </a:ext>
            </a:extLst>
          </p:cNvPr>
          <p:cNvSpPr>
            <a:spLocks noChangeShapeType="1"/>
          </p:cNvSpPr>
          <p:nvPr/>
        </p:nvSpPr>
        <p:spPr bwMode="auto">
          <a:xfrm>
            <a:off x="7897668" y="51284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Line 28">
            <a:extLst>
              <a:ext uri="{FF2B5EF4-FFF2-40B4-BE49-F238E27FC236}">
                <a16:creationId xmlns:a16="http://schemas.microsoft.com/office/drawing/2014/main" id="{1D5846CF-9A4C-784A-A5A4-98F8F1486DDE}"/>
              </a:ext>
            </a:extLst>
          </p:cNvPr>
          <p:cNvSpPr>
            <a:spLocks noChangeShapeType="1"/>
          </p:cNvSpPr>
          <p:nvPr/>
        </p:nvSpPr>
        <p:spPr bwMode="auto">
          <a:xfrm>
            <a:off x="7883381" y="54380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Line 29">
            <a:extLst>
              <a:ext uri="{FF2B5EF4-FFF2-40B4-BE49-F238E27FC236}">
                <a16:creationId xmlns:a16="http://schemas.microsoft.com/office/drawing/2014/main" id="{987AF988-33D7-A644-9737-1635D99E92DD}"/>
              </a:ext>
            </a:extLst>
          </p:cNvPr>
          <p:cNvSpPr>
            <a:spLocks noChangeShapeType="1"/>
          </p:cNvSpPr>
          <p:nvPr/>
        </p:nvSpPr>
        <p:spPr bwMode="auto">
          <a:xfrm>
            <a:off x="7883381" y="572380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7" name="Text Box 26">
            <a:extLst>
              <a:ext uri="{FF2B5EF4-FFF2-40B4-BE49-F238E27FC236}">
                <a16:creationId xmlns:a16="http://schemas.microsoft.com/office/drawing/2014/main" id="{DC53D19A-63B2-7141-9008-9BC3F678052E}"/>
              </a:ext>
            </a:extLst>
          </p:cNvPr>
          <p:cNvSpPr txBox="1">
            <a:spLocks noChangeArrowheads="1"/>
          </p:cNvSpPr>
          <p:nvPr/>
        </p:nvSpPr>
        <p:spPr bwMode="auto">
          <a:xfrm>
            <a:off x="7881793" y="403788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78" name="Text Box 26">
            <a:extLst>
              <a:ext uri="{FF2B5EF4-FFF2-40B4-BE49-F238E27FC236}">
                <a16:creationId xmlns:a16="http://schemas.microsoft.com/office/drawing/2014/main" id="{668FFB30-2FA6-AE41-99EF-4D74E37F3EF5}"/>
              </a:ext>
            </a:extLst>
          </p:cNvPr>
          <p:cNvSpPr txBox="1">
            <a:spLocks noChangeArrowheads="1"/>
          </p:cNvSpPr>
          <p:nvPr/>
        </p:nvSpPr>
        <p:spPr bwMode="auto">
          <a:xfrm>
            <a:off x="7837343" y="569523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9" name="Text Box 26">
            <a:extLst>
              <a:ext uri="{FF2B5EF4-FFF2-40B4-BE49-F238E27FC236}">
                <a16:creationId xmlns:a16="http://schemas.microsoft.com/office/drawing/2014/main" id="{9646084A-4EA0-5345-8A3E-91D3475359E6}"/>
              </a:ext>
            </a:extLst>
          </p:cNvPr>
          <p:cNvSpPr txBox="1">
            <a:spLocks noChangeArrowheads="1"/>
          </p:cNvSpPr>
          <p:nvPr/>
        </p:nvSpPr>
        <p:spPr bwMode="auto">
          <a:xfrm>
            <a:off x="7856393" y="5409482"/>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0" name="Text Box 26">
            <a:extLst>
              <a:ext uri="{FF2B5EF4-FFF2-40B4-BE49-F238E27FC236}">
                <a16:creationId xmlns:a16="http://schemas.microsoft.com/office/drawing/2014/main" id="{9FDE009F-BD4C-6B4C-A66D-690533C0F57F}"/>
              </a:ext>
            </a:extLst>
          </p:cNvPr>
          <p:cNvSpPr txBox="1">
            <a:spLocks noChangeArrowheads="1"/>
          </p:cNvSpPr>
          <p:nvPr/>
        </p:nvSpPr>
        <p:spPr bwMode="auto">
          <a:xfrm>
            <a:off x="7846868" y="5114207"/>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1" name="Oval 101">
            <a:extLst>
              <a:ext uri="{FF2B5EF4-FFF2-40B4-BE49-F238E27FC236}">
                <a16:creationId xmlns:a16="http://schemas.microsoft.com/office/drawing/2014/main" id="{092F802C-72A1-EE41-9CEB-72883AD3F29F}"/>
              </a:ext>
            </a:extLst>
          </p:cNvPr>
          <p:cNvSpPr>
            <a:spLocks noChangeArrowheads="1"/>
          </p:cNvSpPr>
          <p:nvPr/>
        </p:nvSpPr>
        <p:spPr bwMode="auto">
          <a:xfrm>
            <a:off x="8216756" y="4379194"/>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P4</a:t>
            </a:r>
          </a:p>
        </p:txBody>
      </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9166081" y="4025182"/>
            <a:ext cx="581025" cy="2038350"/>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2976418" y="4045819"/>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Rectangle 23">
            <a:extLst>
              <a:ext uri="{FF2B5EF4-FFF2-40B4-BE49-F238E27FC236}">
                <a16:creationId xmlns:a16="http://schemas.microsoft.com/office/drawing/2014/main" id="{AC94A5E0-4794-4246-825A-61CE412794C5}"/>
              </a:ext>
            </a:extLst>
          </p:cNvPr>
          <p:cNvSpPr>
            <a:spLocks noChangeArrowheads="1"/>
          </p:cNvSpPr>
          <p:nvPr/>
        </p:nvSpPr>
        <p:spPr bwMode="auto">
          <a:xfrm>
            <a:off x="3573318" y="400136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Rectangle 24">
            <a:extLst>
              <a:ext uri="{FF2B5EF4-FFF2-40B4-BE49-F238E27FC236}">
                <a16:creationId xmlns:a16="http://schemas.microsoft.com/office/drawing/2014/main" id="{6F8DDC46-C4B7-DF4E-8AF5-C602B6EAA1C4}"/>
              </a:ext>
            </a:extLst>
          </p:cNvPr>
          <p:cNvSpPr>
            <a:spLocks noChangeArrowheads="1"/>
          </p:cNvSpPr>
          <p:nvPr/>
        </p:nvSpPr>
        <p:spPr bwMode="auto">
          <a:xfrm>
            <a:off x="3535218" y="4055344"/>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86" name="Line 25">
            <a:extLst>
              <a:ext uri="{FF2B5EF4-FFF2-40B4-BE49-F238E27FC236}">
                <a16:creationId xmlns:a16="http://schemas.microsoft.com/office/drawing/2014/main" id="{DBA82451-A905-D646-87C3-445C7FB42130}"/>
              </a:ext>
            </a:extLst>
          </p:cNvPr>
          <p:cNvSpPr>
            <a:spLocks noChangeShapeType="1"/>
          </p:cNvSpPr>
          <p:nvPr/>
        </p:nvSpPr>
        <p:spPr bwMode="auto">
          <a:xfrm>
            <a:off x="3544743" y="4815757"/>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7" name="Text Box 26">
            <a:extLst>
              <a:ext uri="{FF2B5EF4-FFF2-40B4-BE49-F238E27FC236}">
                <a16:creationId xmlns:a16="http://schemas.microsoft.com/office/drawing/2014/main" id="{20A57016-2D36-9945-9BC2-7F8B323410D1}"/>
              </a:ext>
            </a:extLst>
          </p:cNvPr>
          <p:cNvSpPr txBox="1">
            <a:spLocks noChangeArrowheads="1"/>
          </p:cNvSpPr>
          <p:nvPr/>
        </p:nvSpPr>
        <p:spPr bwMode="auto">
          <a:xfrm>
            <a:off x="3501881" y="4798294"/>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88" name="Line 27">
            <a:extLst>
              <a:ext uri="{FF2B5EF4-FFF2-40B4-BE49-F238E27FC236}">
                <a16:creationId xmlns:a16="http://schemas.microsoft.com/office/drawing/2014/main" id="{C4DE758D-2140-4D46-8462-D030054EF893}"/>
              </a:ext>
            </a:extLst>
          </p:cNvPr>
          <p:cNvSpPr>
            <a:spLocks noChangeShapeType="1"/>
          </p:cNvSpPr>
          <p:nvPr/>
        </p:nvSpPr>
        <p:spPr bwMode="auto">
          <a:xfrm>
            <a:off x="3552681" y="513643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9" name="Line 28">
            <a:extLst>
              <a:ext uri="{FF2B5EF4-FFF2-40B4-BE49-F238E27FC236}">
                <a16:creationId xmlns:a16="http://schemas.microsoft.com/office/drawing/2014/main" id="{54E984A7-4546-6E49-B9F8-528EAF4E1F35}"/>
              </a:ext>
            </a:extLst>
          </p:cNvPr>
          <p:cNvSpPr>
            <a:spLocks noChangeShapeType="1"/>
          </p:cNvSpPr>
          <p:nvPr/>
        </p:nvSpPr>
        <p:spPr bwMode="auto">
          <a:xfrm>
            <a:off x="3538393" y="544599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0" name="Line 29">
            <a:extLst>
              <a:ext uri="{FF2B5EF4-FFF2-40B4-BE49-F238E27FC236}">
                <a16:creationId xmlns:a16="http://schemas.microsoft.com/office/drawing/2014/main" id="{85DE9E64-476F-6F4E-8BFA-3205F1E596F5}"/>
              </a:ext>
            </a:extLst>
          </p:cNvPr>
          <p:cNvSpPr>
            <a:spLocks noChangeShapeType="1"/>
          </p:cNvSpPr>
          <p:nvPr/>
        </p:nvSpPr>
        <p:spPr bwMode="auto">
          <a:xfrm>
            <a:off x="3538393" y="573174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1" name="Text Box 26">
            <a:extLst>
              <a:ext uri="{FF2B5EF4-FFF2-40B4-BE49-F238E27FC236}">
                <a16:creationId xmlns:a16="http://schemas.microsoft.com/office/drawing/2014/main" id="{A1B9282E-64F8-1442-8F95-7A9813CE8F60}"/>
              </a:ext>
            </a:extLst>
          </p:cNvPr>
          <p:cNvSpPr txBox="1">
            <a:spLocks noChangeArrowheads="1"/>
          </p:cNvSpPr>
          <p:nvPr/>
        </p:nvSpPr>
        <p:spPr bwMode="auto">
          <a:xfrm>
            <a:off x="3536806" y="404581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92" name="Text Box 26">
            <a:extLst>
              <a:ext uri="{FF2B5EF4-FFF2-40B4-BE49-F238E27FC236}">
                <a16:creationId xmlns:a16="http://schemas.microsoft.com/office/drawing/2014/main" id="{83782313-46E0-BE46-BEED-BDC4F6A04AD7}"/>
              </a:ext>
            </a:extLst>
          </p:cNvPr>
          <p:cNvSpPr txBox="1">
            <a:spLocks noChangeArrowheads="1"/>
          </p:cNvSpPr>
          <p:nvPr/>
        </p:nvSpPr>
        <p:spPr bwMode="auto">
          <a:xfrm>
            <a:off x="3492356" y="570316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93" name="Text Box 26">
            <a:extLst>
              <a:ext uri="{FF2B5EF4-FFF2-40B4-BE49-F238E27FC236}">
                <a16:creationId xmlns:a16="http://schemas.microsoft.com/office/drawing/2014/main" id="{E3A71501-A89A-D249-84FB-20D98047A254}"/>
              </a:ext>
            </a:extLst>
          </p:cNvPr>
          <p:cNvSpPr txBox="1">
            <a:spLocks noChangeArrowheads="1"/>
          </p:cNvSpPr>
          <p:nvPr/>
        </p:nvSpPr>
        <p:spPr bwMode="auto">
          <a:xfrm>
            <a:off x="3511406" y="5417419"/>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94" name="Text Box 26">
            <a:extLst>
              <a:ext uri="{FF2B5EF4-FFF2-40B4-BE49-F238E27FC236}">
                <a16:creationId xmlns:a16="http://schemas.microsoft.com/office/drawing/2014/main" id="{6C7F0039-C145-9D4F-92E4-1AF9B0406DA4}"/>
              </a:ext>
            </a:extLst>
          </p:cNvPr>
          <p:cNvSpPr txBox="1">
            <a:spLocks noChangeArrowheads="1"/>
          </p:cNvSpPr>
          <p:nvPr/>
        </p:nvSpPr>
        <p:spPr bwMode="auto">
          <a:xfrm>
            <a:off x="3501881" y="5122144"/>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95" name="Oval 23">
            <a:extLst>
              <a:ext uri="{FF2B5EF4-FFF2-40B4-BE49-F238E27FC236}">
                <a16:creationId xmlns:a16="http://schemas.microsoft.com/office/drawing/2014/main" id="{34D7692A-81D8-4D48-8FE7-F92A1F47470B}"/>
              </a:ext>
            </a:extLst>
          </p:cNvPr>
          <p:cNvSpPr>
            <a:spLocks noChangeArrowheads="1"/>
          </p:cNvSpPr>
          <p:nvPr/>
        </p:nvSpPr>
        <p:spPr bwMode="auto">
          <a:xfrm>
            <a:off x="3871768" y="4387132"/>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P3</a:t>
            </a:r>
          </a:p>
        </p:txBody>
      </p:sp>
      <p:grpSp>
        <p:nvGrpSpPr>
          <p:cNvPr id="196" name="Group 149">
            <a:extLst>
              <a:ext uri="{FF2B5EF4-FFF2-40B4-BE49-F238E27FC236}">
                <a16:creationId xmlns:a16="http://schemas.microsoft.com/office/drawing/2014/main" id="{21881EDC-E749-4F46-8C1C-B44DD21BA9AD}"/>
              </a:ext>
            </a:extLst>
          </p:cNvPr>
          <p:cNvGrpSpPr>
            <a:grpSpLocks/>
          </p:cNvGrpSpPr>
          <p:nvPr/>
        </p:nvGrpSpPr>
        <p:grpSpPr bwMode="auto">
          <a:xfrm>
            <a:off x="3962256" y="4725269"/>
            <a:ext cx="412750" cy="158750"/>
            <a:chOff x="1287" y="2524"/>
            <a:chExt cx="260" cy="100"/>
          </a:xfrm>
        </p:grpSpPr>
        <p:sp>
          <p:nvSpPr>
            <p:cNvPr id="197" name="Rectangle 73">
              <a:extLst>
                <a:ext uri="{FF2B5EF4-FFF2-40B4-BE49-F238E27FC236}">
                  <a16:creationId xmlns:a16="http://schemas.microsoft.com/office/drawing/2014/main" id="{F3D0248D-63A0-3447-AD45-C92BA38B99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Rectangle 74">
              <a:extLst>
                <a:ext uri="{FF2B5EF4-FFF2-40B4-BE49-F238E27FC236}">
                  <a16:creationId xmlns:a16="http://schemas.microsoft.com/office/drawing/2014/main" id="{A8C44BD4-B473-EA48-B1D2-4212120DE72C}"/>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9" name="Rectangle 75">
              <a:extLst>
                <a:ext uri="{FF2B5EF4-FFF2-40B4-BE49-F238E27FC236}">
                  <a16:creationId xmlns:a16="http://schemas.microsoft.com/office/drawing/2014/main" id="{08B6F9A7-9AD7-B040-B431-D7898B467262}"/>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Rectangle 129">
              <a:extLst>
                <a:ext uri="{FF2B5EF4-FFF2-40B4-BE49-F238E27FC236}">
                  <a16:creationId xmlns:a16="http://schemas.microsoft.com/office/drawing/2014/main" id="{310C322C-F672-7946-BD16-DA4CE50EE1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01" name="Group 150">
            <a:extLst>
              <a:ext uri="{FF2B5EF4-FFF2-40B4-BE49-F238E27FC236}">
                <a16:creationId xmlns:a16="http://schemas.microsoft.com/office/drawing/2014/main" id="{C5660C67-80CE-084B-8B8D-F5CCCDA73638}"/>
              </a:ext>
            </a:extLst>
          </p:cNvPr>
          <p:cNvGrpSpPr>
            <a:grpSpLocks/>
          </p:cNvGrpSpPr>
          <p:nvPr/>
        </p:nvGrpSpPr>
        <p:grpSpPr bwMode="auto">
          <a:xfrm>
            <a:off x="8302481" y="4723682"/>
            <a:ext cx="412750" cy="158750"/>
            <a:chOff x="1287" y="2524"/>
            <a:chExt cx="260" cy="100"/>
          </a:xfrm>
        </p:grpSpPr>
        <p:sp>
          <p:nvSpPr>
            <p:cNvPr id="202" name="Rectangle 151">
              <a:extLst>
                <a:ext uri="{FF2B5EF4-FFF2-40B4-BE49-F238E27FC236}">
                  <a16:creationId xmlns:a16="http://schemas.microsoft.com/office/drawing/2014/main" id="{E39443DC-01F4-7A42-BC3B-BD48B19524D4}"/>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3" name="Rectangle 152">
              <a:extLst>
                <a:ext uri="{FF2B5EF4-FFF2-40B4-BE49-F238E27FC236}">
                  <a16:creationId xmlns:a16="http://schemas.microsoft.com/office/drawing/2014/main" id="{810BA023-C5B8-434B-9FF4-507BAFBB2551}"/>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53">
              <a:extLst>
                <a:ext uri="{FF2B5EF4-FFF2-40B4-BE49-F238E27FC236}">
                  <a16:creationId xmlns:a16="http://schemas.microsoft.com/office/drawing/2014/main" id="{48739CB2-AA1C-8B4E-8D0B-CFBBB2A4F3F2}"/>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5" name="Rectangle 154">
              <a:extLst>
                <a:ext uri="{FF2B5EF4-FFF2-40B4-BE49-F238E27FC236}">
                  <a16:creationId xmlns:a16="http://schemas.microsoft.com/office/drawing/2014/main" id="{435BB581-5D52-C345-BA75-358EC9A4374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06" name="Freeform 146">
            <a:extLst>
              <a:ext uri="{FF2B5EF4-FFF2-40B4-BE49-F238E27FC236}">
                <a16:creationId xmlns:a16="http://schemas.microsoft.com/office/drawing/2014/main" id="{8EB20ED3-9276-204C-BA00-A485E0531DD2}"/>
              </a:ext>
            </a:extLst>
          </p:cNvPr>
          <p:cNvSpPr>
            <a:spLocks/>
          </p:cNvSpPr>
          <p:nvPr/>
        </p:nvSpPr>
        <p:spPr bwMode="auto">
          <a:xfrm>
            <a:off x="6349856" y="4425232"/>
            <a:ext cx="2173287" cy="1989137"/>
          </a:xfrm>
          <a:custGeom>
            <a:avLst/>
            <a:gdLst>
              <a:gd name="T0" fmla="*/ 2147483647 w 1369"/>
              <a:gd name="T1" fmla="*/ 2147483647 h 1253"/>
              <a:gd name="T2" fmla="*/ 2147483647 w 1369"/>
              <a:gd name="T3" fmla="*/ 2147483647 h 1253"/>
              <a:gd name="T4" fmla="*/ 2147483647 w 1369"/>
              <a:gd name="T5" fmla="*/ 2147483647 h 1253"/>
              <a:gd name="T6" fmla="*/ 0 w 1369"/>
              <a:gd name="T7" fmla="*/ 2147483647 h 1253"/>
              <a:gd name="T8" fmla="*/ 2147483647 w 1369"/>
              <a:gd name="T9" fmla="*/ 0 h 1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9" h="1253">
                <a:moveTo>
                  <a:pt x="1369" y="216"/>
                </a:moveTo>
                <a:lnTo>
                  <a:pt x="1362" y="1252"/>
                </a:lnTo>
                <a:lnTo>
                  <a:pt x="16" y="1253"/>
                </a:lnTo>
                <a:lnTo>
                  <a:pt x="0" y="121"/>
                </a:lnTo>
                <a:lnTo>
                  <a:pt x="191" y="0"/>
                </a:lnTo>
              </a:path>
            </a:pathLst>
          </a:custGeom>
          <a:noFill/>
          <a:ln w="19050" cap="flat" cmpd="sng">
            <a:solidFill>
              <a:srgbClr val="000099"/>
            </a:solidFill>
            <a:prstDash val="solid"/>
            <a:round/>
            <a:headEnd type="non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7" name="Freeform 147">
            <a:extLst>
              <a:ext uri="{FF2B5EF4-FFF2-40B4-BE49-F238E27FC236}">
                <a16:creationId xmlns:a16="http://schemas.microsoft.com/office/drawing/2014/main" id="{911482D4-C931-F64A-A760-F208DA9E7FB6}"/>
              </a:ext>
            </a:extLst>
          </p:cNvPr>
          <p:cNvSpPr>
            <a:spLocks/>
          </p:cNvSpPr>
          <p:nvPr/>
        </p:nvSpPr>
        <p:spPr bwMode="auto">
          <a:xfrm>
            <a:off x="6468918" y="4456982"/>
            <a:ext cx="1984375" cy="1876425"/>
          </a:xfrm>
          <a:custGeom>
            <a:avLst/>
            <a:gdLst>
              <a:gd name="T0" fmla="*/ 2147483647 w 1250"/>
              <a:gd name="T1" fmla="*/ 2147483647 h 1182"/>
              <a:gd name="T2" fmla="*/ 2147483647 w 1250"/>
              <a:gd name="T3" fmla="*/ 2147483647 h 1182"/>
              <a:gd name="T4" fmla="*/ 2147483647 w 1250"/>
              <a:gd name="T5" fmla="*/ 2147483647 h 1182"/>
              <a:gd name="T6" fmla="*/ 0 w 1250"/>
              <a:gd name="T7" fmla="*/ 2147483647 h 1182"/>
              <a:gd name="T8" fmla="*/ 2147483647 w 1250"/>
              <a:gd name="T9" fmla="*/ 0 h 118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50" h="1182">
                <a:moveTo>
                  <a:pt x="1250" y="190"/>
                </a:moveTo>
                <a:lnTo>
                  <a:pt x="1244" y="1182"/>
                </a:lnTo>
                <a:lnTo>
                  <a:pt x="19" y="1181"/>
                </a:lnTo>
                <a:lnTo>
                  <a:pt x="0" y="155"/>
                </a:lnTo>
                <a:lnTo>
                  <a:pt x="171" y="0"/>
                </a:lnTo>
              </a:path>
            </a:pathLst>
          </a:custGeom>
          <a:noFill/>
          <a:ln w="19050" cap="flat" cmpd="sng">
            <a:solidFill>
              <a:srgbClr val="000099"/>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08" name="Oval 36">
            <a:extLst>
              <a:ext uri="{FF2B5EF4-FFF2-40B4-BE49-F238E27FC236}">
                <a16:creationId xmlns:a16="http://schemas.microsoft.com/office/drawing/2014/main" id="{6C459D77-5631-504A-9CB0-A48BD9C61B3E}"/>
              </a:ext>
            </a:extLst>
          </p:cNvPr>
          <p:cNvSpPr>
            <a:spLocks noChangeArrowheads="1"/>
          </p:cNvSpPr>
          <p:nvPr/>
        </p:nvSpPr>
        <p:spPr bwMode="auto">
          <a:xfrm>
            <a:off x="9809018" y="453635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omic Sans MS" charset="0"/>
              <a:ea typeface="ＭＳ Ｐゴシック" charset="0"/>
              <a:cs typeface="+mn-cs"/>
            </a:endParaRPr>
          </a:p>
        </p:txBody>
      </p:sp>
      <p:grpSp>
        <p:nvGrpSpPr>
          <p:cNvPr id="8" name="Group 7"/>
          <p:cNvGrpSpPr/>
          <p:nvPr/>
        </p:nvGrpSpPr>
        <p:grpSpPr>
          <a:xfrm>
            <a:off x="6060931" y="4663331"/>
            <a:ext cx="555332" cy="71510"/>
            <a:chOff x="1420065" y="5012608"/>
            <a:chExt cx="555332" cy="71510"/>
          </a:xfrm>
        </p:grpSpPr>
        <p:sp>
          <p:nvSpPr>
            <p:cNvPr id="210" name="Oval 166">
              <a:extLst>
                <a:ext uri="{FF2B5EF4-FFF2-40B4-BE49-F238E27FC236}">
                  <a16:creationId xmlns:a16="http://schemas.microsoft.com/office/drawing/2014/main" id="{ADD1825C-C7DB-6844-A3DF-BCF2BA1F0533}"/>
                </a:ext>
              </a:extLst>
            </p:cNvPr>
            <p:cNvSpPr>
              <a:spLocks noChangeArrowheads="1"/>
            </p:cNvSpPr>
            <p:nvPr/>
          </p:nvSpPr>
          <p:spPr bwMode="auto">
            <a:xfrm>
              <a:off x="1420065" y="5012608"/>
              <a:ext cx="196850" cy="69850"/>
            </a:xfrm>
            <a:prstGeom prst="ellipse">
              <a:avLst/>
            </a:prstGeom>
            <a:noFill/>
            <a:ln w="28575">
              <a:solidFill>
                <a:srgbClr val="CC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1" name="Oval 167">
              <a:extLst>
                <a:ext uri="{FF2B5EF4-FFF2-40B4-BE49-F238E27FC236}">
                  <a16:creationId xmlns:a16="http://schemas.microsoft.com/office/drawing/2014/main" id="{0600B33C-3B3C-0646-85DB-B042B7A87603}"/>
                </a:ext>
              </a:extLst>
            </p:cNvPr>
            <p:cNvSpPr>
              <a:spLocks noChangeArrowheads="1"/>
            </p:cNvSpPr>
            <p:nvPr/>
          </p:nvSpPr>
          <p:spPr bwMode="auto">
            <a:xfrm>
              <a:off x="1778547" y="5014268"/>
              <a:ext cx="196850" cy="69850"/>
            </a:xfrm>
            <a:prstGeom prst="ellipse">
              <a:avLst/>
            </a:prstGeom>
            <a:noFill/>
            <a:ln w="28575">
              <a:solidFill>
                <a:srgbClr val="CC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212" name="Freeform 168">
            <a:extLst>
              <a:ext uri="{FF2B5EF4-FFF2-40B4-BE49-F238E27FC236}">
                <a16:creationId xmlns:a16="http://schemas.microsoft.com/office/drawing/2014/main" id="{202E5E96-F7A0-1448-90F0-6A79F4073978}"/>
              </a:ext>
            </a:extLst>
          </p:cNvPr>
          <p:cNvSpPr>
            <a:spLocks/>
          </p:cNvSpPr>
          <p:nvPr/>
        </p:nvSpPr>
        <p:spPr bwMode="auto">
          <a:xfrm>
            <a:off x="5311630" y="3275882"/>
            <a:ext cx="688975" cy="1435100"/>
          </a:xfrm>
          <a:custGeom>
            <a:avLst/>
            <a:gdLst>
              <a:gd name="T0" fmla="*/ 434 w 434"/>
              <a:gd name="T1" fmla="*/ 904 h 904"/>
              <a:gd name="T2" fmla="*/ 2 w 434"/>
              <a:gd name="T3" fmla="*/ 902 h 904"/>
              <a:gd name="T4" fmla="*/ 0 w 434"/>
              <a:gd name="T5" fmla="*/ 0 h 904"/>
              <a:gd name="T6" fmla="*/ 0 60000 65536"/>
              <a:gd name="T7" fmla="*/ 0 60000 65536"/>
              <a:gd name="T8" fmla="*/ 0 60000 65536"/>
            </a:gdLst>
            <a:ahLst/>
            <a:cxnLst>
              <a:cxn ang="T6">
                <a:pos x="T0" y="T1"/>
              </a:cxn>
              <a:cxn ang="T7">
                <a:pos x="T2" y="T3"/>
              </a:cxn>
              <a:cxn ang="T8">
                <a:pos x="T4" y="T5"/>
              </a:cxn>
            </a:cxnLst>
            <a:rect l="0" t="0" r="r" b="b"/>
            <a:pathLst>
              <a:path w="434" h="904">
                <a:moveTo>
                  <a:pt x="434" y="904"/>
                </a:moveTo>
                <a:lnTo>
                  <a:pt x="2" y="902"/>
                </a:lnTo>
                <a:lnTo>
                  <a:pt x="0" y="0"/>
                </a:lnTo>
              </a:path>
            </a:pathLst>
          </a:custGeom>
          <a:noFill/>
          <a:ln w="19050" cap="flat" cmpd="sng">
            <a:solidFill>
              <a:srgbClr val="CC0000"/>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13" name="Group 172">
            <a:extLst>
              <a:ext uri="{FF2B5EF4-FFF2-40B4-BE49-F238E27FC236}">
                <a16:creationId xmlns:a16="http://schemas.microsoft.com/office/drawing/2014/main" id="{A2D29F5F-484F-7547-9B9A-8974E37BD10F}"/>
              </a:ext>
            </a:extLst>
          </p:cNvPr>
          <p:cNvGrpSpPr>
            <a:grpSpLocks/>
          </p:cNvGrpSpPr>
          <p:nvPr/>
        </p:nvGrpSpPr>
        <p:grpSpPr bwMode="auto">
          <a:xfrm>
            <a:off x="6211743" y="3239369"/>
            <a:ext cx="1047750" cy="1441450"/>
            <a:chOff x="2432" y="1758"/>
            <a:chExt cx="660" cy="908"/>
          </a:xfrm>
        </p:grpSpPr>
        <p:sp>
          <p:nvSpPr>
            <p:cNvPr id="214" name="Oval 170">
              <a:extLst>
                <a:ext uri="{FF2B5EF4-FFF2-40B4-BE49-F238E27FC236}">
                  <a16:creationId xmlns:a16="http://schemas.microsoft.com/office/drawing/2014/main" id="{E03C7F13-7247-C24D-85C2-723A1405F160}"/>
                </a:ext>
              </a:extLst>
            </p:cNvPr>
            <p:cNvSpPr>
              <a:spLocks noChangeArrowheads="1"/>
            </p:cNvSpPr>
            <p:nvPr/>
          </p:nvSpPr>
          <p:spPr bwMode="auto">
            <a:xfrm>
              <a:off x="2432" y="2564"/>
              <a:ext cx="144" cy="102"/>
            </a:xfrm>
            <a:prstGeom prst="ellipse">
              <a:avLst/>
            </a:prstGeom>
            <a:noFill/>
            <a:ln w="28575">
              <a:solidFill>
                <a:srgbClr val="CC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5" name="Freeform 171">
              <a:extLst>
                <a:ext uri="{FF2B5EF4-FFF2-40B4-BE49-F238E27FC236}">
                  <a16:creationId xmlns:a16="http://schemas.microsoft.com/office/drawing/2014/main" id="{9BC6BA8A-16A3-F446-97F4-76774828464D}"/>
                </a:ext>
              </a:extLst>
            </p:cNvPr>
            <p:cNvSpPr>
              <a:spLocks/>
            </p:cNvSpPr>
            <p:nvPr/>
          </p:nvSpPr>
          <p:spPr bwMode="auto">
            <a:xfrm>
              <a:off x="2506" y="1758"/>
              <a:ext cx="586" cy="810"/>
            </a:xfrm>
            <a:custGeom>
              <a:avLst/>
              <a:gdLst>
                <a:gd name="T0" fmla="*/ 0 w 586"/>
                <a:gd name="T1" fmla="*/ 810 h 810"/>
                <a:gd name="T2" fmla="*/ 2 w 586"/>
                <a:gd name="T3" fmla="*/ 808 h 810"/>
                <a:gd name="T4" fmla="*/ 2 w 586"/>
                <a:gd name="T5" fmla="*/ 170 h 810"/>
                <a:gd name="T6" fmla="*/ 586 w 586"/>
                <a:gd name="T7" fmla="*/ 0 h 8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86" h="810">
                  <a:moveTo>
                    <a:pt x="0" y="810"/>
                  </a:moveTo>
                  <a:lnTo>
                    <a:pt x="2" y="808"/>
                  </a:lnTo>
                  <a:lnTo>
                    <a:pt x="2" y="170"/>
                  </a:lnTo>
                  <a:lnTo>
                    <a:pt x="586" y="0"/>
                  </a:lnTo>
                </a:path>
              </a:pathLst>
            </a:custGeom>
            <a:noFill/>
            <a:ln w="12700" cap="flat" cmpd="sng">
              <a:solidFill>
                <a:srgbClr val="CC0000"/>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6" name="Group 179">
            <a:extLst>
              <a:ext uri="{FF2B5EF4-FFF2-40B4-BE49-F238E27FC236}">
                <a16:creationId xmlns:a16="http://schemas.microsoft.com/office/drawing/2014/main" id="{D0DD382B-DAC3-2346-B02D-B07D99212014}"/>
              </a:ext>
            </a:extLst>
          </p:cNvPr>
          <p:cNvGrpSpPr>
            <a:grpSpLocks/>
          </p:cNvGrpSpPr>
          <p:nvPr/>
        </p:nvGrpSpPr>
        <p:grpSpPr bwMode="auto">
          <a:xfrm>
            <a:off x="2511281" y="5555532"/>
            <a:ext cx="800100" cy="828675"/>
            <a:chOff x="-44" y="1473"/>
            <a:chExt cx="981" cy="1105"/>
          </a:xfrm>
        </p:grpSpPr>
        <p:pic>
          <p:nvPicPr>
            <p:cNvPr id="217" name="Picture 180" descr="desktop_computer_stylized_medium">
              <a:extLst>
                <a:ext uri="{FF2B5EF4-FFF2-40B4-BE49-F238E27FC236}">
                  <a16:creationId xmlns:a16="http://schemas.microsoft.com/office/drawing/2014/main" id="{DED124CB-DBF2-BA4A-A3F5-D0D2EE27E0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8" name="Freeform 181">
              <a:extLst>
                <a:ext uri="{FF2B5EF4-FFF2-40B4-BE49-F238E27FC236}">
                  <a16:creationId xmlns:a16="http://schemas.microsoft.com/office/drawing/2014/main" id="{45C70753-F80F-0E44-A5BE-EA6A0103012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19" name="Group 182">
            <a:extLst>
              <a:ext uri="{FF2B5EF4-FFF2-40B4-BE49-F238E27FC236}">
                <a16:creationId xmlns:a16="http://schemas.microsoft.com/office/drawing/2014/main" id="{8C1F52F1-3DCD-D94D-B922-F8CEBAB5F0B4}"/>
              </a:ext>
            </a:extLst>
          </p:cNvPr>
          <p:cNvGrpSpPr>
            <a:grpSpLocks/>
          </p:cNvGrpSpPr>
          <p:nvPr/>
        </p:nvGrpSpPr>
        <p:grpSpPr bwMode="auto">
          <a:xfrm flipH="1">
            <a:off x="9493106" y="5469807"/>
            <a:ext cx="788987" cy="782637"/>
            <a:chOff x="-44" y="1473"/>
            <a:chExt cx="981" cy="1105"/>
          </a:xfrm>
        </p:grpSpPr>
        <p:pic>
          <p:nvPicPr>
            <p:cNvPr id="220" name="Picture 183" descr="desktop_computer_stylized_medium">
              <a:extLst>
                <a:ext uri="{FF2B5EF4-FFF2-40B4-BE49-F238E27FC236}">
                  <a16:creationId xmlns:a16="http://schemas.microsoft.com/office/drawing/2014/main" id="{E6083DB7-3B07-6F40-9810-0033E2E06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1" name="Freeform 184">
              <a:extLst>
                <a:ext uri="{FF2B5EF4-FFF2-40B4-BE49-F238E27FC236}">
                  <a16:creationId xmlns:a16="http://schemas.microsoft.com/office/drawing/2014/main" id="{28CB0DC7-F192-5840-BCC3-B9D66210604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5083031" y="5055469"/>
            <a:ext cx="358775" cy="704850"/>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55" name="Group 176">
            <a:extLst>
              <a:ext uri="{FF2B5EF4-FFF2-40B4-BE49-F238E27FC236}">
                <a16:creationId xmlns:a16="http://schemas.microsoft.com/office/drawing/2014/main" id="{A688A9DA-2CE4-9245-B0CF-12C3AB6DA03D}"/>
              </a:ext>
            </a:extLst>
          </p:cNvPr>
          <p:cNvGrpSpPr>
            <a:grpSpLocks/>
          </p:cNvGrpSpPr>
          <p:nvPr/>
        </p:nvGrpSpPr>
        <p:grpSpPr bwMode="auto">
          <a:xfrm>
            <a:off x="1183088" y="1563001"/>
            <a:ext cx="4826032" cy="1719654"/>
            <a:chOff x="5" y="727"/>
            <a:chExt cx="2460" cy="1047"/>
          </a:xfrm>
        </p:grpSpPr>
        <p:sp>
          <p:nvSpPr>
            <p:cNvPr id="256" name="Text Box 45">
              <a:extLst>
                <a:ext uri="{FF2B5EF4-FFF2-40B4-BE49-F238E27FC236}">
                  <a16:creationId xmlns:a16="http://schemas.microsoft.com/office/drawing/2014/main" id="{08227C49-D6DA-834A-88D1-4F61E7C3A2C1}"/>
                </a:ext>
              </a:extLst>
            </p:cNvPr>
            <p:cNvSpPr txBox="1">
              <a:spLocks noChangeArrowheads="1"/>
            </p:cNvSpPr>
            <p:nvPr/>
          </p:nvSpPr>
          <p:spPr bwMode="auto">
            <a:xfrm>
              <a:off x="133" y="1101"/>
              <a:ext cx="2332" cy="62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handle data from multiple</a:t>
              </a:r>
            </a:p>
            <a:p>
              <a:pPr marL="0" marR="0" lvl="0" indent="0" algn="l" defTabSz="914400" rtl="0" eaLnBrk="1" fontAlgn="auto" latinLnBrk="0" hangingPunct="1">
                <a:lnSpc>
                  <a:spcPct val="8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sockets, add transport header (later used for demultiplexing)</a:t>
              </a:r>
            </a:p>
          </p:txBody>
        </p:sp>
        <p:sp>
          <p:nvSpPr>
            <p:cNvPr id="257" name="Rectangle 46">
              <a:extLst>
                <a:ext uri="{FF2B5EF4-FFF2-40B4-BE49-F238E27FC236}">
                  <a16:creationId xmlns:a16="http://schemas.microsoft.com/office/drawing/2014/main" id="{3B2C1C25-63A3-9D42-A34A-56DE5B3AC226}"/>
                </a:ext>
              </a:extLst>
            </p:cNvPr>
            <p:cNvSpPr>
              <a:spLocks noChangeArrowheads="1"/>
            </p:cNvSpPr>
            <p:nvPr/>
          </p:nvSpPr>
          <p:spPr bwMode="auto">
            <a:xfrm>
              <a:off x="5" y="901"/>
              <a:ext cx="2298" cy="873"/>
            </a:xfrm>
            <a:prstGeom prst="rect">
              <a:avLst/>
            </a:prstGeom>
            <a:noFill/>
            <a:ln w="19050">
              <a:solidFill>
                <a:srgbClr val="CC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nvGrpSpPr>
            <p:cNvPr id="258" name="Group 47">
              <a:extLst>
                <a:ext uri="{FF2B5EF4-FFF2-40B4-BE49-F238E27FC236}">
                  <a16:creationId xmlns:a16="http://schemas.microsoft.com/office/drawing/2014/main" id="{9141C6D7-5B52-C14E-B286-0BE1FAEACCB8}"/>
                </a:ext>
              </a:extLst>
            </p:cNvPr>
            <p:cNvGrpSpPr>
              <a:grpSpLocks/>
            </p:cNvGrpSpPr>
            <p:nvPr/>
          </p:nvGrpSpPr>
          <p:grpSpPr bwMode="auto">
            <a:xfrm>
              <a:off x="91" y="727"/>
              <a:ext cx="1854" cy="375"/>
              <a:chOff x="869" y="3567"/>
              <a:chExt cx="1780" cy="375"/>
            </a:xfrm>
          </p:grpSpPr>
          <p:sp>
            <p:nvSpPr>
              <p:cNvPr id="259" name="Rectangle 48">
                <a:extLst>
                  <a:ext uri="{FF2B5EF4-FFF2-40B4-BE49-F238E27FC236}">
                    <a16:creationId xmlns:a16="http://schemas.microsoft.com/office/drawing/2014/main" id="{9B8AF1CA-3C6F-F243-9464-0DF4CA71C4FF}"/>
                  </a:ext>
                </a:extLst>
              </p:cNvPr>
              <p:cNvSpPr>
                <a:spLocks noChangeArrowheads="1"/>
              </p:cNvSpPr>
              <p:nvPr/>
            </p:nvSpPr>
            <p:spPr bwMode="auto">
              <a:xfrm>
                <a:off x="1422" y="3732"/>
                <a:ext cx="1006" cy="21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260" name="Text Box 49">
                <a:extLst>
                  <a:ext uri="{FF2B5EF4-FFF2-40B4-BE49-F238E27FC236}">
                    <a16:creationId xmlns:a16="http://schemas.microsoft.com/office/drawing/2014/main" id="{70A5AF43-DDA0-2A40-9B92-B39F358268CD}"/>
                  </a:ext>
                </a:extLst>
              </p:cNvPr>
              <p:cNvSpPr txBox="1">
                <a:spLocks noChangeArrowheads="1"/>
              </p:cNvSpPr>
              <p:nvPr/>
            </p:nvSpPr>
            <p:spPr bwMode="auto">
              <a:xfrm>
                <a:off x="869" y="3567"/>
                <a:ext cx="1780" cy="33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multiplexing at sender:</a:t>
                </a:r>
              </a:p>
            </p:txBody>
          </p:sp>
        </p:grpSp>
      </p:grpSp>
      <p:sp>
        <p:nvSpPr>
          <p:cNvPr id="169" name="Freeform 142">
            <a:extLst>
              <a:ext uri="{FF2B5EF4-FFF2-40B4-BE49-F238E27FC236}">
                <a16:creationId xmlns:a16="http://schemas.microsoft.com/office/drawing/2014/main" id="{9633E13F-8D02-CA4B-A3EB-E64D4EB42802}"/>
              </a:ext>
            </a:extLst>
          </p:cNvPr>
          <p:cNvSpPr>
            <a:spLocks/>
          </p:cNvSpPr>
          <p:nvPr/>
        </p:nvSpPr>
        <p:spPr bwMode="auto">
          <a:xfrm>
            <a:off x="4198793" y="4458569"/>
            <a:ext cx="1962150" cy="1897063"/>
          </a:xfrm>
          <a:custGeom>
            <a:avLst/>
            <a:gdLst>
              <a:gd name="T0" fmla="*/ 0 w 1236"/>
              <a:gd name="T1" fmla="*/ 2147483647 h 1195"/>
              <a:gd name="T2" fmla="*/ 2147483647 w 1236"/>
              <a:gd name="T3" fmla="*/ 2147483647 h 1195"/>
              <a:gd name="T4" fmla="*/ 2147483647 w 1236"/>
              <a:gd name="T5" fmla="*/ 2147483647 h 1195"/>
              <a:gd name="T6" fmla="*/ 2147483647 w 1236"/>
              <a:gd name="T7" fmla="*/ 2147483647 h 1195"/>
              <a:gd name="T8" fmla="*/ 2147483647 w 1236"/>
              <a:gd name="T9" fmla="*/ 0 h 119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36" h="1195">
                <a:moveTo>
                  <a:pt x="0" y="202"/>
                </a:moveTo>
                <a:lnTo>
                  <a:pt x="6" y="1194"/>
                </a:lnTo>
                <a:lnTo>
                  <a:pt x="1236" y="1195"/>
                </a:lnTo>
                <a:lnTo>
                  <a:pt x="1227" y="150"/>
                </a:lnTo>
                <a:lnTo>
                  <a:pt x="1069" y="0"/>
                </a:lnTo>
              </a:path>
            </a:pathLst>
          </a:custGeom>
          <a:noFill/>
          <a:ln w="19050" cap="flat" cmpd="sng">
            <a:solidFill>
              <a:srgbClr val="000099"/>
            </a:solidFill>
            <a:prstDash val="solid"/>
            <a:round/>
            <a:headEnd type="triangl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Freeform 141">
            <a:extLst>
              <a:ext uri="{FF2B5EF4-FFF2-40B4-BE49-F238E27FC236}">
                <a16:creationId xmlns:a16="http://schemas.microsoft.com/office/drawing/2014/main" id="{68E70704-F4BA-164C-AD06-3859E25D67E2}"/>
              </a:ext>
            </a:extLst>
          </p:cNvPr>
          <p:cNvSpPr>
            <a:spLocks/>
          </p:cNvSpPr>
          <p:nvPr/>
        </p:nvSpPr>
        <p:spPr bwMode="auto">
          <a:xfrm>
            <a:off x="4135293" y="4433169"/>
            <a:ext cx="2160588" cy="1989138"/>
          </a:xfrm>
          <a:custGeom>
            <a:avLst/>
            <a:gdLst>
              <a:gd name="T0" fmla="*/ 0 w 1361"/>
              <a:gd name="T1" fmla="*/ 2147483647 h 1253"/>
              <a:gd name="T2" fmla="*/ 2147483647 w 1361"/>
              <a:gd name="T3" fmla="*/ 2147483647 h 1253"/>
              <a:gd name="T4" fmla="*/ 2147483647 w 1361"/>
              <a:gd name="T5" fmla="*/ 2147483647 h 1253"/>
              <a:gd name="T6" fmla="*/ 2147483647 w 1361"/>
              <a:gd name="T7" fmla="*/ 2147483647 h 1253"/>
              <a:gd name="T8" fmla="*/ 2147483647 w 1361"/>
              <a:gd name="T9" fmla="*/ 2147483647 h 1253"/>
              <a:gd name="T10" fmla="*/ 2147483647 w 1361"/>
              <a:gd name="T11" fmla="*/ 0 h 125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61" h="1253">
                <a:moveTo>
                  <a:pt x="0" y="216"/>
                </a:moveTo>
                <a:lnTo>
                  <a:pt x="7" y="1252"/>
                </a:lnTo>
                <a:lnTo>
                  <a:pt x="1320" y="1253"/>
                </a:lnTo>
                <a:lnTo>
                  <a:pt x="1361" y="1252"/>
                </a:lnTo>
                <a:lnTo>
                  <a:pt x="1353" y="114"/>
                </a:lnTo>
                <a:lnTo>
                  <a:pt x="1178" y="0"/>
                </a:lnTo>
              </a:path>
            </a:pathLst>
          </a:custGeom>
          <a:noFill/>
          <a:ln w="19050" cap="flat" cmpd="sng">
            <a:solidFill>
              <a:srgbClr val="000099"/>
            </a:solidFill>
            <a:prstDash val="solid"/>
            <a:round/>
            <a:headEnd type="non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 name="Group 6"/>
          <p:cNvGrpSpPr/>
          <p:nvPr/>
        </p:nvGrpSpPr>
        <p:grpSpPr>
          <a:xfrm>
            <a:off x="4450940" y="4321755"/>
            <a:ext cx="3748969" cy="114880"/>
            <a:chOff x="4450940" y="4321755"/>
            <a:chExt cx="3748969" cy="114880"/>
          </a:xfrm>
        </p:grpSpPr>
        <p:sp>
          <p:nvSpPr>
            <p:cNvPr id="6" name="Left-Right Arrow 5"/>
            <p:cNvSpPr/>
            <p:nvPr/>
          </p:nvSpPr>
          <p:spPr>
            <a:xfrm rot="20821812">
              <a:off x="4450940" y="4321755"/>
              <a:ext cx="1216152" cy="99004"/>
            </a:xfrm>
            <a:prstGeom prst="leftRightArrow">
              <a:avLst/>
            </a:prstGeom>
            <a:solidFill>
              <a:srgbClr val="000090"/>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1" name="Left-Right Arrow 260"/>
            <p:cNvSpPr/>
            <p:nvPr/>
          </p:nvSpPr>
          <p:spPr>
            <a:xfrm rot="778188" flipV="1">
              <a:off x="6983757" y="4337631"/>
              <a:ext cx="1216152" cy="99004"/>
            </a:xfrm>
            <a:prstGeom prst="leftRightArrow">
              <a:avLst/>
            </a:prstGeom>
            <a:solidFill>
              <a:srgbClr val="000090"/>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209" name="Slide Number Placeholder 2">
            <a:extLst>
              <a:ext uri="{FF2B5EF4-FFF2-40B4-BE49-F238E27FC236}">
                <a16:creationId xmlns:a16="http://schemas.microsoft.com/office/drawing/2014/main" id="{1BB112E7-9179-7C48-99F0-38E45F5BCFE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16</a:t>
            </a:fld>
            <a:endParaRPr lang="en-US" dirty="0"/>
          </a:p>
        </p:txBody>
      </p:sp>
    </p:spTree>
    <p:extLst>
      <p:ext uri="{BB962C8B-B14F-4D97-AF65-F5344CB8AC3E}">
        <p14:creationId xmlns:p14="http://schemas.microsoft.com/office/powerpoint/2010/main" val="2972402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par>
                                <p:cTn id="13" presetID="9" presetClass="entr" presetSubtype="0" fill="hold" nodeType="withEffect">
                                  <p:stCondLst>
                                    <p:cond delay="0"/>
                                  </p:stCondLst>
                                  <p:childTnLst>
                                    <p:set>
                                      <p:cBhvr>
                                        <p:cTn id="14" dur="1" fill="hold">
                                          <p:stCondLst>
                                            <p:cond delay="0"/>
                                          </p:stCondLst>
                                        </p:cTn>
                                        <p:tgtEl>
                                          <p:spTgt spid="255"/>
                                        </p:tgtEl>
                                        <p:attrNameLst>
                                          <p:attrName>style.visibility</p:attrName>
                                        </p:attrNameLst>
                                      </p:cBhvr>
                                      <p:to>
                                        <p:strVal val="visible"/>
                                      </p:to>
                                    </p:set>
                                    <p:animEffect transition="in" filter="dissolve">
                                      <p:cBhvr>
                                        <p:cTn id="15" dur="500"/>
                                        <p:tgtEl>
                                          <p:spTgt spid="255"/>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212"/>
                                        </p:tgtEl>
                                        <p:attrNameLst>
                                          <p:attrName>style.visibility</p:attrName>
                                        </p:attrNameLst>
                                      </p:cBhvr>
                                      <p:to>
                                        <p:strVal val="visible"/>
                                      </p:to>
                                    </p:set>
                                    <p:animEffect transition="in" filter="dissolve">
                                      <p:cBhvr>
                                        <p:cTn id="18" dur="500"/>
                                        <p:tgtEl>
                                          <p:spTgt spid="212"/>
                                        </p:tgtEl>
                                      </p:cBhvr>
                                    </p:animEffect>
                                  </p:childTnLst>
                                </p:cTn>
                              </p:par>
                              <p:par>
                                <p:cTn id="19" presetID="9"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dissolv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213"/>
                                        </p:tgtEl>
                                        <p:attrNameLst>
                                          <p:attrName>style.visibility</p:attrName>
                                        </p:attrNameLst>
                                      </p:cBhvr>
                                      <p:to>
                                        <p:strVal val="visible"/>
                                      </p:to>
                                    </p:set>
                                  </p:childTnLst>
                                </p:cTn>
                              </p:par>
                              <p:par>
                                <p:cTn id="26" presetID="9" presetClass="entr" presetSubtype="0"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dissolve">
                                      <p:cBhvr>
                                        <p:cTn id="28" dur="500"/>
                                        <p:tgtEl>
                                          <p:spTgt spid="5"/>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68"/>
                                        </p:tgtEl>
                                        <p:attrNameLst>
                                          <p:attrName>style.visibility</p:attrName>
                                        </p:attrNameLst>
                                      </p:cBhvr>
                                      <p:to>
                                        <p:strVal val="visible"/>
                                      </p:to>
                                    </p:set>
                                    <p:animEffect transition="in" filter="dissolve">
                                      <p:cBhvr>
                                        <p:cTn id="31" dur="500"/>
                                        <p:tgtEl>
                                          <p:spTgt spid="168"/>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06"/>
                                        </p:tgtEl>
                                        <p:attrNameLst>
                                          <p:attrName>style.visibility</p:attrName>
                                        </p:attrNameLst>
                                      </p:cBhvr>
                                      <p:to>
                                        <p:strVal val="visible"/>
                                      </p:to>
                                    </p:set>
                                    <p:animEffect transition="in" filter="dissolve">
                                      <p:cBhvr>
                                        <p:cTn id="34" dur="500"/>
                                        <p:tgtEl>
                                          <p:spTgt spid="206"/>
                                        </p:tgtEl>
                                      </p:cBhvr>
                                    </p:animEffect>
                                  </p:childTnLst>
                                </p:cTn>
                              </p:par>
                              <p:par>
                                <p:cTn id="35" presetID="9" presetClass="exit" presetSubtype="0" fill="hold" grpId="0" nodeType="withEffect">
                                  <p:stCondLst>
                                    <p:cond delay="0"/>
                                  </p:stCondLst>
                                  <p:childTnLst>
                                    <p:animEffect transition="out" filter="dissolve">
                                      <p:cBhvr>
                                        <p:cTn id="36" dur="500"/>
                                        <p:tgtEl>
                                          <p:spTgt spid="169"/>
                                        </p:tgtEl>
                                      </p:cBhvr>
                                    </p:animEffect>
                                    <p:set>
                                      <p:cBhvr>
                                        <p:cTn id="37" dur="1" fill="hold">
                                          <p:stCondLst>
                                            <p:cond delay="499"/>
                                          </p:stCondLst>
                                        </p:cTn>
                                        <p:tgtEl>
                                          <p:spTgt spid="169"/>
                                        </p:tgtEl>
                                        <p:attrNameLst>
                                          <p:attrName>style.visibility</p:attrName>
                                        </p:attrNameLst>
                                      </p:cBhvr>
                                      <p:to>
                                        <p:strVal val="hidden"/>
                                      </p:to>
                                    </p:set>
                                  </p:childTnLst>
                                </p:cTn>
                              </p:par>
                              <p:par>
                                <p:cTn id="38" presetID="9" presetClass="exit" presetSubtype="0" fill="hold" nodeType="withEffect">
                                  <p:stCondLst>
                                    <p:cond delay="0"/>
                                  </p:stCondLst>
                                  <p:childTnLst>
                                    <p:animEffect transition="out" filter="dissolve">
                                      <p:cBhvr>
                                        <p:cTn id="39" dur="500"/>
                                        <p:tgtEl>
                                          <p:spTgt spid="8"/>
                                        </p:tgtEl>
                                      </p:cBhvr>
                                    </p:animEffect>
                                    <p:set>
                                      <p:cBhvr>
                                        <p:cTn id="40" dur="1" fill="hold">
                                          <p:stCondLst>
                                            <p:cond delay="499"/>
                                          </p:stCondLst>
                                        </p:cTn>
                                        <p:tgtEl>
                                          <p:spTgt spid="8"/>
                                        </p:tgtEl>
                                        <p:attrNameLst>
                                          <p:attrName>style.visibility</p:attrName>
                                        </p:attrNameLst>
                                      </p:cBhvr>
                                      <p:to>
                                        <p:strVal val="hidden"/>
                                      </p:to>
                                    </p:set>
                                  </p:childTnLst>
                                </p:cTn>
                              </p:par>
                              <p:par>
                                <p:cTn id="41" presetID="9" presetClass="exit" presetSubtype="0" fill="hold" grpId="1" nodeType="withEffect">
                                  <p:stCondLst>
                                    <p:cond delay="0"/>
                                  </p:stCondLst>
                                  <p:childTnLst>
                                    <p:animEffect transition="out" filter="dissolve">
                                      <p:cBhvr>
                                        <p:cTn id="42" dur="500"/>
                                        <p:tgtEl>
                                          <p:spTgt spid="212"/>
                                        </p:tgtEl>
                                      </p:cBhvr>
                                    </p:animEffect>
                                    <p:set>
                                      <p:cBhvr>
                                        <p:cTn id="43" dur="1" fill="hold">
                                          <p:stCondLst>
                                            <p:cond delay="499"/>
                                          </p:stCondLst>
                                        </p:cTn>
                                        <p:tgtEl>
                                          <p:spTgt spid="212"/>
                                        </p:tgtEl>
                                        <p:attrNameLst>
                                          <p:attrName>style.visibility</p:attrName>
                                        </p:attrNameLst>
                                      </p:cBhvr>
                                      <p:to>
                                        <p:strVal val="hidden"/>
                                      </p:to>
                                    </p:set>
                                  </p:childTnLst>
                                </p:cTn>
                              </p:par>
                              <p:par>
                                <p:cTn id="44" presetID="9" presetClass="exit" presetSubtype="0" fill="hold" nodeType="withEffect">
                                  <p:stCondLst>
                                    <p:cond delay="0"/>
                                  </p:stCondLst>
                                  <p:childTnLst>
                                    <p:animEffect transition="out" filter="dissolve">
                                      <p:cBhvr>
                                        <p:cTn id="45" dur="500"/>
                                        <p:tgtEl>
                                          <p:spTgt spid="255"/>
                                        </p:tgtEl>
                                      </p:cBhvr>
                                    </p:animEffect>
                                    <p:set>
                                      <p:cBhvr>
                                        <p:cTn id="46" dur="1" fill="hold">
                                          <p:stCondLst>
                                            <p:cond delay="499"/>
                                          </p:stCondLst>
                                        </p:cTn>
                                        <p:tgtEl>
                                          <p:spTgt spid="255"/>
                                        </p:tgtEl>
                                        <p:attrNameLst>
                                          <p:attrName>style.visibility</p:attrName>
                                        </p:attrNameLst>
                                      </p:cBhvr>
                                      <p:to>
                                        <p:strVal val="hidden"/>
                                      </p:to>
                                    </p:set>
                                  </p:childTnLst>
                                </p:cTn>
                              </p:par>
                              <p:par>
                                <p:cTn id="47" presetID="9" presetClass="exit" presetSubtype="0" fill="hold" grpId="0" nodeType="withEffect">
                                  <p:stCondLst>
                                    <p:cond delay="0"/>
                                  </p:stCondLst>
                                  <p:childTnLst>
                                    <p:animEffect transition="out" filter="dissolve">
                                      <p:cBhvr>
                                        <p:cTn id="48" dur="500"/>
                                        <p:tgtEl>
                                          <p:spTgt spid="207"/>
                                        </p:tgtEl>
                                      </p:cBhvr>
                                    </p:animEffect>
                                    <p:set>
                                      <p:cBhvr>
                                        <p:cTn id="49" dur="1" fill="hold">
                                          <p:stCondLst>
                                            <p:cond delay="499"/>
                                          </p:stCondLst>
                                        </p:cTn>
                                        <p:tgtEl>
                                          <p:spTgt spid="20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p:bldP spid="207" grpId="0" animBg="1"/>
      <p:bldP spid="212" grpId="0" animBg="1"/>
      <p:bldP spid="212" grpId="1" animBg="1"/>
      <p:bldP spid="169" grpId="0" animBg="1"/>
      <p:bldP spid="16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How demultiplexing </a:t>
            </a:r>
            <a:r>
              <a:rPr lang="en-US" dirty="0"/>
              <a:t>w</a:t>
            </a:r>
            <a:r>
              <a:rPr lang="en-US" sz="4400" dirty="0"/>
              <a:t>orks</a:t>
            </a:r>
          </a:p>
        </p:txBody>
      </p:sp>
      <p:sp>
        <p:nvSpPr>
          <p:cNvPr id="277" name="Rectangle 23">
            <a:extLst>
              <a:ext uri="{FF2B5EF4-FFF2-40B4-BE49-F238E27FC236}">
                <a16:creationId xmlns:a16="http://schemas.microsoft.com/office/drawing/2014/main" id="{0F916DA5-15D2-0A42-8C9B-01DCE4B192B4}"/>
              </a:ext>
            </a:extLst>
          </p:cNvPr>
          <p:cNvSpPr txBox="1">
            <a:spLocks noChangeArrowheads="1"/>
          </p:cNvSpPr>
          <p:nvPr/>
        </p:nvSpPr>
        <p:spPr bwMode="auto">
          <a:xfrm>
            <a:off x="812799" y="1565761"/>
            <a:ext cx="5703304" cy="27908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receives IP datagrams</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each datagram has source IP address, destination IP address</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each datagram carries one transport-layer segment</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each segment has source, destination port number </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uses </a:t>
            </a:r>
            <a:r>
              <a:rPr kumimoji="0" lang="en-US" sz="3200" b="0" i="1" u="none" strike="noStrike" kern="0" cap="none" spc="0" normalizeH="0" baseline="0" noProof="0" dirty="0">
                <a:ln>
                  <a:noFill/>
                </a:ln>
                <a:solidFill>
                  <a:srgbClr val="CC0000"/>
                </a:solidFill>
                <a:effectLst/>
                <a:uLnTx/>
                <a:uFillTx/>
                <a:latin typeface="Calibri" panose="020F0502020204030204"/>
                <a:ea typeface="ＭＳ Ｐゴシック" charset="0"/>
                <a:cs typeface="+mn-cs"/>
              </a:rPr>
              <a:t>IP addresses &amp; port numbers</a:t>
            </a: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 to direct segment to appropriate socket</a:t>
            </a:r>
          </a:p>
        </p:txBody>
      </p:sp>
      <p:grpSp>
        <p:nvGrpSpPr>
          <p:cNvPr id="5" name="Group 4"/>
          <p:cNvGrpSpPr/>
          <p:nvPr/>
        </p:nvGrpSpPr>
        <p:grpSpPr>
          <a:xfrm>
            <a:off x="7543216" y="1704452"/>
            <a:ext cx="3414712" cy="4121150"/>
            <a:chOff x="7543216" y="1704452"/>
            <a:chExt cx="3414712" cy="4121150"/>
          </a:xfrm>
        </p:grpSpPr>
        <p:sp>
          <p:nvSpPr>
            <p:cNvPr id="275" name="Rectangle 75">
              <a:extLst>
                <a:ext uri="{FF2B5EF4-FFF2-40B4-BE49-F238E27FC236}">
                  <a16:creationId xmlns:a16="http://schemas.microsoft.com/office/drawing/2014/main" id="{FCCA66F1-5923-DC45-83A7-1942BA80E808}"/>
                </a:ext>
              </a:extLst>
            </p:cNvPr>
            <p:cNvSpPr>
              <a:spLocks noChangeArrowheads="1"/>
            </p:cNvSpPr>
            <p:nvPr/>
          </p:nvSpPr>
          <p:spPr bwMode="auto">
            <a:xfrm>
              <a:off x="7633703" y="2048939"/>
              <a:ext cx="3324225" cy="3200400"/>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6" name="Rectangle 65">
              <a:extLst>
                <a:ext uri="{FF2B5EF4-FFF2-40B4-BE49-F238E27FC236}">
                  <a16:creationId xmlns:a16="http://schemas.microsoft.com/office/drawing/2014/main" id="{325B2818-1D14-0544-87D5-B34939698E97}"/>
                </a:ext>
              </a:extLst>
            </p:cNvPr>
            <p:cNvSpPr>
              <a:spLocks noChangeArrowheads="1"/>
            </p:cNvSpPr>
            <p:nvPr/>
          </p:nvSpPr>
          <p:spPr bwMode="auto">
            <a:xfrm>
              <a:off x="7557503" y="2144189"/>
              <a:ext cx="3324225" cy="3200400"/>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Text Box 63">
              <a:extLst>
                <a:ext uri="{FF2B5EF4-FFF2-40B4-BE49-F238E27FC236}">
                  <a16:creationId xmlns:a16="http://schemas.microsoft.com/office/drawing/2014/main" id="{0308811F-F83C-684C-9A70-7056E7030121}"/>
                </a:ext>
              </a:extLst>
            </p:cNvPr>
            <p:cNvSpPr txBox="1">
              <a:spLocks noChangeArrowheads="1"/>
            </p:cNvSpPr>
            <p:nvPr/>
          </p:nvSpPr>
          <p:spPr bwMode="auto">
            <a:xfrm>
              <a:off x="7597191" y="2156889"/>
              <a:ext cx="1563687"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source port #</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79" name="Text Box 64">
              <a:extLst>
                <a:ext uri="{FF2B5EF4-FFF2-40B4-BE49-F238E27FC236}">
                  <a16:creationId xmlns:a16="http://schemas.microsoft.com/office/drawing/2014/main" id="{DFDB1254-258A-D74F-9312-2F08048EE0A6}"/>
                </a:ext>
              </a:extLst>
            </p:cNvPr>
            <p:cNvSpPr txBox="1">
              <a:spLocks noChangeArrowheads="1"/>
            </p:cNvSpPr>
            <p:nvPr/>
          </p:nvSpPr>
          <p:spPr bwMode="auto">
            <a:xfrm>
              <a:off x="9383128" y="2156889"/>
              <a:ext cx="1328738"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dest port #</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80" name="Line 66">
              <a:extLst>
                <a:ext uri="{FF2B5EF4-FFF2-40B4-BE49-F238E27FC236}">
                  <a16:creationId xmlns:a16="http://schemas.microsoft.com/office/drawing/2014/main" id="{7758F487-6FB2-F34B-84F0-976833827475}"/>
                </a:ext>
              </a:extLst>
            </p:cNvPr>
            <p:cNvSpPr>
              <a:spLocks noChangeShapeType="1"/>
            </p:cNvSpPr>
            <p:nvPr/>
          </p:nvSpPr>
          <p:spPr bwMode="auto">
            <a:xfrm flipV="1">
              <a:off x="7547978" y="2544239"/>
              <a:ext cx="33289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1" name="Line 68">
              <a:extLst>
                <a:ext uri="{FF2B5EF4-FFF2-40B4-BE49-F238E27FC236}">
                  <a16:creationId xmlns:a16="http://schemas.microsoft.com/office/drawing/2014/main" id="{A9895192-7D02-2F4C-B006-EAE3FEF5F7A4}"/>
                </a:ext>
              </a:extLst>
            </p:cNvPr>
            <p:cNvSpPr>
              <a:spLocks noChangeShapeType="1"/>
            </p:cNvSpPr>
            <p:nvPr/>
          </p:nvSpPr>
          <p:spPr bwMode="auto">
            <a:xfrm flipV="1">
              <a:off x="7557503" y="3534839"/>
              <a:ext cx="332422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2" name="Line 69">
              <a:extLst>
                <a:ext uri="{FF2B5EF4-FFF2-40B4-BE49-F238E27FC236}">
                  <a16:creationId xmlns:a16="http://schemas.microsoft.com/office/drawing/2014/main" id="{7ABA37B1-9C1B-8F43-9F10-44126FAB2D3C}"/>
                </a:ext>
              </a:extLst>
            </p:cNvPr>
            <p:cNvSpPr>
              <a:spLocks noChangeShapeType="1"/>
            </p:cNvSpPr>
            <p:nvPr/>
          </p:nvSpPr>
          <p:spPr bwMode="auto">
            <a:xfrm flipV="1">
              <a:off x="9195803" y="2144189"/>
              <a:ext cx="0" cy="395288"/>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3" name="Text Box 70">
              <a:extLst>
                <a:ext uri="{FF2B5EF4-FFF2-40B4-BE49-F238E27FC236}">
                  <a16:creationId xmlns:a16="http://schemas.microsoft.com/office/drawing/2014/main" id="{B3C9350B-DCA6-5E4A-91AA-5C2AD14EC263}"/>
                </a:ext>
              </a:extLst>
            </p:cNvPr>
            <p:cNvSpPr txBox="1">
              <a:spLocks noChangeArrowheads="1"/>
            </p:cNvSpPr>
            <p:nvPr/>
          </p:nvSpPr>
          <p:spPr bwMode="auto">
            <a:xfrm>
              <a:off x="8740191" y="1704452"/>
              <a:ext cx="863600"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32 bits</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4" name="Line 71">
              <a:extLst>
                <a:ext uri="{FF2B5EF4-FFF2-40B4-BE49-F238E27FC236}">
                  <a16:creationId xmlns:a16="http://schemas.microsoft.com/office/drawing/2014/main" id="{D16D54C4-5717-9E46-AA93-1E6BB3430444}"/>
                </a:ext>
              </a:extLst>
            </p:cNvPr>
            <p:cNvSpPr>
              <a:spLocks noChangeShapeType="1"/>
            </p:cNvSpPr>
            <p:nvPr/>
          </p:nvSpPr>
          <p:spPr bwMode="auto">
            <a:xfrm>
              <a:off x="9653003" y="1910827"/>
              <a:ext cx="1200150" cy="4762"/>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5" name="Line 72">
              <a:extLst>
                <a:ext uri="{FF2B5EF4-FFF2-40B4-BE49-F238E27FC236}">
                  <a16:creationId xmlns:a16="http://schemas.microsoft.com/office/drawing/2014/main" id="{332269D9-54A4-6446-BBAD-BD3F06A73E96}"/>
                </a:ext>
              </a:extLst>
            </p:cNvPr>
            <p:cNvSpPr>
              <a:spLocks noChangeShapeType="1"/>
            </p:cNvSpPr>
            <p:nvPr/>
          </p:nvSpPr>
          <p:spPr bwMode="auto">
            <a:xfrm rot="10800000">
              <a:off x="7543216" y="1920352"/>
              <a:ext cx="1128712" cy="0"/>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6" name="Text Box 73">
              <a:extLst>
                <a:ext uri="{FF2B5EF4-FFF2-40B4-BE49-F238E27FC236}">
                  <a16:creationId xmlns:a16="http://schemas.microsoft.com/office/drawing/2014/main" id="{8F7D97AE-E89E-684A-9571-5959DA8E3347}"/>
                </a:ext>
              </a:extLst>
            </p:cNvPr>
            <p:cNvSpPr txBox="1">
              <a:spLocks noChangeArrowheads="1"/>
            </p:cNvSpPr>
            <p:nvPr/>
          </p:nvSpPr>
          <p:spPr bwMode="auto">
            <a:xfrm>
              <a:off x="8451266" y="3865039"/>
              <a:ext cx="1389062" cy="10064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data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(payload)</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287" name="Text Box 74">
              <a:extLst>
                <a:ext uri="{FF2B5EF4-FFF2-40B4-BE49-F238E27FC236}">
                  <a16:creationId xmlns:a16="http://schemas.microsoft.com/office/drawing/2014/main" id="{A5362E3E-8643-6A43-A4FE-BD56FF4F0BD3}"/>
                </a:ext>
              </a:extLst>
            </p:cNvPr>
            <p:cNvSpPr txBox="1">
              <a:spLocks noChangeArrowheads="1"/>
            </p:cNvSpPr>
            <p:nvPr/>
          </p:nvSpPr>
          <p:spPr bwMode="auto">
            <a:xfrm>
              <a:off x="8067091" y="2898252"/>
              <a:ext cx="2290762"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other header fields</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8" name="Text Box 76">
              <a:extLst>
                <a:ext uri="{FF2B5EF4-FFF2-40B4-BE49-F238E27FC236}">
                  <a16:creationId xmlns:a16="http://schemas.microsoft.com/office/drawing/2014/main" id="{2FE71CF3-191A-C44F-839C-1CF4D7DFFAA5}"/>
                </a:ext>
              </a:extLst>
            </p:cNvPr>
            <p:cNvSpPr txBox="1">
              <a:spLocks noChangeArrowheads="1"/>
            </p:cNvSpPr>
            <p:nvPr/>
          </p:nvSpPr>
          <p:spPr bwMode="auto">
            <a:xfrm>
              <a:off x="7770228" y="5428727"/>
              <a:ext cx="3060700"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TCP/UDP segment format</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 name="Oval 3"/>
          <p:cNvSpPr/>
          <p:nvPr/>
        </p:nvSpPr>
        <p:spPr>
          <a:xfrm>
            <a:off x="7299923" y="1976355"/>
            <a:ext cx="2083205" cy="689091"/>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Oval 18"/>
          <p:cNvSpPr/>
          <p:nvPr/>
        </p:nvSpPr>
        <p:spPr>
          <a:xfrm>
            <a:off x="9014727" y="1985006"/>
            <a:ext cx="2083205" cy="689091"/>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Slide Number Placeholder 2">
            <a:extLst>
              <a:ext uri="{FF2B5EF4-FFF2-40B4-BE49-F238E27FC236}">
                <a16:creationId xmlns:a16="http://schemas.microsoft.com/office/drawing/2014/main" id="{CB301DF9-007E-7F42-9982-6FB05291D92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17</a:t>
            </a:fld>
            <a:endParaRPr lang="en-US" dirty="0"/>
          </a:p>
        </p:txBody>
      </p:sp>
    </p:spTree>
    <p:extLst>
      <p:ext uri="{BB962C8B-B14F-4D97-AF65-F5344CB8AC3E}">
        <p14:creationId xmlns:p14="http://schemas.microsoft.com/office/powerpoint/2010/main" val="3850549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dissolve">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Connectionless demultiplexing</a:t>
            </a:r>
          </a:p>
        </p:txBody>
      </p:sp>
      <p:sp>
        <p:nvSpPr>
          <p:cNvPr id="18" name="Rectangle 3">
            <a:extLst>
              <a:ext uri="{FF2B5EF4-FFF2-40B4-BE49-F238E27FC236}">
                <a16:creationId xmlns:a16="http://schemas.microsoft.com/office/drawing/2014/main" id="{5E258CE6-39AA-994E-A005-93DEFB62A33E}"/>
              </a:ext>
            </a:extLst>
          </p:cNvPr>
          <p:cNvSpPr txBox="1">
            <a:spLocks noChangeArrowheads="1"/>
          </p:cNvSpPr>
          <p:nvPr/>
        </p:nvSpPr>
        <p:spPr>
          <a:xfrm>
            <a:off x="798689" y="1523600"/>
            <a:ext cx="5254159" cy="2113756"/>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3500" b="0" i="1" u="none" strike="noStrike" kern="1200" cap="none" spc="0" normalizeH="0" baseline="0" noProof="0" dirty="0">
                <a:ln>
                  <a:noFill/>
                </a:ln>
                <a:solidFill>
                  <a:prstClr val="black"/>
                </a:solidFill>
                <a:effectLst/>
                <a:uLnTx/>
                <a:uFillTx/>
                <a:latin typeface="Calibri" panose="020F0502020204030204"/>
                <a:ea typeface="+mn-ea"/>
                <a:cs typeface="+mn-cs"/>
              </a:rPr>
              <a:t>Recall:</a:t>
            </a:r>
            <a:r>
              <a:rPr kumimoji="0" lang="en-US" sz="35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347663" marR="0" lvl="0" indent="-2905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500" b="0" i="0" u="none" strike="noStrike" kern="1200" cap="none" spc="0" normalizeH="0" baseline="0" noProof="0" dirty="0">
                <a:ln>
                  <a:noFill/>
                </a:ln>
                <a:solidFill>
                  <a:prstClr val="black"/>
                </a:solidFill>
                <a:effectLst/>
                <a:uLnTx/>
                <a:uFillTx/>
                <a:latin typeface="Calibri" panose="020F0502020204030204"/>
                <a:ea typeface="+mn-ea"/>
                <a:cs typeface="+mn-cs"/>
              </a:rPr>
              <a:t>when creating socket, must specify </a:t>
            </a:r>
            <a:r>
              <a:rPr kumimoji="0" lang="en-US" sz="3500" b="0" i="1" u="none" strike="noStrike" kern="1200" cap="none" spc="0" normalizeH="0" baseline="0" noProof="0" dirty="0">
                <a:ln>
                  <a:noFill/>
                </a:ln>
                <a:solidFill>
                  <a:srgbClr val="CD0004"/>
                </a:solidFill>
                <a:effectLst/>
                <a:uLnTx/>
                <a:uFillTx/>
                <a:latin typeface="Calibri" panose="020F0502020204030204"/>
                <a:ea typeface="+mn-ea"/>
                <a:cs typeface="+mn-cs"/>
              </a:rPr>
              <a:t>host-local </a:t>
            </a:r>
            <a:r>
              <a:rPr kumimoji="0" lang="en-US" sz="3500" b="0" i="0" u="none" strike="noStrike" kern="1200" cap="none" spc="0" normalizeH="0" baseline="0" noProof="0" dirty="0">
                <a:ln>
                  <a:noFill/>
                </a:ln>
                <a:solidFill>
                  <a:prstClr val="black"/>
                </a:solidFill>
                <a:effectLst/>
                <a:uLnTx/>
                <a:uFillTx/>
                <a:latin typeface="Calibri" panose="020F0502020204030204"/>
                <a:ea typeface="+mn-ea"/>
                <a:cs typeface="+mn-cs"/>
              </a:rPr>
              <a:t>port #:</a:t>
            </a:r>
          </a:p>
          <a:p>
            <a:pPr marL="347663" marR="0" lvl="0" indent="-290513"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0" i="0" u="none" strike="noStrike" kern="1200" cap="none" spc="0" normalizeH="0" baseline="0" noProof="0" dirty="0" err="1">
                <a:ln>
                  <a:noFill/>
                </a:ln>
                <a:solidFill>
                  <a:prstClr val="black"/>
                </a:solidFill>
                <a:effectLst/>
                <a:uLnTx/>
                <a:uFillTx/>
                <a:latin typeface="Courier" pitchFamily="2" charset="0"/>
                <a:ea typeface="+mn-ea"/>
                <a:cs typeface="+mn-cs"/>
              </a:rPr>
              <a:t>DatagramSocket</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 mySocket1        = new </a:t>
            </a:r>
            <a:r>
              <a:rPr kumimoji="0" lang="en-US" sz="2400" b="0" i="0" u="none" strike="noStrike" kern="1200" cap="none" spc="0" normalizeH="0" baseline="0" noProof="0" dirty="0" err="1">
                <a:ln>
                  <a:noFill/>
                </a:ln>
                <a:solidFill>
                  <a:prstClr val="black"/>
                </a:solidFill>
                <a:effectLst/>
                <a:uLnTx/>
                <a:uFillTx/>
                <a:latin typeface="Courier" pitchFamily="2" charset="0"/>
                <a:ea typeface="+mn-ea"/>
                <a:cs typeface="+mn-cs"/>
              </a:rPr>
              <a:t>DatagramSocket</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a:t>
            </a:r>
            <a:r>
              <a:rPr kumimoji="0" lang="en-US" sz="2400" b="0" i="0" u="none" strike="noStrike" kern="1200" cap="none" spc="0" normalizeH="0" baseline="0" noProof="0" dirty="0">
                <a:ln>
                  <a:noFill/>
                </a:ln>
                <a:solidFill>
                  <a:srgbClr val="CC0000"/>
                </a:solidFill>
                <a:effectLst/>
                <a:uLnTx/>
                <a:uFillTx/>
                <a:latin typeface="Courier" pitchFamily="2" charset="0"/>
                <a:ea typeface="+mn-ea"/>
                <a:cs typeface="+mn-cs"/>
              </a:rPr>
              <a:t>12534</a:t>
            </a:r>
            <a:r>
              <a:rPr kumimoji="0" lang="en-US" sz="2400" b="0" i="0" u="none" strike="noStrike" kern="1200" cap="none" spc="0" normalizeH="0" baseline="0" noProof="0" dirty="0">
                <a:ln>
                  <a:noFill/>
                </a:ln>
                <a:solidFill>
                  <a:prstClr val="black"/>
                </a:solidFill>
                <a:effectLst/>
                <a:uLnTx/>
                <a:uFillTx/>
                <a:latin typeface="Courier" pitchFamily="2" charset="0"/>
                <a:ea typeface="+mn-ea"/>
                <a:cs typeface="+mn-cs"/>
              </a:rPr>
              <a:t>);</a:t>
            </a:r>
          </a:p>
          <a:p>
            <a:pPr marL="347663" marR="0" lvl="0" indent="-290513" algn="l" defTabSz="914400" rtl="0" eaLnBrk="1" fontAlgn="auto" latinLnBrk="0" hangingPunct="1">
              <a:lnSpc>
                <a:spcPct val="90000"/>
              </a:lnSpc>
              <a:spcBef>
                <a:spcPts val="1000"/>
              </a:spcBef>
              <a:spcAft>
                <a:spcPts val="0"/>
              </a:spcAft>
              <a:buClr>
                <a:srgbClr val="0000A3"/>
              </a:buClr>
              <a:buSzTx/>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 name="Rectangle 105">
            <a:extLst>
              <a:ext uri="{FF2B5EF4-FFF2-40B4-BE49-F238E27FC236}">
                <a16:creationId xmlns:a16="http://schemas.microsoft.com/office/drawing/2014/main" id="{86EE0BD4-F2E4-AA4C-ABE7-69DA3D493545}"/>
              </a:ext>
            </a:extLst>
          </p:cNvPr>
          <p:cNvSpPr txBox="1">
            <a:spLocks noChangeArrowheads="1"/>
          </p:cNvSpPr>
          <p:nvPr/>
        </p:nvSpPr>
        <p:spPr>
          <a:xfrm>
            <a:off x="6774662" y="1514612"/>
            <a:ext cx="4894407" cy="2368550"/>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when receiving host receives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UDP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segment: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 destination port # in segment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directs UDP segment to socket with that port #</a:t>
            </a:r>
          </a:p>
        </p:txBody>
      </p:sp>
      <p:sp>
        <p:nvSpPr>
          <p:cNvPr id="20" name="Rectangle 108">
            <a:extLst>
              <a:ext uri="{FF2B5EF4-FFF2-40B4-BE49-F238E27FC236}">
                <a16:creationId xmlns:a16="http://schemas.microsoft.com/office/drawing/2014/main" id="{D64D1D76-B139-F94A-A00F-C768B6656938}"/>
              </a:ext>
            </a:extLst>
          </p:cNvPr>
          <p:cNvSpPr>
            <a:spLocks noChangeArrowheads="1"/>
          </p:cNvSpPr>
          <p:nvPr/>
        </p:nvSpPr>
        <p:spPr bwMode="auto">
          <a:xfrm>
            <a:off x="883807" y="3328506"/>
            <a:ext cx="5227637" cy="275181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7663" marR="0" lvl="0" indent="-290513"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when creating datagram to send into UDP socket, must specify</a:t>
            </a:r>
          </a:p>
          <a:p>
            <a:pPr marL="858838" marR="0" lvl="1" indent="-239713" algn="l" defTabSz="914400" rtl="0" eaLnBrk="1" fontAlgn="auto" latinLnBrk="0" hangingPunct="1">
              <a:lnSpc>
                <a:spcPct val="85000"/>
              </a:lnSpc>
              <a:spcBef>
                <a:spcPct val="20000"/>
              </a:spcBef>
              <a:spcAft>
                <a:spcPts val="0"/>
              </a:spcAft>
              <a:buClr>
                <a:srgbClr val="000099"/>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destination IP address</a:t>
            </a:r>
          </a:p>
          <a:p>
            <a:pPr marL="858838" marR="0" lvl="1" indent="-239713" algn="l" defTabSz="914400" rtl="0" eaLnBrk="1" fontAlgn="auto" latinLnBrk="0" hangingPunct="1">
              <a:lnSpc>
                <a:spcPct val="85000"/>
              </a:lnSpc>
              <a:spcBef>
                <a:spcPct val="20000"/>
              </a:spcBef>
              <a:spcAft>
                <a:spcPts val="0"/>
              </a:spcAft>
              <a:buClr>
                <a:srgbClr val="000099"/>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destination port #</a:t>
            </a:r>
          </a:p>
        </p:txBody>
      </p:sp>
      <p:sp>
        <p:nvSpPr>
          <p:cNvPr id="21" name="Rectangle 111">
            <a:extLst>
              <a:ext uri="{FF2B5EF4-FFF2-40B4-BE49-F238E27FC236}">
                <a16:creationId xmlns:a16="http://schemas.microsoft.com/office/drawing/2014/main" id="{1D23ED05-24C1-E24F-9A5D-E84D26B5270D}"/>
              </a:ext>
            </a:extLst>
          </p:cNvPr>
          <p:cNvSpPr>
            <a:spLocks noChangeArrowheads="1"/>
          </p:cNvSpPr>
          <p:nvPr/>
        </p:nvSpPr>
        <p:spPr bwMode="auto">
          <a:xfrm>
            <a:off x="6349002" y="4420787"/>
            <a:ext cx="5188153" cy="233688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0" marR="0" lvl="0" indent="0" algn="ctr" defTabSz="914400" rtl="0" eaLnBrk="1" fontAlgn="auto" latinLnBrk="0" hangingPunct="1">
              <a:lnSpc>
                <a:spcPct val="90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IP/UDP datagrams with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same </a:t>
            </a:r>
            <a:r>
              <a:rPr kumimoji="0" lang="en-US" sz="2800" b="0" i="1" u="none" strike="noStrike" kern="1200" cap="none" spc="0" normalizeH="0" baseline="0" noProof="0" dirty="0" err="1">
                <a:ln>
                  <a:noFill/>
                </a:ln>
                <a:solidFill>
                  <a:srgbClr val="CC0000"/>
                </a:solidFill>
                <a:effectLst/>
                <a:uLnTx/>
                <a:uFillTx/>
                <a:latin typeface="Calibri" panose="020F0502020204030204"/>
                <a:ea typeface="ＭＳ Ｐゴシック" charset="0"/>
                <a:cs typeface="+mn-cs"/>
              </a:rPr>
              <a:t>dest</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port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but different source IP addresses and/or source port numbers will be directed to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same socket </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receiving host</a:t>
            </a:r>
          </a:p>
        </p:txBody>
      </p:sp>
      <p:sp>
        <p:nvSpPr>
          <p:cNvPr id="23" name="AutoShape 113">
            <a:extLst>
              <a:ext uri="{FF2B5EF4-FFF2-40B4-BE49-F238E27FC236}">
                <a16:creationId xmlns:a16="http://schemas.microsoft.com/office/drawing/2014/main" id="{AE0FE900-8538-8F4F-BD27-2C9A09F232E9}"/>
              </a:ext>
            </a:extLst>
          </p:cNvPr>
          <p:cNvSpPr>
            <a:spLocks noChangeArrowheads="1"/>
          </p:cNvSpPr>
          <p:nvPr/>
        </p:nvSpPr>
        <p:spPr bwMode="auto">
          <a:xfrm rot="5400000">
            <a:off x="8662884" y="3896801"/>
            <a:ext cx="560388" cy="311150"/>
          </a:xfrm>
          <a:prstGeom prst="rightArrow">
            <a:avLst>
              <a:gd name="adj1" fmla="val 50000"/>
              <a:gd name="adj2" fmla="val 45026"/>
            </a:avLst>
          </a:prstGeom>
          <a:solidFill>
            <a:srgbClr val="CC0000"/>
          </a:solidFill>
          <a:ln w="9525">
            <a:solidFill>
              <a:srgbClr val="CC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 name="Oval 3">
            <a:extLst>
              <a:ext uri="{FF2B5EF4-FFF2-40B4-BE49-F238E27FC236}">
                <a16:creationId xmlns:a16="http://schemas.microsoft.com/office/drawing/2014/main" id="{7E32E731-A5B9-B44F-853B-A87FFA65AAE0}"/>
              </a:ext>
            </a:extLst>
          </p:cNvPr>
          <p:cNvSpPr/>
          <p:nvPr/>
        </p:nvSpPr>
        <p:spPr>
          <a:xfrm>
            <a:off x="4202130" y="2887038"/>
            <a:ext cx="1909314" cy="99612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Slide Number Placeholder 2">
            <a:extLst>
              <a:ext uri="{FF2B5EF4-FFF2-40B4-BE49-F238E27FC236}">
                <a16:creationId xmlns:a16="http://schemas.microsoft.com/office/drawing/2014/main" id="{86F80CC4-FDCF-FF42-8BB3-8A9B1A2B5D6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18</a:t>
            </a:fld>
            <a:endParaRPr lang="en-US" dirty="0"/>
          </a:p>
        </p:txBody>
      </p:sp>
    </p:spTree>
    <p:extLst>
      <p:ext uri="{BB962C8B-B14F-4D97-AF65-F5344CB8AC3E}">
        <p14:creationId xmlns:p14="http://schemas.microsoft.com/office/powerpoint/2010/main" val="1538930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dissolve">
                                      <p:cBhvr>
                                        <p:cTn id="12" dur="500"/>
                                        <p:tgtEl>
                                          <p:spTgt spid="20"/>
                                        </p:tgtEl>
                                      </p:cBhvr>
                                    </p:animEffect>
                                  </p:childTnLst>
                                </p:cTn>
                              </p:par>
                              <p:par>
                                <p:cTn id="13" presetID="9" presetClass="exit" presetSubtype="0" fill="hold" grpId="1" nodeType="withEffect">
                                  <p:stCondLst>
                                    <p:cond delay="0"/>
                                  </p:stCondLst>
                                  <p:childTnLst>
                                    <p:animEffect transition="out" filter="dissolv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dissolve">
                                      <p:cBhvr>
                                        <p:cTn id="20" dur="500"/>
                                        <p:tgtEl>
                                          <p:spTgt spid="19"/>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dissolve">
                                      <p:cBhvr>
                                        <p:cTn id="25" dur="500"/>
                                        <p:tgtEl>
                                          <p:spTgt spid="21"/>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dissolve">
                                      <p:cBhvr>
                                        <p:cTn id="2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3" grpId="0" animBg="1"/>
      <p:bldP spid="4" grpId="0" animBg="1"/>
      <p:bldP spid="4"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Connectionless demultiplexing: an example</a:t>
            </a:r>
          </a:p>
        </p:txBody>
      </p:sp>
      <p:sp>
        <p:nvSpPr>
          <p:cNvPr id="138" name="Rectangle 44">
            <a:extLst>
              <a:ext uri="{FF2B5EF4-FFF2-40B4-BE49-F238E27FC236}">
                <a16:creationId xmlns:a16="http://schemas.microsoft.com/office/drawing/2014/main" id="{E4FB09F6-4D90-9944-956D-25B59CB77E40}"/>
              </a:ext>
            </a:extLst>
          </p:cNvPr>
          <p:cNvSpPr txBox="1">
            <a:spLocks noChangeArrowheads="1"/>
          </p:cNvSpPr>
          <p:nvPr/>
        </p:nvSpPr>
        <p:spPr bwMode="auto">
          <a:xfrm>
            <a:off x="4598987" y="1387147"/>
            <a:ext cx="4217987" cy="7254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32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173038" marR="0" lvl="0" indent="-173038" algn="l" defTabSz="914400" rtl="0" eaLnBrk="0" fontAlgn="base" latinLnBrk="0" hangingPunct="0">
              <a:lnSpc>
                <a:spcPct val="85000"/>
              </a:lnSpc>
              <a:spcBef>
                <a:spcPct val="20000"/>
              </a:spcBef>
              <a:spcAft>
                <a:spcPct val="0"/>
              </a:spcAft>
              <a:buClr>
                <a:srgbClr val="000099"/>
              </a:buClr>
              <a:buSzPct val="100000"/>
              <a:buFont typeface="Wingdings" charset="0"/>
              <a:buNone/>
              <a:tabLst/>
              <a:defRPr/>
            </a:pPr>
            <a:r>
              <a:rPr kumimoji="0" lang="en-US" sz="2000" b="1" i="0" u="none" strike="noStrike" kern="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 </a:t>
            </a:r>
            <a:r>
              <a:rPr kumimoji="0" lang="en-US" sz="2000" b="1" i="0" u="none" strike="noStrike" kern="0" cap="none" spc="0" normalizeH="0" baseline="0" noProof="0" dirty="0" err="1">
                <a:ln>
                  <a:noFill/>
                </a:ln>
                <a:solidFill>
                  <a:srgbClr val="000000"/>
                </a:solidFill>
                <a:effectLst/>
                <a:uLnTx/>
                <a:uFillTx/>
                <a:latin typeface="Courier New" charset="0"/>
                <a:ea typeface="ＭＳ Ｐゴシック" charset="0"/>
                <a:cs typeface="+mn-cs"/>
              </a:rPr>
              <a:t>serverSocket</a:t>
            </a: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 = new </a:t>
            </a:r>
            <a:r>
              <a:rPr kumimoji="0" lang="en-US" sz="2000" b="1" i="0" u="none" strike="noStrike" kern="0" cap="none" spc="0" normalizeH="0" baseline="0" noProof="0" dirty="0" err="1">
                <a:ln>
                  <a:noFill/>
                </a:ln>
                <a:solidFill>
                  <a:srgbClr val="000000"/>
                </a:solidFill>
                <a:effectLst/>
                <a:uLnTx/>
                <a:uFillTx/>
                <a:latin typeface="Courier New" charset="0"/>
                <a:ea typeface="ＭＳ Ｐゴシック" charset="0"/>
                <a:cs typeface="+mn-cs"/>
              </a:rPr>
              <a:t>DatagramSocket</a:t>
            </a:r>
            <a:endPar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endParaRPr>
          </a:p>
          <a:p>
            <a:pPr marL="173038" marR="0" lvl="0" indent="-173038" algn="l" defTabSz="914400" rtl="0" eaLnBrk="0" fontAlgn="base" latinLnBrk="0" hangingPunct="0">
              <a:lnSpc>
                <a:spcPct val="85000"/>
              </a:lnSpc>
              <a:spcBef>
                <a:spcPct val="20000"/>
              </a:spcBef>
              <a:spcAft>
                <a:spcPct val="0"/>
              </a:spcAft>
              <a:buClr>
                <a:srgbClr val="000099"/>
              </a:buClr>
              <a:buSzPct val="100000"/>
              <a:buFont typeface="Wingdings" charset="0"/>
              <a:buNone/>
              <a:tabLst/>
              <a:defRPr/>
            </a:pP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 (</a:t>
            </a:r>
            <a:r>
              <a:rPr kumimoji="0" lang="en-US" sz="2000" b="1" i="0" u="none" strike="noStrike" kern="0" cap="none" spc="0" normalizeH="0" baseline="0" noProof="0" dirty="0">
                <a:ln>
                  <a:noFill/>
                </a:ln>
                <a:solidFill>
                  <a:srgbClr val="CC0000"/>
                </a:solidFill>
                <a:effectLst/>
                <a:uLnTx/>
                <a:uFillTx/>
                <a:latin typeface="Courier New" charset="0"/>
                <a:ea typeface="ＭＳ Ｐゴシック" charset="0"/>
                <a:cs typeface="+mn-cs"/>
              </a:rPr>
              <a:t>6428</a:t>
            </a:r>
            <a:r>
              <a:rPr kumimoji="0" lang="en-US" sz="2000" b="1" i="0" u="none" strike="noStrike" kern="0" cap="none" spc="0" normalizeH="0" baseline="0" noProof="0" dirty="0">
                <a:ln>
                  <a:noFill/>
                </a:ln>
                <a:solidFill>
                  <a:srgbClr val="000000"/>
                </a:solidFill>
                <a:effectLst/>
                <a:uLnTx/>
                <a:uFillTx/>
                <a:latin typeface="Courier New" charset="0"/>
                <a:ea typeface="ＭＳ Ｐゴシック" charset="0"/>
                <a:cs typeface="+mn-cs"/>
              </a:rPr>
              <a:t>);</a:t>
            </a:r>
          </a:p>
          <a:p>
            <a:pPr marL="173038" marR="0" lvl="0" indent="-173038"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endParaRPr kumimoji="0" lang="en-US" sz="4000" b="0" i="0" u="none" strike="noStrike" kern="0" cap="none" spc="0" normalizeH="0" baseline="0" noProof="0" dirty="0">
              <a:ln>
                <a:noFill/>
              </a:ln>
              <a:solidFill>
                <a:srgbClr val="000000"/>
              </a:solidFill>
              <a:effectLst/>
              <a:uLnTx/>
              <a:uFillTx/>
              <a:latin typeface="Gill Sans MT"/>
              <a:ea typeface="ＭＳ Ｐゴシック" charset="0"/>
              <a:cs typeface="+mn-cs"/>
            </a:endParaRPr>
          </a:p>
        </p:txBody>
      </p:sp>
      <p:sp>
        <p:nvSpPr>
          <p:cNvPr id="139" name="Freeform 89">
            <a:extLst>
              <a:ext uri="{FF2B5EF4-FFF2-40B4-BE49-F238E27FC236}">
                <a16:creationId xmlns:a16="http://schemas.microsoft.com/office/drawing/2014/main" id="{28FDDD2F-FD14-B643-A369-43EE4030BEDB}"/>
              </a:ext>
            </a:extLst>
          </p:cNvPr>
          <p:cNvSpPr>
            <a:spLocks/>
          </p:cNvSpPr>
          <p:nvPr/>
        </p:nvSpPr>
        <p:spPr bwMode="auto">
          <a:xfrm>
            <a:off x="4799806" y="2502914"/>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Freeform 97">
            <a:extLst>
              <a:ext uri="{FF2B5EF4-FFF2-40B4-BE49-F238E27FC236}">
                <a16:creationId xmlns:a16="http://schemas.microsoft.com/office/drawing/2014/main" id="{64DF8D3E-75B9-8F40-BCD6-78530C047B4F}"/>
              </a:ext>
            </a:extLst>
          </p:cNvPr>
          <p:cNvSpPr>
            <a:spLocks/>
          </p:cNvSpPr>
          <p:nvPr/>
        </p:nvSpPr>
        <p:spPr bwMode="auto">
          <a:xfrm>
            <a:off x="2015331" y="2807714"/>
            <a:ext cx="460375" cy="2193925"/>
          </a:xfrm>
          <a:custGeom>
            <a:avLst/>
            <a:gdLst>
              <a:gd name="T0" fmla="*/ 2147483647 w 290"/>
              <a:gd name="T1" fmla="*/ 2147483647 h 1382"/>
              <a:gd name="T2" fmla="*/ 0 w 290"/>
              <a:gd name="T3" fmla="*/ 2147483647 h 1382"/>
              <a:gd name="T4" fmla="*/ 2147483647 w 290"/>
              <a:gd name="T5" fmla="*/ 0 h 1382"/>
              <a:gd name="T6" fmla="*/ 2147483647 w 290"/>
              <a:gd name="T7" fmla="*/ 2147483647 h 1382"/>
              <a:gd name="T8" fmla="*/ 2147483647 w 290"/>
              <a:gd name="T9" fmla="*/ 2147483647 h 1382"/>
              <a:gd name="T10" fmla="*/ 2147483647 w 290"/>
              <a:gd name="T11" fmla="*/ 2147483647 h 138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0" h="1382">
                <a:moveTo>
                  <a:pt x="15" y="1382"/>
                </a:moveTo>
                <a:lnTo>
                  <a:pt x="0" y="1360"/>
                </a:lnTo>
                <a:lnTo>
                  <a:pt x="290" y="0"/>
                </a:lnTo>
                <a:lnTo>
                  <a:pt x="284" y="1258"/>
                </a:lnTo>
                <a:lnTo>
                  <a:pt x="182" y="1382"/>
                </a:lnTo>
                <a:lnTo>
                  <a:pt x="15" y="1382"/>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1" name="Rectangle 23">
            <a:extLst>
              <a:ext uri="{FF2B5EF4-FFF2-40B4-BE49-F238E27FC236}">
                <a16:creationId xmlns:a16="http://schemas.microsoft.com/office/drawing/2014/main" id="{17E6F561-D2E2-784F-818C-D83319DE8316}"/>
              </a:ext>
            </a:extLst>
          </p:cNvPr>
          <p:cNvSpPr>
            <a:spLocks noChangeArrowheads="1"/>
          </p:cNvSpPr>
          <p:nvPr/>
        </p:nvSpPr>
        <p:spPr bwMode="auto">
          <a:xfrm>
            <a:off x="2520156" y="2774376"/>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2" name="Rectangle 24">
            <a:extLst>
              <a:ext uri="{FF2B5EF4-FFF2-40B4-BE49-F238E27FC236}">
                <a16:creationId xmlns:a16="http://schemas.microsoft.com/office/drawing/2014/main" id="{F331F96E-BFA3-B949-B96F-DCA5E9AF3F44}"/>
              </a:ext>
            </a:extLst>
          </p:cNvPr>
          <p:cNvSpPr>
            <a:spLocks noChangeArrowheads="1"/>
          </p:cNvSpPr>
          <p:nvPr/>
        </p:nvSpPr>
        <p:spPr bwMode="auto">
          <a:xfrm>
            <a:off x="2482056" y="2828351"/>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3" name="Line 25">
            <a:extLst>
              <a:ext uri="{FF2B5EF4-FFF2-40B4-BE49-F238E27FC236}">
                <a16:creationId xmlns:a16="http://schemas.microsoft.com/office/drawing/2014/main" id="{2EFF90D8-8133-E042-BB15-B540A8DAEE38}"/>
              </a:ext>
            </a:extLst>
          </p:cNvPr>
          <p:cNvSpPr>
            <a:spLocks noChangeShapeType="1"/>
          </p:cNvSpPr>
          <p:nvPr/>
        </p:nvSpPr>
        <p:spPr bwMode="auto">
          <a:xfrm>
            <a:off x="2491581" y="358876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4" name="Text Box 26">
            <a:extLst>
              <a:ext uri="{FF2B5EF4-FFF2-40B4-BE49-F238E27FC236}">
                <a16:creationId xmlns:a16="http://schemas.microsoft.com/office/drawing/2014/main" id="{53A1C5C8-02A4-B440-B555-BBEB69595759}"/>
              </a:ext>
            </a:extLst>
          </p:cNvPr>
          <p:cNvSpPr txBox="1">
            <a:spLocks noChangeArrowheads="1"/>
          </p:cNvSpPr>
          <p:nvPr/>
        </p:nvSpPr>
        <p:spPr bwMode="auto">
          <a:xfrm>
            <a:off x="2448718" y="3571301"/>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45" name="Line 27">
            <a:extLst>
              <a:ext uri="{FF2B5EF4-FFF2-40B4-BE49-F238E27FC236}">
                <a16:creationId xmlns:a16="http://schemas.microsoft.com/office/drawing/2014/main" id="{E1E8AAE6-A7CD-924F-8779-9257D875BE82}"/>
              </a:ext>
            </a:extLst>
          </p:cNvPr>
          <p:cNvSpPr>
            <a:spLocks noChangeShapeType="1"/>
          </p:cNvSpPr>
          <p:nvPr/>
        </p:nvSpPr>
        <p:spPr bwMode="auto">
          <a:xfrm>
            <a:off x="2499518" y="3909439"/>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6" name="Line 28">
            <a:extLst>
              <a:ext uri="{FF2B5EF4-FFF2-40B4-BE49-F238E27FC236}">
                <a16:creationId xmlns:a16="http://schemas.microsoft.com/office/drawing/2014/main" id="{CA7EEA54-B56E-2B48-9F82-BCDEC7D39BF8}"/>
              </a:ext>
            </a:extLst>
          </p:cNvPr>
          <p:cNvSpPr>
            <a:spLocks noChangeShapeType="1"/>
          </p:cNvSpPr>
          <p:nvPr/>
        </p:nvSpPr>
        <p:spPr bwMode="auto">
          <a:xfrm>
            <a:off x="2485231" y="4219001"/>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Line 29">
            <a:extLst>
              <a:ext uri="{FF2B5EF4-FFF2-40B4-BE49-F238E27FC236}">
                <a16:creationId xmlns:a16="http://schemas.microsoft.com/office/drawing/2014/main" id="{73328B79-CBD4-B041-B159-E3286EADBC62}"/>
              </a:ext>
            </a:extLst>
          </p:cNvPr>
          <p:cNvSpPr>
            <a:spLocks noChangeShapeType="1"/>
          </p:cNvSpPr>
          <p:nvPr/>
        </p:nvSpPr>
        <p:spPr bwMode="auto">
          <a:xfrm>
            <a:off x="2485231" y="4504751"/>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3062900D-4135-244C-9B1F-EE7CC03B0254}"/>
              </a:ext>
            </a:extLst>
          </p:cNvPr>
          <p:cNvSpPr txBox="1">
            <a:spLocks noChangeArrowheads="1"/>
          </p:cNvSpPr>
          <p:nvPr/>
        </p:nvSpPr>
        <p:spPr bwMode="auto">
          <a:xfrm>
            <a:off x="2483643" y="2818826"/>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49" name="Text Box 26">
            <a:extLst>
              <a:ext uri="{FF2B5EF4-FFF2-40B4-BE49-F238E27FC236}">
                <a16:creationId xmlns:a16="http://schemas.microsoft.com/office/drawing/2014/main" id="{F09CC3DB-2FE1-524D-8CDC-16023843D213}"/>
              </a:ext>
            </a:extLst>
          </p:cNvPr>
          <p:cNvSpPr txBox="1">
            <a:spLocks noChangeArrowheads="1"/>
          </p:cNvSpPr>
          <p:nvPr/>
        </p:nvSpPr>
        <p:spPr bwMode="auto">
          <a:xfrm>
            <a:off x="2439193" y="4476176"/>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0" name="Text Box 26">
            <a:extLst>
              <a:ext uri="{FF2B5EF4-FFF2-40B4-BE49-F238E27FC236}">
                <a16:creationId xmlns:a16="http://schemas.microsoft.com/office/drawing/2014/main" id="{11BEC4C2-90AF-3642-B6AA-A63B2A81DFAF}"/>
              </a:ext>
            </a:extLst>
          </p:cNvPr>
          <p:cNvSpPr txBox="1">
            <a:spLocks noChangeArrowheads="1"/>
          </p:cNvSpPr>
          <p:nvPr/>
        </p:nvSpPr>
        <p:spPr bwMode="auto">
          <a:xfrm>
            <a:off x="2458243" y="4190426"/>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1" name="Text Box 26">
            <a:extLst>
              <a:ext uri="{FF2B5EF4-FFF2-40B4-BE49-F238E27FC236}">
                <a16:creationId xmlns:a16="http://schemas.microsoft.com/office/drawing/2014/main" id="{0727B177-EE8F-9E43-B808-DF3EFBDC0328}"/>
              </a:ext>
            </a:extLst>
          </p:cNvPr>
          <p:cNvSpPr txBox="1">
            <a:spLocks noChangeArrowheads="1"/>
          </p:cNvSpPr>
          <p:nvPr/>
        </p:nvSpPr>
        <p:spPr bwMode="auto">
          <a:xfrm>
            <a:off x="2448718" y="3895151"/>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52" name="Oval 110">
            <a:extLst>
              <a:ext uri="{FF2B5EF4-FFF2-40B4-BE49-F238E27FC236}">
                <a16:creationId xmlns:a16="http://schemas.microsoft.com/office/drawing/2014/main" id="{4FA9CEB5-639E-E640-8612-6A0B009F2759}"/>
              </a:ext>
            </a:extLst>
          </p:cNvPr>
          <p:cNvSpPr>
            <a:spLocks noChangeArrowheads="1"/>
          </p:cNvSpPr>
          <p:nvPr/>
        </p:nvSpPr>
        <p:spPr bwMode="auto">
          <a:xfrm>
            <a:off x="2818606" y="3104576"/>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P3</a:t>
            </a:r>
          </a:p>
        </p:txBody>
      </p:sp>
      <p:grpSp>
        <p:nvGrpSpPr>
          <p:cNvPr id="153" name="Group 111">
            <a:extLst>
              <a:ext uri="{FF2B5EF4-FFF2-40B4-BE49-F238E27FC236}">
                <a16:creationId xmlns:a16="http://schemas.microsoft.com/office/drawing/2014/main" id="{2D14C00E-16C9-D747-9CCE-229E757B8227}"/>
              </a:ext>
            </a:extLst>
          </p:cNvPr>
          <p:cNvGrpSpPr>
            <a:grpSpLocks/>
          </p:cNvGrpSpPr>
          <p:nvPr/>
        </p:nvGrpSpPr>
        <p:grpSpPr bwMode="auto">
          <a:xfrm>
            <a:off x="2786856" y="3428426"/>
            <a:ext cx="620712" cy="228600"/>
            <a:chOff x="1287" y="2524"/>
            <a:chExt cx="260" cy="100"/>
          </a:xfrm>
        </p:grpSpPr>
        <p:sp>
          <p:nvSpPr>
            <p:cNvPr id="154" name="Rectangle 112">
              <a:extLst>
                <a:ext uri="{FF2B5EF4-FFF2-40B4-BE49-F238E27FC236}">
                  <a16:creationId xmlns:a16="http://schemas.microsoft.com/office/drawing/2014/main" id="{3540F8E1-1FDC-E24A-98FB-7869060F66B9}"/>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13">
              <a:extLst>
                <a:ext uri="{FF2B5EF4-FFF2-40B4-BE49-F238E27FC236}">
                  <a16:creationId xmlns:a16="http://schemas.microsoft.com/office/drawing/2014/main" id="{054ED091-B9B7-3540-A7FD-87F3C3C14D7F}"/>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6" name="Rectangle 114">
              <a:extLst>
                <a:ext uri="{FF2B5EF4-FFF2-40B4-BE49-F238E27FC236}">
                  <a16:creationId xmlns:a16="http://schemas.microsoft.com/office/drawing/2014/main" id="{380957E5-07F4-134E-B56E-1EC9D1C841A1}"/>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7" name="Rectangle 115">
              <a:extLst>
                <a:ext uri="{FF2B5EF4-FFF2-40B4-BE49-F238E27FC236}">
                  <a16:creationId xmlns:a16="http://schemas.microsoft.com/office/drawing/2014/main" id="{35B79E71-94E3-544D-ADB2-B31B6EA8EC32}"/>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58" name="Rectangle 23">
            <a:extLst>
              <a:ext uri="{FF2B5EF4-FFF2-40B4-BE49-F238E27FC236}">
                <a16:creationId xmlns:a16="http://schemas.microsoft.com/office/drawing/2014/main" id="{4CF23822-9D9B-0E42-93CC-6BA8EA8935C9}"/>
              </a:ext>
            </a:extLst>
          </p:cNvPr>
          <p:cNvSpPr>
            <a:spLocks noChangeArrowheads="1"/>
          </p:cNvSpPr>
          <p:nvPr/>
        </p:nvSpPr>
        <p:spPr bwMode="auto">
          <a:xfrm>
            <a:off x="5347493" y="2541014"/>
            <a:ext cx="1497013"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9" name="Rectangle 24">
            <a:extLst>
              <a:ext uri="{FF2B5EF4-FFF2-40B4-BE49-F238E27FC236}">
                <a16:creationId xmlns:a16="http://schemas.microsoft.com/office/drawing/2014/main" id="{043A00F1-55AA-3943-A4DB-B6F911EC93DC}"/>
              </a:ext>
            </a:extLst>
          </p:cNvPr>
          <p:cNvSpPr>
            <a:spLocks noChangeArrowheads="1"/>
          </p:cNvSpPr>
          <p:nvPr/>
        </p:nvSpPr>
        <p:spPr bwMode="auto">
          <a:xfrm>
            <a:off x="5312568" y="2594989"/>
            <a:ext cx="1473200"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0" name="Line 25">
            <a:extLst>
              <a:ext uri="{FF2B5EF4-FFF2-40B4-BE49-F238E27FC236}">
                <a16:creationId xmlns:a16="http://schemas.microsoft.com/office/drawing/2014/main" id="{97882FBC-8DAC-564D-B4C8-8B618C94ED21}"/>
              </a:ext>
            </a:extLst>
          </p:cNvPr>
          <p:cNvSpPr>
            <a:spLocks noChangeShapeType="1"/>
          </p:cNvSpPr>
          <p:nvPr/>
        </p:nvSpPr>
        <p:spPr bwMode="auto">
          <a:xfrm>
            <a:off x="5318918" y="3364926"/>
            <a:ext cx="146050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Text Box 26">
            <a:extLst>
              <a:ext uri="{FF2B5EF4-FFF2-40B4-BE49-F238E27FC236}">
                <a16:creationId xmlns:a16="http://schemas.microsoft.com/office/drawing/2014/main" id="{6533FADA-08A6-274F-99DA-B76CD13186B6}"/>
              </a:ext>
            </a:extLst>
          </p:cNvPr>
          <p:cNvSpPr txBox="1">
            <a:spLocks noChangeArrowheads="1"/>
          </p:cNvSpPr>
          <p:nvPr/>
        </p:nvSpPr>
        <p:spPr bwMode="auto">
          <a:xfrm>
            <a:off x="5390356" y="3347464"/>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62" name="Line 27">
            <a:extLst>
              <a:ext uri="{FF2B5EF4-FFF2-40B4-BE49-F238E27FC236}">
                <a16:creationId xmlns:a16="http://schemas.microsoft.com/office/drawing/2014/main" id="{59739078-AC3B-BB43-A01C-5156C6AC1069}"/>
              </a:ext>
            </a:extLst>
          </p:cNvPr>
          <p:cNvSpPr>
            <a:spLocks noChangeShapeType="1"/>
          </p:cNvSpPr>
          <p:nvPr/>
        </p:nvSpPr>
        <p:spPr bwMode="auto">
          <a:xfrm>
            <a:off x="5320506" y="3682426"/>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3" name="Text Box 26">
            <a:extLst>
              <a:ext uri="{FF2B5EF4-FFF2-40B4-BE49-F238E27FC236}">
                <a16:creationId xmlns:a16="http://schemas.microsoft.com/office/drawing/2014/main" id="{78720604-E3E1-AA4C-8564-8B884DC18870}"/>
              </a:ext>
            </a:extLst>
          </p:cNvPr>
          <p:cNvSpPr txBox="1">
            <a:spLocks noChangeArrowheads="1"/>
          </p:cNvSpPr>
          <p:nvPr/>
        </p:nvSpPr>
        <p:spPr bwMode="auto">
          <a:xfrm>
            <a:off x="5387181" y="2561651"/>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64" name="Text Box 26">
            <a:extLst>
              <a:ext uri="{FF2B5EF4-FFF2-40B4-BE49-F238E27FC236}">
                <a16:creationId xmlns:a16="http://schemas.microsoft.com/office/drawing/2014/main" id="{0FE55F8B-E56B-8B4C-8A35-D5894CB5AA54}"/>
              </a:ext>
            </a:extLst>
          </p:cNvPr>
          <p:cNvSpPr txBox="1">
            <a:spLocks noChangeArrowheads="1"/>
          </p:cNvSpPr>
          <p:nvPr/>
        </p:nvSpPr>
        <p:spPr bwMode="auto">
          <a:xfrm>
            <a:off x="5384006" y="425233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65" name="Text Box 26">
            <a:extLst>
              <a:ext uri="{FF2B5EF4-FFF2-40B4-BE49-F238E27FC236}">
                <a16:creationId xmlns:a16="http://schemas.microsoft.com/office/drawing/2014/main" id="{3CBEC5FD-FC48-0B44-A978-2775A463A9BB}"/>
              </a:ext>
            </a:extLst>
          </p:cNvPr>
          <p:cNvSpPr txBox="1">
            <a:spLocks noChangeArrowheads="1"/>
          </p:cNvSpPr>
          <p:nvPr/>
        </p:nvSpPr>
        <p:spPr bwMode="auto">
          <a:xfrm>
            <a:off x="5384006" y="396658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66" name="Text Box 26">
            <a:extLst>
              <a:ext uri="{FF2B5EF4-FFF2-40B4-BE49-F238E27FC236}">
                <a16:creationId xmlns:a16="http://schemas.microsoft.com/office/drawing/2014/main" id="{36939330-E1D8-DD43-8326-8E30CD151A67}"/>
              </a:ext>
            </a:extLst>
          </p:cNvPr>
          <p:cNvSpPr txBox="1">
            <a:spLocks noChangeArrowheads="1"/>
          </p:cNvSpPr>
          <p:nvPr/>
        </p:nvSpPr>
        <p:spPr bwMode="auto">
          <a:xfrm>
            <a:off x="5384006" y="366813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67" name="Line 27">
            <a:extLst>
              <a:ext uri="{FF2B5EF4-FFF2-40B4-BE49-F238E27FC236}">
                <a16:creationId xmlns:a16="http://schemas.microsoft.com/office/drawing/2014/main" id="{8F676BB3-CB93-FC44-95E3-71A593E11393}"/>
              </a:ext>
            </a:extLst>
          </p:cNvPr>
          <p:cNvSpPr>
            <a:spLocks noChangeShapeType="1"/>
          </p:cNvSpPr>
          <p:nvPr/>
        </p:nvSpPr>
        <p:spPr bwMode="auto">
          <a:xfrm>
            <a:off x="5317331" y="3993576"/>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Line 27">
            <a:extLst>
              <a:ext uri="{FF2B5EF4-FFF2-40B4-BE49-F238E27FC236}">
                <a16:creationId xmlns:a16="http://schemas.microsoft.com/office/drawing/2014/main" id="{3257C166-E64A-3645-B552-FD16B4D71AEB}"/>
              </a:ext>
            </a:extLst>
          </p:cNvPr>
          <p:cNvSpPr>
            <a:spLocks noChangeShapeType="1"/>
          </p:cNvSpPr>
          <p:nvPr/>
        </p:nvSpPr>
        <p:spPr bwMode="auto">
          <a:xfrm>
            <a:off x="5314156" y="4292026"/>
            <a:ext cx="1457325"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9" name="Oval 128">
            <a:extLst>
              <a:ext uri="{FF2B5EF4-FFF2-40B4-BE49-F238E27FC236}">
                <a16:creationId xmlns:a16="http://schemas.microsoft.com/office/drawing/2014/main" id="{65AB5E7C-E09E-3141-92D4-FB563873BAA1}"/>
              </a:ext>
            </a:extLst>
          </p:cNvPr>
          <p:cNvSpPr>
            <a:spLocks noChangeArrowheads="1"/>
          </p:cNvSpPr>
          <p:nvPr/>
        </p:nvSpPr>
        <p:spPr bwMode="auto">
          <a:xfrm>
            <a:off x="5731668" y="2901376"/>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P1</a:t>
            </a:r>
          </a:p>
        </p:txBody>
      </p:sp>
      <p:grpSp>
        <p:nvGrpSpPr>
          <p:cNvPr id="170" name="Group 134">
            <a:extLst>
              <a:ext uri="{FF2B5EF4-FFF2-40B4-BE49-F238E27FC236}">
                <a16:creationId xmlns:a16="http://schemas.microsoft.com/office/drawing/2014/main" id="{00BF5763-3E40-E147-ACE8-5ED526226DDB}"/>
              </a:ext>
            </a:extLst>
          </p:cNvPr>
          <p:cNvGrpSpPr>
            <a:grpSpLocks/>
          </p:cNvGrpSpPr>
          <p:nvPr/>
        </p:nvGrpSpPr>
        <p:grpSpPr bwMode="auto">
          <a:xfrm>
            <a:off x="5603081" y="3217289"/>
            <a:ext cx="887412" cy="228600"/>
            <a:chOff x="1383" y="2620"/>
            <a:chExt cx="260" cy="100"/>
          </a:xfrm>
        </p:grpSpPr>
        <p:sp>
          <p:nvSpPr>
            <p:cNvPr id="171" name="Rectangle 135">
              <a:extLst>
                <a:ext uri="{FF2B5EF4-FFF2-40B4-BE49-F238E27FC236}">
                  <a16:creationId xmlns:a16="http://schemas.microsoft.com/office/drawing/2014/main" id="{CDC340F8-E46E-7E41-8E35-64383D0A17F3}"/>
                </a:ext>
              </a:extLst>
            </p:cNvPr>
            <p:cNvSpPr>
              <a:spLocks noChangeArrowheads="1"/>
            </p:cNvSpPr>
            <p:nvPr/>
          </p:nvSpPr>
          <p:spPr bwMode="auto">
            <a:xfrm>
              <a:off x="1383" y="2620"/>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2" name="Rectangle 136">
              <a:extLst>
                <a:ext uri="{FF2B5EF4-FFF2-40B4-BE49-F238E27FC236}">
                  <a16:creationId xmlns:a16="http://schemas.microsoft.com/office/drawing/2014/main" id="{CEB2486C-9B9D-0C40-80F1-0DB2CBB3DFB8}"/>
                </a:ext>
              </a:extLst>
            </p:cNvPr>
            <p:cNvSpPr>
              <a:spLocks noChangeArrowheads="1"/>
            </p:cNvSpPr>
            <p:nvPr/>
          </p:nvSpPr>
          <p:spPr bwMode="auto">
            <a:xfrm>
              <a:off x="1434" y="2633"/>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3" name="Rectangle 137">
              <a:extLst>
                <a:ext uri="{FF2B5EF4-FFF2-40B4-BE49-F238E27FC236}">
                  <a16:creationId xmlns:a16="http://schemas.microsoft.com/office/drawing/2014/main" id="{1376AAC2-B46A-1E4A-9BBE-A4B572F451E5}"/>
                </a:ext>
              </a:extLst>
            </p:cNvPr>
            <p:cNvSpPr>
              <a:spLocks noChangeArrowheads="1"/>
            </p:cNvSpPr>
            <p:nvPr/>
          </p:nvSpPr>
          <p:spPr bwMode="auto">
            <a:xfrm>
              <a:off x="1599" y="2678"/>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4" name="Rectangle 138">
              <a:extLst>
                <a:ext uri="{FF2B5EF4-FFF2-40B4-BE49-F238E27FC236}">
                  <a16:creationId xmlns:a16="http://schemas.microsoft.com/office/drawing/2014/main" id="{D0F29441-9D82-0744-927B-FB9235C641D8}"/>
                </a:ext>
              </a:extLst>
            </p:cNvPr>
            <p:cNvSpPr>
              <a:spLocks noChangeArrowheads="1"/>
            </p:cNvSpPr>
            <p:nvPr/>
          </p:nvSpPr>
          <p:spPr bwMode="auto">
            <a:xfrm>
              <a:off x="1394" y="2679"/>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5" name="Rectangle 23">
            <a:extLst>
              <a:ext uri="{FF2B5EF4-FFF2-40B4-BE49-F238E27FC236}">
                <a16:creationId xmlns:a16="http://schemas.microsoft.com/office/drawing/2014/main" id="{5DBC5F7E-FBFE-9545-9C61-2B1EE876BE58}"/>
              </a:ext>
            </a:extLst>
          </p:cNvPr>
          <p:cNvSpPr>
            <a:spLocks noChangeArrowheads="1"/>
          </p:cNvSpPr>
          <p:nvPr/>
        </p:nvSpPr>
        <p:spPr bwMode="auto">
          <a:xfrm>
            <a:off x="8354218" y="2766439"/>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6" name="Rectangle 24">
            <a:extLst>
              <a:ext uri="{FF2B5EF4-FFF2-40B4-BE49-F238E27FC236}">
                <a16:creationId xmlns:a16="http://schemas.microsoft.com/office/drawing/2014/main" id="{7B52E473-BC4F-2546-8F23-4292A3FB8917}"/>
              </a:ext>
            </a:extLst>
          </p:cNvPr>
          <p:cNvSpPr>
            <a:spLocks noChangeArrowheads="1"/>
          </p:cNvSpPr>
          <p:nvPr/>
        </p:nvSpPr>
        <p:spPr bwMode="auto">
          <a:xfrm>
            <a:off x="8316118" y="2820414"/>
            <a:ext cx="1273175"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77" name="Line 25">
            <a:extLst>
              <a:ext uri="{FF2B5EF4-FFF2-40B4-BE49-F238E27FC236}">
                <a16:creationId xmlns:a16="http://schemas.microsoft.com/office/drawing/2014/main" id="{803956DE-2FA5-4140-9507-22E455660033}"/>
              </a:ext>
            </a:extLst>
          </p:cNvPr>
          <p:cNvSpPr>
            <a:spLocks noChangeShapeType="1"/>
          </p:cNvSpPr>
          <p:nvPr/>
        </p:nvSpPr>
        <p:spPr bwMode="auto">
          <a:xfrm>
            <a:off x="8325643" y="3580826"/>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8" name="Text Box 26">
            <a:extLst>
              <a:ext uri="{FF2B5EF4-FFF2-40B4-BE49-F238E27FC236}">
                <a16:creationId xmlns:a16="http://schemas.microsoft.com/office/drawing/2014/main" id="{47E3A0E5-1B3A-834F-8B2A-507EC67A3628}"/>
              </a:ext>
            </a:extLst>
          </p:cNvPr>
          <p:cNvSpPr txBox="1">
            <a:spLocks noChangeArrowheads="1"/>
          </p:cNvSpPr>
          <p:nvPr/>
        </p:nvSpPr>
        <p:spPr bwMode="auto">
          <a:xfrm>
            <a:off x="8282781" y="3563364"/>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179" name="Line 27">
            <a:extLst>
              <a:ext uri="{FF2B5EF4-FFF2-40B4-BE49-F238E27FC236}">
                <a16:creationId xmlns:a16="http://schemas.microsoft.com/office/drawing/2014/main" id="{24C8311A-F267-2B40-8506-DF30931D127F}"/>
              </a:ext>
            </a:extLst>
          </p:cNvPr>
          <p:cNvSpPr>
            <a:spLocks noChangeShapeType="1"/>
          </p:cNvSpPr>
          <p:nvPr/>
        </p:nvSpPr>
        <p:spPr bwMode="auto">
          <a:xfrm>
            <a:off x="8333581" y="3901501"/>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Line 28">
            <a:extLst>
              <a:ext uri="{FF2B5EF4-FFF2-40B4-BE49-F238E27FC236}">
                <a16:creationId xmlns:a16="http://schemas.microsoft.com/office/drawing/2014/main" id="{90B576E6-B5C3-E047-92FE-7535DC86865B}"/>
              </a:ext>
            </a:extLst>
          </p:cNvPr>
          <p:cNvSpPr>
            <a:spLocks noChangeShapeType="1"/>
          </p:cNvSpPr>
          <p:nvPr/>
        </p:nvSpPr>
        <p:spPr bwMode="auto">
          <a:xfrm>
            <a:off x="8319293" y="421106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1" name="Line 29">
            <a:extLst>
              <a:ext uri="{FF2B5EF4-FFF2-40B4-BE49-F238E27FC236}">
                <a16:creationId xmlns:a16="http://schemas.microsoft.com/office/drawing/2014/main" id="{DE510BC2-1C0A-3D45-B7F0-09B9A2AFDE5D}"/>
              </a:ext>
            </a:extLst>
          </p:cNvPr>
          <p:cNvSpPr>
            <a:spLocks noChangeShapeType="1"/>
          </p:cNvSpPr>
          <p:nvPr/>
        </p:nvSpPr>
        <p:spPr bwMode="auto">
          <a:xfrm>
            <a:off x="8319293" y="4496814"/>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Text Box 26">
            <a:extLst>
              <a:ext uri="{FF2B5EF4-FFF2-40B4-BE49-F238E27FC236}">
                <a16:creationId xmlns:a16="http://schemas.microsoft.com/office/drawing/2014/main" id="{DDAE1A42-ED4F-654B-87D0-169CF6BB1331}"/>
              </a:ext>
            </a:extLst>
          </p:cNvPr>
          <p:cNvSpPr txBox="1">
            <a:spLocks noChangeArrowheads="1"/>
          </p:cNvSpPr>
          <p:nvPr/>
        </p:nvSpPr>
        <p:spPr bwMode="auto">
          <a:xfrm>
            <a:off x="8317706" y="281088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183" name="Text Box 26">
            <a:extLst>
              <a:ext uri="{FF2B5EF4-FFF2-40B4-BE49-F238E27FC236}">
                <a16:creationId xmlns:a16="http://schemas.microsoft.com/office/drawing/2014/main" id="{7A014FEE-D35D-4D4E-A6F2-B759C9BE8A46}"/>
              </a:ext>
            </a:extLst>
          </p:cNvPr>
          <p:cNvSpPr txBox="1">
            <a:spLocks noChangeArrowheads="1"/>
          </p:cNvSpPr>
          <p:nvPr/>
        </p:nvSpPr>
        <p:spPr bwMode="auto">
          <a:xfrm>
            <a:off x="8273256" y="446823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84" name="Text Box 26">
            <a:extLst>
              <a:ext uri="{FF2B5EF4-FFF2-40B4-BE49-F238E27FC236}">
                <a16:creationId xmlns:a16="http://schemas.microsoft.com/office/drawing/2014/main" id="{7B48DF71-7962-E445-ACB0-EE3318149C71}"/>
              </a:ext>
            </a:extLst>
          </p:cNvPr>
          <p:cNvSpPr txBox="1">
            <a:spLocks noChangeArrowheads="1"/>
          </p:cNvSpPr>
          <p:nvPr/>
        </p:nvSpPr>
        <p:spPr bwMode="auto">
          <a:xfrm>
            <a:off x="8292306" y="4182489"/>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85" name="Text Box 26">
            <a:extLst>
              <a:ext uri="{FF2B5EF4-FFF2-40B4-BE49-F238E27FC236}">
                <a16:creationId xmlns:a16="http://schemas.microsoft.com/office/drawing/2014/main" id="{35F89933-4707-5D4A-921A-EC7B51E40D15}"/>
              </a:ext>
            </a:extLst>
          </p:cNvPr>
          <p:cNvSpPr txBox="1">
            <a:spLocks noChangeArrowheads="1"/>
          </p:cNvSpPr>
          <p:nvPr/>
        </p:nvSpPr>
        <p:spPr bwMode="auto">
          <a:xfrm>
            <a:off x="8282781" y="3887214"/>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186" name="Oval 153">
            <a:extLst>
              <a:ext uri="{FF2B5EF4-FFF2-40B4-BE49-F238E27FC236}">
                <a16:creationId xmlns:a16="http://schemas.microsoft.com/office/drawing/2014/main" id="{215E7B91-C0B7-B74C-B6E7-B5818A2553F2}"/>
              </a:ext>
            </a:extLst>
          </p:cNvPr>
          <p:cNvSpPr>
            <a:spLocks noChangeArrowheads="1"/>
          </p:cNvSpPr>
          <p:nvPr/>
        </p:nvSpPr>
        <p:spPr bwMode="auto">
          <a:xfrm>
            <a:off x="8652668" y="3118864"/>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P4</a:t>
            </a:r>
          </a:p>
        </p:txBody>
      </p:sp>
      <p:sp>
        <p:nvSpPr>
          <p:cNvPr id="187" name="Freeform 154">
            <a:extLst>
              <a:ext uri="{FF2B5EF4-FFF2-40B4-BE49-F238E27FC236}">
                <a16:creationId xmlns:a16="http://schemas.microsoft.com/office/drawing/2014/main" id="{3380745A-BF26-D24C-8ACE-76BF4A51F666}"/>
              </a:ext>
            </a:extLst>
          </p:cNvPr>
          <p:cNvSpPr>
            <a:spLocks/>
          </p:cNvSpPr>
          <p:nvPr/>
        </p:nvSpPr>
        <p:spPr bwMode="auto">
          <a:xfrm>
            <a:off x="9613106" y="2787076"/>
            <a:ext cx="504825" cy="2133600"/>
          </a:xfrm>
          <a:custGeom>
            <a:avLst/>
            <a:gdLst>
              <a:gd name="T0" fmla="*/ 2147483647 w 318"/>
              <a:gd name="T1" fmla="*/ 2147483647 h 1344"/>
              <a:gd name="T2" fmla="*/ 2147483647 w 318"/>
              <a:gd name="T3" fmla="*/ 0 h 1344"/>
              <a:gd name="T4" fmla="*/ 0 w 318"/>
              <a:gd name="T5" fmla="*/ 2147483647 h 1344"/>
              <a:gd name="T6" fmla="*/ 2147483647 w 318"/>
              <a:gd name="T7" fmla="*/ 2147483647 h 1344"/>
              <a:gd name="T8" fmla="*/ 2147483647 w 318"/>
              <a:gd name="T9" fmla="*/ 2147483647 h 13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8" h="1344">
                <a:moveTo>
                  <a:pt x="318" y="1344"/>
                </a:moveTo>
                <a:lnTo>
                  <a:pt x="12" y="0"/>
                </a:lnTo>
                <a:lnTo>
                  <a:pt x="0" y="1224"/>
                </a:lnTo>
                <a:lnTo>
                  <a:pt x="121" y="1344"/>
                </a:lnTo>
                <a:lnTo>
                  <a:pt x="318" y="1344"/>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8" name="Group 156">
            <a:extLst>
              <a:ext uri="{FF2B5EF4-FFF2-40B4-BE49-F238E27FC236}">
                <a16:creationId xmlns:a16="http://schemas.microsoft.com/office/drawing/2014/main" id="{4260C82D-FA4B-EA40-B99D-03E56D50D1BA}"/>
              </a:ext>
            </a:extLst>
          </p:cNvPr>
          <p:cNvGrpSpPr>
            <a:grpSpLocks/>
          </p:cNvGrpSpPr>
          <p:nvPr/>
        </p:nvGrpSpPr>
        <p:grpSpPr bwMode="auto">
          <a:xfrm>
            <a:off x="8646318" y="3450651"/>
            <a:ext cx="620713" cy="204788"/>
            <a:chOff x="1287" y="2524"/>
            <a:chExt cx="260" cy="100"/>
          </a:xfrm>
        </p:grpSpPr>
        <p:sp>
          <p:nvSpPr>
            <p:cNvPr id="189" name="Rectangle 157">
              <a:extLst>
                <a:ext uri="{FF2B5EF4-FFF2-40B4-BE49-F238E27FC236}">
                  <a16:creationId xmlns:a16="http://schemas.microsoft.com/office/drawing/2014/main" id="{3C55969E-575D-4843-85A0-C9288C89A71A}"/>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58">
              <a:extLst>
                <a:ext uri="{FF2B5EF4-FFF2-40B4-BE49-F238E27FC236}">
                  <a16:creationId xmlns:a16="http://schemas.microsoft.com/office/drawing/2014/main" id="{1D81D694-BFCE-CD4C-8B46-411E3E05EFAC}"/>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1" name="Rectangle 159">
              <a:extLst>
                <a:ext uri="{FF2B5EF4-FFF2-40B4-BE49-F238E27FC236}">
                  <a16:creationId xmlns:a16="http://schemas.microsoft.com/office/drawing/2014/main" id="{1E24AC3B-00C1-CD43-B2CA-0A3FFEF53694}"/>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2" name="Rectangle 160">
              <a:extLst>
                <a:ext uri="{FF2B5EF4-FFF2-40B4-BE49-F238E27FC236}">
                  <a16:creationId xmlns:a16="http://schemas.microsoft.com/office/drawing/2014/main" id="{9B3524D6-8B31-5B45-AE62-56D9DEC06C91}"/>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3" name="Rectangle 173">
            <a:extLst>
              <a:ext uri="{FF2B5EF4-FFF2-40B4-BE49-F238E27FC236}">
                <a16:creationId xmlns:a16="http://schemas.microsoft.com/office/drawing/2014/main" id="{ACF402A0-C6AF-8D4B-9459-C028398F8678}"/>
              </a:ext>
            </a:extLst>
          </p:cNvPr>
          <p:cNvSpPr>
            <a:spLocks noChangeArrowheads="1"/>
          </p:cNvSpPr>
          <p:nvPr/>
        </p:nvSpPr>
        <p:spPr bwMode="auto">
          <a:xfrm>
            <a:off x="7968800" y="2094763"/>
            <a:ext cx="4189623" cy="6556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mySocket1 = new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a:ln>
                  <a:noFill/>
                </a:ln>
                <a:solidFill>
                  <a:srgbClr val="CC0000"/>
                </a:solidFill>
                <a:effectLst/>
                <a:uLnTx/>
                <a:uFillTx/>
                <a:latin typeface="Courier New" charset="0"/>
                <a:ea typeface="ＭＳ Ｐゴシック" charset="0"/>
                <a:cs typeface="+mn-cs"/>
              </a:rPr>
              <a:t>5775</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endParaRPr kumimoji="0" lang="en-US" sz="1800" b="0"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sp>
        <p:nvSpPr>
          <p:cNvPr id="194" name="Rectangle 174">
            <a:extLst>
              <a:ext uri="{FF2B5EF4-FFF2-40B4-BE49-F238E27FC236}">
                <a16:creationId xmlns:a16="http://schemas.microsoft.com/office/drawing/2014/main" id="{4C60141B-5E00-944A-9D60-A427659E8698}"/>
              </a:ext>
            </a:extLst>
          </p:cNvPr>
          <p:cNvSpPr>
            <a:spLocks noChangeArrowheads="1"/>
          </p:cNvSpPr>
          <p:nvPr/>
        </p:nvSpPr>
        <p:spPr bwMode="auto">
          <a:xfrm>
            <a:off x="496329" y="2088579"/>
            <a:ext cx="3755375" cy="65563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mySocket2 = new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DatagramSocket</a:t>
            </a:r>
            <a:endPar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a:ln>
                  <a:noFill/>
                </a:ln>
                <a:solidFill>
                  <a:srgbClr val="CC0000"/>
                </a:solidFill>
                <a:effectLst/>
                <a:uLnTx/>
                <a:uFillTx/>
                <a:latin typeface="Courier New" charset="0"/>
                <a:ea typeface="ＭＳ Ｐゴシック" charset="0"/>
                <a:cs typeface="+mn-cs"/>
              </a:rPr>
              <a:t>9157</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a:p>
            <a:pPr marL="115888" marR="0" lvl="0" indent="-115888" algn="l" defTabSz="914400" rtl="0" eaLnBrk="0" fontAlgn="base" latinLnBrk="0" hangingPunct="0">
              <a:lnSpc>
                <a:spcPct val="85000"/>
              </a:lnSpc>
              <a:spcBef>
                <a:spcPct val="20000"/>
              </a:spcBef>
              <a:spcAft>
                <a:spcPct val="0"/>
              </a:spcAft>
              <a:buClr>
                <a:srgbClr val="000099"/>
              </a:buClr>
              <a:buSzPct val="65000"/>
              <a:buFont typeface="Wingdings" charset="0"/>
              <a:buNone/>
              <a:tabLst/>
              <a:defRPr/>
            </a:pPr>
            <a:endParaRPr kumimoji="0" lang="en-US" sz="2000" b="0"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sp>
        <p:nvSpPr>
          <p:cNvPr id="195" name="Line 177">
            <a:extLst>
              <a:ext uri="{FF2B5EF4-FFF2-40B4-BE49-F238E27FC236}">
                <a16:creationId xmlns:a16="http://schemas.microsoft.com/office/drawing/2014/main" id="{3415A4E4-A8D6-0A45-87D5-0E83D0C0F914}"/>
              </a:ext>
            </a:extLst>
          </p:cNvPr>
          <p:cNvSpPr>
            <a:spLocks noChangeShapeType="1"/>
          </p:cNvSpPr>
          <p:nvPr/>
        </p:nvSpPr>
        <p:spPr bwMode="auto">
          <a:xfrm>
            <a:off x="3023393" y="3531614"/>
            <a:ext cx="0" cy="217646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6" name="Line 178">
            <a:extLst>
              <a:ext uri="{FF2B5EF4-FFF2-40B4-BE49-F238E27FC236}">
                <a16:creationId xmlns:a16="http://schemas.microsoft.com/office/drawing/2014/main" id="{A9D1D210-F533-114F-8A39-1FAA948B33D4}"/>
              </a:ext>
            </a:extLst>
          </p:cNvPr>
          <p:cNvSpPr>
            <a:spLocks noChangeShapeType="1"/>
          </p:cNvSpPr>
          <p:nvPr/>
        </p:nvSpPr>
        <p:spPr bwMode="auto">
          <a:xfrm>
            <a:off x="5953918" y="3290314"/>
            <a:ext cx="12700" cy="2408237"/>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7" name="Line 180">
            <a:extLst>
              <a:ext uri="{FF2B5EF4-FFF2-40B4-BE49-F238E27FC236}">
                <a16:creationId xmlns:a16="http://schemas.microsoft.com/office/drawing/2014/main" id="{6B5344BE-1CCC-B340-996D-3B09BDFBBE3A}"/>
              </a:ext>
            </a:extLst>
          </p:cNvPr>
          <p:cNvSpPr>
            <a:spLocks noChangeShapeType="1"/>
          </p:cNvSpPr>
          <p:nvPr/>
        </p:nvSpPr>
        <p:spPr bwMode="auto">
          <a:xfrm>
            <a:off x="3023393" y="5690614"/>
            <a:ext cx="2936875" cy="0"/>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8" name="Line 181">
            <a:extLst>
              <a:ext uri="{FF2B5EF4-FFF2-40B4-BE49-F238E27FC236}">
                <a16:creationId xmlns:a16="http://schemas.microsoft.com/office/drawing/2014/main" id="{75872309-2BFC-8644-8732-E37B001E22A7}"/>
              </a:ext>
            </a:extLst>
          </p:cNvPr>
          <p:cNvSpPr>
            <a:spLocks noChangeShapeType="1"/>
          </p:cNvSpPr>
          <p:nvPr/>
        </p:nvSpPr>
        <p:spPr bwMode="auto">
          <a:xfrm>
            <a:off x="5830093" y="3303014"/>
            <a:ext cx="0" cy="224631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9" name="Line 182">
            <a:extLst>
              <a:ext uri="{FF2B5EF4-FFF2-40B4-BE49-F238E27FC236}">
                <a16:creationId xmlns:a16="http://schemas.microsoft.com/office/drawing/2014/main" id="{ED8FED43-69D8-CD40-86EB-26FB24C6EABD}"/>
              </a:ext>
            </a:extLst>
          </p:cNvPr>
          <p:cNvSpPr>
            <a:spLocks noChangeShapeType="1"/>
          </p:cNvSpPr>
          <p:nvPr/>
        </p:nvSpPr>
        <p:spPr bwMode="auto">
          <a:xfrm>
            <a:off x="3131343" y="5531864"/>
            <a:ext cx="2740025" cy="0"/>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0" name="Line 183">
            <a:extLst>
              <a:ext uri="{FF2B5EF4-FFF2-40B4-BE49-F238E27FC236}">
                <a16:creationId xmlns:a16="http://schemas.microsoft.com/office/drawing/2014/main" id="{4E77B951-325F-9646-965F-1E9415527950}"/>
              </a:ext>
            </a:extLst>
          </p:cNvPr>
          <p:cNvSpPr>
            <a:spLocks noChangeShapeType="1"/>
          </p:cNvSpPr>
          <p:nvPr/>
        </p:nvSpPr>
        <p:spPr bwMode="auto">
          <a:xfrm>
            <a:off x="3124993" y="3518914"/>
            <a:ext cx="12700" cy="2017712"/>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1" name="Line 184">
            <a:extLst>
              <a:ext uri="{FF2B5EF4-FFF2-40B4-BE49-F238E27FC236}">
                <a16:creationId xmlns:a16="http://schemas.microsoft.com/office/drawing/2014/main" id="{DE96BAA3-92F8-8647-B475-DC04328C350D}"/>
              </a:ext>
            </a:extLst>
          </p:cNvPr>
          <p:cNvSpPr>
            <a:spLocks noChangeShapeType="1"/>
          </p:cNvSpPr>
          <p:nvPr/>
        </p:nvSpPr>
        <p:spPr bwMode="auto">
          <a:xfrm>
            <a:off x="9033668" y="3569714"/>
            <a:ext cx="0" cy="217646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2" name="Line 185">
            <a:extLst>
              <a:ext uri="{FF2B5EF4-FFF2-40B4-BE49-F238E27FC236}">
                <a16:creationId xmlns:a16="http://schemas.microsoft.com/office/drawing/2014/main" id="{98C53D0E-36E0-9746-B2E0-7A179BBFF854}"/>
              </a:ext>
            </a:extLst>
          </p:cNvPr>
          <p:cNvSpPr>
            <a:spLocks noChangeShapeType="1"/>
          </p:cNvSpPr>
          <p:nvPr/>
        </p:nvSpPr>
        <p:spPr bwMode="auto">
          <a:xfrm>
            <a:off x="8916193" y="3537964"/>
            <a:ext cx="12700" cy="2017712"/>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3" name="Line 186">
            <a:extLst>
              <a:ext uri="{FF2B5EF4-FFF2-40B4-BE49-F238E27FC236}">
                <a16:creationId xmlns:a16="http://schemas.microsoft.com/office/drawing/2014/main" id="{5CF7BEF4-FCF9-5245-97E3-9295F72ABEAF}"/>
              </a:ext>
            </a:extLst>
          </p:cNvPr>
          <p:cNvSpPr>
            <a:spLocks noChangeShapeType="1"/>
          </p:cNvSpPr>
          <p:nvPr/>
        </p:nvSpPr>
        <p:spPr bwMode="auto">
          <a:xfrm>
            <a:off x="6096793" y="3309364"/>
            <a:ext cx="12700" cy="2408237"/>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4" name="Line 187">
            <a:extLst>
              <a:ext uri="{FF2B5EF4-FFF2-40B4-BE49-F238E27FC236}">
                <a16:creationId xmlns:a16="http://schemas.microsoft.com/office/drawing/2014/main" id="{2FEDDAA8-4D5A-F644-8D9D-D75448B5AB9C}"/>
              </a:ext>
            </a:extLst>
          </p:cNvPr>
          <p:cNvSpPr>
            <a:spLocks noChangeShapeType="1"/>
          </p:cNvSpPr>
          <p:nvPr/>
        </p:nvSpPr>
        <p:spPr bwMode="auto">
          <a:xfrm>
            <a:off x="6230143" y="3322064"/>
            <a:ext cx="0" cy="2246312"/>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5" name="Line 188">
            <a:extLst>
              <a:ext uri="{FF2B5EF4-FFF2-40B4-BE49-F238E27FC236}">
                <a16:creationId xmlns:a16="http://schemas.microsoft.com/office/drawing/2014/main" id="{785832B0-11E2-7D42-892F-39130A9455CB}"/>
              </a:ext>
            </a:extLst>
          </p:cNvPr>
          <p:cNvSpPr>
            <a:spLocks noChangeShapeType="1"/>
          </p:cNvSpPr>
          <p:nvPr/>
        </p:nvSpPr>
        <p:spPr bwMode="auto">
          <a:xfrm>
            <a:off x="6119018" y="5709664"/>
            <a:ext cx="2936875" cy="0"/>
          </a:xfrm>
          <a:prstGeom prst="line">
            <a:avLst/>
          </a:prstGeom>
          <a:noFill/>
          <a:ln w="1905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06" name="Line 189">
            <a:extLst>
              <a:ext uri="{FF2B5EF4-FFF2-40B4-BE49-F238E27FC236}">
                <a16:creationId xmlns:a16="http://schemas.microsoft.com/office/drawing/2014/main" id="{CB7F98CB-6143-EE46-9171-A611901AA528}"/>
              </a:ext>
            </a:extLst>
          </p:cNvPr>
          <p:cNvSpPr>
            <a:spLocks noChangeShapeType="1"/>
          </p:cNvSpPr>
          <p:nvPr/>
        </p:nvSpPr>
        <p:spPr bwMode="auto">
          <a:xfrm>
            <a:off x="6204743" y="5541389"/>
            <a:ext cx="2740025" cy="0"/>
          </a:xfrm>
          <a:prstGeom prst="line">
            <a:avLst/>
          </a:prstGeom>
          <a:noFill/>
          <a:ln w="1905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207" name="Group 196">
            <a:extLst>
              <a:ext uri="{FF2B5EF4-FFF2-40B4-BE49-F238E27FC236}">
                <a16:creationId xmlns:a16="http://schemas.microsoft.com/office/drawing/2014/main" id="{3B303B9E-D7B6-B44F-B2C6-EAF4FBBE0075}"/>
              </a:ext>
            </a:extLst>
          </p:cNvPr>
          <p:cNvGrpSpPr>
            <a:grpSpLocks/>
          </p:cNvGrpSpPr>
          <p:nvPr/>
        </p:nvGrpSpPr>
        <p:grpSpPr bwMode="auto">
          <a:xfrm>
            <a:off x="2740818" y="5790626"/>
            <a:ext cx="1644650" cy="652463"/>
            <a:chOff x="1318" y="3697"/>
            <a:chExt cx="1036" cy="411"/>
          </a:xfrm>
        </p:grpSpPr>
        <p:sp>
          <p:nvSpPr>
            <p:cNvPr id="208" name="Rectangle 193">
              <a:extLst>
                <a:ext uri="{FF2B5EF4-FFF2-40B4-BE49-F238E27FC236}">
                  <a16:creationId xmlns:a16="http://schemas.microsoft.com/office/drawing/2014/main" id="{5E867730-FF86-E94C-84E9-3C3B7F8650AF}"/>
                </a:ext>
              </a:extLst>
            </p:cNvPr>
            <p:cNvSpPr>
              <a:spLocks noChangeArrowheads="1"/>
            </p:cNvSpPr>
            <p:nvPr/>
          </p:nvSpPr>
          <p:spPr bwMode="auto">
            <a:xfrm>
              <a:off x="1553" y="3697"/>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9" name="Line 194">
              <a:extLst>
                <a:ext uri="{FF2B5EF4-FFF2-40B4-BE49-F238E27FC236}">
                  <a16:creationId xmlns:a16="http://schemas.microsoft.com/office/drawing/2014/main" id="{DCB14944-9918-094E-A124-FFAF2CCC01E8}"/>
                </a:ext>
              </a:extLst>
            </p:cNvPr>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Text Box 195">
              <a:extLst>
                <a:ext uri="{FF2B5EF4-FFF2-40B4-BE49-F238E27FC236}">
                  <a16:creationId xmlns:a16="http://schemas.microsoft.com/office/drawing/2014/main" id="{7F105679-9AE1-A34E-A646-23B52D1B8449}"/>
                </a:ext>
              </a:extLst>
            </p:cNvPr>
            <p:cNvSpPr txBox="1">
              <a:spLocks noChangeArrowheads="1"/>
            </p:cNvSpPr>
            <p:nvPr/>
          </p:nvSpPr>
          <p:spPr bwMode="auto">
            <a:xfrm>
              <a:off x="1318" y="3822"/>
              <a:ext cx="994"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9157</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6428</a:t>
              </a:r>
            </a:p>
          </p:txBody>
        </p:sp>
      </p:grpSp>
      <p:grpSp>
        <p:nvGrpSpPr>
          <p:cNvPr id="211" name="Group 201">
            <a:extLst>
              <a:ext uri="{FF2B5EF4-FFF2-40B4-BE49-F238E27FC236}">
                <a16:creationId xmlns:a16="http://schemas.microsoft.com/office/drawing/2014/main" id="{C26B3BDC-40D0-554B-BF75-79BA0C664254}"/>
              </a:ext>
            </a:extLst>
          </p:cNvPr>
          <p:cNvGrpSpPr>
            <a:grpSpLocks/>
          </p:cNvGrpSpPr>
          <p:nvPr/>
        </p:nvGrpSpPr>
        <p:grpSpPr bwMode="auto">
          <a:xfrm>
            <a:off x="4039393" y="4914326"/>
            <a:ext cx="1692275" cy="652463"/>
            <a:chOff x="2741" y="3750"/>
            <a:chExt cx="1066" cy="411"/>
          </a:xfrm>
        </p:grpSpPr>
        <p:sp>
          <p:nvSpPr>
            <p:cNvPr id="212" name="Rectangle 198">
              <a:extLst>
                <a:ext uri="{FF2B5EF4-FFF2-40B4-BE49-F238E27FC236}">
                  <a16:creationId xmlns:a16="http://schemas.microsoft.com/office/drawing/2014/main" id="{2AEC7827-74B2-8F4D-A5B2-46F174C8BC7A}"/>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3" name="Line 199">
              <a:extLst>
                <a:ext uri="{FF2B5EF4-FFF2-40B4-BE49-F238E27FC236}">
                  <a16:creationId xmlns:a16="http://schemas.microsoft.com/office/drawing/2014/main" id="{51BE463B-088F-174F-AFA2-906D7DEE343D}"/>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4" name="Text Box 200">
              <a:extLst>
                <a:ext uri="{FF2B5EF4-FFF2-40B4-BE49-F238E27FC236}">
                  <a16:creationId xmlns:a16="http://schemas.microsoft.com/office/drawing/2014/main" id="{0F6793CB-ABA9-534D-B627-3241E60849A0}"/>
                </a:ext>
              </a:extLst>
            </p:cNvPr>
            <p:cNvSpPr txBox="1">
              <a:spLocks noChangeArrowheads="1"/>
            </p:cNvSpPr>
            <p:nvPr/>
          </p:nvSpPr>
          <p:spPr bwMode="auto">
            <a:xfrm>
              <a:off x="2813" y="3875"/>
              <a:ext cx="994"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6428</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9157</a:t>
              </a:r>
            </a:p>
          </p:txBody>
        </p:sp>
      </p:grpSp>
      <p:grpSp>
        <p:nvGrpSpPr>
          <p:cNvPr id="215" name="Group 202">
            <a:extLst>
              <a:ext uri="{FF2B5EF4-FFF2-40B4-BE49-F238E27FC236}">
                <a16:creationId xmlns:a16="http://schemas.microsoft.com/office/drawing/2014/main" id="{2BA0D7D3-1E9F-874D-9578-106CF426BDAB}"/>
              </a:ext>
            </a:extLst>
          </p:cNvPr>
          <p:cNvGrpSpPr>
            <a:grpSpLocks/>
          </p:cNvGrpSpPr>
          <p:nvPr/>
        </p:nvGrpSpPr>
        <p:grpSpPr bwMode="auto">
          <a:xfrm>
            <a:off x="7063581" y="4914326"/>
            <a:ext cx="1341437" cy="652463"/>
            <a:chOff x="1509" y="3697"/>
            <a:chExt cx="845" cy="411"/>
          </a:xfrm>
        </p:grpSpPr>
        <p:sp>
          <p:nvSpPr>
            <p:cNvPr id="216" name="Rectangle 203">
              <a:extLst>
                <a:ext uri="{FF2B5EF4-FFF2-40B4-BE49-F238E27FC236}">
                  <a16:creationId xmlns:a16="http://schemas.microsoft.com/office/drawing/2014/main" id="{B2A9891A-642F-6D49-A890-0C106C26FAD8}"/>
                </a:ext>
              </a:extLst>
            </p:cNvPr>
            <p:cNvSpPr>
              <a:spLocks noChangeArrowheads="1"/>
            </p:cNvSpPr>
            <p:nvPr/>
          </p:nvSpPr>
          <p:spPr bwMode="auto">
            <a:xfrm>
              <a:off x="1553" y="3697"/>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7" name="Line 204">
              <a:extLst>
                <a:ext uri="{FF2B5EF4-FFF2-40B4-BE49-F238E27FC236}">
                  <a16:creationId xmlns:a16="http://schemas.microsoft.com/office/drawing/2014/main" id="{521F25C6-A7B0-BD43-AB39-10E85195A07C}"/>
                </a:ext>
              </a:extLst>
            </p:cNvPr>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Text Box 205">
              <a:extLst>
                <a:ext uri="{FF2B5EF4-FFF2-40B4-BE49-F238E27FC236}">
                  <a16:creationId xmlns:a16="http://schemas.microsoft.com/office/drawing/2014/main" id="{A375B067-6627-F24A-ADAA-564841EB89F9}"/>
                </a:ext>
              </a:extLst>
            </p:cNvPr>
            <p:cNvSpPr txBox="1">
              <a:spLocks noChangeArrowheads="1"/>
            </p:cNvSpPr>
            <p:nvPr/>
          </p:nvSpPr>
          <p:spPr bwMode="auto">
            <a:xfrm>
              <a:off x="1509" y="3822"/>
              <a:ext cx="80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a:t>
              </a:r>
            </a:p>
          </p:txBody>
        </p:sp>
      </p:grpSp>
      <p:grpSp>
        <p:nvGrpSpPr>
          <p:cNvPr id="219" name="Group 206">
            <a:extLst>
              <a:ext uri="{FF2B5EF4-FFF2-40B4-BE49-F238E27FC236}">
                <a16:creationId xmlns:a16="http://schemas.microsoft.com/office/drawing/2014/main" id="{B5181A21-D7E7-3E42-9344-472D54222757}"/>
              </a:ext>
            </a:extLst>
          </p:cNvPr>
          <p:cNvGrpSpPr>
            <a:grpSpLocks/>
          </p:cNvGrpSpPr>
          <p:nvPr/>
        </p:nvGrpSpPr>
        <p:grpSpPr bwMode="auto">
          <a:xfrm>
            <a:off x="6304756" y="5768401"/>
            <a:ext cx="1389062" cy="652463"/>
            <a:chOff x="2741" y="3750"/>
            <a:chExt cx="875" cy="411"/>
          </a:xfrm>
        </p:grpSpPr>
        <p:sp>
          <p:nvSpPr>
            <p:cNvPr id="220" name="Rectangle 207">
              <a:extLst>
                <a:ext uri="{FF2B5EF4-FFF2-40B4-BE49-F238E27FC236}">
                  <a16:creationId xmlns:a16="http://schemas.microsoft.com/office/drawing/2014/main" id="{92ECB27B-35D3-E94B-A9F9-6AB2E4D0E9A5}"/>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221" name="Line 208">
              <a:extLst>
                <a:ext uri="{FF2B5EF4-FFF2-40B4-BE49-F238E27FC236}">
                  <a16:creationId xmlns:a16="http://schemas.microsoft.com/office/drawing/2014/main" id="{7683B80C-70E1-9C44-94AD-C7C88A9E0CA6}"/>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Text Box 209">
              <a:extLst>
                <a:ext uri="{FF2B5EF4-FFF2-40B4-BE49-F238E27FC236}">
                  <a16:creationId xmlns:a16="http://schemas.microsoft.com/office/drawing/2014/main" id="{A346B1BA-6406-6F45-9B45-BAB032C59481}"/>
                </a:ext>
              </a:extLst>
            </p:cNvPr>
            <p:cNvSpPr txBox="1">
              <a:spLocks noChangeArrowheads="1"/>
            </p:cNvSpPr>
            <p:nvPr/>
          </p:nvSpPr>
          <p:spPr bwMode="auto">
            <a:xfrm>
              <a:off x="2813" y="3875"/>
              <a:ext cx="80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port: ?</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port: ?</a:t>
              </a:r>
            </a:p>
          </p:txBody>
        </p:sp>
      </p:grpSp>
      <p:grpSp>
        <p:nvGrpSpPr>
          <p:cNvPr id="223" name="Group 214">
            <a:extLst>
              <a:ext uri="{FF2B5EF4-FFF2-40B4-BE49-F238E27FC236}">
                <a16:creationId xmlns:a16="http://schemas.microsoft.com/office/drawing/2014/main" id="{E39C7ED5-8B2C-DE4F-80CB-990D1AA7B49F}"/>
              </a:ext>
            </a:extLst>
          </p:cNvPr>
          <p:cNvGrpSpPr>
            <a:grpSpLocks/>
          </p:cNvGrpSpPr>
          <p:nvPr/>
        </p:nvGrpSpPr>
        <p:grpSpPr bwMode="auto">
          <a:xfrm>
            <a:off x="1610518" y="4406326"/>
            <a:ext cx="711200" cy="669925"/>
            <a:chOff x="-44" y="1473"/>
            <a:chExt cx="981" cy="1105"/>
          </a:xfrm>
        </p:grpSpPr>
        <p:pic>
          <p:nvPicPr>
            <p:cNvPr id="224" name="Picture 215" descr="desktop_computer_stylized_medium">
              <a:extLst>
                <a:ext uri="{FF2B5EF4-FFF2-40B4-BE49-F238E27FC236}">
                  <a16:creationId xmlns:a16="http://schemas.microsoft.com/office/drawing/2014/main" id="{E6F7AF8C-6139-A44A-B799-9DB1A49382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5" name="Freeform 216">
              <a:extLst>
                <a:ext uri="{FF2B5EF4-FFF2-40B4-BE49-F238E27FC236}">
                  <a16:creationId xmlns:a16="http://schemas.microsoft.com/office/drawing/2014/main" id="{E7BE33D7-3BA9-1847-9AD9-95F7E1DEA0D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6" name="Group 217">
            <a:extLst>
              <a:ext uri="{FF2B5EF4-FFF2-40B4-BE49-F238E27FC236}">
                <a16:creationId xmlns:a16="http://schemas.microsoft.com/office/drawing/2014/main" id="{ECE9DF28-DF72-7544-9229-870F2565D5F7}"/>
              </a:ext>
            </a:extLst>
          </p:cNvPr>
          <p:cNvGrpSpPr>
            <a:grpSpLocks/>
          </p:cNvGrpSpPr>
          <p:nvPr/>
        </p:nvGrpSpPr>
        <p:grpSpPr bwMode="auto">
          <a:xfrm flipH="1">
            <a:off x="9879806" y="4530151"/>
            <a:ext cx="711200" cy="669925"/>
            <a:chOff x="-44" y="1473"/>
            <a:chExt cx="981" cy="1105"/>
          </a:xfrm>
        </p:grpSpPr>
        <p:pic>
          <p:nvPicPr>
            <p:cNvPr id="227" name="Picture 218" descr="desktop_computer_stylized_medium">
              <a:extLst>
                <a:ext uri="{FF2B5EF4-FFF2-40B4-BE49-F238E27FC236}">
                  <a16:creationId xmlns:a16="http://schemas.microsoft.com/office/drawing/2014/main" id="{AAE1CD7B-71E4-DA44-B3BA-A6BCDDB83A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8" name="Freeform 219">
              <a:extLst>
                <a:ext uri="{FF2B5EF4-FFF2-40B4-BE49-F238E27FC236}">
                  <a16:creationId xmlns:a16="http://schemas.microsoft.com/office/drawing/2014/main" id="{E273E05C-F934-1B44-AA55-C146C99BC60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29" name="Group 220">
            <a:extLst>
              <a:ext uri="{FF2B5EF4-FFF2-40B4-BE49-F238E27FC236}">
                <a16:creationId xmlns:a16="http://schemas.microsoft.com/office/drawing/2014/main" id="{4338C4B1-DA10-CF42-9E12-96B6998CDA7B}"/>
              </a:ext>
            </a:extLst>
          </p:cNvPr>
          <p:cNvGrpSpPr>
            <a:grpSpLocks/>
          </p:cNvGrpSpPr>
          <p:nvPr/>
        </p:nvGrpSpPr>
        <p:grpSpPr bwMode="auto">
          <a:xfrm>
            <a:off x="4702968" y="3928489"/>
            <a:ext cx="358775" cy="704850"/>
            <a:chOff x="4140" y="429"/>
            <a:chExt cx="1425" cy="2396"/>
          </a:xfrm>
        </p:grpSpPr>
        <p:sp>
          <p:nvSpPr>
            <p:cNvPr id="230" name="Freeform 221">
              <a:extLst>
                <a:ext uri="{FF2B5EF4-FFF2-40B4-BE49-F238E27FC236}">
                  <a16:creationId xmlns:a16="http://schemas.microsoft.com/office/drawing/2014/main" id="{72E2375B-D2CD-524D-99CC-9AA1332B0E2C}"/>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1" name="Rectangle 222">
              <a:extLst>
                <a:ext uri="{FF2B5EF4-FFF2-40B4-BE49-F238E27FC236}">
                  <a16:creationId xmlns:a16="http://schemas.microsoft.com/office/drawing/2014/main" id="{9A46A85F-576F-5549-8CE1-4D6375E6E22B}"/>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Freeform 223">
              <a:extLst>
                <a:ext uri="{FF2B5EF4-FFF2-40B4-BE49-F238E27FC236}">
                  <a16:creationId xmlns:a16="http://schemas.microsoft.com/office/drawing/2014/main" id="{2AC2D8E6-5479-B547-832A-A4D633663DE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3" name="Freeform 224">
              <a:extLst>
                <a:ext uri="{FF2B5EF4-FFF2-40B4-BE49-F238E27FC236}">
                  <a16:creationId xmlns:a16="http://schemas.microsoft.com/office/drawing/2014/main" id="{F5154C64-E9B4-9B4B-ADCB-BF7CEFAA6EDD}"/>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4" name="Rectangle 225">
              <a:extLst>
                <a:ext uri="{FF2B5EF4-FFF2-40B4-BE49-F238E27FC236}">
                  <a16:creationId xmlns:a16="http://schemas.microsoft.com/office/drawing/2014/main" id="{20BD3C08-A36B-8C47-A9E1-98E61BCD2361}"/>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5" name="Group 226">
              <a:extLst>
                <a:ext uri="{FF2B5EF4-FFF2-40B4-BE49-F238E27FC236}">
                  <a16:creationId xmlns:a16="http://schemas.microsoft.com/office/drawing/2014/main" id="{BA9CB11E-6522-2A4E-B926-6BB8F2D61B29}"/>
                </a:ext>
              </a:extLst>
            </p:cNvPr>
            <p:cNvGrpSpPr>
              <a:grpSpLocks/>
            </p:cNvGrpSpPr>
            <p:nvPr/>
          </p:nvGrpSpPr>
          <p:grpSpPr bwMode="auto">
            <a:xfrm>
              <a:off x="4749" y="668"/>
              <a:ext cx="581" cy="145"/>
              <a:chOff x="614" y="2568"/>
              <a:chExt cx="725" cy="139"/>
            </a:xfrm>
          </p:grpSpPr>
          <p:sp>
            <p:nvSpPr>
              <p:cNvPr id="260" name="AutoShape 227">
                <a:extLst>
                  <a:ext uri="{FF2B5EF4-FFF2-40B4-BE49-F238E27FC236}">
                    <a16:creationId xmlns:a16="http://schemas.microsoft.com/office/drawing/2014/main" id="{A66F61C7-D146-2444-9233-EEEFDA6DB534}"/>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1" name="AutoShape 228">
                <a:extLst>
                  <a:ext uri="{FF2B5EF4-FFF2-40B4-BE49-F238E27FC236}">
                    <a16:creationId xmlns:a16="http://schemas.microsoft.com/office/drawing/2014/main" id="{C237943C-1D9E-C340-92B4-E279FE5EB9A1}"/>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29">
              <a:extLst>
                <a:ext uri="{FF2B5EF4-FFF2-40B4-BE49-F238E27FC236}">
                  <a16:creationId xmlns:a16="http://schemas.microsoft.com/office/drawing/2014/main" id="{C81D6CA2-B425-4946-AE7A-8E40C0836516}"/>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7" name="Group 230">
              <a:extLst>
                <a:ext uri="{FF2B5EF4-FFF2-40B4-BE49-F238E27FC236}">
                  <a16:creationId xmlns:a16="http://schemas.microsoft.com/office/drawing/2014/main" id="{E1CF8BC0-EDFE-2A4B-A9FD-D7352BEF920B}"/>
                </a:ext>
              </a:extLst>
            </p:cNvPr>
            <p:cNvGrpSpPr>
              <a:grpSpLocks/>
            </p:cNvGrpSpPr>
            <p:nvPr/>
          </p:nvGrpSpPr>
          <p:grpSpPr bwMode="auto">
            <a:xfrm>
              <a:off x="4747" y="994"/>
              <a:ext cx="581" cy="134"/>
              <a:chOff x="614" y="2568"/>
              <a:chExt cx="725" cy="139"/>
            </a:xfrm>
          </p:grpSpPr>
          <p:sp>
            <p:nvSpPr>
              <p:cNvPr id="258" name="AutoShape 231">
                <a:extLst>
                  <a:ext uri="{FF2B5EF4-FFF2-40B4-BE49-F238E27FC236}">
                    <a16:creationId xmlns:a16="http://schemas.microsoft.com/office/drawing/2014/main" id="{0A9026E3-01D2-A044-85D9-3C22E36B944E}"/>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9" name="AutoShape 232">
                <a:extLst>
                  <a:ext uri="{FF2B5EF4-FFF2-40B4-BE49-F238E27FC236}">
                    <a16:creationId xmlns:a16="http://schemas.microsoft.com/office/drawing/2014/main" id="{89380DF0-55D0-544B-ABE2-D6ADD8851B2B}"/>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8" name="Rectangle 233">
              <a:extLst>
                <a:ext uri="{FF2B5EF4-FFF2-40B4-BE49-F238E27FC236}">
                  <a16:creationId xmlns:a16="http://schemas.microsoft.com/office/drawing/2014/main" id="{DF34371F-6EF2-844A-9475-6B8ECC1E25C3}"/>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9" name="Rectangle 234">
              <a:extLst>
                <a:ext uri="{FF2B5EF4-FFF2-40B4-BE49-F238E27FC236}">
                  <a16:creationId xmlns:a16="http://schemas.microsoft.com/office/drawing/2014/main" id="{7BF59601-B231-7F4D-B6B7-74CA58AE9412}"/>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40" name="Group 235">
              <a:extLst>
                <a:ext uri="{FF2B5EF4-FFF2-40B4-BE49-F238E27FC236}">
                  <a16:creationId xmlns:a16="http://schemas.microsoft.com/office/drawing/2014/main" id="{653CAD17-3E1A-0A44-BF50-DB027FAD871F}"/>
                </a:ext>
              </a:extLst>
            </p:cNvPr>
            <p:cNvGrpSpPr>
              <a:grpSpLocks/>
            </p:cNvGrpSpPr>
            <p:nvPr/>
          </p:nvGrpSpPr>
          <p:grpSpPr bwMode="auto">
            <a:xfrm>
              <a:off x="4735" y="1627"/>
              <a:ext cx="582" cy="151"/>
              <a:chOff x="614" y="2568"/>
              <a:chExt cx="725" cy="139"/>
            </a:xfrm>
          </p:grpSpPr>
          <p:sp>
            <p:nvSpPr>
              <p:cNvPr id="256" name="AutoShape 236">
                <a:extLst>
                  <a:ext uri="{FF2B5EF4-FFF2-40B4-BE49-F238E27FC236}">
                    <a16:creationId xmlns:a16="http://schemas.microsoft.com/office/drawing/2014/main" id="{2AB347AE-B389-704D-8A3A-F1B0478B7030}"/>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7" name="AutoShape 237">
                <a:extLst>
                  <a:ext uri="{FF2B5EF4-FFF2-40B4-BE49-F238E27FC236}">
                    <a16:creationId xmlns:a16="http://schemas.microsoft.com/office/drawing/2014/main" id="{F96FEA1E-5620-D24E-93C8-5E69D78BD082}"/>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1" name="Freeform 238">
              <a:extLst>
                <a:ext uri="{FF2B5EF4-FFF2-40B4-BE49-F238E27FC236}">
                  <a16:creationId xmlns:a16="http://schemas.microsoft.com/office/drawing/2014/main" id="{84910C8E-8844-DE49-A1A3-762F8BB12AFA}"/>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42" name="Group 239">
              <a:extLst>
                <a:ext uri="{FF2B5EF4-FFF2-40B4-BE49-F238E27FC236}">
                  <a16:creationId xmlns:a16="http://schemas.microsoft.com/office/drawing/2014/main" id="{BBBD2321-95AE-9C40-B018-8ECE1F278C87}"/>
                </a:ext>
              </a:extLst>
            </p:cNvPr>
            <p:cNvGrpSpPr>
              <a:grpSpLocks/>
            </p:cNvGrpSpPr>
            <p:nvPr/>
          </p:nvGrpSpPr>
          <p:grpSpPr bwMode="auto">
            <a:xfrm>
              <a:off x="4739" y="1327"/>
              <a:ext cx="582" cy="139"/>
              <a:chOff x="614" y="2568"/>
              <a:chExt cx="725" cy="139"/>
            </a:xfrm>
          </p:grpSpPr>
          <p:sp>
            <p:nvSpPr>
              <p:cNvPr id="254" name="AutoShape 240">
                <a:extLst>
                  <a:ext uri="{FF2B5EF4-FFF2-40B4-BE49-F238E27FC236}">
                    <a16:creationId xmlns:a16="http://schemas.microsoft.com/office/drawing/2014/main" id="{5F0A8B0F-BFF3-D645-8BC2-E03084A7359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5" name="AutoShape 241">
                <a:extLst>
                  <a:ext uri="{FF2B5EF4-FFF2-40B4-BE49-F238E27FC236}">
                    <a16:creationId xmlns:a16="http://schemas.microsoft.com/office/drawing/2014/main" id="{F04409C4-53CF-1E47-924D-AAE899D78D5A}"/>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3" name="Rectangle 242">
              <a:extLst>
                <a:ext uri="{FF2B5EF4-FFF2-40B4-BE49-F238E27FC236}">
                  <a16:creationId xmlns:a16="http://schemas.microsoft.com/office/drawing/2014/main" id="{B79FB686-7827-8648-B573-39D9BD56AEA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Freeform 243">
              <a:extLst>
                <a:ext uri="{FF2B5EF4-FFF2-40B4-BE49-F238E27FC236}">
                  <a16:creationId xmlns:a16="http://schemas.microsoft.com/office/drawing/2014/main" id="{FDD2EBD5-F1D6-1A40-89DB-A8C30D93187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5" name="Freeform 244">
              <a:extLst>
                <a:ext uri="{FF2B5EF4-FFF2-40B4-BE49-F238E27FC236}">
                  <a16:creationId xmlns:a16="http://schemas.microsoft.com/office/drawing/2014/main" id="{CE0C4D67-AE5D-BA4D-8695-DB491DDD2F0B}"/>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6" name="Oval 245">
              <a:extLst>
                <a:ext uri="{FF2B5EF4-FFF2-40B4-BE49-F238E27FC236}">
                  <a16:creationId xmlns:a16="http://schemas.microsoft.com/office/drawing/2014/main" id="{F37BD5E1-82F5-4442-A0E8-832E39193FEE}"/>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7" name="Freeform 246">
              <a:extLst>
                <a:ext uri="{FF2B5EF4-FFF2-40B4-BE49-F238E27FC236}">
                  <a16:creationId xmlns:a16="http://schemas.microsoft.com/office/drawing/2014/main" id="{65CB1E0E-0881-3D44-874F-DFDC02FDDF7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8" name="AutoShape 247">
              <a:extLst>
                <a:ext uri="{FF2B5EF4-FFF2-40B4-BE49-F238E27FC236}">
                  <a16:creationId xmlns:a16="http://schemas.microsoft.com/office/drawing/2014/main" id="{6DADA001-6CFD-B446-972E-A78724803E36}"/>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9" name="AutoShape 248">
              <a:extLst>
                <a:ext uri="{FF2B5EF4-FFF2-40B4-BE49-F238E27FC236}">
                  <a16:creationId xmlns:a16="http://schemas.microsoft.com/office/drawing/2014/main" id="{3A9F1280-193F-A148-B533-A4E2BCD4EE1D}"/>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Oval 249">
              <a:extLst>
                <a:ext uri="{FF2B5EF4-FFF2-40B4-BE49-F238E27FC236}">
                  <a16:creationId xmlns:a16="http://schemas.microsoft.com/office/drawing/2014/main" id="{64151D18-1A99-BB43-8662-5409F09FC64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1" name="Oval 250">
              <a:extLst>
                <a:ext uri="{FF2B5EF4-FFF2-40B4-BE49-F238E27FC236}">
                  <a16:creationId xmlns:a16="http://schemas.microsoft.com/office/drawing/2014/main" id="{86E3B505-373D-FA41-AC57-224E553E6727}"/>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52" name="Oval 251">
              <a:extLst>
                <a:ext uri="{FF2B5EF4-FFF2-40B4-BE49-F238E27FC236}">
                  <a16:creationId xmlns:a16="http://schemas.microsoft.com/office/drawing/2014/main" id="{3E492A9C-D2EF-444F-9F40-D87F1FF8E812}"/>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Rectangle 252">
              <a:extLst>
                <a:ext uri="{FF2B5EF4-FFF2-40B4-BE49-F238E27FC236}">
                  <a16:creationId xmlns:a16="http://schemas.microsoft.com/office/drawing/2014/main" id="{B30ABD37-057E-DC41-B1A5-29A2C423603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7" name="Slide Number Placeholder 2">
            <a:extLst>
              <a:ext uri="{FF2B5EF4-FFF2-40B4-BE49-F238E27FC236}">
                <a16:creationId xmlns:a16="http://schemas.microsoft.com/office/drawing/2014/main" id="{7A20C98F-8CB3-904A-A136-78573229D8F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19</a:t>
            </a:fld>
            <a:endParaRPr lang="en-US" dirty="0"/>
          </a:p>
        </p:txBody>
      </p:sp>
    </p:spTree>
    <p:extLst>
      <p:ext uri="{BB962C8B-B14F-4D97-AF65-F5344CB8AC3E}">
        <p14:creationId xmlns:p14="http://schemas.microsoft.com/office/powerpoint/2010/main" val="2715106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3"/>
                                        </p:tgtEl>
                                        <p:attrNameLst>
                                          <p:attrName>style.visibility</p:attrName>
                                        </p:attrNameLst>
                                      </p:cBhvr>
                                      <p:to>
                                        <p:strVal val="visible"/>
                                      </p:to>
                                    </p:set>
                                    <p:animEffect transition="in" filter="dissolve">
                                      <p:cBhvr>
                                        <p:cTn id="7" dur="500"/>
                                        <p:tgtEl>
                                          <p:spTgt spid="15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94"/>
                                        </p:tgtEl>
                                        <p:attrNameLst>
                                          <p:attrName>style.visibility</p:attrName>
                                        </p:attrNameLst>
                                      </p:cBhvr>
                                      <p:to>
                                        <p:strVal val="visible"/>
                                      </p:to>
                                    </p:set>
                                    <p:animEffect transition="in" filter="dissolve">
                                      <p:cBhvr>
                                        <p:cTn id="10" dur="500"/>
                                        <p:tgtEl>
                                          <p:spTgt spid="19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88"/>
                                        </p:tgtEl>
                                        <p:attrNameLst>
                                          <p:attrName>style.visibility</p:attrName>
                                        </p:attrNameLst>
                                      </p:cBhvr>
                                      <p:to>
                                        <p:strVal val="visible"/>
                                      </p:to>
                                    </p:set>
                                    <p:animEffect transition="in" filter="dissolve">
                                      <p:cBhvr>
                                        <p:cTn id="15" dur="500"/>
                                        <p:tgtEl>
                                          <p:spTgt spid="188"/>
                                        </p:tgtEl>
                                      </p:cBhvr>
                                    </p:animEffect>
                                  </p:childTnLst>
                                </p:cTn>
                              </p:par>
                              <p:par>
                                <p:cTn id="16" presetID="9" presetClass="entr" presetSubtype="0" fill="hold" nodeType="withEffect">
                                  <p:stCondLst>
                                    <p:cond delay="0"/>
                                  </p:stCondLst>
                                  <p:childTnLst>
                                    <p:set>
                                      <p:cBhvr>
                                        <p:cTn id="17" dur="1" fill="hold">
                                          <p:stCondLst>
                                            <p:cond delay="0"/>
                                          </p:stCondLst>
                                        </p:cTn>
                                        <p:tgtEl>
                                          <p:spTgt spid="193">
                                            <p:txEl>
                                              <p:pRg st="0" end="0"/>
                                            </p:txEl>
                                          </p:spTgt>
                                        </p:tgtEl>
                                        <p:attrNameLst>
                                          <p:attrName>style.visibility</p:attrName>
                                        </p:attrNameLst>
                                      </p:cBhvr>
                                      <p:to>
                                        <p:strVal val="visible"/>
                                      </p:to>
                                    </p:set>
                                    <p:animEffect transition="in" filter="dissolve">
                                      <p:cBhvr>
                                        <p:cTn id="18" dur="500"/>
                                        <p:tgtEl>
                                          <p:spTgt spid="19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170"/>
                                        </p:tgtEl>
                                        <p:attrNameLst>
                                          <p:attrName>style.visibility</p:attrName>
                                        </p:attrNameLst>
                                      </p:cBhvr>
                                      <p:to>
                                        <p:strVal val="visible"/>
                                      </p:to>
                                    </p:set>
                                    <p:animEffect transition="in" filter="dissolve">
                                      <p:cBhvr>
                                        <p:cTn id="23" dur="500"/>
                                        <p:tgtEl>
                                          <p:spTgt spid="170"/>
                                        </p:tgtEl>
                                      </p:cBhvr>
                                    </p:animEffect>
                                  </p:childTnLst>
                                </p:cTn>
                              </p:par>
                              <p:par>
                                <p:cTn id="24" presetID="1" presetClass="entr" presetSubtype="0" fill="hold" grpId="0" nodeType="withEffect">
                                  <p:stCondLst>
                                    <p:cond delay="0"/>
                                  </p:stCondLst>
                                  <p:childTnLst>
                                    <p:set>
                                      <p:cBhvr>
                                        <p:cTn id="25" dur="1" fill="hold">
                                          <p:stCondLst>
                                            <p:cond delay="0"/>
                                          </p:stCondLst>
                                        </p:cTn>
                                        <p:tgtEl>
                                          <p:spTgt spid="138">
                                            <p:txEl>
                                              <p:pRg st="0" end="0"/>
                                            </p:txEl>
                                          </p:spTgt>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38">
                                            <p:txEl>
                                              <p:pRg st="1" end="1"/>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195"/>
                                        </p:tgtEl>
                                        <p:attrNameLst>
                                          <p:attrName>style.visibility</p:attrName>
                                        </p:attrNameLst>
                                      </p:cBhvr>
                                      <p:to>
                                        <p:strVal val="visible"/>
                                      </p:to>
                                    </p:set>
                                    <p:animEffect transition="in" filter="wipe(up)">
                                      <p:cBhvr>
                                        <p:cTn id="32" dur="500"/>
                                        <p:tgtEl>
                                          <p:spTgt spid="195"/>
                                        </p:tgtEl>
                                      </p:cBhvr>
                                    </p:animEffect>
                                  </p:childTnLst>
                                </p:cTn>
                              </p:par>
                            </p:childTnLst>
                          </p:cTn>
                        </p:par>
                        <p:par>
                          <p:cTn id="33" fill="hold">
                            <p:stCondLst>
                              <p:cond delay="500"/>
                            </p:stCondLst>
                            <p:childTnLst>
                              <p:par>
                                <p:cTn id="34" presetID="22" presetClass="entr" presetSubtype="8" fill="hold" nodeType="afterEffect">
                                  <p:stCondLst>
                                    <p:cond delay="0"/>
                                  </p:stCondLst>
                                  <p:childTnLst>
                                    <p:set>
                                      <p:cBhvr>
                                        <p:cTn id="35" dur="1" fill="hold">
                                          <p:stCondLst>
                                            <p:cond delay="0"/>
                                          </p:stCondLst>
                                        </p:cTn>
                                        <p:tgtEl>
                                          <p:spTgt spid="197"/>
                                        </p:tgtEl>
                                        <p:attrNameLst>
                                          <p:attrName>style.visibility</p:attrName>
                                        </p:attrNameLst>
                                      </p:cBhvr>
                                      <p:to>
                                        <p:strVal val="visible"/>
                                      </p:to>
                                    </p:set>
                                    <p:animEffect transition="in" filter="wipe(left)">
                                      <p:cBhvr>
                                        <p:cTn id="36" dur="500"/>
                                        <p:tgtEl>
                                          <p:spTgt spid="197"/>
                                        </p:tgtEl>
                                      </p:cBhvr>
                                    </p:animEffect>
                                  </p:childTnLst>
                                </p:cTn>
                              </p:par>
                              <p:par>
                                <p:cTn id="37" presetID="22" presetClass="entr" presetSubtype="8" fill="hold" nodeType="withEffect">
                                  <p:stCondLst>
                                    <p:cond delay="0"/>
                                  </p:stCondLst>
                                  <p:childTnLst>
                                    <p:set>
                                      <p:cBhvr>
                                        <p:cTn id="38" dur="1" fill="hold">
                                          <p:stCondLst>
                                            <p:cond delay="0"/>
                                          </p:stCondLst>
                                        </p:cTn>
                                        <p:tgtEl>
                                          <p:spTgt spid="207"/>
                                        </p:tgtEl>
                                        <p:attrNameLst>
                                          <p:attrName>style.visibility</p:attrName>
                                        </p:attrNameLst>
                                      </p:cBhvr>
                                      <p:to>
                                        <p:strVal val="visible"/>
                                      </p:to>
                                    </p:set>
                                    <p:animEffect transition="in" filter="wipe(left)">
                                      <p:cBhvr>
                                        <p:cTn id="39" dur="500"/>
                                        <p:tgtEl>
                                          <p:spTgt spid="207"/>
                                        </p:tgtEl>
                                      </p:cBhvr>
                                    </p:animEffect>
                                  </p:childTnLst>
                                </p:cTn>
                              </p:par>
                            </p:childTnLst>
                          </p:cTn>
                        </p:par>
                        <p:par>
                          <p:cTn id="40" fill="hold">
                            <p:stCondLst>
                              <p:cond delay="1000"/>
                            </p:stCondLst>
                            <p:childTnLst>
                              <p:par>
                                <p:cTn id="41" presetID="22" presetClass="entr" presetSubtype="4" fill="hold" nodeType="afterEffect">
                                  <p:stCondLst>
                                    <p:cond delay="0"/>
                                  </p:stCondLst>
                                  <p:childTnLst>
                                    <p:set>
                                      <p:cBhvr>
                                        <p:cTn id="42" dur="1" fill="hold">
                                          <p:stCondLst>
                                            <p:cond delay="0"/>
                                          </p:stCondLst>
                                        </p:cTn>
                                        <p:tgtEl>
                                          <p:spTgt spid="196"/>
                                        </p:tgtEl>
                                        <p:attrNameLst>
                                          <p:attrName>style.visibility</p:attrName>
                                        </p:attrNameLst>
                                      </p:cBhvr>
                                      <p:to>
                                        <p:strVal val="visible"/>
                                      </p:to>
                                    </p:set>
                                    <p:animEffect transition="in" filter="wipe(down)">
                                      <p:cBhvr>
                                        <p:cTn id="43" dur="500"/>
                                        <p:tgtEl>
                                          <p:spTgt spid="19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198"/>
                                        </p:tgtEl>
                                        <p:attrNameLst>
                                          <p:attrName>style.visibility</p:attrName>
                                        </p:attrNameLst>
                                      </p:cBhvr>
                                      <p:to>
                                        <p:strVal val="visible"/>
                                      </p:to>
                                    </p:set>
                                    <p:animEffect transition="in" filter="wipe(up)">
                                      <p:cBhvr>
                                        <p:cTn id="48" dur="500"/>
                                        <p:tgtEl>
                                          <p:spTgt spid="198"/>
                                        </p:tgtEl>
                                      </p:cBhvr>
                                    </p:animEffect>
                                  </p:childTnLst>
                                </p:cTn>
                              </p:par>
                            </p:childTnLst>
                          </p:cTn>
                        </p:par>
                        <p:par>
                          <p:cTn id="49" fill="hold">
                            <p:stCondLst>
                              <p:cond delay="500"/>
                            </p:stCondLst>
                            <p:childTnLst>
                              <p:par>
                                <p:cTn id="50" presetID="22" presetClass="entr" presetSubtype="2" fill="hold" nodeType="afterEffect">
                                  <p:stCondLst>
                                    <p:cond delay="0"/>
                                  </p:stCondLst>
                                  <p:childTnLst>
                                    <p:set>
                                      <p:cBhvr>
                                        <p:cTn id="51" dur="1" fill="hold">
                                          <p:stCondLst>
                                            <p:cond delay="0"/>
                                          </p:stCondLst>
                                        </p:cTn>
                                        <p:tgtEl>
                                          <p:spTgt spid="199"/>
                                        </p:tgtEl>
                                        <p:attrNameLst>
                                          <p:attrName>style.visibility</p:attrName>
                                        </p:attrNameLst>
                                      </p:cBhvr>
                                      <p:to>
                                        <p:strVal val="visible"/>
                                      </p:to>
                                    </p:set>
                                    <p:animEffect transition="in" filter="wipe(right)">
                                      <p:cBhvr>
                                        <p:cTn id="52" dur="500"/>
                                        <p:tgtEl>
                                          <p:spTgt spid="199"/>
                                        </p:tgtEl>
                                      </p:cBhvr>
                                    </p:animEffect>
                                  </p:childTnLst>
                                </p:cTn>
                              </p:par>
                              <p:par>
                                <p:cTn id="53" presetID="22" presetClass="entr" presetSubtype="2" fill="hold" nodeType="withEffect">
                                  <p:stCondLst>
                                    <p:cond delay="0"/>
                                  </p:stCondLst>
                                  <p:childTnLst>
                                    <p:set>
                                      <p:cBhvr>
                                        <p:cTn id="54" dur="1" fill="hold">
                                          <p:stCondLst>
                                            <p:cond delay="0"/>
                                          </p:stCondLst>
                                        </p:cTn>
                                        <p:tgtEl>
                                          <p:spTgt spid="211"/>
                                        </p:tgtEl>
                                        <p:attrNameLst>
                                          <p:attrName>style.visibility</p:attrName>
                                        </p:attrNameLst>
                                      </p:cBhvr>
                                      <p:to>
                                        <p:strVal val="visible"/>
                                      </p:to>
                                    </p:set>
                                    <p:animEffect transition="in" filter="wipe(right)">
                                      <p:cBhvr>
                                        <p:cTn id="55" dur="500"/>
                                        <p:tgtEl>
                                          <p:spTgt spid="211"/>
                                        </p:tgtEl>
                                      </p:cBhvr>
                                    </p:animEffect>
                                  </p:childTnLst>
                                </p:cTn>
                              </p:par>
                            </p:childTnLst>
                          </p:cTn>
                        </p:par>
                        <p:par>
                          <p:cTn id="56" fill="hold">
                            <p:stCondLst>
                              <p:cond delay="1000"/>
                            </p:stCondLst>
                            <p:childTnLst>
                              <p:par>
                                <p:cTn id="57" presetID="22" presetClass="entr" presetSubtype="4" fill="hold" nodeType="afterEffect">
                                  <p:stCondLst>
                                    <p:cond delay="0"/>
                                  </p:stCondLst>
                                  <p:childTnLst>
                                    <p:set>
                                      <p:cBhvr>
                                        <p:cTn id="58" dur="1" fill="hold">
                                          <p:stCondLst>
                                            <p:cond delay="0"/>
                                          </p:stCondLst>
                                        </p:cTn>
                                        <p:tgtEl>
                                          <p:spTgt spid="200"/>
                                        </p:tgtEl>
                                        <p:attrNameLst>
                                          <p:attrName>style.visibility</p:attrName>
                                        </p:attrNameLst>
                                      </p:cBhvr>
                                      <p:to>
                                        <p:strVal val="visible"/>
                                      </p:to>
                                    </p:set>
                                    <p:animEffect transition="in" filter="wipe(down)">
                                      <p:cBhvr>
                                        <p:cTn id="59" dur="500"/>
                                        <p:tgtEl>
                                          <p:spTgt spid="200"/>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nodeType="clickEffect">
                                  <p:stCondLst>
                                    <p:cond delay="0"/>
                                  </p:stCondLst>
                                  <p:childTnLst>
                                    <p:set>
                                      <p:cBhvr>
                                        <p:cTn id="63" dur="1" fill="hold">
                                          <p:stCondLst>
                                            <p:cond delay="0"/>
                                          </p:stCondLst>
                                        </p:cTn>
                                        <p:tgtEl>
                                          <p:spTgt spid="204"/>
                                        </p:tgtEl>
                                        <p:attrNameLst>
                                          <p:attrName>style.visibility</p:attrName>
                                        </p:attrNameLst>
                                      </p:cBhvr>
                                      <p:to>
                                        <p:strVal val="visible"/>
                                      </p:to>
                                    </p:set>
                                    <p:animEffect transition="in" filter="wipe(up)">
                                      <p:cBhvr>
                                        <p:cTn id="64" dur="500"/>
                                        <p:tgtEl>
                                          <p:spTgt spid="204"/>
                                        </p:tgtEl>
                                      </p:cBhvr>
                                    </p:animEffect>
                                  </p:childTnLst>
                                </p:cTn>
                              </p:par>
                            </p:childTnLst>
                          </p:cTn>
                        </p:par>
                        <p:par>
                          <p:cTn id="65" fill="hold">
                            <p:stCondLst>
                              <p:cond delay="500"/>
                            </p:stCondLst>
                            <p:childTnLst>
                              <p:par>
                                <p:cTn id="66" presetID="22" presetClass="entr" presetSubtype="8" fill="hold" nodeType="afterEffect">
                                  <p:stCondLst>
                                    <p:cond delay="0"/>
                                  </p:stCondLst>
                                  <p:childTnLst>
                                    <p:set>
                                      <p:cBhvr>
                                        <p:cTn id="67" dur="1" fill="hold">
                                          <p:stCondLst>
                                            <p:cond delay="0"/>
                                          </p:stCondLst>
                                        </p:cTn>
                                        <p:tgtEl>
                                          <p:spTgt spid="206"/>
                                        </p:tgtEl>
                                        <p:attrNameLst>
                                          <p:attrName>style.visibility</p:attrName>
                                        </p:attrNameLst>
                                      </p:cBhvr>
                                      <p:to>
                                        <p:strVal val="visible"/>
                                      </p:to>
                                    </p:set>
                                    <p:animEffect transition="in" filter="wipe(left)">
                                      <p:cBhvr>
                                        <p:cTn id="68" dur="500"/>
                                        <p:tgtEl>
                                          <p:spTgt spid="206"/>
                                        </p:tgtEl>
                                      </p:cBhvr>
                                    </p:animEffect>
                                  </p:childTnLst>
                                </p:cTn>
                              </p:par>
                              <p:par>
                                <p:cTn id="69" presetID="22" presetClass="entr" presetSubtype="8" fill="hold" nodeType="withEffect">
                                  <p:stCondLst>
                                    <p:cond delay="0"/>
                                  </p:stCondLst>
                                  <p:childTnLst>
                                    <p:set>
                                      <p:cBhvr>
                                        <p:cTn id="70" dur="1" fill="hold">
                                          <p:stCondLst>
                                            <p:cond delay="0"/>
                                          </p:stCondLst>
                                        </p:cTn>
                                        <p:tgtEl>
                                          <p:spTgt spid="215"/>
                                        </p:tgtEl>
                                        <p:attrNameLst>
                                          <p:attrName>style.visibility</p:attrName>
                                        </p:attrNameLst>
                                      </p:cBhvr>
                                      <p:to>
                                        <p:strVal val="visible"/>
                                      </p:to>
                                    </p:set>
                                    <p:animEffect transition="in" filter="wipe(left)">
                                      <p:cBhvr>
                                        <p:cTn id="71" dur="500"/>
                                        <p:tgtEl>
                                          <p:spTgt spid="215"/>
                                        </p:tgtEl>
                                      </p:cBhvr>
                                    </p:animEffect>
                                  </p:childTnLst>
                                </p:cTn>
                              </p:par>
                            </p:childTnLst>
                          </p:cTn>
                        </p:par>
                        <p:par>
                          <p:cTn id="72" fill="hold">
                            <p:stCondLst>
                              <p:cond delay="1000"/>
                            </p:stCondLst>
                            <p:childTnLst>
                              <p:par>
                                <p:cTn id="73" presetID="22" presetClass="entr" presetSubtype="4" fill="hold" nodeType="afterEffect">
                                  <p:stCondLst>
                                    <p:cond delay="0"/>
                                  </p:stCondLst>
                                  <p:childTnLst>
                                    <p:set>
                                      <p:cBhvr>
                                        <p:cTn id="74" dur="1" fill="hold">
                                          <p:stCondLst>
                                            <p:cond delay="0"/>
                                          </p:stCondLst>
                                        </p:cTn>
                                        <p:tgtEl>
                                          <p:spTgt spid="202"/>
                                        </p:tgtEl>
                                        <p:attrNameLst>
                                          <p:attrName>style.visibility</p:attrName>
                                        </p:attrNameLst>
                                      </p:cBhvr>
                                      <p:to>
                                        <p:strVal val="visible"/>
                                      </p:to>
                                    </p:set>
                                    <p:animEffect transition="in" filter="wipe(down)">
                                      <p:cBhvr>
                                        <p:cTn id="75" dur="500"/>
                                        <p:tgtEl>
                                          <p:spTgt spid="202"/>
                                        </p:tgtEl>
                                      </p:cBhvr>
                                    </p:animEffect>
                                  </p:childTnLst>
                                </p:cTn>
                              </p:par>
                            </p:childTnLst>
                          </p:cTn>
                        </p:par>
                        <p:par>
                          <p:cTn id="76" fill="hold">
                            <p:stCondLst>
                              <p:cond delay="1500"/>
                            </p:stCondLst>
                            <p:childTnLst>
                              <p:par>
                                <p:cTn id="77" presetID="22" presetClass="entr" presetSubtype="1" fill="hold" nodeType="afterEffect">
                                  <p:stCondLst>
                                    <p:cond delay="0"/>
                                  </p:stCondLst>
                                  <p:childTnLst>
                                    <p:set>
                                      <p:cBhvr>
                                        <p:cTn id="78" dur="1" fill="hold">
                                          <p:stCondLst>
                                            <p:cond delay="0"/>
                                          </p:stCondLst>
                                        </p:cTn>
                                        <p:tgtEl>
                                          <p:spTgt spid="201"/>
                                        </p:tgtEl>
                                        <p:attrNameLst>
                                          <p:attrName>style.visibility</p:attrName>
                                        </p:attrNameLst>
                                      </p:cBhvr>
                                      <p:to>
                                        <p:strVal val="visible"/>
                                      </p:to>
                                    </p:set>
                                    <p:animEffect transition="in" filter="wipe(up)">
                                      <p:cBhvr>
                                        <p:cTn id="79" dur="500"/>
                                        <p:tgtEl>
                                          <p:spTgt spid="201"/>
                                        </p:tgtEl>
                                      </p:cBhvr>
                                    </p:animEffect>
                                  </p:childTnLst>
                                </p:cTn>
                              </p:par>
                            </p:childTnLst>
                          </p:cTn>
                        </p:par>
                        <p:par>
                          <p:cTn id="80" fill="hold">
                            <p:stCondLst>
                              <p:cond delay="2000"/>
                            </p:stCondLst>
                            <p:childTnLst>
                              <p:par>
                                <p:cTn id="81" presetID="22" presetClass="entr" presetSubtype="2" fill="hold" nodeType="afterEffect">
                                  <p:stCondLst>
                                    <p:cond delay="0"/>
                                  </p:stCondLst>
                                  <p:childTnLst>
                                    <p:set>
                                      <p:cBhvr>
                                        <p:cTn id="82" dur="1" fill="hold">
                                          <p:stCondLst>
                                            <p:cond delay="0"/>
                                          </p:stCondLst>
                                        </p:cTn>
                                        <p:tgtEl>
                                          <p:spTgt spid="205"/>
                                        </p:tgtEl>
                                        <p:attrNameLst>
                                          <p:attrName>style.visibility</p:attrName>
                                        </p:attrNameLst>
                                      </p:cBhvr>
                                      <p:to>
                                        <p:strVal val="visible"/>
                                      </p:to>
                                    </p:set>
                                    <p:animEffect transition="in" filter="wipe(right)">
                                      <p:cBhvr>
                                        <p:cTn id="83" dur="500"/>
                                        <p:tgtEl>
                                          <p:spTgt spid="205"/>
                                        </p:tgtEl>
                                      </p:cBhvr>
                                    </p:animEffect>
                                  </p:childTnLst>
                                </p:cTn>
                              </p:par>
                              <p:par>
                                <p:cTn id="84" presetID="22" presetClass="entr" presetSubtype="2" fill="hold" nodeType="withEffect">
                                  <p:stCondLst>
                                    <p:cond delay="0"/>
                                  </p:stCondLst>
                                  <p:childTnLst>
                                    <p:set>
                                      <p:cBhvr>
                                        <p:cTn id="85" dur="1" fill="hold">
                                          <p:stCondLst>
                                            <p:cond delay="0"/>
                                          </p:stCondLst>
                                        </p:cTn>
                                        <p:tgtEl>
                                          <p:spTgt spid="219"/>
                                        </p:tgtEl>
                                        <p:attrNameLst>
                                          <p:attrName>style.visibility</p:attrName>
                                        </p:attrNameLst>
                                      </p:cBhvr>
                                      <p:to>
                                        <p:strVal val="visible"/>
                                      </p:to>
                                    </p:set>
                                    <p:animEffect transition="in" filter="wipe(right)">
                                      <p:cBhvr>
                                        <p:cTn id="86" dur="500"/>
                                        <p:tgtEl>
                                          <p:spTgt spid="219"/>
                                        </p:tgtEl>
                                      </p:cBhvr>
                                    </p:animEffect>
                                  </p:childTnLst>
                                </p:cTn>
                              </p:par>
                            </p:childTnLst>
                          </p:cTn>
                        </p:par>
                        <p:par>
                          <p:cTn id="87" fill="hold">
                            <p:stCondLst>
                              <p:cond delay="2500"/>
                            </p:stCondLst>
                            <p:childTnLst>
                              <p:par>
                                <p:cTn id="88" presetID="22" presetClass="entr" presetSubtype="4" fill="hold" nodeType="afterEffect">
                                  <p:stCondLst>
                                    <p:cond delay="0"/>
                                  </p:stCondLst>
                                  <p:childTnLst>
                                    <p:set>
                                      <p:cBhvr>
                                        <p:cTn id="89" dur="1" fill="hold">
                                          <p:stCondLst>
                                            <p:cond delay="0"/>
                                          </p:stCondLst>
                                        </p:cTn>
                                        <p:tgtEl>
                                          <p:spTgt spid="203"/>
                                        </p:tgtEl>
                                        <p:attrNameLst>
                                          <p:attrName>style.visibility</p:attrName>
                                        </p:attrNameLst>
                                      </p:cBhvr>
                                      <p:to>
                                        <p:strVal val="visible"/>
                                      </p:to>
                                    </p:set>
                                    <p:animEffect transition="in" filter="wipe(down)">
                                      <p:cBhvr>
                                        <p:cTn id="90"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build="p"/>
      <p:bldP spid="19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layer: overview</a:t>
            </a:r>
            <a:endParaRPr lang="en-US" sz="4400" dirty="0"/>
          </a:p>
        </p:txBody>
      </p:sp>
      <p:sp>
        <p:nvSpPr>
          <p:cNvPr id="4" name="Content Placeholder 3">
            <a:extLst>
              <a:ext uri="{FF2B5EF4-FFF2-40B4-BE49-F238E27FC236}">
                <a16:creationId xmlns:a16="http://schemas.microsoft.com/office/drawing/2014/main" id="{F6E2ACD2-5E28-0840-A1E8-F9AB901FE8BC}"/>
              </a:ext>
            </a:extLst>
          </p:cNvPr>
          <p:cNvSpPr>
            <a:spLocks noGrp="1"/>
          </p:cNvSpPr>
          <p:nvPr>
            <p:ph sz="half" idx="1"/>
          </p:nvPr>
        </p:nvSpPr>
        <p:spPr>
          <a:xfrm>
            <a:off x="781763" y="1253331"/>
            <a:ext cx="4842088" cy="4351338"/>
          </a:xfrm>
        </p:spPr>
        <p:txBody>
          <a:bodyPr>
            <a:noAutofit/>
          </a:bodyPr>
          <a:lstStyle/>
          <a:p>
            <a:pPr marL="11113" indent="0">
              <a:buNone/>
            </a:pPr>
            <a:r>
              <a:rPr lang="en-US" altLang="en-US" sz="3200" i="1" dirty="0">
                <a:solidFill>
                  <a:srgbClr val="CC0000"/>
                </a:solidFill>
                <a:latin typeface="Calibri" panose="020F0502020204030204" pitchFamily="34" charset="0"/>
                <a:cs typeface="Calibri" panose="020F0502020204030204" pitchFamily="34" charset="0"/>
              </a:rPr>
              <a:t>Our goal:</a:t>
            </a:r>
            <a:r>
              <a:rPr lang="en-US" altLang="en-US" sz="3200" i="1" dirty="0">
                <a:latin typeface="Calibri" panose="020F0502020204030204" pitchFamily="34" charset="0"/>
                <a:cs typeface="Calibri" panose="020F0502020204030204" pitchFamily="34" charset="0"/>
              </a:rPr>
              <a:t> </a:t>
            </a:r>
          </a:p>
          <a:p>
            <a:pPr marL="400050" indent="-285750">
              <a:buFont typeface="Wingdings" charset="2"/>
              <a:buChar char="§"/>
              <a:defRPr/>
            </a:pPr>
            <a:r>
              <a:rPr lang="en-US" sz="3200" dirty="0"/>
              <a:t>understand principles behind transport layer services:</a:t>
            </a:r>
          </a:p>
          <a:p>
            <a:pPr lvl="1">
              <a:buFont typeface="Arial"/>
              <a:buChar char="•"/>
              <a:defRPr/>
            </a:pPr>
            <a:r>
              <a:rPr lang="en-US" sz="2800" dirty="0"/>
              <a:t>multiplexing, demultiplexing</a:t>
            </a:r>
          </a:p>
          <a:p>
            <a:pPr lvl="1">
              <a:buFont typeface="Arial"/>
              <a:buChar char="•"/>
              <a:defRPr/>
            </a:pPr>
            <a:r>
              <a:rPr lang="en-US" sz="2800" dirty="0"/>
              <a:t>reliable data transfer</a:t>
            </a:r>
          </a:p>
          <a:p>
            <a:pPr lvl="1">
              <a:buFont typeface="Arial"/>
              <a:buChar char="•"/>
              <a:defRPr/>
            </a:pPr>
            <a:r>
              <a:rPr lang="en-US" sz="2800" dirty="0"/>
              <a:t>flow control</a:t>
            </a:r>
          </a:p>
          <a:p>
            <a:pPr lvl="1">
              <a:buFont typeface="Arial"/>
              <a:buChar char="•"/>
              <a:defRPr/>
            </a:pPr>
            <a:r>
              <a:rPr lang="en-US" sz="2800" dirty="0"/>
              <a:t>congestion control</a:t>
            </a:r>
            <a:endParaRPr lang="en-US" sz="3200" dirty="0"/>
          </a:p>
          <a:p>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5968416" y="1815962"/>
            <a:ext cx="5994400" cy="4799013"/>
          </a:xfrm>
        </p:spPr>
        <p:txBody>
          <a:bodyPr>
            <a:normAutofit/>
          </a:bodyPr>
          <a:lstStyle/>
          <a:p>
            <a:pPr marL="457200" indent="-285750">
              <a:buFont typeface="Wingdings" charset="2"/>
              <a:buChar char="§"/>
              <a:defRPr/>
            </a:pPr>
            <a:r>
              <a:rPr lang="en-US" sz="3200" dirty="0"/>
              <a:t>learn about Internet transport layer protocols:</a:t>
            </a:r>
          </a:p>
          <a:p>
            <a:pPr lvl="1">
              <a:buFont typeface="Arial"/>
              <a:buChar char="•"/>
              <a:defRPr/>
            </a:pPr>
            <a:r>
              <a:rPr lang="en-US" sz="2800" dirty="0"/>
              <a:t>UDP: connectionless transport</a:t>
            </a:r>
          </a:p>
          <a:p>
            <a:pPr lvl="1">
              <a:buFont typeface="Arial"/>
              <a:buChar char="•"/>
              <a:defRPr/>
            </a:pPr>
            <a:r>
              <a:rPr lang="en-US" sz="2800" dirty="0"/>
              <a:t>TCP: connection-oriented reliable transport</a:t>
            </a:r>
          </a:p>
          <a:p>
            <a:pPr lvl="1">
              <a:buFont typeface="Arial"/>
              <a:buChar char="•"/>
              <a:defRPr/>
            </a:pPr>
            <a:r>
              <a:rPr lang="en-US" sz="2800" dirty="0"/>
              <a:t>TCP congestion control</a:t>
            </a:r>
            <a:endParaRPr lang="en-US" dirty="0"/>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11084F46-D79C-3048-9B21-CEBC66650819}"/>
              </a:ext>
            </a:extLst>
          </p:cNvPr>
          <p:cNvSpPr>
            <a:spLocks noGrp="1"/>
          </p:cNvSpPr>
          <p:nvPr>
            <p:ph type="sldNum" sz="quarter" idx="4"/>
          </p:nvPr>
        </p:nvSpPr>
        <p:spPr>
          <a:xfrm>
            <a:off x="9219616" y="6454664"/>
            <a:ext cx="2743200" cy="365125"/>
          </a:xfrm>
        </p:spPr>
        <p:txBody>
          <a:bodyPr/>
          <a:lstStyle/>
          <a:p>
            <a:r>
              <a:rPr lang="en-US" dirty="0"/>
              <a:t>Transport Layer: 3-</a:t>
            </a:r>
            <a:fld id="{C4204591-24BD-A542-B9D5-F8D8A88D2FEE}" type="slidenum">
              <a:rPr lang="en-US" smtClean="0"/>
              <a:pPr/>
              <a:t>2</a:t>
            </a:fld>
            <a:endParaRPr lang="en-US" dirty="0"/>
          </a:p>
        </p:txBody>
      </p:sp>
    </p:spTree>
    <p:extLst>
      <p:ext uri="{BB962C8B-B14F-4D97-AF65-F5344CB8AC3E}">
        <p14:creationId xmlns:p14="http://schemas.microsoft.com/office/powerpoint/2010/main" val="42151904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Connection-oriented demultiplexing</a:t>
            </a:r>
          </a:p>
        </p:txBody>
      </p:sp>
      <p:sp>
        <p:nvSpPr>
          <p:cNvPr id="128" name="Rectangle 3">
            <a:extLst>
              <a:ext uri="{FF2B5EF4-FFF2-40B4-BE49-F238E27FC236}">
                <a16:creationId xmlns:a16="http://schemas.microsoft.com/office/drawing/2014/main" id="{2C2F9B28-FDD9-B047-936F-1DE26AECFD6E}"/>
              </a:ext>
            </a:extLst>
          </p:cNvPr>
          <p:cNvSpPr txBox="1">
            <a:spLocks noChangeArrowheads="1"/>
          </p:cNvSpPr>
          <p:nvPr/>
        </p:nvSpPr>
        <p:spPr>
          <a:xfrm>
            <a:off x="798689" y="1495768"/>
            <a:ext cx="4770837" cy="294261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0050" marR="0" lvl="0" indent="-2762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TCP socket identified by </a:t>
            </a: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4-</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tuple: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source IP address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source port number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dest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IP address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dest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port number</a:t>
            </a:r>
          </a:p>
        </p:txBody>
      </p:sp>
      <p:sp>
        <p:nvSpPr>
          <p:cNvPr id="129" name="Rectangle 4">
            <a:extLst>
              <a:ext uri="{FF2B5EF4-FFF2-40B4-BE49-F238E27FC236}">
                <a16:creationId xmlns:a16="http://schemas.microsoft.com/office/drawing/2014/main" id="{C6672EA0-BD4C-AA4C-B327-560672E6A24F}"/>
              </a:ext>
            </a:extLst>
          </p:cNvPr>
          <p:cNvSpPr txBox="1">
            <a:spLocks noChangeArrowheads="1"/>
          </p:cNvSpPr>
          <p:nvPr/>
        </p:nvSpPr>
        <p:spPr>
          <a:xfrm>
            <a:off x="6476415" y="1510775"/>
            <a:ext cx="5036711" cy="497477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8313" marR="0" lvl="0" indent="-2889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server may support many simultaneous TCP sockets: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each socket identified by its own 4-tuple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each socket associated with a different connecting client</a:t>
            </a:r>
          </a:p>
        </p:txBody>
      </p:sp>
      <p:sp>
        <p:nvSpPr>
          <p:cNvPr id="6" name="Rectangle 3">
            <a:extLst>
              <a:ext uri="{FF2B5EF4-FFF2-40B4-BE49-F238E27FC236}">
                <a16:creationId xmlns:a16="http://schemas.microsoft.com/office/drawing/2014/main" id="{2C2F9B28-FDD9-B047-936F-1DE26AECFD6E}"/>
              </a:ext>
            </a:extLst>
          </p:cNvPr>
          <p:cNvSpPr txBox="1">
            <a:spLocks noChangeArrowheads="1"/>
          </p:cNvSpPr>
          <p:nvPr/>
        </p:nvSpPr>
        <p:spPr>
          <a:xfrm>
            <a:off x="784324" y="4284442"/>
            <a:ext cx="4770837" cy="222857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0050" marR="0" lvl="0" indent="-26987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demux: receiver uses </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all four values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(4-tuple)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to direct segment to appropriate socket</a:t>
            </a:r>
          </a:p>
        </p:txBody>
      </p:sp>
      <p:sp>
        <p:nvSpPr>
          <p:cNvPr id="7" name="Slide Number Placeholder 2">
            <a:extLst>
              <a:ext uri="{FF2B5EF4-FFF2-40B4-BE49-F238E27FC236}">
                <a16:creationId xmlns:a16="http://schemas.microsoft.com/office/drawing/2014/main" id="{AE4D1361-EDC2-E64C-B2A5-339968681A4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20</a:t>
            </a:fld>
            <a:endParaRPr lang="en-US" dirty="0"/>
          </a:p>
        </p:txBody>
      </p:sp>
    </p:spTree>
    <p:extLst>
      <p:ext uri="{BB962C8B-B14F-4D97-AF65-F5344CB8AC3E}">
        <p14:creationId xmlns:p14="http://schemas.microsoft.com/office/powerpoint/2010/main" val="1345492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9"/>
                                        </p:tgtEl>
                                        <p:attrNameLst>
                                          <p:attrName>style.visibility</p:attrName>
                                        </p:attrNameLst>
                                      </p:cBhvr>
                                      <p:to>
                                        <p:strVal val="visible"/>
                                      </p:to>
                                    </p:set>
                                    <p:animEffect transition="in" filter="dissolve">
                                      <p:cBhvr>
                                        <p:cTn id="12"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Connection-oriented demultiplexing: example</a:t>
            </a:r>
          </a:p>
        </p:txBody>
      </p:sp>
      <p:sp>
        <p:nvSpPr>
          <p:cNvPr id="525" name="Freeform 5">
            <a:extLst>
              <a:ext uri="{FF2B5EF4-FFF2-40B4-BE49-F238E27FC236}">
                <a16:creationId xmlns:a16="http://schemas.microsoft.com/office/drawing/2014/main" id="{7563D6BB-009E-434A-9515-A6EAB0387E14}"/>
              </a:ext>
            </a:extLst>
          </p:cNvPr>
          <p:cNvSpPr>
            <a:spLocks/>
          </p:cNvSpPr>
          <p:nvPr/>
        </p:nvSpPr>
        <p:spPr bwMode="auto">
          <a:xfrm>
            <a:off x="4454236" y="1478017"/>
            <a:ext cx="552450" cy="2082800"/>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6" name="Freeform 6">
            <a:extLst>
              <a:ext uri="{FF2B5EF4-FFF2-40B4-BE49-F238E27FC236}">
                <a16:creationId xmlns:a16="http://schemas.microsoft.com/office/drawing/2014/main" id="{C4ABCFDA-E140-9C42-81C9-A5B5F6C446B3}"/>
              </a:ext>
            </a:extLst>
          </p:cNvPr>
          <p:cNvSpPr>
            <a:spLocks/>
          </p:cNvSpPr>
          <p:nvPr/>
        </p:nvSpPr>
        <p:spPr bwMode="auto">
          <a:xfrm>
            <a:off x="2052349" y="1657405"/>
            <a:ext cx="460375" cy="2193925"/>
          </a:xfrm>
          <a:custGeom>
            <a:avLst/>
            <a:gdLst>
              <a:gd name="T0" fmla="*/ 2147483647 w 290"/>
              <a:gd name="T1" fmla="*/ 2147483647 h 1382"/>
              <a:gd name="T2" fmla="*/ 0 w 290"/>
              <a:gd name="T3" fmla="*/ 2147483647 h 1382"/>
              <a:gd name="T4" fmla="*/ 2147483647 w 290"/>
              <a:gd name="T5" fmla="*/ 0 h 1382"/>
              <a:gd name="T6" fmla="*/ 2147483647 w 290"/>
              <a:gd name="T7" fmla="*/ 2147483647 h 1382"/>
              <a:gd name="T8" fmla="*/ 2147483647 w 290"/>
              <a:gd name="T9" fmla="*/ 2147483647 h 1382"/>
              <a:gd name="T10" fmla="*/ 2147483647 w 290"/>
              <a:gd name="T11" fmla="*/ 2147483647 h 138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0" h="1382">
                <a:moveTo>
                  <a:pt x="15" y="1382"/>
                </a:moveTo>
                <a:lnTo>
                  <a:pt x="0" y="1360"/>
                </a:lnTo>
                <a:lnTo>
                  <a:pt x="290" y="0"/>
                </a:lnTo>
                <a:lnTo>
                  <a:pt x="284" y="1258"/>
                </a:lnTo>
                <a:lnTo>
                  <a:pt x="182" y="1382"/>
                </a:lnTo>
                <a:lnTo>
                  <a:pt x="15" y="1382"/>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7" name="Rectangle 23">
            <a:extLst>
              <a:ext uri="{FF2B5EF4-FFF2-40B4-BE49-F238E27FC236}">
                <a16:creationId xmlns:a16="http://schemas.microsoft.com/office/drawing/2014/main" id="{614F9B0E-1109-CC4B-8E75-55A6C74E6801}"/>
              </a:ext>
            </a:extLst>
          </p:cNvPr>
          <p:cNvSpPr>
            <a:spLocks noChangeArrowheads="1"/>
          </p:cNvSpPr>
          <p:nvPr/>
        </p:nvSpPr>
        <p:spPr bwMode="auto">
          <a:xfrm>
            <a:off x="2568286" y="1624067"/>
            <a:ext cx="1296988"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8" name="Rectangle 24">
            <a:extLst>
              <a:ext uri="{FF2B5EF4-FFF2-40B4-BE49-F238E27FC236}">
                <a16:creationId xmlns:a16="http://schemas.microsoft.com/office/drawing/2014/main" id="{CBD89C10-5030-2D42-A25D-BFEC970A8F20}"/>
              </a:ext>
            </a:extLst>
          </p:cNvPr>
          <p:cNvSpPr>
            <a:spLocks noChangeArrowheads="1"/>
          </p:cNvSpPr>
          <p:nvPr/>
        </p:nvSpPr>
        <p:spPr bwMode="auto">
          <a:xfrm>
            <a:off x="2530186" y="1678042"/>
            <a:ext cx="12731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9" name="Line 25">
            <a:extLst>
              <a:ext uri="{FF2B5EF4-FFF2-40B4-BE49-F238E27FC236}">
                <a16:creationId xmlns:a16="http://schemas.microsoft.com/office/drawing/2014/main" id="{8D7EF085-D57A-E243-98DA-BEAC54BDE621}"/>
              </a:ext>
            </a:extLst>
          </p:cNvPr>
          <p:cNvSpPr>
            <a:spLocks noChangeShapeType="1"/>
          </p:cNvSpPr>
          <p:nvPr/>
        </p:nvSpPr>
        <p:spPr bwMode="auto">
          <a:xfrm>
            <a:off x="2539711" y="2438455"/>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0" name="Text Box 26">
            <a:extLst>
              <a:ext uri="{FF2B5EF4-FFF2-40B4-BE49-F238E27FC236}">
                <a16:creationId xmlns:a16="http://schemas.microsoft.com/office/drawing/2014/main" id="{0ED9175A-7497-DD4F-9C18-ACF0B19F7B51}"/>
              </a:ext>
            </a:extLst>
          </p:cNvPr>
          <p:cNvSpPr txBox="1">
            <a:spLocks noChangeArrowheads="1"/>
          </p:cNvSpPr>
          <p:nvPr/>
        </p:nvSpPr>
        <p:spPr bwMode="auto">
          <a:xfrm>
            <a:off x="2496849" y="2420992"/>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531" name="Line 27">
            <a:extLst>
              <a:ext uri="{FF2B5EF4-FFF2-40B4-BE49-F238E27FC236}">
                <a16:creationId xmlns:a16="http://schemas.microsoft.com/office/drawing/2014/main" id="{FD58D124-018E-3848-9BB8-DBD51A4D851F}"/>
              </a:ext>
            </a:extLst>
          </p:cNvPr>
          <p:cNvSpPr>
            <a:spLocks noChangeShapeType="1"/>
          </p:cNvSpPr>
          <p:nvPr/>
        </p:nvSpPr>
        <p:spPr bwMode="auto">
          <a:xfrm>
            <a:off x="2547649" y="2759130"/>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2" name="Line 28">
            <a:extLst>
              <a:ext uri="{FF2B5EF4-FFF2-40B4-BE49-F238E27FC236}">
                <a16:creationId xmlns:a16="http://schemas.microsoft.com/office/drawing/2014/main" id="{15074162-585A-BC41-91A3-96670F676188}"/>
              </a:ext>
            </a:extLst>
          </p:cNvPr>
          <p:cNvSpPr>
            <a:spLocks noChangeShapeType="1"/>
          </p:cNvSpPr>
          <p:nvPr/>
        </p:nvSpPr>
        <p:spPr bwMode="auto">
          <a:xfrm>
            <a:off x="2533361" y="306869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3" name="Line 29">
            <a:extLst>
              <a:ext uri="{FF2B5EF4-FFF2-40B4-BE49-F238E27FC236}">
                <a16:creationId xmlns:a16="http://schemas.microsoft.com/office/drawing/2014/main" id="{23B1C83D-9CD1-7141-80E9-B23AF1A120DD}"/>
              </a:ext>
            </a:extLst>
          </p:cNvPr>
          <p:cNvSpPr>
            <a:spLocks noChangeShapeType="1"/>
          </p:cNvSpPr>
          <p:nvPr/>
        </p:nvSpPr>
        <p:spPr bwMode="auto">
          <a:xfrm>
            <a:off x="2533361" y="3354442"/>
            <a:ext cx="1263650" cy="3175"/>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4" name="Text Box 26">
            <a:extLst>
              <a:ext uri="{FF2B5EF4-FFF2-40B4-BE49-F238E27FC236}">
                <a16:creationId xmlns:a16="http://schemas.microsoft.com/office/drawing/2014/main" id="{18FD1BAC-22E0-E743-8D85-AD83603D9B8E}"/>
              </a:ext>
            </a:extLst>
          </p:cNvPr>
          <p:cNvSpPr txBox="1">
            <a:spLocks noChangeArrowheads="1"/>
          </p:cNvSpPr>
          <p:nvPr/>
        </p:nvSpPr>
        <p:spPr bwMode="auto">
          <a:xfrm>
            <a:off x="2531774" y="166851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535" name="Text Box 26">
            <a:extLst>
              <a:ext uri="{FF2B5EF4-FFF2-40B4-BE49-F238E27FC236}">
                <a16:creationId xmlns:a16="http://schemas.microsoft.com/office/drawing/2014/main" id="{FA894B51-006F-1749-B20E-08F2DE8012E4}"/>
              </a:ext>
            </a:extLst>
          </p:cNvPr>
          <p:cNvSpPr txBox="1">
            <a:spLocks noChangeArrowheads="1"/>
          </p:cNvSpPr>
          <p:nvPr/>
        </p:nvSpPr>
        <p:spPr bwMode="auto">
          <a:xfrm>
            <a:off x="2487324" y="332586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536" name="Text Box 26">
            <a:extLst>
              <a:ext uri="{FF2B5EF4-FFF2-40B4-BE49-F238E27FC236}">
                <a16:creationId xmlns:a16="http://schemas.microsoft.com/office/drawing/2014/main" id="{986C06D0-2FCC-3C4A-8B26-E47FEACB6A76}"/>
              </a:ext>
            </a:extLst>
          </p:cNvPr>
          <p:cNvSpPr txBox="1">
            <a:spLocks noChangeArrowheads="1"/>
          </p:cNvSpPr>
          <p:nvPr/>
        </p:nvSpPr>
        <p:spPr bwMode="auto">
          <a:xfrm>
            <a:off x="2506374" y="304011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537" name="Text Box 26">
            <a:extLst>
              <a:ext uri="{FF2B5EF4-FFF2-40B4-BE49-F238E27FC236}">
                <a16:creationId xmlns:a16="http://schemas.microsoft.com/office/drawing/2014/main" id="{D076C0F4-C178-3E40-A5A0-D9949817A0D5}"/>
              </a:ext>
            </a:extLst>
          </p:cNvPr>
          <p:cNvSpPr txBox="1">
            <a:spLocks noChangeArrowheads="1"/>
          </p:cNvSpPr>
          <p:nvPr/>
        </p:nvSpPr>
        <p:spPr bwMode="auto">
          <a:xfrm>
            <a:off x="2496849" y="2744842"/>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538" name="Oval 19">
            <a:extLst>
              <a:ext uri="{FF2B5EF4-FFF2-40B4-BE49-F238E27FC236}">
                <a16:creationId xmlns:a16="http://schemas.microsoft.com/office/drawing/2014/main" id="{2A71094C-18F7-1C46-8C86-7D8D2BCF2A4A}"/>
              </a:ext>
            </a:extLst>
          </p:cNvPr>
          <p:cNvSpPr>
            <a:spLocks noChangeArrowheads="1"/>
          </p:cNvSpPr>
          <p:nvPr/>
        </p:nvSpPr>
        <p:spPr bwMode="auto">
          <a:xfrm>
            <a:off x="2866736" y="195426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P1</a:t>
            </a:r>
            <a:endPar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endParaRPr>
          </a:p>
        </p:txBody>
      </p:sp>
      <p:grpSp>
        <p:nvGrpSpPr>
          <p:cNvPr id="539" name="Group 20">
            <a:extLst>
              <a:ext uri="{FF2B5EF4-FFF2-40B4-BE49-F238E27FC236}">
                <a16:creationId xmlns:a16="http://schemas.microsoft.com/office/drawing/2014/main" id="{554821E9-E611-EF4C-B4ED-D5A7C0CB1055}"/>
              </a:ext>
            </a:extLst>
          </p:cNvPr>
          <p:cNvGrpSpPr>
            <a:grpSpLocks/>
          </p:cNvGrpSpPr>
          <p:nvPr/>
        </p:nvGrpSpPr>
        <p:grpSpPr bwMode="auto">
          <a:xfrm>
            <a:off x="2834986" y="2278117"/>
            <a:ext cx="620713" cy="228600"/>
            <a:chOff x="1287" y="2524"/>
            <a:chExt cx="260" cy="100"/>
          </a:xfrm>
        </p:grpSpPr>
        <p:sp>
          <p:nvSpPr>
            <p:cNvPr id="540" name="Rectangle 21">
              <a:extLst>
                <a:ext uri="{FF2B5EF4-FFF2-40B4-BE49-F238E27FC236}">
                  <a16:creationId xmlns:a16="http://schemas.microsoft.com/office/drawing/2014/main" id="{BEBEC012-39DF-A541-830E-6FF13ADAE416}"/>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41" name="Rectangle 22">
              <a:extLst>
                <a:ext uri="{FF2B5EF4-FFF2-40B4-BE49-F238E27FC236}">
                  <a16:creationId xmlns:a16="http://schemas.microsoft.com/office/drawing/2014/main" id="{C54558CA-8722-654B-8BA0-93D5C1A67599}"/>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42" name="Rectangle 23">
              <a:extLst>
                <a:ext uri="{FF2B5EF4-FFF2-40B4-BE49-F238E27FC236}">
                  <a16:creationId xmlns:a16="http://schemas.microsoft.com/office/drawing/2014/main" id="{4ECE78D1-C229-D44C-8946-E5D845D77BF2}"/>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43" name="Rectangle 24">
              <a:extLst>
                <a:ext uri="{FF2B5EF4-FFF2-40B4-BE49-F238E27FC236}">
                  <a16:creationId xmlns:a16="http://schemas.microsoft.com/office/drawing/2014/main" id="{5E3A5BD1-1D56-EA42-9427-8F0D4DE4565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44" name="Rectangle 23">
            <a:extLst>
              <a:ext uri="{FF2B5EF4-FFF2-40B4-BE49-F238E27FC236}">
                <a16:creationId xmlns:a16="http://schemas.microsoft.com/office/drawing/2014/main" id="{9E1F493A-E899-D74E-919F-F4A60AE16A91}"/>
              </a:ext>
            </a:extLst>
          </p:cNvPr>
          <p:cNvSpPr>
            <a:spLocks noChangeArrowheads="1"/>
          </p:cNvSpPr>
          <p:nvPr/>
        </p:nvSpPr>
        <p:spPr bwMode="auto">
          <a:xfrm>
            <a:off x="5067011" y="1390705"/>
            <a:ext cx="2254250"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45" name="Rectangle 24">
            <a:extLst>
              <a:ext uri="{FF2B5EF4-FFF2-40B4-BE49-F238E27FC236}">
                <a16:creationId xmlns:a16="http://schemas.microsoft.com/office/drawing/2014/main" id="{49A0180F-5303-6E4C-99BF-19A56AAC7C47}"/>
              </a:ext>
            </a:extLst>
          </p:cNvPr>
          <p:cNvSpPr>
            <a:spLocks noChangeArrowheads="1"/>
          </p:cNvSpPr>
          <p:nvPr/>
        </p:nvSpPr>
        <p:spPr bwMode="auto">
          <a:xfrm>
            <a:off x="5013036" y="1468492"/>
            <a:ext cx="2225675" cy="1979613"/>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46" name="Text Box 26">
            <a:extLst>
              <a:ext uri="{FF2B5EF4-FFF2-40B4-BE49-F238E27FC236}">
                <a16:creationId xmlns:a16="http://schemas.microsoft.com/office/drawing/2014/main" id="{23645F4E-01B1-3349-9A7F-2F24FC4C20C1}"/>
              </a:ext>
            </a:extLst>
          </p:cNvPr>
          <p:cNvSpPr txBox="1">
            <a:spLocks noChangeArrowheads="1"/>
          </p:cNvSpPr>
          <p:nvPr/>
        </p:nvSpPr>
        <p:spPr bwMode="auto">
          <a:xfrm>
            <a:off x="5438486" y="219715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547" name="Text Box 26">
            <a:extLst>
              <a:ext uri="{FF2B5EF4-FFF2-40B4-BE49-F238E27FC236}">
                <a16:creationId xmlns:a16="http://schemas.microsoft.com/office/drawing/2014/main" id="{9BED65C6-B309-8B4D-A068-E19EDFD116B4}"/>
              </a:ext>
            </a:extLst>
          </p:cNvPr>
          <p:cNvSpPr txBox="1">
            <a:spLocks noChangeArrowheads="1"/>
          </p:cNvSpPr>
          <p:nvPr/>
        </p:nvSpPr>
        <p:spPr bwMode="auto">
          <a:xfrm>
            <a:off x="5492461" y="1420867"/>
            <a:ext cx="1317625"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548" name="Text Box 26">
            <a:extLst>
              <a:ext uri="{FF2B5EF4-FFF2-40B4-BE49-F238E27FC236}">
                <a16:creationId xmlns:a16="http://schemas.microsoft.com/office/drawing/2014/main" id="{3CB9E7E9-E087-BE49-8C38-35C7E48BA8C9}"/>
              </a:ext>
            </a:extLst>
          </p:cNvPr>
          <p:cNvSpPr txBox="1">
            <a:spLocks noChangeArrowheads="1"/>
          </p:cNvSpPr>
          <p:nvPr/>
        </p:nvSpPr>
        <p:spPr bwMode="auto">
          <a:xfrm>
            <a:off x="5432136" y="310203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549" name="Text Box 26">
            <a:extLst>
              <a:ext uri="{FF2B5EF4-FFF2-40B4-BE49-F238E27FC236}">
                <a16:creationId xmlns:a16="http://schemas.microsoft.com/office/drawing/2014/main" id="{75F58D18-0976-1447-9AE8-E0B265BD816E}"/>
              </a:ext>
            </a:extLst>
          </p:cNvPr>
          <p:cNvSpPr txBox="1">
            <a:spLocks noChangeArrowheads="1"/>
          </p:cNvSpPr>
          <p:nvPr/>
        </p:nvSpPr>
        <p:spPr bwMode="auto">
          <a:xfrm>
            <a:off x="5432136" y="281628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550" name="Oval 36">
            <a:extLst>
              <a:ext uri="{FF2B5EF4-FFF2-40B4-BE49-F238E27FC236}">
                <a16:creationId xmlns:a16="http://schemas.microsoft.com/office/drawing/2014/main" id="{2A7F5798-BB67-5141-90FB-F51D589E31C6}"/>
              </a:ext>
            </a:extLst>
          </p:cNvPr>
          <p:cNvSpPr>
            <a:spLocks noChangeArrowheads="1"/>
          </p:cNvSpPr>
          <p:nvPr/>
        </p:nvSpPr>
        <p:spPr bwMode="auto">
          <a:xfrm>
            <a:off x="5132099" y="1727255"/>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charset="0"/>
                <a:ea typeface="ＭＳ Ｐゴシック" charset="0"/>
                <a:cs typeface="+mn-cs"/>
              </a:rPr>
              <a:t>P4</a:t>
            </a:r>
          </a:p>
        </p:txBody>
      </p:sp>
      <p:sp>
        <p:nvSpPr>
          <p:cNvPr id="551" name="Rectangle 23">
            <a:extLst>
              <a:ext uri="{FF2B5EF4-FFF2-40B4-BE49-F238E27FC236}">
                <a16:creationId xmlns:a16="http://schemas.microsoft.com/office/drawing/2014/main" id="{32D4A7B1-DBDA-2B47-8511-4BF8176AC42D}"/>
              </a:ext>
            </a:extLst>
          </p:cNvPr>
          <p:cNvSpPr>
            <a:spLocks noChangeArrowheads="1"/>
          </p:cNvSpPr>
          <p:nvPr/>
        </p:nvSpPr>
        <p:spPr bwMode="auto">
          <a:xfrm>
            <a:off x="8202324" y="1616130"/>
            <a:ext cx="1296987" cy="1981200"/>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2" name="Rectangle 24">
            <a:extLst>
              <a:ext uri="{FF2B5EF4-FFF2-40B4-BE49-F238E27FC236}">
                <a16:creationId xmlns:a16="http://schemas.microsoft.com/office/drawing/2014/main" id="{DAED2C2D-612B-9147-A573-0082B49107C3}"/>
              </a:ext>
            </a:extLst>
          </p:cNvPr>
          <p:cNvSpPr>
            <a:spLocks noChangeArrowheads="1"/>
          </p:cNvSpPr>
          <p:nvPr/>
        </p:nvSpPr>
        <p:spPr bwMode="auto">
          <a:xfrm>
            <a:off x="8005474" y="1657405"/>
            <a:ext cx="1631950" cy="1979612"/>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3" name="Text Box 26">
            <a:extLst>
              <a:ext uri="{FF2B5EF4-FFF2-40B4-BE49-F238E27FC236}">
                <a16:creationId xmlns:a16="http://schemas.microsoft.com/office/drawing/2014/main" id="{892F681F-FE7B-A849-886C-3DB4B71509FA}"/>
              </a:ext>
            </a:extLst>
          </p:cNvPr>
          <p:cNvSpPr txBox="1">
            <a:spLocks noChangeArrowheads="1"/>
          </p:cNvSpPr>
          <p:nvPr/>
        </p:nvSpPr>
        <p:spPr bwMode="auto">
          <a:xfrm>
            <a:off x="8130886" y="241305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554" name="Text Box 26">
            <a:extLst>
              <a:ext uri="{FF2B5EF4-FFF2-40B4-BE49-F238E27FC236}">
                <a16:creationId xmlns:a16="http://schemas.microsoft.com/office/drawing/2014/main" id="{5491EDD3-2B63-BB4B-87FA-02E376F65B7B}"/>
              </a:ext>
            </a:extLst>
          </p:cNvPr>
          <p:cNvSpPr txBox="1">
            <a:spLocks noChangeArrowheads="1"/>
          </p:cNvSpPr>
          <p:nvPr/>
        </p:nvSpPr>
        <p:spPr bwMode="auto">
          <a:xfrm>
            <a:off x="8165811" y="166058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sp>
        <p:nvSpPr>
          <p:cNvPr id="555" name="Text Box 26">
            <a:extLst>
              <a:ext uri="{FF2B5EF4-FFF2-40B4-BE49-F238E27FC236}">
                <a16:creationId xmlns:a16="http://schemas.microsoft.com/office/drawing/2014/main" id="{0FB3A86D-FFE9-EE49-AD2D-1E57E4F89BB1}"/>
              </a:ext>
            </a:extLst>
          </p:cNvPr>
          <p:cNvSpPr txBox="1">
            <a:spLocks noChangeArrowheads="1"/>
          </p:cNvSpPr>
          <p:nvPr/>
        </p:nvSpPr>
        <p:spPr bwMode="auto">
          <a:xfrm>
            <a:off x="8173749" y="331793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556" name="Text Box 26">
            <a:extLst>
              <a:ext uri="{FF2B5EF4-FFF2-40B4-BE49-F238E27FC236}">
                <a16:creationId xmlns:a16="http://schemas.microsoft.com/office/drawing/2014/main" id="{9835580D-BB7F-E64A-B442-691428929F13}"/>
              </a:ext>
            </a:extLst>
          </p:cNvPr>
          <p:cNvSpPr txBox="1">
            <a:spLocks noChangeArrowheads="1"/>
          </p:cNvSpPr>
          <p:nvPr/>
        </p:nvSpPr>
        <p:spPr bwMode="auto">
          <a:xfrm>
            <a:off x="8140411" y="3032180"/>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557" name="Text Box 26">
            <a:extLst>
              <a:ext uri="{FF2B5EF4-FFF2-40B4-BE49-F238E27FC236}">
                <a16:creationId xmlns:a16="http://schemas.microsoft.com/office/drawing/2014/main" id="{31A0CB7D-BCCB-D34A-A890-C07347817887}"/>
              </a:ext>
            </a:extLst>
          </p:cNvPr>
          <p:cNvSpPr txBox="1">
            <a:spLocks noChangeArrowheads="1"/>
          </p:cNvSpPr>
          <p:nvPr/>
        </p:nvSpPr>
        <p:spPr bwMode="auto">
          <a:xfrm>
            <a:off x="8130886" y="273690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558" name="Oval 53">
            <a:extLst>
              <a:ext uri="{FF2B5EF4-FFF2-40B4-BE49-F238E27FC236}">
                <a16:creationId xmlns:a16="http://schemas.microsoft.com/office/drawing/2014/main" id="{F992062B-7A21-DE43-9A4C-83CB3E9CB13F}"/>
              </a:ext>
            </a:extLst>
          </p:cNvPr>
          <p:cNvSpPr>
            <a:spLocks noChangeArrowheads="1"/>
          </p:cNvSpPr>
          <p:nvPr/>
        </p:nvSpPr>
        <p:spPr bwMode="auto">
          <a:xfrm>
            <a:off x="8086436" y="195426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P2</a:t>
            </a:r>
          </a:p>
        </p:txBody>
      </p:sp>
      <p:sp>
        <p:nvSpPr>
          <p:cNvPr id="559" name="Freeform 54">
            <a:extLst>
              <a:ext uri="{FF2B5EF4-FFF2-40B4-BE49-F238E27FC236}">
                <a16:creationId xmlns:a16="http://schemas.microsoft.com/office/drawing/2014/main" id="{AC38FC98-798D-384B-B25B-E64D646DDFC5}"/>
              </a:ext>
            </a:extLst>
          </p:cNvPr>
          <p:cNvSpPr>
            <a:spLocks/>
          </p:cNvSpPr>
          <p:nvPr/>
        </p:nvSpPr>
        <p:spPr bwMode="auto">
          <a:xfrm>
            <a:off x="9661236" y="1636767"/>
            <a:ext cx="504825" cy="2133600"/>
          </a:xfrm>
          <a:custGeom>
            <a:avLst/>
            <a:gdLst>
              <a:gd name="T0" fmla="*/ 2147483647 w 318"/>
              <a:gd name="T1" fmla="*/ 2147483647 h 1344"/>
              <a:gd name="T2" fmla="*/ 2147483647 w 318"/>
              <a:gd name="T3" fmla="*/ 0 h 1344"/>
              <a:gd name="T4" fmla="*/ 0 w 318"/>
              <a:gd name="T5" fmla="*/ 2147483647 h 1344"/>
              <a:gd name="T6" fmla="*/ 2147483647 w 318"/>
              <a:gd name="T7" fmla="*/ 2147483647 h 1344"/>
              <a:gd name="T8" fmla="*/ 2147483647 w 318"/>
              <a:gd name="T9" fmla="*/ 2147483647 h 13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8" h="1344">
                <a:moveTo>
                  <a:pt x="318" y="1344"/>
                </a:moveTo>
                <a:lnTo>
                  <a:pt x="12" y="0"/>
                </a:lnTo>
                <a:lnTo>
                  <a:pt x="0" y="1224"/>
                </a:lnTo>
                <a:lnTo>
                  <a:pt x="121" y="1344"/>
                </a:lnTo>
                <a:lnTo>
                  <a:pt x="318" y="1344"/>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8" name="Text Box 93">
            <a:extLst>
              <a:ext uri="{FF2B5EF4-FFF2-40B4-BE49-F238E27FC236}">
                <a16:creationId xmlns:a16="http://schemas.microsoft.com/office/drawing/2014/main" id="{28913095-A052-0A42-8972-4D75538256AD}"/>
              </a:ext>
            </a:extLst>
          </p:cNvPr>
          <p:cNvSpPr txBox="1">
            <a:spLocks noChangeArrowheads="1"/>
          </p:cNvSpPr>
          <p:nvPr/>
        </p:nvSpPr>
        <p:spPr bwMode="auto">
          <a:xfrm flipH="1">
            <a:off x="1723736" y="4418067"/>
            <a:ext cx="1147763"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Gill Sans MT" charset="0"/>
                <a:ea typeface="ＭＳ Ｐゴシック" charset="0"/>
                <a:cs typeface="+mn-cs"/>
              </a:rPr>
              <a:t>host: IP address A</a:t>
            </a:r>
          </a:p>
        </p:txBody>
      </p:sp>
      <p:sp>
        <p:nvSpPr>
          <p:cNvPr id="569" name="Text Box 94">
            <a:extLst>
              <a:ext uri="{FF2B5EF4-FFF2-40B4-BE49-F238E27FC236}">
                <a16:creationId xmlns:a16="http://schemas.microsoft.com/office/drawing/2014/main" id="{E982CF1A-0928-6A45-8462-D083EBC09BA7}"/>
              </a:ext>
            </a:extLst>
          </p:cNvPr>
          <p:cNvSpPr txBox="1">
            <a:spLocks noChangeArrowheads="1"/>
          </p:cNvSpPr>
          <p:nvPr/>
        </p:nvSpPr>
        <p:spPr bwMode="auto">
          <a:xfrm flipH="1">
            <a:off x="9480261" y="4314880"/>
            <a:ext cx="1147763"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Gill Sans MT" charset="0"/>
                <a:ea typeface="ＭＳ Ｐゴシック" charset="0"/>
                <a:cs typeface="+mn-cs"/>
              </a:rPr>
              <a:t>host: IP address C</a:t>
            </a:r>
          </a:p>
        </p:txBody>
      </p:sp>
      <p:sp>
        <p:nvSpPr>
          <p:cNvPr id="570" name="Line 96">
            <a:extLst>
              <a:ext uri="{FF2B5EF4-FFF2-40B4-BE49-F238E27FC236}">
                <a16:creationId xmlns:a16="http://schemas.microsoft.com/office/drawing/2014/main" id="{2EEED614-F433-E440-B256-A6E56708BB1E}"/>
              </a:ext>
            </a:extLst>
          </p:cNvPr>
          <p:cNvSpPr>
            <a:spLocks noChangeShapeType="1"/>
          </p:cNvSpPr>
          <p:nvPr/>
        </p:nvSpPr>
        <p:spPr bwMode="auto">
          <a:xfrm>
            <a:off x="4989224" y="3144892"/>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1" name="Line 97">
            <a:extLst>
              <a:ext uri="{FF2B5EF4-FFF2-40B4-BE49-F238E27FC236}">
                <a16:creationId xmlns:a16="http://schemas.microsoft.com/office/drawing/2014/main" id="{098FD8B8-DDC2-8146-812C-346AC97FA30A}"/>
              </a:ext>
            </a:extLst>
          </p:cNvPr>
          <p:cNvSpPr>
            <a:spLocks noChangeShapeType="1"/>
          </p:cNvSpPr>
          <p:nvPr/>
        </p:nvSpPr>
        <p:spPr bwMode="auto">
          <a:xfrm>
            <a:off x="5005099" y="2843267"/>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2" name="Text Box 26">
            <a:extLst>
              <a:ext uri="{FF2B5EF4-FFF2-40B4-BE49-F238E27FC236}">
                <a16:creationId xmlns:a16="http://schemas.microsoft.com/office/drawing/2014/main" id="{8BEC305F-DB39-A945-9B16-8D9FBE53F071}"/>
              </a:ext>
            </a:extLst>
          </p:cNvPr>
          <p:cNvSpPr txBox="1">
            <a:spLocks noChangeArrowheads="1"/>
          </p:cNvSpPr>
          <p:nvPr/>
        </p:nvSpPr>
        <p:spPr bwMode="auto">
          <a:xfrm>
            <a:off x="5392449" y="2508305"/>
            <a:ext cx="1317625" cy="32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rPr>
              <a:t>network</a:t>
            </a:r>
          </a:p>
        </p:txBody>
      </p:sp>
      <p:sp>
        <p:nvSpPr>
          <p:cNvPr id="573" name="Line 99">
            <a:extLst>
              <a:ext uri="{FF2B5EF4-FFF2-40B4-BE49-F238E27FC236}">
                <a16:creationId xmlns:a16="http://schemas.microsoft.com/office/drawing/2014/main" id="{7CB610F0-F0BE-7D49-8D7A-0F03DEB1C350}"/>
              </a:ext>
            </a:extLst>
          </p:cNvPr>
          <p:cNvSpPr>
            <a:spLocks noChangeShapeType="1"/>
          </p:cNvSpPr>
          <p:nvPr/>
        </p:nvSpPr>
        <p:spPr bwMode="auto">
          <a:xfrm>
            <a:off x="5008274" y="2521005"/>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4" name="Line 100">
            <a:extLst>
              <a:ext uri="{FF2B5EF4-FFF2-40B4-BE49-F238E27FC236}">
                <a16:creationId xmlns:a16="http://schemas.microsoft.com/office/drawing/2014/main" id="{1D31CBE9-4A8E-BC4A-A036-BA509B6CF5EA}"/>
              </a:ext>
            </a:extLst>
          </p:cNvPr>
          <p:cNvSpPr>
            <a:spLocks noChangeShapeType="1"/>
          </p:cNvSpPr>
          <p:nvPr/>
        </p:nvSpPr>
        <p:spPr bwMode="auto">
          <a:xfrm>
            <a:off x="5011449" y="2198742"/>
            <a:ext cx="2233612"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75" name="Group 101">
            <a:extLst>
              <a:ext uri="{FF2B5EF4-FFF2-40B4-BE49-F238E27FC236}">
                <a16:creationId xmlns:a16="http://schemas.microsoft.com/office/drawing/2014/main" id="{91441727-AAD7-1140-AF05-A3D324B8DC6B}"/>
              </a:ext>
            </a:extLst>
          </p:cNvPr>
          <p:cNvGrpSpPr>
            <a:grpSpLocks/>
          </p:cNvGrpSpPr>
          <p:nvPr/>
        </p:nvGrpSpPr>
        <p:grpSpPr bwMode="auto">
          <a:xfrm>
            <a:off x="5187661" y="2060630"/>
            <a:ext cx="473075" cy="228600"/>
            <a:chOff x="1287" y="2524"/>
            <a:chExt cx="260" cy="100"/>
          </a:xfrm>
        </p:grpSpPr>
        <p:sp>
          <p:nvSpPr>
            <p:cNvPr id="576" name="Rectangle 102">
              <a:extLst>
                <a:ext uri="{FF2B5EF4-FFF2-40B4-BE49-F238E27FC236}">
                  <a16:creationId xmlns:a16="http://schemas.microsoft.com/office/drawing/2014/main" id="{70206F36-B050-C844-A36F-47D4A71EE355}"/>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7" name="Rectangle 103">
              <a:extLst>
                <a:ext uri="{FF2B5EF4-FFF2-40B4-BE49-F238E27FC236}">
                  <a16:creationId xmlns:a16="http://schemas.microsoft.com/office/drawing/2014/main" id="{5F70B84F-C600-BF41-9794-BB79AB85B4E5}"/>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8" name="Rectangle 104">
              <a:extLst>
                <a:ext uri="{FF2B5EF4-FFF2-40B4-BE49-F238E27FC236}">
                  <a16:creationId xmlns:a16="http://schemas.microsoft.com/office/drawing/2014/main" id="{9352E66B-31B1-0244-9A00-013E38F02047}"/>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79" name="Rectangle 105">
              <a:extLst>
                <a:ext uri="{FF2B5EF4-FFF2-40B4-BE49-F238E27FC236}">
                  <a16:creationId xmlns:a16="http://schemas.microsoft.com/office/drawing/2014/main" id="{A72F3B32-D2F7-184C-B710-25A136D5D062}"/>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80" name="Oval 106">
            <a:extLst>
              <a:ext uri="{FF2B5EF4-FFF2-40B4-BE49-F238E27FC236}">
                <a16:creationId xmlns:a16="http://schemas.microsoft.com/office/drawing/2014/main" id="{775F6544-1FEC-F148-8D8D-09EF67871450}"/>
              </a:ext>
            </a:extLst>
          </p:cNvPr>
          <p:cNvSpPr>
            <a:spLocks noChangeArrowheads="1"/>
          </p:cNvSpPr>
          <p:nvPr/>
        </p:nvSpPr>
        <p:spPr bwMode="auto">
          <a:xfrm>
            <a:off x="6498936" y="1732017"/>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P6</a:t>
            </a:r>
          </a:p>
        </p:txBody>
      </p:sp>
      <p:sp>
        <p:nvSpPr>
          <p:cNvPr id="581" name="Oval 112">
            <a:extLst>
              <a:ext uri="{FF2B5EF4-FFF2-40B4-BE49-F238E27FC236}">
                <a16:creationId xmlns:a16="http://schemas.microsoft.com/office/drawing/2014/main" id="{1A7AFB65-C131-864D-BB01-D752C9A2B6C2}"/>
              </a:ext>
            </a:extLst>
          </p:cNvPr>
          <p:cNvSpPr>
            <a:spLocks noChangeArrowheads="1"/>
          </p:cNvSpPr>
          <p:nvPr/>
        </p:nvSpPr>
        <p:spPr bwMode="auto">
          <a:xfrm>
            <a:off x="5827424" y="1730430"/>
            <a:ext cx="598487"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P5</a:t>
            </a:r>
          </a:p>
        </p:txBody>
      </p:sp>
      <p:grpSp>
        <p:nvGrpSpPr>
          <p:cNvPr id="582" name="Group 118">
            <a:extLst>
              <a:ext uri="{FF2B5EF4-FFF2-40B4-BE49-F238E27FC236}">
                <a16:creationId xmlns:a16="http://schemas.microsoft.com/office/drawing/2014/main" id="{72BEDA86-D9D6-634C-B8D0-F4A3A594F27F}"/>
              </a:ext>
            </a:extLst>
          </p:cNvPr>
          <p:cNvGrpSpPr>
            <a:grpSpLocks/>
          </p:cNvGrpSpPr>
          <p:nvPr/>
        </p:nvGrpSpPr>
        <p:grpSpPr bwMode="auto">
          <a:xfrm>
            <a:off x="5892511" y="2065392"/>
            <a:ext cx="473075" cy="228600"/>
            <a:chOff x="1287" y="2524"/>
            <a:chExt cx="260" cy="100"/>
          </a:xfrm>
        </p:grpSpPr>
        <p:sp>
          <p:nvSpPr>
            <p:cNvPr id="583" name="Rectangle 119">
              <a:extLst>
                <a:ext uri="{FF2B5EF4-FFF2-40B4-BE49-F238E27FC236}">
                  <a16:creationId xmlns:a16="http://schemas.microsoft.com/office/drawing/2014/main" id="{967F16BC-79F0-D947-BF48-B3D4DFC37607}"/>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4" name="Rectangle 120">
              <a:extLst>
                <a:ext uri="{FF2B5EF4-FFF2-40B4-BE49-F238E27FC236}">
                  <a16:creationId xmlns:a16="http://schemas.microsoft.com/office/drawing/2014/main" id="{E857091F-6411-DE41-A408-86F1597775F1}"/>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5" name="Rectangle 121">
              <a:extLst>
                <a:ext uri="{FF2B5EF4-FFF2-40B4-BE49-F238E27FC236}">
                  <a16:creationId xmlns:a16="http://schemas.microsoft.com/office/drawing/2014/main" id="{10EEFABE-8406-A849-8F8B-3E87430B80EE}"/>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6" name="Rectangle 122">
              <a:extLst>
                <a:ext uri="{FF2B5EF4-FFF2-40B4-BE49-F238E27FC236}">
                  <a16:creationId xmlns:a16="http://schemas.microsoft.com/office/drawing/2014/main" id="{65CA8326-C8A6-0740-8CBC-12905C529885}"/>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587" name="Group 123">
            <a:extLst>
              <a:ext uri="{FF2B5EF4-FFF2-40B4-BE49-F238E27FC236}">
                <a16:creationId xmlns:a16="http://schemas.microsoft.com/office/drawing/2014/main" id="{997E9D96-904C-5A46-A87E-C65B0FD83028}"/>
              </a:ext>
            </a:extLst>
          </p:cNvPr>
          <p:cNvGrpSpPr>
            <a:grpSpLocks/>
          </p:cNvGrpSpPr>
          <p:nvPr/>
        </p:nvGrpSpPr>
        <p:grpSpPr bwMode="auto">
          <a:xfrm>
            <a:off x="6564024" y="2070155"/>
            <a:ext cx="473075" cy="228600"/>
            <a:chOff x="1287" y="2524"/>
            <a:chExt cx="260" cy="100"/>
          </a:xfrm>
        </p:grpSpPr>
        <p:sp>
          <p:nvSpPr>
            <p:cNvPr id="588" name="Rectangle 124">
              <a:extLst>
                <a:ext uri="{FF2B5EF4-FFF2-40B4-BE49-F238E27FC236}">
                  <a16:creationId xmlns:a16="http://schemas.microsoft.com/office/drawing/2014/main" id="{83A5305C-938A-3540-92FC-D9E6B3AA52E9}"/>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89" name="Rectangle 125">
              <a:extLst>
                <a:ext uri="{FF2B5EF4-FFF2-40B4-BE49-F238E27FC236}">
                  <a16:creationId xmlns:a16="http://schemas.microsoft.com/office/drawing/2014/main" id="{5B51F3FA-BED2-9741-B674-7BC7A9E263FC}"/>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0" name="Rectangle 126">
              <a:extLst>
                <a:ext uri="{FF2B5EF4-FFF2-40B4-BE49-F238E27FC236}">
                  <a16:creationId xmlns:a16="http://schemas.microsoft.com/office/drawing/2014/main" id="{79C8DFFC-9ECB-D741-B85F-80F0EF7532BF}"/>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1" name="Rectangle 127">
              <a:extLst>
                <a:ext uri="{FF2B5EF4-FFF2-40B4-BE49-F238E27FC236}">
                  <a16:creationId xmlns:a16="http://schemas.microsoft.com/office/drawing/2014/main" id="{978D323D-4AE7-9141-B532-67630F4025D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592" name="Line 133">
            <a:extLst>
              <a:ext uri="{FF2B5EF4-FFF2-40B4-BE49-F238E27FC236}">
                <a16:creationId xmlns:a16="http://schemas.microsoft.com/office/drawing/2014/main" id="{B3924FC9-2487-424F-B323-57225BB1F6F0}"/>
              </a:ext>
            </a:extLst>
          </p:cNvPr>
          <p:cNvSpPr>
            <a:spLocks noChangeShapeType="1"/>
          </p:cNvSpPr>
          <p:nvPr/>
        </p:nvSpPr>
        <p:spPr bwMode="auto">
          <a:xfrm>
            <a:off x="7997536" y="3360792"/>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3" name="Line 134">
            <a:extLst>
              <a:ext uri="{FF2B5EF4-FFF2-40B4-BE49-F238E27FC236}">
                <a16:creationId xmlns:a16="http://schemas.microsoft.com/office/drawing/2014/main" id="{8C5E5D9B-06EC-8040-963A-0448FFE65135}"/>
              </a:ext>
            </a:extLst>
          </p:cNvPr>
          <p:cNvSpPr>
            <a:spLocks noChangeShapeType="1"/>
          </p:cNvSpPr>
          <p:nvPr/>
        </p:nvSpPr>
        <p:spPr bwMode="auto">
          <a:xfrm>
            <a:off x="7988011" y="3065517"/>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4" name="Line 135">
            <a:extLst>
              <a:ext uri="{FF2B5EF4-FFF2-40B4-BE49-F238E27FC236}">
                <a16:creationId xmlns:a16="http://schemas.microsoft.com/office/drawing/2014/main" id="{B6E44884-802F-C140-8F4F-ECCAD20C64C2}"/>
              </a:ext>
            </a:extLst>
          </p:cNvPr>
          <p:cNvSpPr>
            <a:spLocks noChangeShapeType="1"/>
          </p:cNvSpPr>
          <p:nvPr/>
        </p:nvSpPr>
        <p:spPr bwMode="auto">
          <a:xfrm>
            <a:off x="7988011" y="2770242"/>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5" name="Line 136">
            <a:extLst>
              <a:ext uri="{FF2B5EF4-FFF2-40B4-BE49-F238E27FC236}">
                <a16:creationId xmlns:a16="http://schemas.microsoft.com/office/drawing/2014/main" id="{267911A5-63F3-4640-87F3-C5B06264CB37}"/>
              </a:ext>
            </a:extLst>
          </p:cNvPr>
          <p:cNvSpPr>
            <a:spLocks noChangeShapeType="1"/>
          </p:cNvSpPr>
          <p:nvPr/>
        </p:nvSpPr>
        <p:spPr bwMode="auto">
          <a:xfrm>
            <a:off x="7988011" y="2465442"/>
            <a:ext cx="163830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96" name="Group 128">
            <a:extLst>
              <a:ext uri="{FF2B5EF4-FFF2-40B4-BE49-F238E27FC236}">
                <a16:creationId xmlns:a16="http://schemas.microsoft.com/office/drawing/2014/main" id="{7EE1E98D-B6C0-2C4E-AD21-6D19C0FB7F86}"/>
              </a:ext>
            </a:extLst>
          </p:cNvPr>
          <p:cNvGrpSpPr>
            <a:grpSpLocks/>
          </p:cNvGrpSpPr>
          <p:nvPr/>
        </p:nvGrpSpPr>
        <p:grpSpPr bwMode="auto">
          <a:xfrm>
            <a:off x="8140411" y="2292405"/>
            <a:ext cx="473075" cy="228600"/>
            <a:chOff x="1287" y="2524"/>
            <a:chExt cx="260" cy="100"/>
          </a:xfrm>
        </p:grpSpPr>
        <p:sp>
          <p:nvSpPr>
            <p:cNvPr id="597" name="Rectangle 129">
              <a:extLst>
                <a:ext uri="{FF2B5EF4-FFF2-40B4-BE49-F238E27FC236}">
                  <a16:creationId xmlns:a16="http://schemas.microsoft.com/office/drawing/2014/main" id="{61B34E55-D106-A049-9E71-650BFC4F134B}"/>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8" name="Rectangle 130">
              <a:extLst>
                <a:ext uri="{FF2B5EF4-FFF2-40B4-BE49-F238E27FC236}">
                  <a16:creationId xmlns:a16="http://schemas.microsoft.com/office/drawing/2014/main" id="{11316511-2186-B14B-B2A0-0967B623A5F9}"/>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9" name="Rectangle 131">
              <a:extLst>
                <a:ext uri="{FF2B5EF4-FFF2-40B4-BE49-F238E27FC236}">
                  <a16:creationId xmlns:a16="http://schemas.microsoft.com/office/drawing/2014/main" id="{7A116F04-A632-B845-B528-4E4C72A94792}"/>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0" name="Rectangle 132">
              <a:extLst>
                <a:ext uri="{FF2B5EF4-FFF2-40B4-BE49-F238E27FC236}">
                  <a16:creationId xmlns:a16="http://schemas.microsoft.com/office/drawing/2014/main" id="{4A85FADB-4AF1-F94D-8774-770D5D087635}"/>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01" name="Group 137">
            <a:extLst>
              <a:ext uri="{FF2B5EF4-FFF2-40B4-BE49-F238E27FC236}">
                <a16:creationId xmlns:a16="http://schemas.microsoft.com/office/drawing/2014/main" id="{9F60C830-B1B4-8D40-9EFA-BCF609F3183A}"/>
              </a:ext>
            </a:extLst>
          </p:cNvPr>
          <p:cNvGrpSpPr>
            <a:grpSpLocks/>
          </p:cNvGrpSpPr>
          <p:nvPr/>
        </p:nvGrpSpPr>
        <p:grpSpPr bwMode="auto">
          <a:xfrm>
            <a:off x="8935749" y="2282880"/>
            <a:ext cx="473075" cy="228600"/>
            <a:chOff x="1287" y="2524"/>
            <a:chExt cx="260" cy="100"/>
          </a:xfrm>
        </p:grpSpPr>
        <p:sp>
          <p:nvSpPr>
            <p:cNvPr id="602" name="Rectangle 138">
              <a:extLst>
                <a:ext uri="{FF2B5EF4-FFF2-40B4-BE49-F238E27FC236}">
                  <a16:creationId xmlns:a16="http://schemas.microsoft.com/office/drawing/2014/main" id="{6EF6EEDA-22BF-6241-8415-4BAB32D12862}"/>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3" name="Rectangle 139">
              <a:extLst>
                <a:ext uri="{FF2B5EF4-FFF2-40B4-BE49-F238E27FC236}">
                  <a16:creationId xmlns:a16="http://schemas.microsoft.com/office/drawing/2014/main" id="{3DD5FE6D-6228-3940-8146-E91BBCD9F57B}"/>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4" name="Rectangle 140">
              <a:extLst>
                <a:ext uri="{FF2B5EF4-FFF2-40B4-BE49-F238E27FC236}">
                  <a16:creationId xmlns:a16="http://schemas.microsoft.com/office/drawing/2014/main" id="{15547CDB-C790-C348-AE10-9B28B2C54F9B}"/>
                </a:ext>
              </a:extLst>
            </p:cNvPr>
            <p:cNvSpPr>
              <a:spLocks noChangeArrowheads="1"/>
            </p:cNvSpPr>
            <p:nvPr/>
          </p:nvSpPr>
          <p:spPr bwMode="auto">
            <a:xfrm>
              <a:off x="1503" y="2582"/>
              <a:ext cx="27" cy="26"/>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5" name="Rectangle 141">
              <a:extLst>
                <a:ext uri="{FF2B5EF4-FFF2-40B4-BE49-F238E27FC236}">
                  <a16:creationId xmlns:a16="http://schemas.microsoft.com/office/drawing/2014/main" id="{59BAD7A1-391C-F44A-8C97-BB2749F44B10}"/>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06" name="Oval 143">
            <a:extLst>
              <a:ext uri="{FF2B5EF4-FFF2-40B4-BE49-F238E27FC236}">
                <a16:creationId xmlns:a16="http://schemas.microsoft.com/office/drawing/2014/main" id="{714C3193-ABA3-E549-9000-1B9EA94280C7}"/>
              </a:ext>
            </a:extLst>
          </p:cNvPr>
          <p:cNvSpPr>
            <a:spLocks noChangeArrowheads="1"/>
          </p:cNvSpPr>
          <p:nvPr/>
        </p:nvSpPr>
        <p:spPr bwMode="auto">
          <a:xfrm>
            <a:off x="8877011" y="1949505"/>
            <a:ext cx="598488" cy="3048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P3</a:t>
            </a:r>
          </a:p>
        </p:txBody>
      </p:sp>
      <p:grpSp>
        <p:nvGrpSpPr>
          <p:cNvPr id="5" name="Group 4"/>
          <p:cNvGrpSpPr/>
          <p:nvPr/>
        </p:nvGrpSpPr>
        <p:grpSpPr>
          <a:xfrm>
            <a:off x="3128674" y="2152705"/>
            <a:ext cx="2695575" cy="3382962"/>
            <a:chOff x="3128674" y="2152705"/>
            <a:chExt cx="2695575" cy="3382962"/>
          </a:xfrm>
        </p:grpSpPr>
        <p:grpSp>
          <p:nvGrpSpPr>
            <p:cNvPr id="4" name="Group 3"/>
            <p:cNvGrpSpPr/>
            <p:nvPr/>
          </p:nvGrpSpPr>
          <p:grpSpPr>
            <a:xfrm>
              <a:off x="3301711" y="4192642"/>
              <a:ext cx="2173288" cy="1343025"/>
              <a:chOff x="3301711" y="4192642"/>
              <a:chExt cx="2173288" cy="1343025"/>
            </a:xfrm>
          </p:grpSpPr>
          <p:grpSp>
            <p:nvGrpSpPr>
              <p:cNvPr id="560" name="Group 76">
                <a:extLst>
                  <a:ext uri="{FF2B5EF4-FFF2-40B4-BE49-F238E27FC236}">
                    <a16:creationId xmlns:a16="http://schemas.microsoft.com/office/drawing/2014/main" id="{54B1DF71-9399-154E-A326-E57B31715B46}"/>
                  </a:ext>
                </a:extLst>
              </p:cNvPr>
              <p:cNvGrpSpPr>
                <a:grpSpLocks/>
              </p:cNvGrpSpPr>
              <p:nvPr/>
            </p:nvGrpSpPr>
            <p:grpSpPr bwMode="auto">
              <a:xfrm>
                <a:off x="3450936" y="4883205"/>
                <a:ext cx="2024063" cy="652462"/>
                <a:chOff x="1079" y="3697"/>
                <a:chExt cx="1275" cy="411"/>
              </a:xfrm>
            </p:grpSpPr>
            <p:sp>
              <p:nvSpPr>
                <p:cNvPr id="561" name="Rectangle 77">
                  <a:extLst>
                    <a:ext uri="{FF2B5EF4-FFF2-40B4-BE49-F238E27FC236}">
                      <a16:creationId xmlns:a16="http://schemas.microsoft.com/office/drawing/2014/main" id="{126F8F0C-1620-8242-B2D8-31D60CE3B0C0}"/>
                    </a:ext>
                  </a:extLst>
                </p:cNvPr>
                <p:cNvSpPr>
                  <a:spLocks noChangeArrowheads="1"/>
                </p:cNvSpPr>
                <p:nvPr/>
              </p:nvSpPr>
              <p:spPr bwMode="auto">
                <a:xfrm>
                  <a:off x="1553" y="3697"/>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562" name="Line 78">
                  <a:extLst>
                    <a:ext uri="{FF2B5EF4-FFF2-40B4-BE49-F238E27FC236}">
                      <a16:creationId xmlns:a16="http://schemas.microsoft.com/office/drawing/2014/main" id="{B4AFF46B-1913-5749-A0C2-475F8713C47B}"/>
                    </a:ext>
                  </a:extLst>
                </p:cNvPr>
                <p:cNvSpPr>
                  <a:spLocks noChangeShapeType="1"/>
                </p:cNvSpPr>
                <p:nvPr/>
              </p:nvSpPr>
              <p:spPr bwMode="auto">
                <a:xfrm flipV="1">
                  <a:off x="2179" y="3770"/>
                  <a:ext cx="175" cy="0"/>
                </a:xfrm>
                <a:prstGeom prst="line">
                  <a:avLst/>
                </a:prstGeom>
                <a:noFill/>
                <a:ln w="38100">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3" name="Text Box 79">
                  <a:extLst>
                    <a:ext uri="{FF2B5EF4-FFF2-40B4-BE49-F238E27FC236}">
                      <a16:creationId xmlns:a16="http://schemas.microsoft.com/office/drawing/2014/main" id="{CE607ED2-10F4-764C-A00E-207E57A6B5CE}"/>
                    </a:ext>
                  </a:extLst>
                </p:cNvPr>
                <p:cNvSpPr txBox="1">
                  <a:spLocks noChangeArrowheads="1"/>
                </p:cNvSpPr>
                <p:nvPr/>
              </p:nvSpPr>
              <p:spPr bwMode="auto">
                <a:xfrm>
                  <a:off x="1079" y="3822"/>
                  <a:ext cx="123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source </a:t>
                  </a: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IP,port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A,9157</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dest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IP, port: B,80</a:t>
                  </a:r>
                </a:p>
              </p:txBody>
            </p:sp>
          </p:grpSp>
          <p:grpSp>
            <p:nvGrpSpPr>
              <p:cNvPr id="564" name="Group 80">
                <a:extLst>
                  <a:ext uri="{FF2B5EF4-FFF2-40B4-BE49-F238E27FC236}">
                    <a16:creationId xmlns:a16="http://schemas.microsoft.com/office/drawing/2014/main" id="{BE97DD4B-C63C-784B-AC3B-62C82E3DEAE1}"/>
                  </a:ext>
                </a:extLst>
              </p:cNvPr>
              <p:cNvGrpSpPr>
                <a:grpSpLocks/>
              </p:cNvGrpSpPr>
              <p:nvPr/>
            </p:nvGrpSpPr>
            <p:grpSpPr bwMode="auto">
              <a:xfrm>
                <a:off x="3301711" y="4192642"/>
                <a:ext cx="1887538" cy="652463"/>
                <a:chOff x="2741" y="3750"/>
                <a:chExt cx="1189" cy="411"/>
              </a:xfrm>
            </p:grpSpPr>
            <p:sp>
              <p:nvSpPr>
                <p:cNvPr id="565" name="Rectangle 81">
                  <a:extLst>
                    <a:ext uri="{FF2B5EF4-FFF2-40B4-BE49-F238E27FC236}">
                      <a16:creationId xmlns:a16="http://schemas.microsoft.com/office/drawing/2014/main" id="{4CBF1123-14B9-314E-90DC-C336B1E56772}"/>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6" name="Line 82">
                  <a:extLst>
                    <a:ext uri="{FF2B5EF4-FFF2-40B4-BE49-F238E27FC236}">
                      <a16:creationId xmlns:a16="http://schemas.microsoft.com/office/drawing/2014/main" id="{C63CC2F7-6C69-D341-8C27-77AE238CB115}"/>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67" name="Text Box 83">
                  <a:extLst>
                    <a:ext uri="{FF2B5EF4-FFF2-40B4-BE49-F238E27FC236}">
                      <a16:creationId xmlns:a16="http://schemas.microsoft.com/office/drawing/2014/main" id="{FEC19C07-3FF2-1243-80F2-5776AC478D33}"/>
                    </a:ext>
                  </a:extLst>
                </p:cNvPr>
                <p:cNvSpPr txBox="1">
                  <a:spLocks noChangeArrowheads="1"/>
                </p:cNvSpPr>
                <p:nvPr/>
              </p:nvSpPr>
              <p:spPr bwMode="auto">
                <a:xfrm>
                  <a:off x="2813" y="3875"/>
                  <a:ext cx="1117"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IP,port: B,80</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IP,port: A,9157</a:t>
                  </a:r>
                </a:p>
              </p:txBody>
            </p:sp>
          </p:grpSp>
        </p:grpSp>
        <p:sp>
          <p:nvSpPr>
            <p:cNvPr id="607" name="Freeform 144">
              <a:extLst>
                <a:ext uri="{FF2B5EF4-FFF2-40B4-BE49-F238E27FC236}">
                  <a16:creationId xmlns:a16="http://schemas.microsoft.com/office/drawing/2014/main" id="{C20C0751-24F4-5540-AE77-1F150DE44DAE}"/>
                </a:ext>
              </a:extLst>
            </p:cNvPr>
            <p:cNvSpPr>
              <a:spLocks/>
            </p:cNvSpPr>
            <p:nvPr/>
          </p:nvSpPr>
          <p:spPr bwMode="auto">
            <a:xfrm>
              <a:off x="3128674" y="2152705"/>
              <a:ext cx="2695575" cy="2695575"/>
            </a:xfrm>
            <a:custGeom>
              <a:avLst/>
              <a:gdLst>
                <a:gd name="T0" fmla="*/ 0 w 1698"/>
                <a:gd name="T1" fmla="*/ 2147483647 h 1698"/>
                <a:gd name="T2" fmla="*/ 0 w 1698"/>
                <a:gd name="T3" fmla="*/ 2147483647 h 1698"/>
                <a:gd name="T4" fmla="*/ 2147483647 w 1698"/>
                <a:gd name="T5" fmla="*/ 2147483647 h 1698"/>
                <a:gd name="T6" fmla="*/ 2147483647 w 1698"/>
                <a:gd name="T7" fmla="*/ 2147483647 h 1698"/>
                <a:gd name="T8" fmla="*/ 2147483647 w 1698"/>
                <a:gd name="T9" fmla="*/ 0 h 169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98" h="1698">
                  <a:moveTo>
                    <a:pt x="0" y="131"/>
                  </a:moveTo>
                  <a:lnTo>
                    <a:pt x="0" y="1698"/>
                  </a:lnTo>
                  <a:lnTo>
                    <a:pt x="1698" y="1690"/>
                  </a:lnTo>
                  <a:lnTo>
                    <a:pt x="1691" y="148"/>
                  </a:lnTo>
                  <a:lnTo>
                    <a:pt x="1443" y="0"/>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608" name="Freeform 145">
            <a:extLst>
              <a:ext uri="{FF2B5EF4-FFF2-40B4-BE49-F238E27FC236}">
                <a16:creationId xmlns:a16="http://schemas.microsoft.com/office/drawing/2014/main" id="{29302AA3-50A5-1244-9A33-D38F93F145D5}"/>
              </a:ext>
            </a:extLst>
          </p:cNvPr>
          <p:cNvSpPr>
            <a:spLocks/>
          </p:cNvSpPr>
          <p:nvPr/>
        </p:nvSpPr>
        <p:spPr bwMode="auto">
          <a:xfrm>
            <a:off x="6114761" y="2184455"/>
            <a:ext cx="3089275" cy="3252787"/>
          </a:xfrm>
          <a:custGeom>
            <a:avLst/>
            <a:gdLst>
              <a:gd name="T0" fmla="*/ 0 w 1946"/>
              <a:gd name="T1" fmla="*/ 0 h 1801"/>
              <a:gd name="T2" fmla="*/ 0 w 1946"/>
              <a:gd name="T3" fmla="*/ 2147483647 h 1801"/>
              <a:gd name="T4" fmla="*/ 2147483647 w 1946"/>
              <a:gd name="T5" fmla="*/ 2147483647 h 1801"/>
              <a:gd name="T6" fmla="*/ 2147483647 w 1946"/>
              <a:gd name="T7" fmla="*/ 2147483647 h 18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46" h="1801">
                <a:moveTo>
                  <a:pt x="0" y="0"/>
                </a:moveTo>
                <a:lnTo>
                  <a:pt x="0" y="1801"/>
                </a:lnTo>
                <a:lnTo>
                  <a:pt x="1946" y="1794"/>
                </a:lnTo>
                <a:lnTo>
                  <a:pt x="1925" y="132"/>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 name="Group 6"/>
          <p:cNvGrpSpPr/>
          <p:nvPr/>
        </p:nvGrpSpPr>
        <p:grpSpPr>
          <a:xfrm>
            <a:off x="6773574" y="2173342"/>
            <a:ext cx="2170112" cy="2876550"/>
            <a:chOff x="6773574" y="2173342"/>
            <a:chExt cx="2170112" cy="2876550"/>
          </a:xfrm>
        </p:grpSpPr>
        <p:sp>
          <p:nvSpPr>
            <p:cNvPr id="609" name="Freeform 146">
              <a:extLst>
                <a:ext uri="{FF2B5EF4-FFF2-40B4-BE49-F238E27FC236}">
                  <a16:creationId xmlns:a16="http://schemas.microsoft.com/office/drawing/2014/main" id="{6BB33F5D-182F-DB4B-A83A-42910CF0B783}"/>
                </a:ext>
              </a:extLst>
            </p:cNvPr>
            <p:cNvSpPr>
              <a:spLocks/>
            </p:cNvSpPr>
            <p:nvPr/>
          </p:nvSpPr>
          <p:spPr bwMode="auto">
            <a:xfrm>
              <a:off x="6773574" y="2173342"/>
              <a:ext cx="1609725" cy="2465388"/>
            </a:xfrm>
            <a:custGeom>
              <a:avLst/>
              <a:gdLst>
                <a:gd name="T0" fmla="*/ 0 w 1014"/>
                <a:gd name="T1" fmla="*/ 0 h 1480"/>
                <a:gd name="T2" fmla="*/ 0 w 1014"/>
                <a:gd name="T3" fmla="*/ 2147483647 h 1480"/>
                <a:gd name="T4" fmla="*/ 2147483647 w 1014"/>
                <a:gd name="T5" fmla="*/ 2147483647 h 1480"/>
                <a:gd name="T6" fmla="*/ 2147483647 w 1014"/>
                <a:gd name="T7" fmla="*/ 2147483647 h 148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14" h="1480">
                  <a:moveTo>
                    <a:pt x="0" y="0"/>
                  </a:moveTo>
                  <a:lnTo>
                    <a:pt x="0" y="1480"/>
                  </a:lnTo>
                  <a:lnTo>
                    <a:pt x="1014" y="1480"/>
                  </a:lnTo>
                  <a:lnTo>
                    <a:pt x="1014" y="146"/>
                  </a:lnTo>
                </a:path>
              </a:pathLst>
            </a:custGeom>
            <a:noFill/>
            <a:ln w="28575" cap="flat" cmpd="sng">
              <a:solidFill>
                <a:srgbClr val="CC0000"/>
              </a:solidFill>
              <a:prstDash val="solid"/>
              <a:round/>
              <a:headEnd type="triangle" w="med" len="med"/>
              <a:tailEnd type="triangl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10" name="Group 147">
              <a:extLst>
                <a:ext uri="{FF2B5EF4-FFF2-40B4-BE49-F238E27FC236}">
                  <a16:creationId xmlns:a16="http://schemas.microsoft.com/office/drawing/2014/main" id="{8F2EC129-42A1-CA45-9C29-F66369B61163}"/>
                </a:ext>
              </a:extLst>
            </p:cNvPr>
            <p:cNvGrpSpPr>
              <a:grpSpLocks/>
            </p:cNvGrpSpPr>
            <p:nvPr/>
          </p:nvGrpSpPr>
          <p:grpSpPr bwMode="auto">
            <a:xfrm>
              <a:off x="6871999" y="4397430"/>
              <a:ext cx="2071687" cy="652462"/>
              <a:chOff x="2741" y="3750"/>
              <a:chExt cx="1305" cy="411"/>
            </a:xfrm>
          </p:grpSpPr>
          <p:sp>
            <p:nvSpPr>
              <p:cNvPr id="611" name="Rectangle 148">
                <a:extLst>
                  <a:ext uri="{FF2B5EF4-FFF2-40B4-BE49-F238E27FC236}">
                    <a16:creationId xmlns:a16="http://schemas.microsoft.com/office/drawing/2014/main" id="{5531015F-C493-CC46-9820-D16FD2137132}"/>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612" name="Line 149">
                <a:extLst>
                  <a:ext uri="{FF2B5EF4-FFF2-40B4-BE49-F238E27FC236}">
                    <a16:creationId xmlns:a16="http://schemas.microsoft.com/office/drawing/2014/main" id="{2E6849E0-3812-A84C-9E80-84DB1D6B09BE}"/>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3" name="Text Box 150">
                <a:extLst>
                  <a:ext uri="{FF2B5EF4-FFF2-40B4-BE49-F238E27FC236}">
                    <a16:creationId xmlns:a16="http://schemas.microsoft.com/office/drawing/2014/main" id="{EC838B59-7BC3-3F46-8B4A-83CBD6DB573B}"/>
                  </a:ext>
                </a:extLst>
              </p:cNvPr>
              <p:cNvSpPr txBox="1">
                <a:spLocks noChangeArrowheads="1"/>
              </p:cNvSpPr>
              <p:nvPr/>
            </p:nvSpPr>
            <p:spPr bwMode="auto">
              <a:xfrm>
                <a:off x="2813" y="3875"/>
                <a:ext cx="1233" cy="2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source IP,port: C,5775</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dest IP,port: B,80</a:t>
                </a:r>
              </a:p>
            </p:txBody>
          </p:sp>
        </p:grpSp>
      </p:grpSp>
      <p:grpSp>
        <p:nvGrpSpPr>
          <p:cNvPr id="614" name="Group 151">
            <a:extLst>
              <a:ext uri="{FF2B5EF4-FFF2-40B4-BE49-F238E27FC236}">
                <a16:creationId xmlns:a16="http://schemas.microsoft.com/office/drawing/2014/main" id="{69105778-FE71-EB4F-B01B-3760910DFB08}"/>
              </a:ext>
            </a:extLst>
          </p:cNvPr>
          <p:cNvGrpSpPr>
            <a:grpSpLocks/>
          </p:cNvGrpSpPr>
          <p:nvPr/>
        </p:nvGrpSpPr>
        <p:grpSpPr bwMode="auto">
          <a:xfrm>
            <a:off x="6941849" y="5186417"/>
            <a:ext cx="2063750" cy="661988"/>
            <a:chOff x="2741" y="3750"/>
            <a:chExt cx="1300" cy="417"/>
          </a:xfrm>
        </p:grpSpPr>
        <p:sp>
          <p:nvSpPr>
            <p:cNvPr id="615" name="Rectangle 152">
              <a:extLst>
                <a:ext uri="{FF2B5EF4-FFF2-40B4-BE49-F238E27FC236}">
                  <a16:creationId xmlns:a16="http://schemas.microsoft.com/office/drawing/2014/main" id="{885FFA84-ACB8-0744-B24C-9A28B05875F1}"/>
                </a:ext>
              </a:extLst>
            </p:cNvPr>
            <p:cNvSpPr>
              <a:spLocks noChangeArrowheads="1"/>
            </p:cNvSpPr>
            <p:nvPr/>
          </p:nvSpPr>
          <p:spPr bwMode="auto">
            <a:xfrm>
              <a:off x="2859" y="3750"/>
              <a:ext cx="678" cy="138"/>
            </a:xfrm>
            <a:prstGeom prst="rect">
              <a:avLst/>
            </a:prstGeom>
            <a:solidFill>
              <a:srgbClr val="3C6CD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616" name="Line 153">
              <a:extLst>
                <a:ext uri="{FF2B5EF4-FFF2-40B4-BE49-F238E27FC236}">
                  <a16:creationId xmlns:a16="http://schemas.microsoft.com/office/drawing/2014/main" id="{0B2DDB46-0A9D-004F-9F24-788225385A0B}"/>
                </a:ext>
              </a:extLst>
            </p:cNvPr>
            <p:cNvSpPr>
              <a:spLocks noChangeShapeType="1"/>
            </p:cNvSpPr>
            <p:nvPr/>
          </p:nvSpPr>
          <p:spPr bwMode="auto">
            <a:xfrm flipV="1">
              <a:off x="2741" y="3837"/>
              <a:ext cx="175" cy="0"/>
            </a:xfrm>
            <a:prstGeom prst="line">
              <a:avLst/>
            </a:prstGeom>
            <a:noFill/>
            <a:ln w="38100">
              <a:solidFill>
                <a:srgbClr val="CC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7" name="Text Box 154">
              <a:extLst>
                <a:ext uri="{FF2B5EF4-FFF2-40B4-BE49-F238E27FC236}">
                  <a16:creationId xmlns:a16="http://schemas.microsoft.com/office/drawing/2014/main" id="{33813E80-F8C8-1546-93E7-7005B836EEC5}"/>
                </a:ext>
              </a:extLst>
            </p:cNvPr>
            <p:cNvSpPr txBox="1">
              <a:spLocks noChangeArrowheads="1"/>
            </p:cNvSpPr>
            <p:nvPr/>
          </p:nvSpPr>
          <p:spPr bwMode="auto">
            <a:xfrm>
              <a:off x="2813" y="3875"/>
              <a:ext cx="1228" cy="2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source </a:t>
              </a: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IP,port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C,9157</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dest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a:t>
              </a: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IP,port</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 B,80</a:t>
              </a:r>
            </a:p>
          </p:txBody>
        </p:sp>
      </p:grpSp>
      <p:sp>
        <p:nvSpPr>
          <p:cNvPr id="621" name="Text Box 160">
            <a:extLst>
              <a:ext uri="{FF2B5EF4-FFF2-40B4-BE49-F238E27FC236}">
                <a16:creationId xmlns:a16="http://schemas.microsoft.com/office/drawing/2014/main" id="{49EFE28C-CCBF-994C-948D-5E439252E1FF}"/>
              </a:ext>
            </a:extLst>
          </p:cNvPr>
          <p:cNvSpPr txBox="1">
            <a:spLocks noChangeArrowheads="1"/>
          </p:cNvSpPr>
          <p:nvPr/>
        </p:nvSpPr>
        <p:spPr bwMode="auto">
          <a:xfrm flipH="1">
            <a:off x="6681499" y="3414767"/>
            <a:ext cx="1147762" cy="5302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Gill Sans MT" charset="0"/>
                <a:ea typeface="ＭＳ Ｐゴシック" charset="0"/>
                <a:cs typeface="+mn-cs"/>
              </a:rPr>
              <a:t>server: IP address B</a:t>
            </a:r>
          </a:p>
        </p:txBody>
      </p:sp>
      <p:grpSp>
        <p:nvGrpSpPr>
          <p:cNvPr id="622" name="Group 161">
            <a:extLst>
              <a:ext uri="{FF2B5EF4-FFF2-40B4-BE49-F238E27FC236}">
                <a16:creationId xmlns:a16="http://schemas.microsoft.com/office/drawing/2014/main" id="{F577BA28-7CF9-6040-97DF-D64452645ABD}"/>
              </a:ext>
            </a:extLst>
          </p:cNvPr>
          <p:cNvGrpSpPr>
            <a:grpSpLocks/>
          </p:cNvGrpSpPr>
          <p:nvPr/>
        </p:nvGrpSpPr>
        <p:grpSpPr bwMode="auto">
          <a:xfrm>
            <a:off x="4455824" y="2905180"/>
            <a:ext cx="358775" cy="704850"/>
            <a:chOff x="4140" y="429"/>
            <a:chExt cx="1425" cy="2396"/>
          </a:xfrm>
        </p:grpSpPr>
        <p:sp>
          <p:nvSpPr>
            <p:cNvPr id="623" name="Freeform 162">
              <a:extLst>
                <a:ext uri="{FF2B5EF4-FFF2-40B4-BE49-F238E27FC236}">
                  <a16:creationId xmlns:a16="http://schemas.microsoft.com/office/drawing/2014/main" id="{933B9AE8-1AB5-0247-896A-09244B6616F9}"/>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4" name="Rectangle 163">
              <a:extLst>
                <a:ext uri="{FF2B5EF4-FFF2-40B4-BE49-F238E27FC236}">
                  <a16:creationId xmlns:a16="http://schemas.microsoft.com/office/drawing/2014/main" id="{69892481-5981-1C41-BD9D-4791FA8BA07F}"/>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5" name="Freeform 164">
              <a:extLst>
                <a:ext uri="{FF2B5EF4-FFF2-40B4-BE49-F238E27FC236}">
                  <a16:creationId xmlns:a16="http://schemas.microsoft.com/office/drawing/2014/main" id="{354758CC-97E4-CA41-BF22-FC3AA11AB139}"/>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6" name="Freeform 165">
              <a:extLst>
                <a:ext uri="{FF2B5EF4-FFF2-40B4-BE49-F238E27FC236}">
                  <a16:creationId xmlns:a16="http://schemas.microsoft.com/office/drawing/2014/main" id="{452D8B73-C85C-AF42-85A5-B7F8AAB96935}"/>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7" name="Rectangle 166">
              <a:extLst>
                <a:ext uri="{FF2B5EF4-FFF2-40B4-BE49-F238E27FC236}">
                  <a16:creationId xmlns:a16="http://schemas.microsoft.com/office/drawing/2014/main" id="{4CB417AA-005D-CD44-9481-C2F20963092B}"/>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28" name="Group 167">
              <a:extLst>
                <a:ext uri="{FF2B5EF4-FFF2-40B4-BE49-F238E27FC236}">
                  <a16:creationId xmlns:a16="http://schemas.microsoft.com/office/drawing/2014/main" id="{54399D05-60E0-3447-A0B8-793547A7FDFA}"/>
                </a:ext>
              </a:extLst>
            </p:cNvPr>
            <p:cNvGrpSpPr>
              <a:grpSpLocks/>
            </p:cNvGrpSpPr>
            <p:nvPr/>
          </p:nvGrpSpPr>
          <p:grpSpPr bwMode="auto">
            <a:xfrm>
              <a:off x="4749" y="668"/>
              <a:ext cx="581" cy="145"/>
              <a:chOff x="614" y="2568"/>
              <a:chExt cx="725" cy="139"/>
            </a:xfrm>
          </p:grpSpPr>
          <p:sp>
            <p:nvSpPr>
              <p:cNvPr id="653" name="AutoShape 168">
                <a:extLst>
                  <a:ext uri="{FF2B5EF4-FFF2-40B4-BE49-F238E27FC236}">
                    <a16:creationId xmlns:a16="http://schemas.microsoft.com/office/drawing/2014/main" id="{0E8C1976-030F-F746-864E-A99490854668}"/>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4" name="AutoShape 169">
                <a:extLst>
                  <a:ext uri="{FF2B5EF4-FFF2-40B4-BE49-F238E27FC236}">
                    <a16:creationId xmlns:a16="http://schemas.microsoft.com/office/drawing/2014/main" id="{C0F343F2-B11A-FB40-AC3A-93CAC1E9A9F0}"/>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29" name="Rectangle 170">
              <a:extLst>
                <a:ext uri="{FF2B5EF4-FFF2-40B4-BE49-F238E27FC236}">
                  <a16:creationId xmlns:a16="http://schemas.microsoft.com/office/drawing/2014/main" id="{72257BB6-BE40-C84A-9F2C-7D75F5B3408A}"/>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30" name="Group 171">
              <a:extLst>
                <a:ext uri="{FF2B5EF4-FFF2-40B4-BE49-F238E27FC236}">
                  <a16:creationId xmlns:a16="http://schemas.microsoft.com/office/drawing/2014/main" id="{249FAA90-2012-A843-9B2F-CC46D38944BE}"/>
                </a:ext>
              </a:extLst>
            </p:cNvPr>
            <p:cNvGrpSpPr>
              <a:grpSpLocks/>
            </p:cNvGrpSpPr>
            <p:nvPr/>
          </p:nvGrpSpPr>
          <p:grpSpPr bwMode="auto">
            <a:xfrm>
              <a:off x="4747" y="994"/>
              <a:ext cx="581" cy="134"/>
              <a:chOff x="614" y="2568"/>
              <a:chExt cx="725" cy="139"/>
            </a:xfrm>
          </p:grpSpPr>
          <p:sp>
            <p:nvSpPr>
              <p:cNvPr id="651" name="AutoShape 172">
                <a:extLst>
                  <a:ext uri="{FF2B5EF4-FFF2-40B4-BE49-F238E27FC236}">
                    <a16:creationId xmlns:a16="http://schemas.microsoft.com/office/drawing/2014/main" id="{1EEEC70E-1D82-B143-BDE1-8B59092C041E}"/>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2" name="AutoShape 173">
                <a:extLst>
                  <a:ext uri="{FF2B5EF4-FFF2-40B4-BE49-F238E27FC236}">
                    <a16:creationId xmlns:a16="http://schemas.microsoft.com/office/drawing/2014/main" id="{EAE13528-3255-7344-B721-B6980B90F5D4}"/>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31" name="Rectangle 174">
              <a:extLst>
                <a:ext uri="{FF2B5EF4-FFF2-40B4-BE49-F238E27FC236}">
                  <a16:creationId xmlns:a16="http://schemas.microsoft.com/office/drawing/2014/main" id="{7188C30C-A22A-5D45-91C2-1ACAE8C1CB9F}"/>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2" name="Rectangle 175">
              <a:extLst>
                <a:ext uri="{FF2B5EF4-FFF2-40B4-BE49-F238E27FC236}">
                  <a16:creationId xmlns:a16="http://schemas.microsoft.com/office/drawing/2014/main" id="{F5086B84-99D0-6841-BE96-8395BC0620D5}"/>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33" name="Group 176">
              <a:extLst>
                <a:ext uri="{FF2B5EF4-FFF2-40B4-BE49-F238E27FC236}">
                  <a16:creationId xmlns:a16="http://schemas.microsoft.com/office/drawing/2014/main" id="{962F32CB-2CBA-0D4F-B8E2-EFFEF093D1AA}"/>
                </a:ext>
              </a:extLst>
            </p:cNvPr>
            <p:cNvGrpSpPr>
              <a:grpSpLocks/>
            </p:cNvGrpSpPr>
            <p:nvPr/>
          </p:nvGrpSpPr>
          <p:grpSpPr bwMode="auto">
            <a:xfrm>
              <a:off x="4735" y="1627"/>
              <a:ext cx="582" cy="151"/>
              <a:chOff x="614" y="2568"/>
              <a:chExt cx="725" cy="139"/>
            </a:xfrm>
          </p:grpSpPr>
          <p:sp>
            <p:nvSpPr>
              <p:cNvPr id="649" name="AutoShape 177">
                <a:extLst>
                  <a:ext uri="{FF2B5EF4-FFF2-40B4-BE49-F238E27FC236}">
                    <a16:creationId xmlns:a16="http://schemas.microsoft.com/office/drawing/2014/main" id="{EE96D227-3E09-6043-A826-C244873EE1DF}"/>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0" name="AutoShape 178">
                <a:extLst>
                  <a:ext uri="{FF2B5EF4-FFF2-40B4-BE49-F238E27FC236}">
                    <a16:creationId xmlns:a16="http://schemas.microsoft.com/office/drawing/2014/main" id="{EE37F51B-AE5B-774A-9400-F6B84CC895AF}"/>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34" name="Freeform 179">
              <a:extLst>
                <a:ext uri="{FF2B5EF4-FFF2-40B4-BE49-F238E27FC236}">
                  <a16:creationId xmlns:a16="http://schemas.microsoft.com/office/drawing/2014/main" id="{BB4E54F7-0208-D144-94CD-AE16252B07BE}"/>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35" name="Group 180">
              <a:extLst>
                <a:ext uri="{FF2B5EF4-FFF2-40B4-BE49-F238E27FC236}">
                  <a16:creationId xmlns:a16="http://schemas.microsoft.com/office/drawing/2014/main" id="{CDDF1C6E-720C-1C4E-97D6-FEEA034A422E}"/>
                </a:ext>
              </a:extLst>
            </p:cNvPr>
            <p:cNvGrpSpPr>
              <a:grpSpLocks/>
            </p:cNvGrpSpPr>
            <p:nvPr/>
          </p:nvGrpSpPr>
          <p:grpSpPr bwMode="auto">
            <a:xfrm>
              <a:off x="4739" y="1327"/>
              <a:ext cx="582" cy="139"/>
              <a:chOff x="614" y="2568"/>
              <a:chExt cx="725" cy="139"/>
            </a:xfrm>
          </p:grpSpPr>
          <p:sp>
            <p:nvSpPr>
              <p:cNvPr id="647" name="AutoShape 181">
                <a:extLst>
                  <a:ext uri="{FF2B5EF4-FFF2-40B4-BE49-F238E27FC236}">
                    <a16:creationId xmlns:a16="http://schemas.microsoft.com/office/drawing/2014/main" id="{FCE1B24C-C6D5-A74E-BCC9-1790A44777C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8" name="AutoShape 182">
                <a:extLst>
                  <a:ext uri="{FF2B5EF4-FFF2-40B4-BE49-F238E27FC236}">
                    <a16:creationId xmlns:a16="http://schemas.microsoft.com/office/drawing/2014/main" id="{ECD7FAA8-997C-6741-B542-8F6CB8A79865}"/>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636" name="Rectangle 183">
              <a:extLst>
                <a:ext uri="{FF2B5EF4-FFF2-40B4-BE49-F238E27FC236}">
                  <a16:creationId xmlns:a16="http://schemas.microsoft.com/office/drawing/2014/main" id="{FABC00AC-70CA-7043-A832-BD8E42059D3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7" name="Freeform 184">
              <a:extLst>
                <a:ext uri="{FF2B5EF4-FFF2-40B4-BE49-F238E27FC236}">
                  <a16:creationId xmlns:a16="http://schemas.microsoft.com/office/drawing/2014/main" id="{113F4917-6305-434E-A2A6-9F8FC8CD2073}"/>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8" name="Freeform 185">
              <a:extLst>
                <a:ext uri="{FF2B5EF4-FFF2-40B4-BE49-F238E27FC236}">
                  <a16:creationId xmlns:a16="http://schemas.microsoft.com/office/drawing/2014/main" id="{14DDB482-D40B-9E4B-B569-8524D8E8FF9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9" name="Oval 186">
              <a:extLst>
                <a:ext uri="{FF2B5EF4-FFF2-40B4-BE49-F238E27FC236}">
                  <a16:creationId xmlns:a16="http://schemas.microsoft.com/office/drawing/2014/main" id="{44EB568A-9CE3-C54A-9206-BDCE5E179782}"/>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0" name="Freeform 187">
              <a:extLst>
                <a:ext uri="{FF2B5EF4-FFF2-40B4-BE49-F238E27FC236}">
                  <a16:creationId xmlns:a16="http://schemas.microsoft.com/office/drawing/2014/main" id="{47334A5D-96E6-664D-926C-2595FA58305F}"/>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1" name="AutoShape 188">
              <a:extLst>
                <a:ext uri="{FF2B5EF4-FFF2-40B4-BE49-F238E27FC236}">
                  <a16:creationId xmlns:a16="http://schemas.microsoft.com/office/drawing/2014/main" id="{013B8477-EEF2-7747-8060-985EE5C53AC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2" name="AutoShape 189">
              <a:extLst>
                <a:ext uri="{FF2B5EF4-FFF2-40B4-BE49-F238E27FC236}">
                  <a16:creationId xmlns:a16="http://schemas.microsoft.com/office/drawing/2014/main" id="{8385C752-6DAC-4A48-9BB5-AEA57D6A9BF6}"/>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3" name="Oval 190">
              <a:extLst>
                <a:ext uri="{FF2B5EF4-FFF2-40B4-BE49-F238E27FC236}">
                  <a16:creationId xmlns:a16="http://schemas.microsoft.com/office/drawing/2014/main" id="{0B04B216-03CD-F645-ACA2-BD47FCE98AD8}"/>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4" name="Oval 191">
              <a:extLst>
                <a:ext uri="{FF2B5EF4-FFF2-40B4-BE49-F238E27FC236}">
                  <a16:creationId xmlns:a16="http://schemas.microsoft.com/office/drawing/2014/main" id="{268FC658-A568-D546-9053-FA503C84E7FB}"/>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645" name="Oval 192">
              <a:extLst>
                <a:ext uri="{FF2B5EF4-FFF2-40B4-BE49-F238E27FC236}">
                  <a16:creationId xmlns:a16="http://schemas.microsoft.com/office/drawing/2014/main" id="{E3521055-5803-D44C-B1AC-A56EE246B7A9}"/>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6" name="Rectangle 193">
              <a:extLst>
                <a:ext uri="{FF2B5EF4-FFF2-40B4-BE49-F238E27FC236}">
                  <a16:creationId xmlns:a16="http://schemas.microsoft.com/office/drawing/2014/main" id="{B01113D0-7A5F-2845-BBE5-E5DEE7D3C216}"/>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55" name="Group 194">
            <a:extLst>
              <a:ext uri="{FF2B5EF4-FFF2-40B4-BE49-F238E27FC236}">
                <a16:creationId xmlns:a16="http://schemas.microsoft.com/office/drawing/2014/main" id="{AE6C24AF-B399-914A-BD00-8F2930D965CE}"/>
              </a:ext>
            </a:extLst>
          </p:cNvPr>
          <p:cNvGrpSpPr>
            <a:grpSpLocks/>
          </p:cNvGrpSpPr>
          <p:nvPr/>
        </p:nvGrpSpPr>
        <p:grpSpPr bwMode="auto">
          <a:xfrm>
            <a:off x="1590386" y="3325867"/>
            <a:ext cx="711200" cy="669925"/>
            <a:chOff x="-44" y="1473"/>
            <a:chExt cx="981" cy="1105"/>
          </a:xfrm>
        </p:grpSpPr>
        <p:pic>
          <p:nvPicPr>
            <p:cNvPr id="656" name="Picture 195" descr="desktop_computer_stylized_medium">
              <a:extLst>
                <a:ext uri="{FF2B5EF4-FFF2-40B4-BE49-F238E27FC236}">
                  <a16:creationId xmlns:a16="http://schemas.microsoft.com/office/drawing/2014/main" id="{449668ED-5F76-8646-97D9-D6F2A29D0D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57" name="Freeform 196">
              <a:extLst>
                <a:ext uri="{FF2B5EF4-FFF2-40B4-BE49-F238E27FC236}">
                  <a16:creationId xmlns:a16="http://schemas.microsoft.com/office/drawing/2014/main" id="{AF9581BE-4372-754E-A062-1EE3EABE6AD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658" name="Group 197">
            <a:extLst>
              <a:ext uri="{FF2B5EF4-FFF2-40B4-BE49-F238E27FC236}">
                <a16:creationId xmlns:a16="http://schemas.microsoft.com/office/drawing/2014/main" id="{30AD3BDA-F1F4-4640-8F27-22736C618AA1}"/>
              </a:ext>
            </a:extLst>
          </p:cNvPr>
          <p:cNvGrpSpPr>
            <a:grpSpLocks/>
          </p:cNvGrpSpPr>
          <p:nvPr/>
        </p:nvGrpSpPr>
        <p:grpSpPr bwMode="auto">
          <a:xfrm flipH="1">
            <a:off x="9893011" y="3241730"/>
            <a:ext cx="711200" cy="669925"/>
            <a:chOff x="-44" y="1473"/>
            <a:chExt cx="981" cy="1105"/>
          </a:xfrm>
        </p:grpSpPr>
        <p:pic>
          <p:nvPicPr>
            <p:cNvPr id="659" name="Picture 198" descr="desktop_computer_stylized_medium">
              <a:extLst>
                <a:ext uri="{FF2B5EF4-FFF2-40B4-BE49-F238E27FC236}">
                  <a16:creationId xmlns:a16="http://schemas.microsoft.com/office/drawing/2014/main" id="{C3C56932-EC72-5E4B-9CCA-7833A8B915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60" name="Freeform 199">
              <a:extLst>
                <a:ext uri="{FF2B5EF4-FFF2-40B4-BE49-F238E27FC236}">
                  <a16:creationId xmlns:a16="http://schemas.microsoft.com/office/drawing/2014/main" id="{6742962E-DBDD-4F4E-8296-B71CC5A6A68F}"/>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 xmlns:a14="http://schemas.microsoft.com/office/drawing/2010/main" w="9525" cap="flat" cmpd="sng">
                  <a:solidFill>
                    <a:schemeClr val="tx1"/>
                  </a:solidFill>
                  <a:prstDash val="solid"/>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661" name="Text Box 155">
            <a:extLst>
              <a:ext uri="{FF2B5EF4-FFF2-40B4-BE49-F238E27FC236}">
                <a16:creationId xmlns:a16="http://schemas.microsoft.com/office/drawing/2014/main" id="{05C5CCE5-0F17-B045-BA74-C5A452C2E19A}"/>
              </a:ext>
            </a:extLst>
          </p:cNvPr>
          <p:cNvSpPr txBox="1">
            <a:spLocks noChangeArrowheads="1"/>
          </p:cNvSpPr>
          <p:nvPr/>
        </p:nvSpPr>
        <p:spPr bwMode="auto">
          <a:xfrm>
            <a:off x="822086" y="5737235"/>
            <a:ext cx="6642844" cy="83099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Three segments, all destined to IP address: B,</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400" b="0" i="0"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dest</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port: 80 are demultiplexed to </a:t>
            </a:r>
            <a:r>
              <a:rPr kumimoji="0" lang="en-US" sz="2400" b="0" i="1"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different</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sockets</a:t>
            </a:r>
          </a:p>
        </p:txBody>
      </p:sp>
      <p:sp>
        <p:nvSpPr>
          <p:cNvPr id="6" name="Oval 5"/>
          <p:cNvSpPr/>
          <p:nvPr/>
        </p:nvSpPr>
        <p:spPr>
          <a:xfrm>
            <a:off x="4454237" y="5186417"/>
            <a:ext cx="1017672" cy="412705"/>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5" name="Oval 144"/>
          <p:cNvSpPr/>
          <p:nvPr/>
        </p:nvSpPr>
        <p:spPr>
          <a:xfrm>
            <a:off x="7577600" y="4694310"/>
            <a:ext cx="1017672" cy="412705"/>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6" name="Oval 145"/>
          <p:cNvSpPr/>
          <p:nvPr/>
        </p:nvSpPr>
        <p:spPr>
          <a:xfrm>
            <a:off x="7631575" y="5530882"/>
            <a:ext cx="1017672" cy="412705"/>
          </a:xfrm>
          <a:prstGeom prst="ellipse">
            <a:avLst/>
          </a:prstGeom>
          <a:noFill/>
          <a:ln w="38100">
            <a:solidFill>
              <a:srgbClr val="CD000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47" name="Picture 4" descr="Image result for apache web server logo">
            <a:extLst>
              <a:ext uri="{FF2B5EF4-FFF2-40B4-BE49-F238E27FC236}">
                <a16:creationId xmlns:a16="http://schemas.microsoft.com/office/drawing/2014/main" id="{2DA3452A-DE33-3D41-95D5-C755A41915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2538" y="1073700"/>
            <a:ext cx="1474756" cy="644858"/>
          </a:xfrm>
          <a:prstGeom prst="rect">
            <a:avLst/>
          </a:prstGeom>
          <a:noFill/>
          <a:extLst>
            <a:ext uri="{909E8E84-426E-40dd-AFC4-6F175D3DCCD1}">
              <a14:hiddenFill xmlns="" xmlns:a14="http://schemas.microsoft.com/office/drawing/2010/main">
                <a:solidFill>
                  <a:srgbClr val="FFFFFF"/>
                </a:solidFill>
              </a14:hiddenFill>
            </a:ext>
          </a:extLst>
        </p:spPr>
      </p:pic>
      <p:sp>
        <p:nvSpPr>
          <p:cNvPr id="144" name="Slide Number Placeholder 2">
            <a:extLst>
              <a:ext uri="{FF2B5EF4-FFF2-40B4-BE49-F238E27FC236}">
                <a16:creationId xmlns:a16="http://schemas.microsoft.com/office/drawing/2014/main" id="{AAD45FF3-B333-6B47-9ECE-46B770CFE6C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21</a:t>
            </a:fld>
            <a:endParaRPr lang="en-US" dirty="0"/>
          </a:p>
        </p:txBody>
      </p:sp>
    </p:spTree>
    <p:extLst>
      <p:ext uri="{BB962C8B-B14F-4D97-AF65-F5344CB8AC3E}">
        <p14:creationId xmlns:p14="http://schemas.microsoft.com/office/powerpoint/2010/main" val="2022317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08"/>
                                        </p:tgtEl>
                                        <p:attrNameLst>
                                          <p:attrName>style.visibility</p:attrName>
                                        </p:attrNameLst>
                                      </p:cBhvr>
                                      <p:to>
                                        <p:strVal val="visible"/>
                                      </p:to>
                                    </p:set>
                                    <p:animEffect transition="in" filter="dissolve">
                                      <p:cBhvr>
                                        <p:cTn id="17" dur="500"/>
                                        <p:tgtEl>
                                          <p:spTgt spid="608"/>
                                        </p:tgtEl>
                                      </p:cBhvr>
                                    </p:animEffect>
                                  </p:childTnLst>
                                </p:cTn>
                              </p:par>
                              <p:par>
                                <p:cTn id="18" presetID="9" presetClass="entr" presetSubtype="0" fill="hold" nodeType="withEffect">
                                  <p:stCondLst>
                                    <p:cond delay="0"/>
                                  </p:stCondLst>
                                  <p:childTnLst>
                                    <p:set>
                                      <p:cBhvr>
                                        <p:cTn id="19" dur="1" fill="hold">
                                          <p:stCondLst>
                                            <p:cond delay="0"/>
                                          </p:stCondLst>
                                        </p:cTn>
                                        <p:tgtEl>
                                          <p:spTgt spid="614"/>
                                        </p:tgtEl>
                                        <p:attrNameLst>
                                          <p:attrName>style.visibility</p:attrName>
                                        </p:attrNameLst>
                                      </p:cBhvr>
                                      <p:to>
                                        <p:strVal val="visible"/>
                                      </p:to>
                                    </p:set>
                                    <p:animEffect transition="in" filter="dissolve">
                                      <p:cBhvr>
                                        <p:cTn id="20" dur="500"/>
                                        <p:tgtEl>
                                          <p:spTgt spid="614"/>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dissolve">
                                      <p:cBhvr>
                                        <p:cTn id="25" dur="500"/>
                                        <p:tgtEl>
                                          <p:spTgt spid="6"/>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45"/>
                                        </p:tgtEl>
                                        <p:attrNameLst>
                                          <p:attrName>style.visibility</p:attrName>
                                        </p:attrNameLst>
                                      </p:cBhvr>
                                      <p:to>
                                        <p:strVal val="visible"/>
                                      </p:to>
                                    </p:set>
                                    <p:animEffect transition="in" filter="dissolve">
                                      <p:cBhvr>
                                        <p:cTn id="28" dur="500"/>
                                        <p:tgtEl>
                                          <p:spTgt spid="145"/>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46"/>
                                        </p:tgtEl>
                                        <p:attrNameLst>
                                          <p:attrName>style.visibility</p:attrName>
                                        </p:attrNameLst>
                                      </p:cBhvr>
                                      <p:to>
                                        <p:strVal val="visible"/>
                                      </p:to>
                                    </p:set>
                                    <p:animEffect transition="in" filter="dissolve">
                                      <p:cBhvr>
                                        <p:cTn id="31" dur="500"/>
                                        <p:tgtEl>
                                          <p:spTgt spid="146"/>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661"/>
                                        </p:tgtEl>
                                        <p:attrNameLst>
                                          <p:attrName>style.visibility</p:attrName>
                                        </p:attrNameLst>
                                      </p:cBhvr>
                                      <p:to>
                                        <p:strVal val="visible"/>
                                      </p:to>
                                    </p:set>
                                    <p:animEffect transition="in" filter="dissolve">
                                      <p:cBhvr>
                                        <p:cTn id="34" dur="500"/>
                                        <p:tgtEl>
                                          <p:spTgt spid="6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8" grpId="0" animBg="1"/>
      <p:bldP spid="661" grpId="0"/>
      <p:bldP spid="6" grpId="0" animBg="1"/>
      <p:bldP spid="145" grpId="0" animBg="1"/>
      <p:bldP spid="14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1206442"/>
          </a:xfrm>
        </p:spPr>
        <p:txBody>
          <a:bodyPr>
            <a:normAutofit/>
          </a:bodyPr>
          <a:lstStyle/>
          <a:p>
            <a:r>
              <a:rPr lang="en-US" sz="5400" dirty="0"/>
              <a:t>Summary</a:t>
            </a:r>
            <a:endParaRPr lang="en-US" sz="6000" dirty="0"/>
          </a:p>
        </p:txBody>
      </p:sp>
      <p:sp>
        <p:nvSpPr>
          <p:cNvPr id="128" name="Rectangle 3">
            <a:extLst>
              <a:ext uri="{FF2B5EF4-FFF2-40B4-BE49-F238E27FC236}">
                <a16:creationId xmlns:a16="http://schemas.microsoft.com/office/drawing/2014/main" id="{2C2F9B28-FDD9-B047-936F-1DE26AECFD6E}"/>
              </a:ext>
            </a:extLst>
          </p:cNvPr>
          <p:cNvSpPr txBox="1">
            <a:spLocks noChangeArrowheads="1"/>
          </p:cNvSpPr>
          <p:nvPr/>
        </p:nvSpPr>
        <p:spPr>
          <a:xfrm>
            <a:off x="798690" y="1610067"/>
            <a:ext cx="11100625" cy="524793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Multiplexing, demultiplexing: based on segment, datagram header field values</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1" i="0" u="none" strike="noStrike" kern="1200" cap="none" spc="0" normalizeH="0" baseline="0" noProof="0" dirty="0">
                <a:ln>
                  <a:noFill/>
                </a:ln>
                <a:solidFill>
                  <a:srgbClr val="C00000"/>
                </a:solidFill>
                <a:effectLst/>
                <a:uLnTx/>
                <a:uFillTx/>
                <a:latin typeface="Calibri"/>
                <a:ea typeface="+mn-ea"/>
                <a:cs typeface="+mn-cs"/>
              </a:rPr>
              <a:t>UDP: </a:t>
            </a:r>
            <a:r>
              <a:rPr kumimoji="0" lang="en-US" sz="3200" b="0" i="0" u="none" strike="noStrike" kern="1200" cap="none" spc="0" normalizeH="0" baseline="0" noProof="0" dirty="0">
                <a:ln>
                  <a:noFill/>
                </a:ln>
                <a:solidFill>
                  <a:prstClr val="black"/>
                </a:solidFill>
                <a:effectLst/>
                <a:uLnTx/>
                <a:uFillTx/>
                <a:latin typeface="Calibri"/>
                <a:ea typeface="+mn-ea"/>
                <a:cs typeface="+mn-cs"/>
              </a:rPr>
              <a:t>demultiplexing using destination port number (only)</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600" b="1" i="0" u="none" strike="noStrike" kern="1200" cap="none" spc="0" normalizeH="0" baseline="0" noProof="0" dirty="0">
                <a:ln>
                  <a:noFill/>
                </a:ln>
                <a:solidFill>
                  <a:srgbClr val="C00000"/>
                </a:solidFill>
                <a:effectLst/>
                <a:uLnTx/>
                <a:uFillTx/>
                <a:latin typeface="Calibri"/>
                <a:ea typeface="+mn-ea"/>
                <a:cs typeface="+mn-cs"/>
              </a:rPr>
              <a:t>TCP: </a:t>
            </a:r>
            <a:r>
              <a:rPr kumimoji="0" lang="en-US" sz="3200" b="0" i="0" u="none" strike="noStrike" kern="1200" cap="none" spc="0" normalizeH="0" baseline="0" noProof="0" dirty="0">
                <a:ln>
                  <a:noFill/>
                </a:ln>
                <a:solidFill>
                  <a:prstClr val="black"/>
                </a:solidFill>
                <a:effectLst/>
                <a:uLnTx/>
                <a:uFillTx/>
                <a:latin typeface="Calibri"/>
                <a:ea typeface="+mn-ea"/>
                <a:cs typeface="+mn-cs"/>
              </a:rPr>
              <a:t>demultiplexing using 4-tuple: source and destination IP addresses, and port numbers</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Multiplexing/demultiplexing happen at </a:t>
            </a:r>
            <a:r>
              <a:rPr kumimoji="0" lang="en-US" sz="3200" b="0" i="1" u="none" strike="noStrike" kern="1200" cap="none" spc="0" normalizeH="0" baseline="0" noProof="0" dirty="0">
                <a:ln>
                  <a:noFill/>
                </a:ln>
                <a:solidFill>
                  <a:prstClr val="black"/>
                </a:solidFill>
                <a:effectLst/>
                <a:uLnTx/>
                <a:uFillTx/>
                <a:latin typeface="Calibri"/>
                <a:ea typeface="+mn-ea"/>
                <a:cs typeface="+mn-cs"/>
              </a:rPr>
              <a:t>all</a:t>
            </a:r>
            <a:r>
              <a:rPr kumimoji="0" lang="en-US" sz="3200" b="0" i="0" u="none" strike="noStrike" kern="1200" cap="none" spc="0" normalizeH="0" baseline="0" noProof="0" dirty="0">
                <a:ln>
                  <a:noFill/>
                </a:ln>
                <a:solidFill>
                  <a:prstClr val="black"/>
                </a:solidFill>
                <a:effectLst/>
                <a:uLnTx/>
                <a:uFillTx/>
                <a:latin typeface="Calibri"/>
                <a:ea typeface="+mn-ea"/>
                <a:cs typeface="+mn-cs"/>
              </a:rPr>
              <a:t> layers</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Slide Number Placeholder 2">
            <a:extLst>
              <a:ext uri="{FF2B5EF4-FFF2-40B4-BE49-F238E27FC236}">
                <a16:creationId xmlns:a16="http://schemas.microsoft.com/office/drawing/2014/main" id="{81F71E3E-46C8-564B-892B-6C69AC246E5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22</a:t>
            </a:fld>
            <a:endParaRPr lang="en-US" dirty="0"/>
          </a:p>
        </p:txBody>
      </p:sp>
    </p:spTree>
    <p:extLst>
      <p:ext uri="{BB962C8B-B14F-4D97-AF65-F5344CB8AC3E}">
        <p14:creationId xmlns:p14="http://schemas.microsoft.com/office/powerpoint/2010/main" val="3289100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8">
                                            <p:txEl>
                                              <p:pRg st="1" end="1"/>
                                            </p:txEl>
                                          </p:spTgt>
                                        </p:tgtEl>
                                        <p:attrNameLst>
                                          <p:attrName>style.visibility</p:attrName>
                                        </p:attrNameLst>
                                      </p:cBhvr>
                                      <p:to>
                                        <p:strVal val="visible"/>
                                      </p:to>
                                    </p:set>
                                    <p:animEffect transition="in" filter="dissolve">
                                      <p:cBhvr>
                                        <p:cTn id="7" dur="500"/>
                                        <p:tgtEl>
                                          <p:spTgt spid="12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28">
                                            <p:txEl>
                                              <p:pRg st="2" end="2"/>
                                            </p:txEl>
                                          </p:spTgt>
                                        </p:tgtEl>
                                        <p:attrNameLst>
                                          <p:attrName>style.visibility</p:attrName>
                                        </p:attrNameLst>
                                      </p:cBhvr>
                                      <p:to>
                                        <p:strVal val="visible"/>
                                      </p:to>
                                    </p:set>
                                    <p:animEffect transition="in" filter="dissolve">
                                      <p:cBhvr>
                                        <p:cTn id="12" dur="500"/>
                                        <p:tgtEl>
                                          <p:spTgt spid="12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28">
                                            <p:txEl>
                                              <p:pRg st="3" end="3"/>
                                            </p:txEl>
                                          </p:spTgt>
                                        </p:tgtEl>
                                        <p:attrNameLst>
                                          <p:attrName>style.visibility</p:attrName>
                                        </p:attrNameLst>
                                      </p:cBhvr>
                                      <p:to>
                                        <p:strVal val="visible"/>
                                      </p:to>
                                    </p:set>
                                    <p:animEffect transition="in" filter="dissolve">
                                      <p:cBhvr>
                                        <p:cTn id="17" dur="500"/>
                                        <p:tgtEl>
                                          <p:spTgt spid="12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pPr>
            <a:r>
              <a:rPr lang="en-US" altLang="en-US" sz="3200" dirty="0">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marL="117475" indent="0">
              <a:spcBef>
                <a:spcPts val="800"/>
              </a:spcBef>
              <a:buClr>
                <a:schemeClr val="bg1">
                  <a:lumMod val="75000"/>
                </a:schemeClr>
              </a:buClr>
              <a:buNone/>
            </a:pPr>
            <a:endParaRPr lang="en-US" sz="3200" dirty="0">
              <a:solidFill>
                <a:schemeClr val="bg1">
                  <a:lumMod val="75000"/>
                </a:schemeClr>
              </a:solidFill>
            </a:endParaRP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015CF63D-A871-3249-B853-1FF5A26EE5FD}"/>
              </a:ext>
            </a:extLst>
          </p:cNvPr>
          <p:cNvSpPr>
            <a:spLocks noGrp="1"/>
          </p:cNvSpPr>
          <p:nvPr>
            <p:ph type="sldNum" sz="quarter" idx="4"/>
          </p:nvPr>
        </p:nvSpPr>
        <p:spPr/>
        <p:txBody>
          <a:bodyPr/>
          <a:lstStyle/>
          <a:p>
            <a:r>
              <a:rPr lang="en-US"/>
              <a:t>Transport Layer: 3-</a:t>
            </a:r>
            <a:fld id="{C4204591-24BD-A542-B9D5-F8D8A88D2FEE}" type="slidenum">
              <a:rPr lang="en-US" smtClean="0"/>
              <a:pPr/>
              <a:t>23</a:t>
            </a:fld>
            <a:endParaRPr lang="en-US" dirty="0"/>
          </a:p>
        </p:txBody>
      </p:sp>
      <p:pic>
        <p:nvPicPr>
          <p:cNvPr id="6" name="Picture 5">
            <a:extLst>
              <a:ext uri="{FF2B5EF4-FFF2-40B4-BE49-F238E27FC236}">
                <a16:creationId xmlns:a16="http://schemas.microsoft.com/office/drawing/2014/main" id="{1BA4839A-73B6-AB4F-BAAF-2F0309156AE9}"/>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8940794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User Datagram Protocol</a:t>
            </a:r>
          </a:p>
        </p:txBody>
      </p:sp>
      <p:sp>
        <p:nvSpPr>
          <p:cNvPr id="6" name="Rectangle 3">
            <a:extLst>
              <a:ext uri="{FF2B5EF4-FFF2-40B4-BE49-F238E27FC236}">
                <a16:creationId xmlns:a16="http://schemas.microsoft.com/office/drawing/2014/main" id="{C770DED9-87F6-FB46-A967-6223B68A3E96}"/>
              </a:ext>
            </a:extLst>
          </p:cNvPr>
          <p:cNvSpPr txBox="1">
            <a:spLocks noChangeArrowheads="1"/>
          </p:cNvSpPr>
          <p:nvPr/>
        </p:nvSpPr>
        <p:spPr>
          <a:xfrm>
            <a:off x="618385" y="1528553"/>
            <a:ext cx="5550595" cy="2927537"/>
          </a:xfrm>
          <a:prstGeom prst="rect">
            <a:avLst/>
          </a:prstGeom>
        </p:spPr>
        <p:txBody>
          <a:bodyPr vert="horz" lIns="91440" tIns="45720" rIns="91440" bIns="45720" rtlCol="0">
            <a:normAutofit fontScale="925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frills,” “bare bones” Internet transport protocol</a:t>
            </a:r>
          </a:p>
          <a:p>
            <a:pPr marL="460375" marR="0" lvl="0" indent="-33020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“best effort” service, UDP segments may be:</a:t>
            </a:r>
          </a:p>
          <a:p>
            <a:pPr marL="808038"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lost</a:t>
            </a:r>
          </a:p>
          <a:p>
            <a:pPr marL="808038"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delivered out-of-order to app</a:t>
            </a:r>
          </a:p>
        </p:txBody>
      </p:sp>
      <p:grpSp>
        <p:nvGrpSpPr>
          <p:cNvPr id="8" name="Group 7">
            <a:extLst>
              <a:ext uri="{FF2B5EF4-FFF2-40B4-BE49-F238E27FC236}">
                <a16:creationId xmlns:a16="http://schemas.microsoft.com/office/drawing/2014/main" id="{82E8D3DA-F7E2-3144-9365-F468AE5A3F1F}"/>
              </a:ext>
            </a:extLst>
          </p:cNvPr>
          <p:cNvGrpSpPr/>
          <p:nvPr/>
        </p:nvGrpSpPr>
        <p:grpSpPr>
          <a:xfrm>
            <a:off x="6568225" y="1335368"/>
            <a:ext cx="5029004" cy="5014363"/>
            <a:chOff x="4979987" y="2821302"/>
            <a:chExt cx="6630121" cy="3829830"/>
          </a:xfrm>
        </p:grpSpPr>
        <p:sp>
          <p:nvSpPr>
            <p:cNvPr id="9" name="Rectangle 26">
              <a:extLst>
                <a:ext uri="{FF2B5EF4-FFF2-40B4-BE49-F238E27FC236}">
                  <a16:creationId xmlns:a16="http://schemas.microsoft.com/office/drawing/2014/main" id="{F9D9BC33-5F55-F54A-B992-1DDB07422224}"/>
                </a:ext>
              </a:extLst>
            </p:cNvPr>
            <p:cNvSpPr txBox="1">
              <a:spLocks noChangeArrowheads="1"/>
            </p:cNvSpPr>
            <p:nvPr/>
          </p:nvSpPr>
          <p:spPr bwMode="auto">
            <a:xfrm>
              <a:off x="5218112" y="3235273"/>
              <a:ext cx="6059488" cy="30448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no connection establishment (which can add RTT delay)</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simple: no connection state at sender, receiver</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small header size</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no congestion control</a:t>
              </a:r>
            </a:p>
            <a:p>
              <a:pPr marL="687388" marR="0" lvl="1"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UDP can blast away as fast as desired!</a:t>
              </a:r>
            </a:p>
            <a:p>
              <a:pPr marL="687388" marR="0" lvl="1" indent="-284163"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can function in the face of congestion</a:t>
              </a:r>
            </a:p>
          </p:txBody>
        </p:sp>
        <p:sp>
          <p:nvSpPr>
            <p:cNvPr id="10" name="Rectangle 27">
              <a:extLst>
                <a:ext uri="{FF2B5EF4-FFF2-40B4-BE49-F238E27FC236}">
                  <a16:creationId xmlns:a16="http://schemas.microsoft.com/office/drawing/2014/main" id="{E3B96135-5F05-0D44-B7B9-9BD478D4E907}"/>
                </a:ext>
              </a:extLst>
            </p:cNvPr>
            <p:cNvSpPr>
              <a:spLocks noChangeArrowheads="1"/>
            </p:cNvSpPr>
            <p:nvPr/>
          </p:nvSpPr>
          <p:spPr bwMode="auto">
            <a:xfrm>
              <a:off x="4979987" y="2988017"/>
              <a:ext cx="6630121" cy="3663115"/>
            </a:xfrm>
            <a:prstGeom prst="rect">
              <a:avLst/>
            </a:prstGeom>
            <a:noFill/>
            <a:ln w="19050">
              <a:solidFill>
                <a:srgbClr val="CC0000"/>
              </a:solidFill>
              <a:miter lim="800000"/>
              <a:headEnd/>
              <a:tailEnd/>
            </a:ln>
            <a:effectLst/>
            <a:extLst>
              <a:ext uri="{909E8E84-426E-40dd-AFC4-6F175D3DCCD1}">
                <a14:hiddenFill xmlns="" xmlns:a14="http://schemas.microsoft.com/office/drawing/2010/main">
                  <a:solidFill>
                    <a:schemeClr val="bg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1" name="Text Box 28">
              <a:extLst>
                <a:ext uri="{FF2B5EF4-FFF2-40B4-BE49-F238E27FC236}">
                  <a16:creationId xmlns:a16="http://schemas.microsoft.com/office/drawing/2014/main" id="{3BFEAB49-E79F-FF40-AAAE-C9820F50289A}"/>
                </a:ext>
              </a:extLst>
            </p:cNvPr>
            <p:cNvSpPr txBox="1">
              <a:spLocks noChangeArrowheads="1"/>
            </p:cNvSpPr>
            <p:nvPr/>
          </p:nvSpPr>
          <p:spPr bwMode="auto">
            <a:xfrm>
              <a:off x="5124449" y="2821302"/>
              <a:ext cx="5102112" cy="3789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0000"/>
                </a:lnSpc>
                <a:spcBef>
                  <a:spcPct val="20000"/>
                </a:spcBef>
                <a:spcAft>
                  <a:spcPct val="0"/>
                </a:spcAft>
                <a:buClr>
                  <a:srgbClr val="000099"/>
                </a:buClr>
                <a:buSzPct val="65000"/>
                <a:buFont typeface="Wingdings" charset="0"/>
                <a:buNone/>
                <a:tabLst/>
                <a:defRPr/>
              </a:pPr>
              <a:r>
                <a:rPr kumimoji="0" lang="en-US" sz="32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Why </a:t>
              </a:r>
              <a:r>
                <a:rPr kumimoji="0" lang="en-US" sz="3200" b="0" i="0" u="none" strike="noStrike" kern="0" cap="none" spc="0" normalizeH="0" baseline="0" noProof="0" dirty="0">
                  <a:ln>
                    <a:noFill/>
                  </a:ln>
                  <a:solidFill>
                    <a:srgbClr val="CC0000"/>
                  </a:solidFill>
                  <a:effectLst/>
                  <a:uLnTx/>
                  <a:uFillTx/>
                  <a:latin typeface="Calibri" panose="020F0502020204030204"/>
                  <a:ea typeface="ＭＳ Ｐゴシック" charset="0"/>
                  <a:cs typeface="+mn-cs"/>
                </a:rPr>
                <a:t>is there a UDP?</a:t>
              </a:r>
              <a:endParaRPr kumimoji="0" lang="en-US" sz="18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sp>
        <p:nvSpPr>
          <p:cNvPr id="12" name="Rectangle 3">
            <a:extLst>
              <a:ext uri="{FF2B5EF4-FFF2-40B4-BE49-F238E27FC236}">
                <a16:creationId xmlns:a16="http://schemas.microsoft.com/office/drawing/2014/main" id="{B958CE44-F1A4-924D-8CEA-640B52DBA4DF}"/>
              </a:ext>
            </a:extLst>
          </p:cNvPr>
          <p:cNvSpPr txBox="1">
            <a:spLocks noChangeArrowheads="1"/>
          </p:cNvSpPr>
          <p:nvPr/>
        </p:nvSpPr>
        <p:spPr>
          <a:xfrm>
            <a:off x="641997" y="4404835"/>
            <a:ext cx="5550595" cy="2060359"/>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333375"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connectionless:</a:t>
            </a:r>
            <a:endParaRPr kumimoji="0" lang="en-US" altLang="en-US" sz="36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handshaking between UDP sender, receiver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each UDP segment handled independently of others</a:t>
            </a:r>
          </a:p>
        </p:txBody>
      </p:sp>
      <p:sp>
        <p:nvSpPr>
          <p:cNvPr id="13" name="Slide Number Placeholder 2">
            <a:extLst>
              <a:ext uri="{FF2B5EF4-FFF2-40B4-BE49-F238E27FC236}">
                <a16:creationId xmlns:a16="http://schemas.microsoft.com/office/drawing/2014/main" id="{469890C8-B9BA-F74B-84CA-6B1BAB0F6B31}"/>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24</a:t>
            </a:fld>
            <a:endParaRPr lang="en-US" dirty="0"/>
          </a:p>
        </p:txBody>
      </p:sp>
    </p:spTree>
    <p:extLst>
      <p:ext uri="{BB962C8B-B14F-4D97-AF65-F5344CB8AC3E}">
        <p14:creationId xmlns:p14="http://schemas.microsoft.com/office/powerpoint/2010/main" val="379916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User Datagram Protocol</a:t>
            </a:r>
          </a:p>
        </p:txBody>
      </p:sp>
      <p:sp>
        <p:nvSpPr>
          <p:cNvPr id="7" name="Rectangle 9">
            <a:extLst>
              <a:ext uri="{FF2B5EF4-FFF2-40B4-BE49-F238E27FC236}">
                <a16:creationId xmlns:a16="http://schemas.microsoft.com/office/drawing/2014/main" id="{0EFE9DD4-40BF-D54C-B457-743C8EAA5EAF}"/>
              </a:ext>
            </a:extLst>
          </p:cNvPr>
          <p:cNvSpPr>
            <a:spLocks noChangeArrowheads="1"/>
          </p:cNvSpPr>
          <p:nvPr/>
        </p:nvSpPr>
        <p:spPr bwMode="auto">
          <a:xfrm>
            <a:off x="798690" y="1543058"/>
            <a:ext cx="11100625" cy="488877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UDP use:</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streaming multimedia apps (loss tolerant, rate sensitive)</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DNS</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SNMP</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HTTP/3</a:t>
            </a:r>
          </a:p>
          <a:p>
            <a:pPr marL="292100" marR="0" lvl="0" indent="-292100"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if reliable transfer needed over UDP (e.g., HTTP/3): </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add needed reliability at application layer</a:t>
            </a:r>
          </a:p>
          <a:p>
            <a:pPr marL="688975" marR="0" lvl="1" indent="-231775" algn="l" defTabSz="914400" rtl="0" eaLnBrk="1" fontAlgn="auto" latinLnBrk="0" hangingPunct="1">
              <a:lnSpc>
                <a:spcPct val="85000"/>
              </a:lnSpc>
              <a:spcBef>
                <a:spcPct val="20000"/>
              </a:spcBef>
              <a:spcAft>
                <a:spcPts val="0"/>
              </a:spcAft>
              <a:buClr>
                <a:srgbClr val="000099"/>
              </a:buClr>
              <a:buSzTx/>
              <a:buFont typeface="Wingdings"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add congestion control at application layer</a:t>
            </a:r>
          </a:p>
        </p:txBody>
      </p:sp>
      <p:sp>
        <p:nvSpPr>
          <p:cNvPr id="4" name="Slide Number Placeholder 2">
            <a:extLst>
              <a:ext uri="{FF2B5EF4-FFF2-40B4-BE49-F238E27FC236}">
                <a16:creationId xmlns:a16="http://schemas.microsoft.com/office/drawing/2014/main" id="{B160F1B7-DEB2-9342-B89A-69E5B6639506}"/>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25</a:t>
            </a:fld>
            <a:endParaRPr lang="en-US" dirty="0"/>
          </a:p>
        </p:txBody>
      </p:sp>
    </p:spTree>
    <p:extLst>
      <p:ext uri="{BB962C8B-B14F-4D97-AF65-F5344CB8AC3E}">
        <p14:creationId xmlns:p14="http://schemas.microsoft.com/office/powerpoint/2010/main" val="1664352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User Datagram Protocol </a:t>
            </a:r>
            <a:r>
              <a:rPr lang="en-US" sz="3600" dirty="0"/>
              <a:t>[RFC 768]</a:t>
            </a:r>
            <a:endParaRPr lang="en-US" sz="4400" dirty="0"/>
          </a:p>
        </p:txBody>
      </p:sp>
      <p:pic>
        <p:nvPicPr>
          <p:cNvPr id="5" name="Picture 4">
            <a:extLst>
              <a:ext uri="{FF2B5EF4-FFF2-40B4-BE49-F238E27FC236}">
                <a16:creationId xmlns:a16="http://schemas.microsoft.com/office/drawing/2014/main" id="{E4AB0D4F-D972-B342-BA50-EC030780A666}"/>
              </a:ext>
            </a:extLst>
          </p:cNvPr>
          <p:cNvPicPr>
            <a:picLocks noChangeAspect="1"/>
          </p:cNvPicPr>
          <p:nvPr/>
        </p:nvPicPr>
        <p:blipFill>
          <a:blip r:embed="rId3"/>
          <a:stretch>
            <a:fillRect/>
          </a:stretch>
        </p:blipFill>
        <p:spPr>
          <a:xfrm>
            <a:off x="1885243" y="1232551"/>
            <a:ext cx="6509995" cy="5467403"/>
          </a:xfrm>
          <a:prstGeom prst="rect">
            <a:avLst/>
          </a:prstGeom>
        </p:spPr>
      </p:pic>
      <p:sp>
        <p:nvSpPr>
          <p:cNvPr id="4" name="Slide Number Placeholder 2">
            <a:extLst>
              <a:ext uri="{FF2B5EF4-FFF2-40B4-BE49-F238E27FC236}">
                <a16:creationId xmlns:a16="http://schemas.microsoft.com/office/drawing/2014/main" id="{D2BA1565-8605-154A-895B-C65D5D0B1EA5}"/>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26</a:t>
            </a:fld>
            <a:endParaRPr lang="en-US" dirty="0"/>
          </a:p>
        </p:txBody>
      </p:sp>
    </p:spTree>
    <p:extLst>
      <p:ext uri="{BB962C8B-B14F-4D97-AF65-F5344CB8AC3E}">
        <p14:creationId xmlns:p14="http://schemas.microsoft.com/office/powerpoint/2010/main" val="29018924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 name="TextBox 7">
            <a:extLst>
              <a:ext uri="{FF2B5EF4-FFF2-40B4-BE49-F238E27FC236}">
                <a16:creationId xmlns:a16="http://schemas.microsoft.com/office/drawing/2014/main" id="{95E1F04B-A3B3-534D-A252-A4AC29C657DE}"/>
              </a:ext>
            </a:extLst>
          </p:cNvPr>
          <p:cNvSpPr txBox="1"/>
          <p:nvPr/>
        </p:nvSpPr>
        <p:spPr>
          <a:xfrm>
            <a:off x="8481037" y="1538123"/>
            <a:ext cx="20664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server</a:t>
            </a:r>
          </a:p>
        </p:txBody>
      </p:sp>
      <p:sp>
        <p:nvSpPr>
          <p:cNvPr id="263" name="TextBox 262">
            <a:extLst>
              <a:ext uri="{FF2B5EF4-FFF2-40B4-BE49-F238E27FC236}">
                <a16:creationId xmlns:a16="http://schemas.microsoft.com/office/drawing/2014/main" id="{DC4B02DA-C340-9945-87C2-952E1901FB43}"/>
              </a:ext>
            </a:extLst>
          </p:cNvPr>
          <p:cNvSpPr txBox="1"/>
          <p:nvPr/>
        </p:nvSpPr>
        <p:spPr>
          <a:xfrm>
            <a:off x="1935319" y="1662731"/>
            <a:ext cx="195745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client</a:t>
            </a:r>
          </a:p>
        </p:txBody>
      </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UDP: Transport Layer Actions</a:t>
            </a:r>
          </a:p>
        </p:txBody>
      </p:sp>
      <p:cxnSp>
        <p:nvCxnSpPr>
          <p:cNvPr id="10" name="Straight Connector 9">
            <a:extLst>
              <a:ext uri="{FF2B5EF4-FFF2-40B4-BE49-F238E27FC236}">
                <a16:creationId xmlns:a16="http://schemas.microsoft.com/office/drawing/2014/main" id="{19E97DC1-5C01-E843-A657-ADC5FEA14075}"/>
              </a:ext>
            </a:extLst>
          </p:cNvPr>
          <p:cNvCxnSpPr>
            <a:cxnSpLocks/>
            <a:stCxn id="151" idx="2"/>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9C57AC1A-9B60-DC47-A97D-E9C39D845828}"/>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63" name="Freeform 70">
            <a:extLst>
              <a:ext uri="{FF2B5EF4-FFF2-40B4-BE49-F238E27FC236}">
                <a16:creationId xmlns:a16="http://schemas.microsoft.com/office/drawing/2014/main" id="{93CF945F-B7C1-9B4F-9438-D2DF7708E687}"/>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AA415DCF-A2D2-344B-9A45-F3F58006C5EE}"/>
              </a:ext>
            </a:extLst>
          </p:cNvPr>
          <p:cNvGrpSpPr/>
          <p:nvPr/>
        </p:nvGrpSpPr>
        <p:grpSpPr>
          <a:xfrm>
            <a:off x="1687770" y="2167472"/>
            <a:ext cx="2131701" cy="2912558"/>
            <a:chOff x="8091785" y="2078288"/>
            <a:chExt cx="2364905" cy="2912558"/>
          </a:xfrm>
        </p:grpSpPr>
        <p:sp>
          <p:nvSpPr>
            <p:cNvPr id="165" name="Rectangle 23">
              <a:extLst>
                <a:ext uri="{FF2B5EF4-FFF2-40B4-BE49-F238E27FC236}">
                  <a16:creationId xmlns:a16="http://schemas.microsoft.com/office/drawing/2014/main" id="{20790EF2-7EC4-BF46-AE61-5F193F0894CD}"/>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6" name="Rectangle 24">
              <a:extLst>
                <a:ext uri="{FF2B5EF4-FFF2-40B4-BE49-F238E27FC236}">
                  <a16:creationId xmlns:a16="http://schemas.microsoft.com/office/drawing/2014/main" id="{DF6E9285-B785-804B-BB24-0405637B9911}"/>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7" name="Line 25">
              <a:extLst>
                <a:ext uri="{FF2B5EF4-FFF2-40B4-BE49-F238E27FC236}">
                  <a16:creationId xmlns:a16="http://schemas.microsoft.com/office/drawing/2014/main" id="{C2F7FFF2-43B5-A648-8DB9-1244002B1EED}"/>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Text Box 26">
              <a:extLst>
                <a:ext uri="{FF2B5EF4-FFF2-40B4-BE49-F238E27FC236}">
                  <a16:creationId xmlns:a16="http://schemas.microsoft.com/office/drawing/2014/main" id="{38AC5752-2E10-AE4C-AE2E-F2F12589ABF6}"/>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69" name="Line 27">
              <a:extLst>
                <a:ext uri="{FF2B5EF4-FFF2-40B4-BE49-F238E27FC236}">
                  <a16:creationId xmlns:a16="http://schemas.microsoft.com/office/drawing/2014/main" id="{E6411346-D908-6048-94E9-4C9C6A9C97BF}"/>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Text Box 26">
              <a:extLst>
                <a:ext uri="{FF2B5EF4-FFF2-40B4-BE49-F238E27FC236}">
                  <a16:creationId xmlns:a16="http://schemas.microsoft.com/office/drawing/2014/main" id="{2BD45E5F-4032-7A44-91A7-D2ED37DE30B7}"/>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71" name="Text Box 26">
              <a:extLst>
                <a:ext uri="{FF2B5EF4-FFF2-40B4-BE49-F238E27FC236}">
                  <a16:creationId xmlns:a16="http://schemas.microsoft.com/office/drawing/2014/main" id="{067129BD-4E72-804E-9941-0CFB2ABB0A6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72" name="Text Box 26">
              <a:extLst>
                <a:ext uri="{FF2B5EF4-FFF2-40B4-BE49-F238E27FC236}">
                  <a16:creationId xmlns:a16="http://schemas.microsoft.com/office/drawing/2014/main" id="{586097BE-C9CD-2B44-A610-13D1A1572A56}"/>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73" name="Line 27">
              <a:extLst>
                <a:ext uri="{FF2B5EF4-FFF2-40B4-BE49-F238E27FC236}">
                  <a16:creationId xmlns:a16="http://schemas.microsoft.com/office/drawing/2014/main" id="{9A1DE5DC-7E6A-4747-9541-02B87C77AC36}"/>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4" name="Line 27">
              <a:extLst>
                <a:ext uri="{FF2B5EF4-FFF2-40B4-BE49-F238E27FC236}">
                  <a16:creationId xmlns:a16="http://schemas.microsoft.com/office/drawing/2014/main" id="{9B2D570F-120B-6D41-8FE2-002A2DC1204D}"/>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5" name="Text Box 26">
              <a:extLst>
                <a:ext uri="{FF2B5EF4-FFF2-40B4-BE49-F238E27FC236}">
                  <a16:creationId xmlns:a16="http://schemas.microsoft.com/office/drawing/2014/main" id="{3C035217-7FD4-6C48-AB72-7561321B3669}"/>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176" name="Group 175">
            <a:extLst>
              <a:ext uri="{FF2B5EF4-FFF2-40B4-BE49-F238E27FC236}">
                <a16:creationId xmlns:a16="http://schemas.microsoft.com/office/drawing/2014/main" id="{7C64A43A-1B07-3348-A5EB-9B76F69646C0}"/>
              </a:ext>
            </a:extLst>
          </p:cNvPr>
          <p:cNvGrpSpPr/>
          <p:nvPr/>
        </p:nvGrpSpPr>
        <p:grpSpPr>
          <a:xfrm>
            <a:off x="500734" y="4943580"/>
            <a:ext cx="1026523" cy="597153"/>
            <a:chOff x="7493876" y="2774731"/>
            <a:chExt cx="1481958" cy="894622"/>
          </a:xfrm>
        </p:grpSpPr>
        <p:sp>
          <p:nvSpPr>
            <p:cNvPr id="177" name="Freeform 176">
              <a:extLst>
                <a:ext uri="{FF2B5EF4-FFF2-40B4-BE49-F238E27FC236}">
                  <a16:creationId xmlns:a16="http://schemas.microsoft.com/office/drawing/2014/main" id="{0DB8B5ED-7F25-B645-878C-116DE6CD5EA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78" name="Oval 177">
              <a:extLst>
                <a:ext uri="{FF2B5EF4-FFF2-40B4-BE49-F238E27FC236}">
                  <a16:creationId xmlns:a16="http://schemas.microsoft.com/office/drawing/2014/main" id="{AFB4D1D4-1D5D-7C46-A31B-48B19CA0A81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79" name="Group 178">
              <a:extLst>
                <a:ext uri="{FF2B5EF4-FFF2-40B4-BE49-F238E27FC236}">
                  <a16:creationId xmlns:a16="http://schemas.microsoft.com/office/drawing/2014/main" id="{8D1FB4E3-A216-1446-87E1-A06F139F800A}"/>
                </a:ext>
              </a:extLst>
            </p:cNvPr>
            <p:cNvGrpSpPr/>
            <p:nvPr/>
          </p:nvGrpSpPr>
          <p:grpSpPr>
            <a:xfrm>
              <a:off x="7713663" y="2848339"/>
              <a:ext cx="1042107" cy="425543"/>
              <a:chOff x="7786941" y="2884917"/>
              <a:chExt cx="897649" cy="353919"/>
            </a:xfrm>
          </p:grpSpPr>
          <p:sp>
            <p:nvSpPr>
              <p:cNvPr id="180" name="Freeform 179">
                <a:extLst>
                  <a:ext uri="{FF2B5EF4-FFF2-40B4-BE49-F238E27FC236}">
                    <a16:creationId xmlns:a16="http://schemas.microsoft.com/office/drawing/2014/main" id="{2B930530-1BA2-8049-A625-480A1F84B912}"/>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1" name="Freeform 180">
                <a:extLst>
                  <a:ext uri="{FF2B5EF4-FFF2-40B4-BE49-F238E27FC236}">
                    <a16:creationId xmlns:a16="http://schemas.microsoft.com/office/drawing/2014/main" id="{C5B65EDD-F107-4D4D-8254-28F27CB3355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5" name="Freeform 194">
                <a:extLst>
                  <a:ext uri="{FF2B5EF4-FFF2-40B4-BE49-F238E27FC236}">
                    <a16:creationId xmlns:a16="http://schemas.microsoft.com/office/drawing/2014/main" id="{052D8468-97DE-CD48-9220-0D7B5D1582B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6" name="Freeform 195">
                <a:extLst>
                  <a:ext uri="{FF2B5EF4-FFF2-40B4-BE49-F238E27FC236}">
                    <a16:creationId xmlns:a16="http://schemas.microsoft.com/office/drawing/2014/main" id="{CD0FBE04-ADDE-184C-8DFE-2575EA709AD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97" name="Group 149">
            <a:extLst>
              <a:ext uri="{FF2B5EF4-FFF2-40B4-BE49-F238E27FC236}">
                <a16:creationId xmlns:a16="http://schemas.microsoft.com/office/drawing/2014/main" id="{1F890155-D0B7-364C-891D-EC128001048E}"/>
              </a:ext>
            </a:extLst>
          </p:cNvPr>
          <p:cNvGrpSpPr>
            <a:grpSpLocks/>
          </p:cNvGrpSpPr>
          <p:nvPr/>
        </p:nvGrpSpPr>
        <p:grpSpPr bwMode="auto">
          <a:xfrm>
            <a:off x="2462207" y="2756023"/>
            <a:ext cx="412750" cy="158750"/>
            <a:chOff x="1287" y="2524"/>
            <a:chExt cx="260" cy="100"/>
          </a:xfrm>
        </p:grpSpPr>
        <p:sp>
          <p:nvSpPr>
            <p:cNvPr id="198" name="Rectangle 73">
              <a:extLst>
                <a:ext uri="{FF2B5EF4-FFF2-40B4-BE49-F238E27FC236}">
                  <a16:creationId xmlns:a16="http://schemas.microsoft.com/office/drawing/2014/main" id="{590049C7-843C-1B4A-89F9-80D6028F7F02}"/>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9" name="Rectangle 74">
              <a:extLst>
                <a:ext uri="{FF2B5EF4-FFF2-40B4-BE49-F238E27FC236}">
                  <a16:creationId xmlns:a16="http://schemas.microsoft.com/office/drawing/2014/main" id="{060ED392-F3E2-5445-9D40-5D86C1A7E8FA}"/>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Rectangle 75">
              <a:extLst>
                <a:ext uri="{FF2B5EF4-FFF2-40B4-BE49-F238E27FC236}">
                  <a16:creationId xmlns:a16="http://schemas.microsoft.com/office/drawing/2014/main" id="{33BE5C08-8C7C-7149-875A-3BD200DF748C}"/>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Rectangle 129">
              <a:extLst>
                <a:ext uri="{FF2B5EF4-FFF2-40B4-BE49-F238E27FC236}">
                  <a16:creationId xmlns:a16="http://schemas.microsoft.com/office/drawing/2014/main" id="{0140B062-405E-0A48-ABA2-65AE09DF9CCF}"/>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85" name="Group 149">
            <a:extLst>
              <a:ext uri="{FF2B5EF4-FFF2-40B4-BE49-F238E27FC236}">
                <a16:creationId xmlns:a16="http://schemas.microsoft.com/office/drawing/2014/main" id="{2BE2291A-54C4-114A-8062-D743A8CDF9EC}"/>
              </a:ext>
            </a:extLst>
          </p:cNvPr>
          <p:cNvGrpSpPr>
            <a:grpSpLocks/>
          </p:cNvGrpSpPr>
          <p:nvPr/>
        </p:nvGrpSpPr>
        <p:grpSpPr bwMode="auto">
          <a:xfrm>
            <a:off x="9681144" y="2673610"/>
            <a:ext cx="412750" cy="158750"/>
            <a:chOff x="1287" y="2524"/>
            <a:chExt cx="260" cy="100"/>
          </a:xfrm>
        </p:grpSpPr>
        <p:sp>
          <p:nvSpPr>
            <p:cNvPr id="86" name="Rectangle 73">
              <a:extLst>
                <a:ext uri="{FF2B5EF4-FFF2-40B4-BE49-F238E27FC236}">
                  <a16:creationId xmlns:a16="http://schemas.microsoft.com/office/drawing/2014/main" id="{A98E76A7-87AD-8242-988E-0E4DFC2782A9}"/>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Rectangle 74">
              <a:extLst>
                <a:ext uri="{FF2B5EF4-FFF2-40B4-BE49-F238E27FC236}">
                  <a16:creationId xmlns:a16="http://schemas.microsoft.com/office/drawing/2014/main" id="{05A0AED4-CB55-8B44-A573-91C3CC5195FE}"/>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 name="Rectangle 75">
              <a:extLst>
                <a:ext uri="{FF2B5EF4-FFF2-40B4-BE49-F238E27FC236}">
                  <a16:creationId xmlns:a16="http://schemas.microsoft.com/office/drawing/2014/main" id="{E473A3B0-4DB9-E148-95E3-5518DB468C96}"/>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9" name="Rectangle 129">
              <a:extLst>
                <a:ext uri="{FF2B5EF4-FFF2-40B4-BE49-F238E27FC236}">
                  <a16:creationId xmlns:a16="http://schemas.microsoft.com/office/drawing/2014/main" id="{E9ED0EE1-76D9-D04D-8893-5E36E5A75578}"/>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90" name="Slide Number Placeholder 2">
            <a:extLst>
              <a:ext uri="{FF2B5EF4-FFF2-40B4-BE49-F238E27FC236}">
                <a16:creationId xmlns:a16="http://schemas.microsoft.com/office/drawing/2014/main" id="{1B520EE5-2EFC-4746-B182-97170136E2D8}"/>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27</a:t>
            </a:fld>
            <a:endParaRPr lang="en-US" dirty="0"/>
          </a:p>
        </p:txBody>
      </p:sp>
    </p:spTree>
    <p:extLst>
      <p:ext uri="{BB962C8B-B14F-4D97-AF65-F5344CB8AC3E}">
        <p14:creationId xmlns:p14="http://schemas.microsoft.com/office/powerpoint/2010/main" val="25934546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902B4EA-0158-774A-877D-888807F574B5}"/>
              </a:ext>
            </a:extLst>
          </p:cNvPr>
          <p:cNvGrpSpPr/>
          <p:nvPr/>
        </p:nvGrpSpPr>
        <p:grpSpPr>
          <a:xfrm>
            <a:off x="2578811" y="4965666"/>
            <a:ext cx="6866725" cy="1028731"/>
            <a:chOff x="2578811" y="4965666"/>
            <a:chExt cx="6866725" cy="1028731"/>
          </a:xfrm>
        </p:grpSpPr>
        <p:cxnSp>
          <p:nvCxnSpPr>
            <p:cNvPr id="128" name="Straight Connector 127">
              <a:extLst>
                <a:ext uri="{FF2B5EF4-FFF2-40B4-BE49-F238E27FC236}">
                  <a16:creationId xmlns:a16="http://schemas.microsoft.com/office/drawing/2014/main" id="{0763EEB6-87F6-D847-AD1E-3BFDCE6A954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09891B45-180E-B341-A7C6-D10A683BB102}"/>
                </a:ext>
              </a:extLst>
            </p:cNvPr>
            <p:cNvGrpSpPr/>
            <p:nvPr/>
          </p:nvGrpSpPr>
          <p:grpSpPr>
            <a:xfrm>
              <a:off x="4062521" y="4965666"/>
              <a:ext cx="5383015" cy="1028731"/>
              <a:chOff x="4062521" y="4965666"/>
              <a:chExt cx="5383015" cy="1028731"/>
            </a:xfrm>
          </p:grpSpPr>
          <p:cxnSp>
            <p:nvCxnSpPr>
              <p:cNvPr id="127" name="Straight Connector 126">
                <a:extLst>
                  <a:ext uri="{FF2B5EF4-FFF2-40B4-BE49-F238E27FC236}">
                    <a16:creationId xmlns:a16="http://schemas.microsoft.com/office/drawing/2014/main" id="{16BE7B71-3412-8546-BD1A-8BF76DC47254}"/>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Arial"/>
                  </a:rPr>
                  <a:t>             </a:t>
                </a:r>
              </a:p>
            </p:txBody>
          </p:sp>
        </p:grpSp>
      </p:gr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 name="TextBox 7">
            <a:extLst>
              <a:ext uri="{FF2B5EF4-FFF2-40B4-BE49-F238E27FC236}">
                <a16:creationId xmlns:a16="http://schemas.microsoft.com/office/drawing/2014/main" id="{95E1F04B-A3B3-534D-A252-A4AC29C657DE}"/>
              </a:ext>
            </a:extLst>
          </p:cNvPr>
          <p:cNvSpPr txBox="1"/>
          <p:nvPr/>
        </p:nvSpPr>
        <p:spPr>
          <a:xfrm>
            <a:off x="8481037" y="1538123"/>
            <a:ext cx="20664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server</a:t>
            </a:r>
          </a:p>
        </p:txBody>
      </p:sp>
      <p:sp>
        <p:nvSpPr>
          <p:cNvPr id="263" name="TextBox 262">
            <a:extLst>
              <a:ext uri="{FF2B5EF4-FFF2-40B4-BE49-F238E27FC236}">
                <a16:creationId xmlns:a16="http://schemas.microsoft.com/office/drawing/2014/main" id="{DC4B02DA-C340-9945-87C2-952E1901FB43}"/>
              </a:ext>
            </a:extLst>
          </p:cNvPr>
          <p:cNvSpPr txBox="1"/>
          <p:nvPr/>
        </p:nvSpPr>
        <p:spPr>
          <a:xfrm>
            <a:off x="1935319" y="1662731"/>
            <a:ext cx="195745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client</a:t>
            </a:r>
          </a:p>
        </p:txBody>
      </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6">
              <a:extLst>
                <a:ext uri="{FF2B5EF4-FFF2-40B4-BE49-F238E27FC236}">
                  <a16:creationId xmlns:a16="http://schemas.microsoft.com/office/drawing/2014/main" id="{09388CA4-5912-3745-991A-9A3E60719DA7}"/>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UDP: 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 name="TextBox 1">
            <a:extLst>
              <a:ext uri="{FF2B5EF4-FFF2-40B4-BE49-F238E27FC236}">
                <a16:creationId xmlns:a16="http://schemas.microsoft.com/office/drawing/2014/main" id="{6B2BB341-9BE1-8640-8E8B-7EC80706964E}"/>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UDP sender actions:</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6480FBEB-6DAE-6343-96A8-03D66CDE01DB}"/>
              </a:ext>
            </a:extLst>
          </p:cNvPr>
          <p:cNvSpPr/>
          <p:nvPr/>
        </p:nvSpPr>
        <p:spPr>
          <a:xfrm>
            <a:off x="8502120" y="2078245"/>
            <a:ext cx="1986815" cy="2938360"/>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88" name="Group 87">
            <a:extLst>
              <a:ext uri="{FF2B5EF4-FFF2-40B4-BE49-F238E27FC236}">
                <a16:creationId xmlns:a16="http://schemas.microsoft.com/office/drawing/2014/main" id="{CA134BD1-8CE1-DD46-92D0-46AEECA91934}"/>
              </a:ext>
            </a:extLst>
          </p:cNvPr>
          <p:cNvGrpSpPr/>
          <p:nvPr/>
        </p:nvGrpSpPr>
        <p:grpSpPr>
          <a:xfrm>
            <a:off x="9130164" y="2303106"/>
            <a:ext cx="1259074" cy="369332"/>
            <a:chOff x="8934916" y="2775692"/>
            <a:chExt cx="1259074" cy="369332"/>
          </a:xfrm>
        </p:grpSpPr>
        <p:sp>
          <p:nvSpPr>
            <p:cNvPr id="89" name="Rectangle 88">
              <a:extLst>
                <a:ext uri="{FF2B5EF4-FFF2-40B4-BE49-F238E27FC236}">
                  <a16:creationId xmlns:a16="http://schemas.microsoft.com/office/drawing/2014/main" id="{6A02A536-E595-E54F-85ED-50268229A5F1}"/>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0" name="TextBox 89">
              <a:extLst>
                <a:ext uri="{FF2B5EF4-FFF2-40B4-BE49-F238E27FC236}">
                  <a16:creationId xmlns:a16="http://schemas.microsoft.com/office/drawing/2014/main" id="{26EE5E72-5714-C64B-A3D2-C89CD03AFF69}"/>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sp>
        <p:nvSpPr>
          <p:cNvPr id="91" name="TextBox 90">
            <a:extLst>
              <a:ext uri="{FF2B5EF4-FFF2-40B4-BE49-F238E27FC236}">
                <a16:creationId xmlns:a16="http://schemas.microsoft.com/office/drawing/2014/main" id="{44FC0E6A-CBE5-AC4B-BF65-426B6D4CBC72}"/>
              </a:ext>
            </a:extLst>
          </p:cNvPr>
          <p:cNvSpPr txBox="1"/>
          <p:nvPr/>
        </p:nvSpPr>
        <p:spPr>
          <a:xfrm>
            <a:off x="4391544" y="2325099"/>
            <a:ext cx="3825456" cy="1036887"/>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is passed an application-layer message</a:t>
            </a:r>
          </a:p>
        </p:txBody>
      </p:sp>
      <p:sp>
        <p:nvSpPr>
          <p:cNvPr id="94" name="TextBox 93">
            <a:extLst>
              <a:ext uri="{FF2B5EF4-FFF2-40B4-BE49-F238E27FC236}">
                <a16:creationId xmlns:a16="http://schemas.microsoft.com/office/drawing/2014/main" id="{D9421943-E484-5046-BEAC-6D59475EF6C3}"/>
              </a:ext>
            </a:extLst>
          </p:cNvPr>
          <p:cNvSpPr txBox="1"/>
          <p:nvPr/>
        </p:nvSpPr>
        <p:spPr>
          <a:xfrm>
            <a:off x="4388186" y="2990916"/>
            <a:ext cx="3825456" cy="1036887"/>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determines UDP segment header fields values</a:t>
            </a:r>
          </a:p>
        </p:txBody>
      </p:sp>
      <p:sp>
        <p:nvSpPr>
          <p:cNvPr id="95" name="TextBox 94">
            <a:extLst>
              <a:ext uri="{FF2B5EF4-FFF2-40B4-BE49-F238E27FC236}">
                <a16:creationId xmlns:a16="http://schemas.microsoft.com/office/drawing/2014/main" id="{BFD6C411-175C-8D4E-9A66-3E03AAA9F0F9}"/>
              </a:ext>
            </a:extLst>
          </p:cNvPr>
          <p:cNvSpPr txBox="1"/>
          <p:nvPr/>
        </p:nvSpPr>
        <p:spPr>
          <a:xfrm>
            <a:off x="4376692" y="35928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creates UDP segment</a:t>
            </a:r>
          </a:p>
        </p:txBody>
      </p:sp>
      <p:sp>
        <p:nvSpPr>
          <p:cNvPr id="97" name="TextBox 96">
            <a:extLst>
              <a:ext uri="{FF2B5EF4-FFF2-40B4-BE49-F238E27FC236}">
                <a16:creationId xmlns:a16="http://schemas.microsoft.com/office/drawing/2014/main" id="{A88394C2-8FDA-8F48-B59B-B744ABBDA541}"/>
              </a:ext>
            </a:extLst>
          </p:cNvPr>
          <p:cNvSpPr txBox="1"/>
          <p:nvPr/>
        </p:nvSpPr>
        <p:spPr>
          <a:xfrm>
            <a:off x="4381369" y="40251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passes segment to IP</a:t>
            </a:r>
          </a:p>
        </p:txBody>
      </p:sp>
      <p:sp>
        <p:nvSpPr>
          <p:cNvPr id="98" name="Rectangle 97">
            <a:extLst>
              <a:ext uri="{FF2B5EF4-FFF2-40B4-BE49-F238E27FC236}">
                <a16:creationId xmlns:a16="http://schemas.microsoft.com/office/drawing/2014/main" id="{EB709716-FAB0-AB45-BCAE-75F8CF2AEC09}"/>
              </a:ext>
            </a:extLst>
          </p:cNvPr>
          <p:cNvSpPr/>
          <p:nvPr/>
        </p:nvSpPr>
        <p:spPr>
          <a:xfrm>
            <a:off x="169333" y="1343378"/>
            <a:ext cx="3723445" cy="4402666"/>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106" name="Group 105">
            <a:extLst>
              <a:ext uri="{FF2B5EF4-FFF2-40B4-BE49-F238E27FC236}">
                <a16:creationId xmlns:a16="http://schemas.microsoft.com/office/drawing/2014/main" id="{73FB16D4-A4BA-C046-940D-43D50465EB6F}"/>
              </a:ext>
            </a:extLst>
          </p:cNvPr>
          <p:cNvGrpSpPr/>
          <p:nvPr/>
        </p:nvGrpSpPr>
        <p:grpSpPr>
          <a:xfrm>
            <a:off x="8473556" y="2992506"/>
            <a:ext cx="1259074" cy="338554"/>
            <a:chOff x="8964789" y="2639236"/>
            <a:chExt cx="1259074" cy="338554"/>
          </a:xfrm>
        </p:grpSpPr>
        <p:sp>
          <p:nvSpPr>
            <p:cNvPr id="125" name="Rectangle 124">
              <a:extLst>
                <a:ext uri="{FF2B5EF4-FFF2-40B4-BE49-F238E27FC236}">
                  <a16:creationId xmlns:a16="http://schemas.microsoft.com/office/drawing/2014/main" id="{CA58A03E-5455-0E40-8FB9-71E1E5E2CAD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6" name="TextBox 125">
              <a:extLst>
                <a:ext uri="{FF2B5EF4-FFF2-40B4-BE49-F238E27FC236}">
                  <a16:creationId xmlns:a16="http://schemas.microsoft.com/office/drawing/2014/main" id="{97A208B0-D27E-5D40-B156-11CB7075B098}"/>
                </a:ext>
              </a:extLst>
            </p:cNvPr>
            <p:cNvSpPr txBox="1"/>
            <p:nvPr/>
          </p:nvSpPr>
          <p:spPr>
            <a:xfrm>
              <a:off x="8964789" y="2639236"/>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a:ea typeface="+mn-ea"/>
                  <a:cs typeface="+mn-cs"/>
                </a:rPr>
                <a:t>UDP</a:t>
              </a:r>
              <a:r>
                <a:rPr kumimoji="0" lang="en-US" sz="1600" b="0" i="0" u="none" strike="noStrike" kern="1200" cap="none" spc="0" normalizeH="0" baseline="-25000" noProof="0" dirty="0" err="1">
                  <a:ln>
                    <a:noFill/>
                  </a:ln>
                  <a:solidFill>
                    <a:prstClr val="black"/>
                  </a:solidFill>
                  <a:effectLst/>
                  <a:uLnTx/>
                  <a:uFillTx/>
                  <a:latin typeface="Calibri"/>
                  <a:ea typeface="+mn-ea"/>
                  <a:cs typeface="+mn-cs"/>
                </a:rPr>
                <a:t>h</a:t>
              </a:r>
              <a:endParaRPr kumimoji="0" lang="en-US" sz="16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5" name="Group 4">
            <a:extLst>
              <a:ext uri="{FF2B5EF4-FFF2-40B4-BE49-F238E27FC236}">
                <a16:creationId xmlns:a16="http://schemas.microsoft.com/office/drawing/2014/main" id="{E73E5E98-A439-0647-8DF1-844937CD72A0}"/>
              </a:ext>
            </a:extLst>
          </p:cNvPr>
          <p:cNvGrpSpPr/>
          <p:nvPr/>
        </p:nvGrpSpPr>
        <p:grpSpPr>
          <a:xfrm>
            <a:off x="8545052" y="3003638"/>
            <a:ext cx="1818022" cy="369332"/>
            <a:chOff x="7863122" y="5632673"/>
            <a:chExt cx="1818022" cy="369332"/>
          </a:xfrm>
        </p:grpSpPr>
        <p:grpSp>
          <p:nvGrpSpPr>
            <p:cNvPr id="99" name="Group 98">
              <a:extLst>
                <a:ext uri="{FF2B5EF4-FFF2-40B4-BE49-F238E27FC236}">
                  <a16:creationId xmlns:a16="http://schemas.microsoft.com/office/drawing/2014/main" id="{39CCB6B2-1F81-ED45-AF48-A3187F0215CC}"/>
                </a:ext>
              </a:extLst>
            </p:cNvPr>
            <p:cNvGrpSpPr/>
            <p:nvPr/>
          </p:nvGrpSpPr>
          <p:grpSpPr>
            <a:xfrm>
              <a:off x="7863122" y="5638955"/>
              <a:ext cx="1259074" cy="338554"/>
              <a:chOff x="8964789" y="2648929"/>
              <a:chExt cx="1259074" cy="338554"/>
            </a:xfrm>
          </p:grpSpPr>
          <p:sp>
            <p:nvSpPr>
              <p:cNvPr id="100" name="Rectangle 99">
                <a:extLst>
                  <a:ext uri="{FF2B5EF4-FFF2-40B4-BE49-F238E27FC236}">
                    <a16:creationId xmlns:a16="http://schemas.microsoft.com/office/drawing/2014/main" id="{B77AF83C-DA1E-A642-9E78-5EEE36A0AD7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TextBox 100">
                <a:extLst>
                  <a:ext uri="{FF2B5EF4-FFF2-40B4-BE49-F238E27FC236}">
                    <a16:creationId xmlns:a16="http://schemas.microsoft.com/office/drawing/2014/main" id="{AB8C9E1E-8C93-DA4B-813F-B38E4305D2BE}"/>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a:ea typeface="+mn-ea"/>
                    <a:cs typeface="+mn-cs"/>
                  </a:rPr>
                  <a:t>UDP</a:t>
                </a:r>
                <a:r>
                  <a:rPr kumimoji="0" lang="en-US" sz="1600" b="0" i="0" u="none" strike="noStrike" kern="1200" cap="none" spc="0" normalizeH="0" baseline="-25000" noProof="0" dirty="0" err="1">
                    <a:ln>
                      <a:noFill/>
                    </a:ln>
                    <a:solidFill>
                      <a:prstClr val="black"/>
                    </a:solidFill>
                    <a:effectLst/>
                    <a:uLnTx/>
                    <a:uFillTx/>
                    <a:latin typeface="Calibri"/>
                    <a:ea typeface="+mn-ea"/>
                    <a:cs typeface="+mn-cs"/>
                  </a:rPr>
                  <a:t>h</a:t>
                </a:r>
                <a:endParaRPr kumimoji="0" lang="en-US" sz="16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103" name="Group 102">
              <a:extLst>
                <a:ext uri="{FF2B5EF4-FFF2-40B4-BE49-F238E27FC236}">
                  <a16:creationId xmlns:a16="http://schemas.microsoft.com/office/drawing/2014/main" id="{8B56BF3A-3903-6343-9BD8-2E85489C092E}"/>
                </a:ext>
              </a:extLst>
            </p:cNvPr>
            <p:cNvGrpSpPr/>
            <p:nvPr/>
          </p:nvGrpSpPr>
          <p:grpSpPr>
            <a:xfrm>
              <a:off x="8422070" y="5632673"/>
              <a:ext cx="1259074" cy="369332"/>
              <a:chOff x="8934916" y="2778923"/>
              <a:chExt cx="1259074" cy="369332"/>
            </a:xfrm>
          </p:grpSpPr>
          <p:sp>
            <p:nvSpPr>
              <p:cNvPr id="104" name="Rectangle 103">
                <a:extLst>
                  <a:ext uri="{FF2B5EF4-FFF2-40B4-BE49-F238E27FC236}">
                    <a16:creationId xmlns:a16="http://schemas.microsoft.com/office/drawing/2014/main" id="{C0632306-DF2A-5145-82E2-F627C1E9171F}"/>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E104975E-6986-5E45-89F2-36AAE86B3B12}"/>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grpSp>
      <p:sp>
        <p:nvSpPr>
          <p:cNvPr id="129" name="Slide Number Placeholder 2">
            <a:extLst>
              <a:ext uri="{FF2B5EF4-FFF2-40B4-BE49-F238E27FC236}">
                <a16:creationId xmlns:a16="http://schemas.microsoft.com/office/drawing/2014/main" id="{D1B0B0FD-EB4E-1D48-A59A-E323764428E9}"/>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28</a:t>
            </a:fld>
            <a:endParaRPr lang="en-US" dirty="0"/>
          </a:p>
        </p:txBody>
      </p:sp>
    </p:spTree>
    <p:extLst>
      <p:ext uri="{BB962C8B-B14F-4D97-AF65-F5344CB8AC3E}">
        <p14:creationId xmlns:p14="http://schemas.microsoft.com/office/powerpoint/2010/main" val="2216109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dissolve">
                                      <p:cBhvr>
                                        <p:cTn id="7" dur="500"/>
                                        <p:tgtEl>
                                          <p:spTgt spid="88"/>
                                        </p:tgtEl>
                                      </p:cBhvr>
                                    </p:animEffect>
                                  </p:childTnLst>
                                </p:cTn>
                              </p:par>
                              <p:par>
                                <p:cTn id="8" presetID="0" presetClass="path" presetSubtype="0" accel="50000" decel="50000" fill="hold" nodeType="withEffect">
                                  <p:stCondLst>
                                    <p:cond delay="0"/>
                                  </p:stCondLst>
                                  <p:childTnLst>
                                    <p:animMotion origin="layout" path="M -6.25E-7 -1.48148E-6 L 0.00065 0.10139 " pathEditMode="relative" rAng="0" ptsTypes="AA">
                                      <p:cBhvr>
                                        <p:cTn id="9" dur="2000" fill="hold"/>
                                        <p:tgtEl>
                                          <p:spTgt spid="88"/>
                                        </p:tgtEl>
                                        <p:attrNameLst>
                                          <p:attrName>ppt_x</p:attrName>
                                          <p:attrName>ppt_y</p:attrName>
                                        </p:attrNameLst>
                                      </p:cBhvr>
                                      <p:rCtr x="26" y="5069"/>
                                    </p:animMotion>
                                  </p:childTnLst>
                                </p:cTn>
                              </p:par>
                              <p:par>
                                <p:cTn id="10" presetID="9" presetClass="entr" presetSubtype="0" fill="hold" grpId="0" nodeType="withEffect">
                                  <p:stCondLst>
                                    <p:cond delay="0"/>
                                  </p:stCondLst>
                                  <p:childTnLst>
                                    <p:set>
                                      <p:cBhvr>
                                        <p:cTn id="11" dur="1" fill="hold">
                                          <p:stCondLst>
                                            <p:cond delay="0"/>
                                          </p:stCondLst>
                                        </p:cTn>
                                        <p:tgtEl>
                                          <p:spTgt spid="91"/>
                                        </p:tgtEl>
                                        <p:attrNameLst>
                                          <p:attrName>style.visibility</p:attrName>
                                        </p:attrNameLst>
                                      </p:cBhvr>
                                      <p:to>
                                        <p:strVal val="visible"/>
                                      </p:to>
                                    </p:set>
                                    <p:animEffect transition="in" filter="dissolve">
                                      <p:cBhvr>
                                        <p:cTn id="12" dur="500"/>
                                        <p:tgtEl>
                                          <p:spTgt spid="9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6"/>
                                        </p:tgtEl>
                                        <p:attrNameLst>
                                          <p:attrName>style.visibility</p:attrName>
                                        </p:attrNameLst>
                                      </p:cBhvr>
                                      <p:to>
                                        <p:strVal val="visible"/>
                                      </p:to>
                                    </p:set>
                                    <p:animEffect transition="in" filter="dissolve">
                                      <p:cBhvr>
                                        <p:cTn id="17" dur="500"/>
                                        <p:tgtEl>
                                          <p:spTgt spid="106"/>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94"/>
                                        </p:tgtEl>
                                        <p:attrNameLst>
                                          <p:attrName>style.visibility</p:attrName>
                                        </p:attrNameLst>
                                      </p:cBhvr>
                                      <p:to>
                                        <p:strVal val="visible"/>
                                      </p:to>
                                    </p:set>
                                    <p:animEffect transition="in" filter="dissolve">
                                      <p:cBhvr>
                                        <p:cTn id="20" dur="500"/>
                                        <p:tgtEl>
                                          <p:spTgt spid="94"/>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xit" presetSubtype="0" fill="hold" nodeType="clickEffect">
                                  <p:stCondLst>
                                    <p:cond delay="0"/>
                                  </p:stCondLst>
                                  <p:childTnLst>
                                    <p:animEffect transition="out" filter="dissolve">
                                      <p:cBhvr>
                                        <p:cTn id="24" dur="500"/>
                                        <p:tgtEl>
                                          <p:spTgt spid="106"/>
                                        </p:tgtEl>
                                      </p:cBhvr>
                                    </p:animEffect>
                                    <p:set>
                                      <p:cBhvr>
                                        <p:cTn id="25" dur="1" fill="hold">
                                          <p:stCondLst>
                                            <p:cond delay="499"/>
                                          </p:stCondLst>
                                        </p:cTn>
                                        <p:tgtEl>
                                          <p:spTgt spid="106"/>
                                        </p:tgtEl>
                                        <p:attrNameLst>
                                          <p:attrName>style.visibility</p:attrName>
                                        </p:attrNameLst>
                                      </p:cBhvr>
                                      <p:to>
                                        <p:strVal val="hidden"/>
                                      </p:to>
                                    </p:set>
                                  </p:childTnLst>
                                </p:cTn>
                              </p:par>
                              <p:par>
                                <p:cTn id="26" presetID="9" presetClass="exit" presetSubtype="0" fill="hold" nodeType="withEffect">
                                  <p:stCondLst>
                                    <p:cond delay="0"/>
                                  </p:stCondLst>
                                  <p:childTnLst>
                                    <p:animEffect transition="out" filter="dissolve">
                                      <p:cBhvr>
                                        <p:cTn id="27" dur="500"/>
                                        <p:tgtEl>
                                          <p:spTgt spid="88"/>
                                        </p:tgtEl>
                                      </p:cBhvr>
                                    </p:animEffect>
                                    <p:set>
                                      <p:cBhvr>
                                        <p:cTn id="28" dur="1" fill="hold">
                                          <p:stCondLst>
                                            <p:cond delay="499"/>
                                          </p:stCondLst>
                                        </p:cTn>
                                        <p:tgtEl>
                                          <p:spTgt spid="88"/>
                                        </p:tgtEl>
                                        <p:attrNameLst>
                                          <p:attrName>style.visibility</p:attrName>
                                        </p:attrNameLst>
                                      </p:cBhvr>
                                      <p:to>
                                        <p:strVal val="hidden"/>
                                      </p:to>
                                    </p:set>
                                  </p:childTnLst>
                                </p:cTn>
                              </p:par>
                            </p:childTnLst>
                          </p:cTn>
                        </p:par>
                        <p:par>
                          <p:cTn id="29" fill="hold">
                            <p:stCondLst>
                              <p:cond delay="500"/>
                            </p:stCondLst>
                            <p:childTnLst>
                              <p:par>
                                <p:cTn id="30" presetID="9" presetClass="entr" presetSubtype="0"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dissolve">
                                      <p:cBhvr>
                                        <p:cTn id="32" dur="500"/>
                                        <p:tgtEl>
                                          <p:spTgt spid="5"/>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95"/>
                                        </p:tgtEl>
                                        <p:attrNameLst>
                                          <p:attrName>style.visibility</p:attrName>
                                        </p:attrNameLst>
                                      </p:cBhvr>
                                      <p:to>
                                        <p:strVal val="visible"/>
                                      </p:to>
                                    </p:set>
                                    <p:animEffect transition="in" filter="dissolve">
                                      <p:cBhvr>
                                        <p:cTn id="35" dur="500"/>
                                        <p:tgtEl>
                                          <p:spTgt spid="95"/>
                                        </p:tgtEl>
                                      </p:cBhvr>
                                    </p:animEffect>
                                  </p:childTnLst>
                                </p:cTn>
                              </p:par>
                            </p:childTnLst>
                          </p:cTn>
                        </p:par>
                      </p:childTnLst>
                    </p:cTn>
                  </p:par>
                  <p:par>
                    <p:cTn id="36" fill="hold">
                      <p:stCondLst>
                        <p:cond delay="indefinite"/>
                      </p:stCondLst>
                      <p:childTnLst>
                        <p:par>
                          <p:cTn id="37" fill="hold">
                            <p:stCondLst>
                              <p:cond delay="0"/>
                            </p:stCondLst>
                            <p:childTnLst>
                              <p:par>
                                <p:cTn id="38" presetID="0" presetClass="path" presetSubtype="0" accel="50000" decel="50000" fill="hold" nodeType="clickEffect">
                                  <p:stCondLst>
                                    <p:cond delay="0"/>
                                  </p:stCondLst>
                                  <p:childTnLst>
                                    <p:animMotion origin="layout" path="M -6.25E-7 -4.81481E-6 L 0.00052 0.09306 " pathEditMode="relative" rAng="0" ptsTypes="AA">
                                      <p:cBhvr>
                                        <p:cTn id="39" dur="2000" fill="hold"/>
                                        <p:tgtEl>
                                          <p:spTgt spid="5"/>
                                        </p:tgtEl>
                                        <p:attrNameLst>
                                          <p:attrName>ppt_x</p:attrName>
                                          <p:attrName>ppt_y</p:attrName>
                                        </p:attrNameLst>
                                      </p:cBhvr>
                                      <p:rCtr x="26" y="4653"/>
                                    </p:animMotion>
                                  </p:childTnLst>
                                </p:cTn>
                              </p:par>
                              <p:par>
                                <p:cTn id="40" presetID="9" presetClass="entr" presetSubtype="0" fill="hold" grpId="0" nodeType="withEffect">
                                  <p:stCondLst>
                                    <p:cond delay="0"/>
                                  </p:stCondLst>
                                  <p:childTnLst>
                                    <p:set>
                                      <p:cBhvr>
                                        <p:cTn id="41" dur="1" fill="hold">
                                          <p:stCondLst>
                                            <p:cond delay="0"/>
                                          </p:stCondLst>
                                        </p:cTn>
                                        <p:tgtEl>
                                          <p:spTgt spid="97"/>
                                        </p:tgtEl>
                                        <p:attrNameLst>
                                          <p:attrName>style.visibility</p:attrName>
                                        </p:attrNameLst>
                                      </p:cBhvr>
                                      <p:to>
                                        <p:strVal val="visible"/>
                                      </p:to>
                                    </p:set>
                                    <p:animEffect transition="in" filter="dissolve">
                                      <p:cBhvr>
                                        <p:cTn id="42" dur="500"/>
                                        <p:tgtEl>
                                          <p:spTgt spid="97"/>
                                        </p:tgtEl>
                                      </p:cBhvr>
                                    </p:animEffect>
                                  </p:childTnLst>
                                </p:cTn>
                              </p:par>
                            </p:childTnLst>
                          </p:cTn>
                        </p:par>
                      </p:childTnLst>
                    </p:cTn>
                  </p:par>
                  <p:par>
                    <p:cTn id="43" fill="hold">
                      <p:stCondLst>
                        <p:cond delay="indefinite"/>
                      </p:stCondLst>
                      <p:childTnLst>
                        <p:par>
                          <p:cTn id="44" fill="hold">
                            <p:stCondLst>
                              <p:cond delay="0"/>
                            </p:stCondLst>
                            <p:childTnLst>
                              <p:par>
                                <p:cTn id="45" presetID="0" presetClass="path" presetSubtype="0" accel="50000" decel="50000" fill="hold" nodeType="clickEffect">
                                  <p:stCondLst>
                                    <p:cond delay="0"/>
                                  </p:stCondLst>
                                  <p:childTnLst>
                                    <p:animMotion origin="layout" path="M -6.25E-7 0.09098 L -0.00221 0.25996 L -0.11419 0.32385 L -0.4332 0.31806 L -0.55885 0.275 L -0.55885 0.275 " pathEditMode="relative" ptsTypes="AAAAAA">
                                      <p:cBhvr>
                                        <p:cTn id="46" dur="2000" fill="hold"/>
                                        <p:tgtEl>
                                          <p:spTgt spid="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4" grpId="0"/>
      <p:bldP spid="95" grpId="0"/>
      <p:bldP spid="9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 name="TextBox 7">
            <a:extLst>
              <a:ext uri="{FF2B5EF4-FFF2-40B4-BE49-F238E27FC236}">
                <a16:creationId xmlns:a16="http://schemas.microsoft.com/office/drawing/2014/main" id="{95E1F04B-A3B3-534D-A252-A4AC29C657DE}"/>
              </a:ext>
            </a:extLst>
          </p:cNvPr>
          <p:cNvSpPr txBox="1"/>
          <p:nvPr/>
        </p:nvSpPr>
        <p:spPr>
          <a:xfrm>
            <a:off x="8481037" y="1538123"/>
            <a:ext cx="2066400"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server</a:t>
            </a:r>
          </a:p>
        </p:txBody>
      </p:sp>
      <p:sp>
        <p:nvSpPr>
          <p:cNvPr id="263" name="TextBox 262">
            <a:extLst>
              <a:ext uri="{FF2B5EF4-FFF2-40B4-BE49-F238E27FC236}">
                <a16:creationId xmlns:a16="http://schemas.microsoft.com/office/drawing/2014/main" id="{DC4B02DA-C340-9945-87C2-952E1901FB43}"/>
              </a:ext>
            </a:extLst>
          </p:cNvPr>
          <p:cNvSpPr txBox="1"/>
          <p:nvPr/>
        </p:nvSpPr>
        <p:spPr>
          <a:xfrm>
            <a:off x="1935319" y="1662731"/>
            <a:ext cx="195745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SNMP client</a:t>
            </a:r>
          </a:p>
        </p:txBody>
      </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8" name="Text Box 26">
              <a:extLst>
                <a:ext uri="{FF2B5EF4-FFF2-40B4-BE49-F238E27FC236}">
                  <a16:creationId xmlns:a16="http://schemas.microsoft.com/office/drawing/2014/main" id="{BE3B5056-5F96-5946-AEC3-17140DB163F4}"/>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6">
              <a:extLst>
                <a:ext uri="{FF2B5EF4-FFF2-40B4-BE49-F238E27FC236}">
                  <a16:creationId xmlns:a16="http://schemas.microsoft.com/office/drawing/2014/main" id="{09388CA4-5912-3745-991A-9A3E60719DA7}"/>
                </a:ext>
              </a:extLst>
            </p:cNvPr>
            <p:cNvSpPr txBox="1">
              <a:spLocks noChangeArrowheads="1"/>
            </p:cNvSpPr>
            <p:nvPr/>
          </p:nvSpPr>
          <p:spPr bwMode="auto">
            <a:xfrm>
              <a:off x="8376445" y="2832513"/>
              <a:ext cx="1703276"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(UDP)</a:t>
              </a: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UDP: 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 name="TextBox 1">
            <a:extLst>
              <a:ext uri="{FF2B5EF4-FFF2-40B4-BE49-F238E27FC236}">
                <a16:creationId xmlns:a16="http://schemas.microsoft.com/office/drawing/2014/main" id="{6B2BB341-9BE1-8640-8E8B-7EC80706964E}"/>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UDP receiver actions:</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6480FBEB-6DAE-6343-96A8-03D66CDE01DB}"/>
              </a:ext>
            </a:extLst>
          </p:cNvPr>
          <p:cNvSpPr/>
          <p:nvPr/>
        </p:nvSpPr>
        <p:spPr>
          <a:xfrm>
            <a:off x="1655121" y="2160335"/>
            <a:ext cx="2199790" cy="2938360"/>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88" name="Group 87">
            <a:extLst>
              <a:ext uri="{FF2B5EF4-FFF2-40B4-BE49-F238E27FC236}">
                <a16:creationId xmlns:a16="http://schemas.microsoft.com/office/drawing/2014/main" id="{CA134BD1-8CE1-DD46-92D0-46AEECA91934}"/>
              </a:ext>
            </a:extLst>
          </p:cNvPr>
          <p:cNvGrpSpPr/>
          <p:nvPr/>
        </p:nvGrpSpPr>
        <p:grpSpPr>
          <a:xfrm>
            <a:off x="2355694" y="3088859"/>
            <a:ext cx="1259074" cy="369332"/>
            <a:chOff x="8934916" y="2775692"/>
            <a:chExt cx="1259074" cy="369332"/>
          </a:xfrm>
        </p:grpSpPr>
        <p:sp>
          <p:nvSpPr>
            <p:cNvPr id="89" name="Rectangle 88">
              <a:extLst>
                <a:ext uri="{FF2B5EF4-FFF2-40B4-BE49-F238E27FC236}">
                  <a16:creationId xmlns:a16="http://schemas.microsoft.com/office/drawing/2014/main" id="{6A02A536-E595-E54F-85ED-50268229A5F1}"/>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0" name="TextBox 89">
              <a:extLst>
                <a:ext uri="{FF2B5EF4-FFF2-40B4-BE49-F238E27FC236}">
                  <a16:creationId xmlns:a16="http://schemas.microsoft.com/office/drawing/2014/main" id="{26EE5E72-5714-C64B-A3D2-C89CD03AFF69}"/>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sp>
        <p:nvSpPr>
          <p:cNvPr id="91" name="TextBox 90">
            <a:extLst>
              <a:ext uri="{FF2B5EF4-FFF2-40B4-BE49-F238E27FC236}">
                <a16:creationId xmlns:a16="http://schemas.microsoft.com/office/drawing/2014/main" id="{44FC0E6A-CBE5-AC4B-BF65-426B6D4CBC72}"/>
              </a:ext>
            </a:extLst>
          </p:cNvPr>
          <p:cNvSpPr txBox="1"/>
          <p:nvPr/>
        </p:nvSpPr>
        <p:spPr>
          <a:xfrm>
            <a:off x="4380155" y="3324883"/>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extracts application-layer message</a:t>
            </a:r>
          </a:p>
        </p:txBody>
      </p:sp>
      <p:sp>
        <p:nvSpPr>
          <p:cNvPr id="94" name="TextBox 93">
            <a:extLst>
              <a:ext uri="{FF2B5EF4-FFF2-40B4-BE49-F238E27FC236}">
                <a16:creationId xmlns:a16="http://schemas.microsoft.com/office/drawing/2014/main" id="{D9421943-E484-5046-BEAC-6D59475EF6C3}"/>
              </a:ext>
            </a:extLst>
          </p:cNvPr>
          <p:cNvSpPr txBox="1"/>
          <p:nvPr/>
        </p:nvSpPr>
        <p:spPr>
          <a:xfrm>
            <a:off x="4378217" y="2693557"/>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checks UDP checksum header value</a:t>
            </a:r>
          </a:p>
        </p:txBody>
      </p:sp>
      <p:sp>
        <p:nvSpPr>
          <p:cNvPr id="97" name="TextBox 96">
            <a:extLst>
              <a:ext uri="{FF2B5EF4-FFF2-40B4-BE49-F238E27FC236}">
                <a16:creationId xmlns:a16="http://schemas.microsoft.com/office/drawing/2014/main" id="{A88394C2-8FDA-8F48-B59B-B744ABBDA541}"/>
              </a:ext>
            </a:extLst>
          </p:cNvPr>
          <p:cNvSpPr txBox="1"/>
          <p:nvPr/>
        </p:nvSpPr>
        <p:spPr>
          <a:xfrm>
            <a:off x="4388103" y="2278130"/>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receives segment from IP</a:t>
            </a:r>
          </a:p>
        </p:txBody>
      </p:sp>
      <p:grpSp>
        <p:nvGrpSpPr>
          <p:cNvPr id="5" name="Group 4">
            <a:extLst>
              <a:ext uri="{FF2B5EF4-FFF2-40B4-BE49-F238E27FC236}">
                <a16:creationId xmlns:a16="http://schemas.microsoft.com/office/drawing/2014/main" id="{E73E5E98-A439-0647-8DF1-844937CD72A0}"/>
              </a:ext>
            </a:extLst>
          </p:cNvPr>
          <p:cNvGrpSpPr/>
          <p:nvPr/>
        </p:nvGrpSpPr>
        <p:grpSpPr>
          <a:xfrm>
            <a:off x="1795827" y="3762839"/>
            <a:ext cx="1818022" cy="369332"/>
            <a:chOff x="7863122" y="5632673"/>
            <a:chExt cx="1818022" cy="369332"/>
          </a:xfrm>
        </p:grpSpPr>
        <p:grpSp>
          <p:nvGrpSpPr>
            <p:cNvPr id="99" name="Group 98">
              <a:extLst>
                <a:ext uri="{FF2B5EF4-FFF2-40B4-BE49-F238E27FC236}">
                  <a16:creationId xmlns:a16="http://schemas.microsoft.com/office/drawing/2014/main" id="{39CCB6B2-1F81-ED45-AF48-A3187F0215CC}"/>
                </a:ext>
              </a:extLst>
            </p:cNvPr>
            <p:cNvGrpSpPr/>
            <p:nvPr/>
          </p:nvGrpSpPr>
          <p:grpSpPr>
            <a:xfrm>
              <a:off x="7863122" y="5638955"/>
              <a:ext cx="1259074" cy="338554"/>
              <a:chOff x="8964789" y="2648929"/>
              <a:chExt cx="1259074" cy="338554"/>
            </a:xfrm>
          </p:grpSpPr>
          <p:sp>
            <p:nvSpPr>
              <p:cNvPr id="100" name="Rectangle 99">
                <a:extLst>
                  <a:ext uri="{FF2B5EF4-FFF2-40B4-BE49-F238E27FC236}">
                    <a16:creationId xmlns:a16="http://schemas.microsoft.com/office/drawing/2014/main" id="{B77AF83C-DA1E-A642-9E78-5EEE36A0AD7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TextBox 100">
                <a:extLst>
                  <a:ext uri="{FF2B5EF4-FFF2-40B4-BE49-F238E27FC236}">
                    <a16:creationId xmlns:a16="http://schemas.microsoft.com/office/drawing/2014/main" id="{AB8C9E1E-8C93-DA4B-813F-B38E4305D2BE}"/>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alibri"/>
                    <a:ea typeface="+mn-ea"/>
                    <a:cs typeface="+mn-cs"/>
                  </a:rPr>
                  <a:t>UDP</a:t>
                </a:r>
                <a:r>
                  <a:rPr kumimoji="0" lang="en-US" sz="1600" b="0" i="0" u="none" strike="noStrike" kern="1200" cap="none" spc="0" normalizeH="0" baseline="-25000" noProof="0" dirty="0" err="1">
                    <a:ln>
                      <a:noFill/>
                    </a:ln>
                    <a:solidFill>
                      <a:prstClr val="black"/>
                    </a:solidFill>
                    <a:effectLst/>
                    <a:uLnTx/>
                    <a:uFillTx/>
                    <a:latin typeface="Calibri"/>
                    <a:ea typeface="+mn-ea"/>
                    <a:cs typeface="+mn-cs"/>
                  </a:rPr>
                  <a:t>h</a:t>
                </a:r>
                <a:endParaRPr kumimoji="0" lang="en-US" sz="1600" b="0" i="0" u="none" strike="noStrike" kern="1200" cap="none" spc="0" normalizeH="0" baseline="-25000" noProof="0" dirty="0">
                  <a:ln>
                    <a:noFill/>
                  </a:ln>
                  <a:solidFill>
                    <a:prstClr val="black"/>
                  </a:solidFill>
                  <a:effectLst/>
                  <a:uLnTx/>
                  <a:uFillTx/>
                  <a:latin typeface="Calibri"/>
                  <a:ea typeface="+mn-ea"/>
                  <a:cs typeface="+mn-cs"/>
                </a:endParaRPr>
              </a:p>
            </p:txBody>
          </p:sp>
        </p:grpSp>
        <p:grpSp>
          <p:nvGrpSpPr>
            <p:cNvPr id="103" name="Group 102">
              <a:extLst>
                <a:ext uri="{FF2B5EF4-FFF2-40B4-BE49-F238E27FC236}">
                  <a16:creationId xmlns:a16="http://schemas.microsoft.com/office/drawing/2014/main" id="{8B56BF3A-3903-6343-9BD8-2E85489C092E}"/>
                </a:ext>
              </a:extLst>
            </p:cNvPr>
            <p:cNvGrpSpPr/>
            <p:nvPr/>
          </p:nvGrpSpPr>
          <p:grpSpPr>
            <a:xfrm>
              <a:off x="8422070" y="5632673"/>
              <a:ext cx="1259074" cy="369332"/>
              <a:chOff x="8934916" y="2778923"/>
              <a:chExt cx="1259074" cy="369332"/>
            </a:xfrm>
          </p:grpSpPr>
          <p:sp>
            <p:nvSpPr>
              <p:cNvPr id="104" name="Rectangle 103">
                <a:extLst>
                  <a:ext uri="{FF2B5EF4-FFF2-40B4-BE49-F238E27FC236}">
                    <a16:creationId xmlns:a16="http://schemas.microsoft.com/office/drawing/2014/main" id="{C0632306-DF2A-5145-82E2-F627C1E9171F}"/>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E104975E-6986-5E45-89F2-36AAE86B3B12}"/>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SNMP msg</a:t>
                </a:r>
              </a:p>
            </p:txBody>
          </p:sp>
        </p:grpSp>
      </p:grpSp>
      <p:sp>
        <p:nvSpPr>
          <p:cNvPr id="127" name="TextBox 126">
            <a:extLst>
              <a:ext uri="{FF2B5EF4-FFF2-40B4-BE49-F238E27FC236}">
                <a16:creationId xmlns:a16="http://schemas.microsoft.com/office/drawing/2014/main" id="{5F6FF1BE-CC44-0642-B5BA-79CC246557BD}"/>
              </a:ext>
            </a:extLst>
          </p:cNvPr>
          <p:cNvSpPr txBox="1"/>
          <p:nvPr/>
        </p:nvSpPr>
        <p:spPr>
          <a:xfrm>
            <a:off x="4379533" y="3932414"/>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demultiplexes message up to application via socket</a:t>
            </a:r>
          </a:p>
        </p:txBody>
      </p:sp>
      <p:sp>
        <p:nvSpPr>
          <p:cNvPr id="128" name="Rectangle 127">
            <a:extLst>
              <a:ext uri="{FF2B5EF4-FFF2-40B4-BE49-F238E27FC236}">
                <a16:creationId xmlns:a16="http://schemas.microsoft.com/office/drawing/2014/main" id="{279B4C12-D49E-4A40-9C38-F2E92ECDF43A}"/>
              </a:ext>
            </a:extLst>
          </p:cNvPr>
          <p:cNvSpPr/>
          <p:nvPr/>
        </p:nvSpPr>
        <p:spPr>
          <a:xfrm>
            <a:off x="8348341" y="2027305"/>
            <a:ext cx="3416536" cy="330284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4" name="Oval 3">
            <a:extLst>
              <a:ext uri="{FF2B5EF4-FFF2-40B4-BE49-F238E27FC236}">
                <a16:creationId xmlns:a16="http://schemas.microsoft.com/office/drawing/2014/main" id="{C0F72514-945E-EB40-9BEE-202BF670272C}"/>
              </a:ext>
            </a:extLst>
          </p:cNvPr>
          <p:cNvSpPr/>
          <p:nvPr/>
        </p:nvSpPr>
        <p:spPr>
          <a:xfrm>
            <a:off x="1741367" y="2989161"/>
            <a:ext cx="763166" cy="541031"/>
          </a:xfrm>
          <a:prstGeom prst="ellipse">
            <a:avLst/>
          </a:prstGeom>
          <a:noFill/>
          <a:ln w="2540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29" name="Straight Connector 128">
            <a:extLst>
              <a:ext uri="{FF2B5EF4-FFF2-40B4-BE49-F238E27FC236}">
                <a16:creationId xmlns:a16="http://schemas.microsoft.com/office/drawing/2014/main" id="{55A91E20-BDA5-C441-B395-6979D211F34E}"/>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8285317-4714-1541-BC02-BED132E59B2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0" i="0" u="none" strike="noStrike" kern="1200" cap="none" spc="0" normalizeH="0" baseline="0" noProof="0">
              <a:ln>
                <a:noFill/>
              </a:ln>
              <a:solidFill>
                <a:srgbClr val="000000"/>
              </a:solidFill>
              <a:effectLst/>
              <a:uLnTx/>
              <a:uFillTx/>
              <a:latin typeface="Calibri"/>
              <a:ea typeface="ＭＳ Ｐゴシック" panose="020B0600070205080204" pitchFamily="34" charset="-128"/>
              <a:cs typeface="Arial"/>
            </a:endParaRPr>
          </a:p>
        </p:txBody>
      </p:sp>
      <p:sp>
        <p:nvSpPr>
          <p:cNvPr id="106" name="Slide Number Placeholder 2">
            <a:extLst>
              <a:ext uri="{FF2B5EF4-FFF2-40B4-BE49-F238E27FC236}">
                <a16:creationId xmlns:a16="http://schemas.microsoft.com/office/drawing/2014/main" id="{427E91C8-0248-584A-817F-DE7D57562F29}"/>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29</a:t>
            </a:fld>
            <a:endParaRPr lang="en-US" dirty="0"/>
          </a:p>
        </p:txBody>
      </p:sp>
    </p:spTree>
    <p:extLst>
      <p:ext uri="{BB962C8B-B14F-4D97-AF65-F5344CB8AC3E}">
        <p14:creationId xmlns:p14="http://schemas.microsoft.com/office/powerpoint/2010/main" val="333164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0" presetClass="path" presetSubtype="0" accel="50000" decel="50000" fill="hold" nodeType="clickEffect">
                                  <p:stCondLst>
                                    <p:cond delay="0"/>
                                  </p:stCondLst>
                                  <p:childTnLst>
                                    <p:animMotion origin="layout" path="M 0.00014 -0.00208 L 0.00014 -0.09676 " pathEditMode="relative" rAng="0" ptsTypes="AA">
                                      <p:cBhvr>
                                        <p:cTn id="11" dur="2000" fill="hold"/>
                                        <p:tgtEl>
                                          <p:spTgt spid="5"/>
                                        </p:tgtEl>
                                        <p:attrNameLst>
                                          <p:attrName>ppt_x</p:attrName>
                                          <p:attrName>ppt_y</p:attrName>
                                        </p:attrNameLst>
                                      </p:cBhvr>
                                      <p:rCtr x="0" y="-4745"/>
                                    </p:animMotion>
                                  </p:childTnLst>
                                </p:cTn>
                              </p:par>
                              <p:par>
                                <p:cTn id="12" presetID="9" presetClass="entr" presetSubtype="0" fill="hold" grpId="0" nodeType="withEffect">
                                  <p:stCondLst>
                                    <p:cond delay="0"/>
                                  </p:stCondLst>
                                  <p:childTnLst>
                                    <p:set>
                                      <p:cBhvr>
                                        <p:cTn id="13" dur="1" fill="hold">
                                          <p:stCondLst>
                                            <p:cond delay="0"/>
                                          </p:stCondLst>
                                        </p:cTn>
                                        <p:tgtEl>
                                          <p:spTgt spid="97"/>
                                        </p:tgtEl>
                                        <p:attrNameLst>
                                          <p:attrName>style.visibility</p:attrName>
                                        </p:attrNameLst>
                                      </p:cBhvr>
                                      <p:to>
                                        <p:strVal val="visible"/>
                                      </p:to>
                                    </p:set>
                                    <p:animEffect transition="in" filter="dissolve">
                                      <p:cBhvr>
                                        <p:cTn id="14" dur="500"/>
                                        <p:tgtEl>
                                          <p:spTgt spid="97"/>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dissolve">
                                      <p:cBhvr>
                                        <p:cTn id="19" dur="500"/>
                                        <p:tgtEl>
                                          <p:spTgt spid="4"/>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94"/>
                                        </p:tgtEl>
                                        <p:attrNameLst>
                                          <p:attrName>style.visibility</p:attrName>
                                        </p:attrNameLst>
                                      </p:cBhvr>
                                      <p:to>
                                        <p:strVal val="visible"/>
                                      </p:to>
                                    </p:set>
                                    <p:animEffect transition="in" filter="dissolve">
                                      <p:cBhvr>
                                        <p:cTn id="22" dur="500"/>
                                        <p:tgtEl>
                                          <p:spTgt spid="94"/>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xit" presetSubtype="0" fill="hold" nodeType="clickEffect">
                                  <p:stCondLst>
                                    <p:cond delay="0"/>
                                  </p:stCondLst>
                                  <p:childTnLst>
                                    <p:animEffect transition="out" filter="dissolve">
                                      <p:cBhvr>
                                        <p:cTn id="26" dur="500"/>
                                        <p:tgtEl>
                                          <p:spTgt spid="5"/>
                                        </p:tgtEl>
                                      </p:cBhvr>
                                    </p:animEffect>
                                    <p:set>
                                      <p:cBhvr>
                                        <p:cTn id="27" dur="1" fill="hold">
                                          <p:stCondLst>
                                            <p:cond delay="499"/>
                                          </p:stCondLst>
                                        </p:cTn>
                                        <p:tgtEl>
                                          <p:spTgt spid="5"/>
                                        </p:tgtEl>
                                        <p:attrNameLst>
                                          <p:attrName>style.visibility</p:attrName>
                                        </p:attrNameLst>
                                      </p:cBhvr>
                                      <p:to>
                                        <p:strVal val="hidden"/>
                                      </p:to>
                                    </p:set>
                                  </p:childTnLst>
                                </p:cTn>
                              </p:par>
                              <p:par>
                                <p:cTn id="28" presetID="9" presetClass="exit" presetSubtype="0" fill="hold" grpId="1" nodeType="withEffect">
                                  <p:stCondLst>
                                    <p:cond delay="0"/>
                                  </p:stCondLst>
                                  <p:childTnLst>
                                    <p:animEffect transition="out" filter="dissolv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par>
                                <p:cTn id="31" presetID="9" presetClass="entr" presetSubtype="0" fill="hold" nodeType="withEffect">
                                  <p:stCondLst>
                                    <p:cond delay="0"/>
                                  </p:stCondLst>
                                  <p:childTnLst>
                                    <p:set>
                                      <p:cBhvr>
                                        <p:cTn id="32" dur="1" fill="hold">
                                          <p:stCondLst>
                                            <p:cond delay="0"/>
                                          </p:stCondLst>
                                        </p:cTn>
                                        <p:tgtEl>
                                          <p:spTgt spid="88"/>
                                        </p:tgtEl>
                                        <p:attrNameLst>
                                          <p:attrName>style.visibility</p:attrName>
                                        </p:attrNameLst>
                                      </p:cBhvr>
                                      <p:to>
                                        <p:strVal val="visible"/>
                                      </p:to>
                                    </p:set>
                                    <p:animEffect transition="in" filter="dissolve">
                                      <p:cBhvr>
                                        <p:cTn id="33" dur="500"/>
                                        <p:tgtEl>
                                          <p:spTgt spid="88"/>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91"/>
                                        </p:tgtEl>
                                        <p:attrNameLst>
                                          <p:attrName>style.visibility</p:attrName>
                                        </p:attrNameLst>
                                      </p:cBhvr>
                                      <p:to>
                                        <p:strVal val="visible"/>
                                      </p:to>
                                    </p:set>
                                    <p:animEffect transition="in" filter="dissolve">
                                      <p:cBhvr>
                                        <p:cTn id="36" dur="500"/>
                                        <p:tgtEl>
                                          <p:spTgt spid="91"/>
                                        </p:tgtEl>
                                      </p:cBhvr>
                                    </p:animEffect>
                                  </p:childTnLst>
                                </p:cTn>
                              </p:par>
                            </p:childTnLst>
                          </p:cTn>
                        </p:par>
                      </p:childTnLst>
                    </p:cTn>
                  </p:par>
                  <p:par>
                    <p:cTn id="37" fill="hold">
                      <p:stCondLst>
                        <p:cond delay="indefinite"/>
                      </p:stCondLst>
                      <p:childTnLst>
                        <p:par>
                          <p:cTn id="38" fill="hold">
                            <p:stCondLst>
                              <p:cond delay="0"/>
                            </p:stCondLst>
                            <p:childTnLst>
                              <p:par>
                                <p:cTn id="39" presetID="0" presetClass="path" presetSubtype="0" accel="50000" decel="50000" fill="hold" nodeType="clickEffect">
                                  <p:stCondLst>
                                    <p:cond delay="0"/>
                                  </p:stCondLst>
                                  <p:childTnLst>
                                    <p:animMotion origin="layout" path="M -1.66667E-6 -4.81481E-6 L 0.00013 -0.10763 " pathEditMode="relative" rAng="0" ptsTypes="AA">
                                      <p:cBhvr>
                                        <p:cTn id="40" dur="2000" fill="hold"/>
                                        <p:tgtEl>
                                          <p:spTgt spid="88"/>
                                        </p:tgtEl>
                                        <p:attrNameLst>
                                          <p:attrName>ppt_x</p:attrName>
                                          <p:attrName>ppt_y</p:attrName>
                                        </p:attrNameLst>
                                      </p:cBhvr>
                                      <p:rCtr x="0" y="-5394"/>
                                    </p:animMotion>
                                  </p:childTnLst>
                                </p:cTn>
                              </p:par>
                              <p:par>
                                <p:cTn id="41" presetID="9" presetClass="entr" presetSubtype="0" fill="hold" grpId="0" nodeType="withEffect">
                                  <p:stCondLst>
                                    <p:cond delay="0"/>
                                  </p:stCondLst>
                                  <p:childTnLst>
                                    <p:set>
                                      <p:cBhvr>
                                        <p:cTn id="42" dur="1" fill="hold">
                                          <p:stCondLst>
                                            <p:cond delay="0"/>
                                          </p:stCondLst>
                                        </p:cTn>
                                        <p:tgtEl>
                                          <p:spTgt spid="127"/>
                                        </p:tgtEl>
                                        <p:attrNameLst>
                                          <p:attrName>style.visibility</p:attrName>
                                        </p:attrNameLst>
                                      </p:cBhvr>
                                      <p:to>
                                        <p:strVal val="visible"/>
                                      </p:to>
                                    </p:set>
                                    <p:animEffect transition="in" filter="dissolve">
                                      <p:cBhvr>
                                        <p:cTn id="43"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4" grpId="0"/>
      <p:bldP spid="97" grpId="0"/>
      <p:bldP spid="127" grpId="0"/>
      <p:bldP spid="4" grpId="0" animBg="1"/>
      <p:bldP spid="4"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layer: roadmap</a:t>
            </a:r>
            <a:endParaRPr lang="en-US" sz="4400"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pPr>
            <a:r>
              <a:rPr lang="en-US" altLang="en-US" sz="3200" dirty="0">
                <a:cs typeface="Calibri" panose="020F0502020204030204" pitchFamily="34" charset="0"/>
              </a:rPr>
              <a:t>Transport-layer services</a:t>
            </a:r>
          </a:p>
          <a:p>
            <a:pPr marL="403225" indent="-285750">
              <a:spcBef>
                <a:spcPts val="800"/>
              </a:spcBef>
            </a:pPr>
            <a:r>
              <a:rPr lang="en-US" altLang="en-US" sz="3200" dirty="0">
                <a:cs typeface="Calibri" panose="020F0502020204030204" pitchFamily="34" charset="0"/>
              </a:rPr>
              <a:t>Multiplexing and demultiplexing</a:t>
            </a:r>
          </a:p>
          <a:p>
            <a:pPr marL="403225" indent="-285750">
              <a:spcBef>
                <a:spcPts val="800"/>
              </a:spcBef>
            </a:pPr>
            <a:r>
              <a:rPr lang="en-US" altLang="en-US" sz="3200" dirty="0">
                <a:cs typeface="Calibri" panose="020F0502020204030204" pitchFamily="34" charset="0"/>
              </a:rPr>
              <a:t>Connectionless transport: UDP</a:t>
            </a:r>
          </a:p>
          <a:p>
            <a:pPr marL="403225" indent="-285750">
              <a:spcBef>
                <a:spcPts val="800"/>
              </a:spcBef>
            </a:pPr>
            <a:r>
              <a:rPr lang="en-US" altLang="en-US" sz="3200" dirty="0">
                <a:cs typeface="Calibri" panose="020F0502020204030204" pitchFamily="34" charset="0"/>
              </a:rPr>
              <a:t>Principles of reliable data transfer </a:t>
            </a:r>
          </a:p>
          <a:p>
            <a:pPr marL="403225" indent="-285750">
              <a:spcBef>
                <a:spcPts val="800"/>
              </a:spcBef>
            </a:pPr>
            <a:r>
              <a:rPr lang="en-US" sz="3200" dirty="0"/>
              <a:t>Connection-oriented transport: TCP</a:t>
            </a:r>
          </a:p>
          <a:p>
            <a:pPr marL="403225" indent="-285750">
              <a:spcBef>
                <a:spcPts val="800"/>
              </a:spcBef>
            </a:pPr>
            <a:r>
              <a:rPr lang="en-US" sz="3200" dirty="0"/>
              <a:t>Principles of congestion control</a:t>
            </a:r>
          </a:p>
          <a:p>
            <a:pPr marL="403225" indent="-285750">
              <a:spcBef>
                <a:spcPts val="800"/>
              </a:spcBef>
            </a:pPr>
            <a:r>
              <a:rPr lang="en-US" sz="3200" dirty="0"/>
              <a:t>TCP congestion control</a:t>
            </a:r>
          </a:p>
          <a:p>
            <a:pPr marL="403225" indent="-285750">
              <a:spcBef>
                <a:spcPts val="800"/>
              </a:spcBef>
            </a:pPr>
            <a:r>
              <a:rPr lang="en-US" sz="3200" dirty="0"/>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807E4337-A925-084B-B48F-23146A4A73A1}"/>
              </a:ext>
            </a:extLst>
          </p:cNvPr>
          <p:cNvSpPr>
            <a:spLocks noGrp="1"/>
          </p:cNvSpPr>
          <p:nvPr>
            <p:ph type="sldNum" sz="quarter" idx="4"/>
          </p:nvPr>
        </p:nvSpPr>
        <p:spPr/>
        <p:txBody>
          <a:bodyPr/>
          <a:lstStyle/>
          <a:p>
            <a:r>
              <a:rPr lang="en-US"/>
              <a:t>Transport Layer: 3-</a:t>
            </a:r>
            <a:fld id="{C4204591-24BD-A542-B9D5-F8D8A88D2FEE}" type="slidenum">
              <a:rPr lang="en-US" smtClean="0"/>
              <a:pPr/>
              <a:t>3</a:t>
            </a:fld>
            <a:endParaRPr lang="en-US" dirty="0"/>
          </a:p>
        </p:txBody>
      </p:sp>
      <p:pic>
        <p:nvPicPr>
          <p:cNvPr id="6" name="Picture 5" descr="A train crossing a bridge over a body of water&#10;&#10;Description automatically generated">
            <a:extLst>
              <a:ext uri="{FF2B5EF4-FFF2-40B4-BE49-F238E27FC236}">
                <a16:creationId xmlns:a16="http://schemas.microsoft.com/office/drawing/2014/main" id="{8B05C88C-8150-3A41-8E34-0D407B652F32}"/>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29334421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segment </a:t>
            </a:r>
            <a:r>
              <a:rPr lang="en-US" dirty="0"/>
              <a:t>h</a:t>
            </a:r>
            <a:r>
              <a:rPr lang="en-US" sz="4400" dirty="0"/>
              <a:t>eader</a:t>
            </a:r>
          </a:p>
        </p:txBody>
      </p:sp>
      <p:sp>
        <p:nvSpPr>
          <p:cNvPr id="29" name="Rectangle 8">
            <a:extLst>
              <a:ext uri="{FF2B5EF4-FFF2-40B4-BE49-F238E27FC236}">
                <a16:creationId xmlns:a16="http://schemas.microsoft.com/office/drawing/2014/main" id="{F52AC6CB-EA5F-E34E-A84B-F6174293B55F}"/>
              </a:ext>
            </a:extLst>
          </p:cNvPr>
          <p:cNvSpPr>
            <a:spLocks noChangeArrowheads="1"/>
          </p:cNvSpPr>
          <p:nvPr/>
        </p:nvSpPr>
        <p:spPr bwMode="auto">
          <a:xfrm>
            <a:off x="3902299" y="2017713"/>
            <a:ext cx="3324225" cy="3200400"/>
          </a:xfrm>
          <a:prstGeom prst="rect">
            <a:avLst/>
          </a:prstGeom>
          <a:solidFill>
            <a:srgbClr val="FFFFFF"/>
          </a:solidFill>
          <a:ln w="349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imes New Roman" charset="0"/>
              <a:ea typeface="ＭＳ Ｐゴシック" charset="0"/>
              <a:cs typeface="+mn-cs"/>
            </a:endParaRPr>
          </a:p>
        </p:txBody>
      </p:sp>
      <p:sp>
        <p:nvSpPr>
          <p:cNvPr id="30" name="Text Box 9">
            <a:extLst>
              <a:ext uri="{FF2B5EF4-FFF2-40B4-BE49-F238E27FC236}">
                <a16:creationId xmlns:a16="http://schemas.microsoft.com/office/drawing/2014/main" id="{C8E7AF66-85A4-6B43-AFFD-45ABC0217297}"/>
              </a:ext>
            </a:extLst>
          </p:cNvPr>
          <p:cNvSpPr txBox="1">
            <a:spLocks noChangeArrowheads="1"/>
          </p:cNvSpPr>
          <p:nvPr/>
        </p:nvSpPr>
        <p:spPr bwMode="auto">
          <a:xfrm>
            <a:off x="3941987" y="2030413"/>
            <a:ext cx="1563687"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source port #</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 name="Text Box 10">
            <a:extLst>
              <a:ext uri="{FF2B5EF4-FFF2-40B4-BE49-F238E27FC236}">
                <a16:creationId xmlns:a16="http://schemas.microsoft.com/office/drawing/2014/main" id="{2F2912E8-AD40-5541-9C73-5856C97AF53A}"/>
              </a:ext>
            </a:extLst>
          </p:cNvPr>
          <p:cNvSpPr txBox="1">
            <a:spLocks noChangeArrowheads="1"/>
          </p:cNvSpPr>
          <p:nvPr/>
        </p:nvSpPr>
        <p:spPr bwMode="auto">
          <a:xfrm>
            <a:off x="5727924" y="2030413"/>
            <a:ext cx="1328738"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dest port #</a:t>
            </a:r>
          </a:p>
        </p:txBody>
      </p:sp>
      <p:sp>
        <p:nvSpPr>
          <p:cNvPr id="32" name="Line 11">
            <a:extLst>
              <a:ext uri="{FF2B5EF4-FFF2-40B4-BE49-F238E27FC236}">
                <a16:creationId xmlns:a16="http://schemas.microsoft.com/office/drawing/2014/main" id="{D9BFD291-F38C-E245-812B-D4A7B44A296C}"/>
              </a:ext>
            </a:extLst>
          </p:cNvPr>
          <p:cNvSpPr>
            <a:spLocks noChangeShapeType="1"/>
          </p:cNvSpPr>
          <p:nvPr/>
        </p:nvSpPr>
        <p:spPr bwMode="auto">
          <a:xfrm flipV="1">
            <a:off x="3892774" y="2417763"/>
            <a:ext cx="33289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 name="Line 12">
            <a:extLst>
              <a:ext uri="{FF2B5EF4-FFF2-40B4-BE49-F238E27FC236}">
                <a16:creationId xmlns:a16="http://schemas.microsoft.com/office/drawing/2014/main" id="{3CE7F4CE-E33B-FD4E-B07F-F5A9DE98853E}"/>
              </a:ext>
            </a:extLst>
          </p:cNvPr>
          <p:cNvSpPr>
            <a:spLocks noChangeShapeType="1"/>
          </p:cNvSpPr>
          <p:nvPr/>
        </p:nvSpPr>
        <p:spPr bwMode="auto">
          <a:xfrm flipV="1">
            <a:off x="3883249" y="2817813"/>
            <a:ext cx="3324225"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 name="Line 13">
            <a:extLst>
              <a:ext uri="{FF2B5EF4-FFF2-40B4-BE49-F238E27FC236}">
                <a16:creationId xmlns:a16="http://schemas.microsoft.com/office/drawing/2014/main" id="{F55DFF34-EECA-F046-9F88-B6CF84CB8E0C}"/>
              </a:ext>
            </a:extLst>
          </p:cNvPr>
          <p:cNvSpPr>
            <a:spLocks noChangeShapeType="1"/>
          </p:cNvSpPr>
          <p:nvPr/>
        </p:nvSpPr>
        <p:spPr bwMode="auto">
          <a:xfrm flipV="1">
            <a:off x="5540599" y="2017713"/>
            <a:ext cx="0" cy="395287"/>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 name="Text Box 14">
            <a:extLst>
              <a:ext uri="{FF2B5EF4-FFF2-40B4-BE49-F238E27FC236}">
                <a16:creationId xmlns:a16="http://schemas.microsoft.com/office/drawing/2014/main" id="{99267DCE-8159-FC45-B743-B474F3D4558D}"/>
              </a:ext>
            </a:extLst>
          </p:cNvPr>
          <p:cNvSpPr txBox="1">
            <a:spLocks noChangeArrowheads="1"/>
          </p:cNvSpPr>
          <p:nvPr/>
        </p:nvSpPr>
        <p:spPr bwMode="auto">
          <a:xfrm>
            <a:off x="5048474" y="1552575"/>
            <a:ext cx="9366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32 bits</a:t>
            </a:r>
          </a:p>
        </p:txBody>
      </p:sp>
      <p:sp>
        <p:nvSpPr>
          <p:cNvPr id="36" name="Line 15">
            <a:extLst>
              <a:ext uri="{FF2B5EF4-FFF2-40B4-BE49-F238E27FC236}">
                <a16:creationId xmlns:a16="http://schemas.microsoft.com/office/drawing/2014/main" id="{8D62C2C2-8FA0-A54C-8811-9A937D96CD04}"/>
              </a:ext>
            </a:extLst>
          </p:cNvPr>
          <p:cNvSpPr>
            <a:spLocks noChangeShapeType="1"/>
          </p:cNvSpPr>
          <p:nvPr/>
        </p:nvSpPr>
        <p:spPr bwMode="auto">
          <a:xfrm>
            <a:off x="5997799" y="1784350"/>
            <a:ext cx="1200150" cy="4763"/>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 name="Line 16">
            <a:extLst>
              <a:ext uri="{FF2B5EF4-FFF2-40B4-BE49-F238E27FC236}">
                <a16:creationId xmlns:a16="http://schemas.microsoft.com/office/drawing/2014/main" id="{DE702B00-23E1-474A-9072-DDEE50F76714}"/>
              </a:ext>
            </a:extLst>
          </p:cNvPr>
          <p:cNvSpPr>
            <a:spLocks noChangeShapeType="1"/>
          </p:cNvSpPr>
          <p:nvPr/>
        </p:nvSpPr>
        <p:spPr bwMode="auto">
          <a:xfrm rot="10800000">
            <a:off x="3888012" y="1793875"/>
            <a:ext cx="1128712" cy="0"/>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 name="Text Box 17">
            <a:extLst>
              <a:ext uri="{FF2B5EF4-FFF2-40B4-BE49-F238E27FC236}">
                <a16:creationId xmlns:a16="http://schemas.microsoft.com/office/drawing/2014/main" id="{7A899027-0169-0E41-A632-97B068C6DCF8}"/>
              </a:ext>
            </a:extLst>
          </p:cNvPr>
          <p:cNvSpPr txBox="1">
            <a:spLocks noChangeArrowheads="1"/>
          </p:cNvSpPr>
          <p:nvPr/>
        </p:nvSpPr>
        <p:spPr bwMode="auto">
          <a:xfrm>
            <a:off x="4745262" y="3376613"/>
            <a:ext cx="1389062" cy="10064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data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(payload)</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 name="Text Box 19">
            <a:extLst>
              <a:ext uri="{FF2B5EF4-FFF2-40B4-BE49-F238E27FC236}">
                <a16:creationId xmlns:a16="http://schemas.microsoft.com/office/drawing/2014/main" id="{CD850B08-5706-0344-961A-224002B37BA6}"/>
              </a:ext>
            </a:extLst>
          </p:cNvPr>
          <p:cNvSpPr txBox="1">
            <a:spLocks noChangeArrowheads="1"/>
          </p:cNvSpPr>
          <p:nvPr/>
        </p:nvSpPr>
        <p:spPr bwMode="auto">
          <a:xfrm>
            <a:off x="4338862" y="5292725"/>
            <a:ext cx="25241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UDP segment format</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 name="Line 20">
            <a:extLst>
              <a:ext uri="{FF2B5EF4-FFF2-40B4-BE49-F238E27FC236}">
                <a16:creationId xmlns:a16="http://schemas.microsoft.com/office/drawing/2014/main" id="{23E18502-A4AB-B441-8247-C60D9AD14D77}"/>
              </a:ext>
            </a:extLst>
          </p:cNvPr>
          <p:cNvSpPr>
            <a:spLocks noChangeShapeType="1"/>
          </p:cNvSpPr>
          <p:nvPr/>
        </p:nvSpPr>
        <p:spPr bwMode="auto">
          <a:xfrm flipV="1">
            <a:off x="5540599" y="2427288"/>
            <a:ext cx="0" cy="395287"/>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 name="Text Box 22">
            <a:extLst>
              <a:ext uri="{FF2B5EF4-FFF2-40B4-BE49-F238E27FC236}">
                <a16:creationId xmlns:a16="http://schemas.microsoft.com/office/drawing/2014/main" id="{7C44E6B5-339B-1741-B9C3-A1E3E37268B0}"/>
              </a:ext>
            </a:extLst>
          </p:cNvPr>
          <p:cNvSpPr txBox="1">
            <a:spLocks noChangeArrowheads="1"/>
          </p:cNvSpPr>
          <p:nvPr/>
        </p:nvSpPr>
        <p:spPr bwMode="auto">
          <a:xfrm>
            <a:off x="4284887" y="2420938"/>
            <a:ext cx="814387"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length</a:t>
            </a: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 name="Text Box 23">
            <a:extLst>
              <a:ext uri="{FF2B5EF4-FFF2-40B4-BE49-F238E27FC236}">
                <a16:creationId xmlns:a16="http://schemas.microsoft.com/office/drawing/2014/main" id="{47FFCC22-7372-6744-AEF8-0A8B78529255}"/>
              </a:ext>
            </a:extLst>
          </p:cNvPr>
          <p:cNvSpPr txBox="1">
            <a:spLocks noChangeArrowheads="1"/>
          </p:cNvSpPr>
          <p:nvPr/>
        </p:nvSpPr>
        <p:spPr bwMode="auto">
          <a:xfrm>
            <a:off x="5831112" y="2411413"/>
            <a:ext cx="1176337"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checksum</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43" name="Text Box 24">
            <a:extLst>
              <a:ext uri="{FF2B5EF4-FFF2-40B4-BE49-F238E27FC236}">
                <a16:creationId xmlns:a16="http://schemas.microsoft.com/office/drawing/2014/main" id="{485622D4-EF6A-C34A-A27B-A6B8F83BC672}"/>
              </a:ext>
            </a:extLst>
          </p:cNvPr>
          <p:cNvSpPr txBox="1">
            <a:spLocks noChangeArrowheads="1"/>
          </p:cNvSpPr>
          <p:nvPr/>
        </p:nvSpPr>
        <p:spPr bwMode="auto">
          <a:xfrm>
            <a:off x="7623398" y="3421856"/>
            <a:ext cx="2406650" cy="9159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length, in bytes of UDP segment, including header</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44" name="Line 25">
            <a:extLst>
              <a:ext uri="{FF2B5EF4-FFF2-40B4-BE49-F238E27FC236}">
                <a16:creationId xmlns:a16="http://schemas.microsoft.com/office/drawing/2014/main" id="{1D6A5808-0448-DB49-AF97-08E63607B4AB}"/>
              </a:ext>
            </a:extLst>
          </p:cNvPr>
          <p:cNvSpPr>
            <a:spLocks noChangeShapeType="1"/>
          </p:cNvSpPr>
          <p:nvPr/>
        </p:nvSpPr>
        <p:spPr bwMode="auto">
          <a:xfrm flipH="1" flipV="1">
            <a:off x="5142136" y="2597149"/>
            <a:ext cx="3113157" cy="1285397"/>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 name="Oval 4">
            <a:extLst>
              <a:ext uri="{FF2B5EF4-FFF2-40B4-BE49-F238E27FC236}">
                <a16:creationId xmlns:a16="http://schemas.microsoft.com/office/drawing/2014/main" id="{2155F1E7-7CEF-EC4F-9C9D-C612D6BAA462}"/>
              </a:ext>
            </a:extLst>
          </p:cNvPr>
          <p:cNvSpPr/>
          <p:nvPr/>
        </p:nvSpPr>
        <p:spPr>
          <a:xfrm>
            <a:off x="3695142" y="1957213"/>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6" name="Oval 25">
            <a:extLst>
              <a:ext uri="{FF2B5EF4-FFF2-40B4-BE49-F238E27FC236}">
                <a16:creationId xmlns:a16="http://schemas.microsoft.com/office/drawing/2014/main" id="{BE69DAA7-4CE3-5A48-B429-6D40B6035291}"/>
              </a:ext>
            </a:extLst>
          </p:cNvPr>
          <p:cNvSpPr/>
          <p:nvPr/>
        </p:nvSpPr>
        <p:spPr>
          <a:xfrm>
            <a:off x="5331049" y="1955208"/>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7" name="Oval 26">
            <a:extLst>
              <a:ext uri="{FF2B5EF4-FFF2-40B4-BE49-F238E27FC236}">
                <a16:creationId xmlns:a16="http://schemas.microsoft.com/office/drawing/2014/main" id="{AF8B7A60-8E66-CD4B-B67F-657454C69C5D}"/>
              </a:ext>
            </a:extLst>
          </p:cNvPr>
          <p:cNvSpPr/>
          <p:nvPr/>
        </p:nvSpPr>
        <p:spPr>
          <a:xfrm>
            <a:off x="3657042" y="2362801"/>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48" name="Oval 47">
            <a:extLst>
              <a:ext uri="{FF2B5EF4-FFF2-40B4-BE49-F238E27FC236}">
                <a16:creationId xmlns:a16="http://schemas.microsoft.com/office/drawing/2014/main" id="{AE79E99F-83A4-EE4E-9BAB-1946BFD0A4A1}"/>
              </a:ext>
            </a:extLst>
          </p:cNvPr>
          <p:cNvSpPr/>
          <p:nvPr/>
        </p:nvSpPr>
        <p:spPr>
          <a:xfrm>
            <a:off x="5290176" y="2341229"/>
            <a:ext cx="2097870" cy="534469"/>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49" name="Oval 48">
            <a:extLst>
              <a:ext uri="{FF2B5EF4-FFF2-40B4-BE49-F238E27FC236}">
                <a16:creationId xmlns:a16="http://schemas.microsoft.com/office/drawing/2014/main" id="{2AA4BE2E-C7FD-E34F-9626-C89B0B4F43FB}"/>
              </a:ext>
            </a:extLst>
          </p:cNvPr>
          <p:cNvSpPr/>
          <p:nvPr/>
        </p:nvSpPr>
        <p:spPr>
          <a:xfrm>
            <a:off x="4386800" y="3148706"/>
            <a:ext cx="2097870" cy="1560711"/>
          </a:xfrm>
          <a:prstGeom prst="ellipse">
            <a:avLst/>
          </a:prstGeom>
          <a:noFill/>
          <a:ln w="3175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0" name="Line 25">
            <a:extLst>
              <a:ext uri="{FF2B5EF4-FFF2-40B4-BE49-F238E27FC236}">
                <a16:creationId xmlns:a16="http://schemas.microsoft.com/office/drawing/2014/main" id="{F10F9304-7E0A-6542-A023-9D119B25A076}"/>
              </a:ext>
            </a:extLst>
          </p:cNvPr>
          <p:cNvSpPr>
            <a:spLocks noChangeShapeType="1"/>
          </p:cNvSpPr>
          <p:nvPr/>
        </p:nvSpPr>
        <p:spPr bwMode="auto">
          <a:xfrm flipH="1" flipV="1">
            <a:off x="5915202" y="3972404"/>
            <a:ext cx="3113157" cy="1285397"/>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1" name="Text Box 24">
            <a:extLst>
              <a:ext uri="{FF2B5EF4-FFF2-40B4-BE49-F238E27FC236}">
                <a16:creationId xmlns:a16="http://schemas.microsoft.com/office/drawing/2014/main" id="{E81BCD01-79B1-A943-81E4-83B20B558C90}"/>
              </a:ext>
            </a:extLst>
          </p:cNvPr>
          <p:cNvSpPr txBox="1">
            <a:spLocks noChangeArrowheads="1"/>
          </p:cNvSpPr>
          <p:nvPr/>
        </p:nvSpPr>
        <p:spPr bwMode="auto">
          <a:xfrm>
            <a:off x="8032927" y="4969559"/>
            <a:ext cx="2406650" cy="6463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data to/from application layer</a:t>
            </a:r>
            <a:endParaRPr kumimoji="0" lang="en-US" sz="24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28" name="Slide Number Placeholder 2">
            <a:extLst>
              <a:ext uri="{FF2B5EF4-FFF2-40B4-BE49-F238E27FC236}">
                <a16:creationId xmlns:a16="http://schemas.microsoft.com/office/drawing/2014/main" id="{43CF0894-FFF1-6D45-9D05-752E85B0BFC5}"/>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30</a:t>
            </a:fld>
            <a:endParaRPr lang="en-US" dirty="0"/>
          </a:p>
        </p:txBody>
      </p:sp>
    </p:spTree>
    <p:extLst>
      <p:ext uri="{BB962C8B-B14F-4D97-AF65-F5344CB8AC3E}">
        <p14:creationId xmlns:p14="http://schemas.microsoft.com/office/powerpoint/2010/main" val="4282857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dissolve">
                                      <p:cBhvr>
                                        <p:cTn id="10" dur="500"/>
                                        <p:tgtEl>
                                          <p:spTgt spid="26"/>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dissolve">
                                      <p:cBhvr>
                                        <p:cTn id="15" dur="500"/>
                                        <p:tgtEl>
                                          <p:spTgt spid="27"/>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dissolve">
                                      <p:cBhvr>
                                        <p:cTn id="18" dur="500"/>
                                        <p:tgtEl>
                                          <p:spTgt spid="44"/>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dissolve">
                                      <p:cBhvr>
                                        <p:cTn id="21" dur="500"/>
                                        <p:tgtEl>
                                          <p:spTgt spid="4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49"/>
                                        </p:tgtEl>
                                        <p:attrNameLst>
                                          <p:attrName>style.visibility</p:attrName>
                                        </p:attrNameLst>
                                      </p:cBhvr>
                                      <p:to>
                                        <p:strVal val="visible"/>
                                      </p:to>
                                    </p:set>
                                    <p:animEffect transition="in" filter="dissolve">
                                      <p:cBhvr>
                                        <p:cTn id="26" dur="500"/>
                                        <p:tgtEl>
                                          <p:spTgt spid="49"/>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50"/>
                                        </p:tgtEl>
                                        <p:attrNameLst>
                                          <p:attrName>style.visibility</p:attrName>
                                        </p:attrNameLst>
                                      </p:cBhvr>
                                      <p:to>
                                        <p:strVal val="visible"/>
                                      </p:to>
                                    </p:set>
                                    <p:animEffect transition="in" filter="dissolve">
                                      <p:cBhvr>
                                        <p:cTn id="29" dur="500"/>
                                        <p:tgtEl>
                                          <p:spTgt spid="50"/>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dissolve">
                                      <p:cBhvr>
                                        <p:cTn id="32" dur="500"/>
                                        <p:tgtEl>
                                          <p:spTgt spid="51"/>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dissolve">
                                      <p:cBhvr>
                                        <p:cTn id="3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animBg="1"/>
      <p:bldP spid="5" grpId="0" animBg="1"/>
      <p:bldP spid="26" grpId="0" animBg="1"/>
      <p:bldP spid="27" grpId="0" animBg="1"/>
      <p:bldP spid="48" grpId="0" animBg="1"/>
      <p:bldP spid="49" grpId="0" animBg="1"/>
      <p:bldP spid="50" grpId="0" animBg="1"/>
      <p:bldP spid="5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checksum</a:t>
            </a:r>
          </a:p>
        </p:txBody>
      </p:sp>
      <p:sp>
        <p:nvSpPr>
          <p:cNvPr id="48" name="Rectangle 4">
            <a:extLst>
              <a:ext uri="{FF2B5EF4-FFF2-40B4-BE49-F238E27FC236}">
                <a16:creationId xmlns:a16="http://schemas.microsoft.com/office/drawing/2014/main" id="{673A6B1C-AEDF-5947-AFDF-9232983233A4}"/>
              </a:ext>
            </a:extLst>
          </p:cNvPr>
          <p:cNvSpPr txBox="1">
            <a:spLocks noChangeArrowheads="1"/>
          </p:cNvSpPr>
          <p:nvPr/>
        </p:nvSpPr>
        <p:spPr>
          <a:xfrm>
            <a:off x="1270863" y="2652793"/>
            <a:ext cx="10241312" cy="5734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Transmitted:            5               6                11</a:t>
            </a:r>
          </a:p>
        </p:txBody>
      </p:sp>
      <p:sp>
        <p:nvSpPr>
          <p:cNvPr id="49" name="Rectangle 5">
            <a:extLst>
              <a:ext uri="{FF2B5EF4-FFF2-40B4-BE49-F238E27FC236}">
                <a16:creationId xmlns:a16="http://schemas.microsoft.com/office/drawing/2014/main" id="{F6F1E6ED-F1FB-7542-8156-6A1C186D48CB}"/>
              </a:ext>
            </a:extLst>
          </p:cNvPr>
          <p:cNvSpPr>
            <a:spLocks noChangeArrowheads="1"/>
          </p:cNvSpPr>
          <p:nvPr/>
        </p:nvSpPr>
        <p:spPr bwMode="auto">
          <a:xfrm>
            <a:off x="798690" y="1371219"/>
            <a:ext cx="11100624" cy="8477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Goal:</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detect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errors (</a:t>
            </a:r>
            <a:r>
              <a:rPr kumimoji="0" lang="en-US" altLang="ja-JP"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i.e.,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flipped bits) in transmitted segment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6" name="Rectangle 4">
            <a:extLst>
              <a:ext uri="{FF2B5EF4-FFF2-40B4-BE49-F238E27FC236}">
                <a16:creationId xmlns:a16="http://schemas.microsoft.com/office/drawing/2014/main" id="{E6366BE9-1119-E949-B583-83377BE7B2FA}"/>
              </a:ext>
            </a:extLst>
          </p:cNvPr>
          <p:cNvSpPr txBox="1">
            <a:spLocks noChangeArrowheads="1"/>
          </p:cNvSpPr>
          <p:nvPr/>
        </p:nvSpPr>
        <p:spPr>
          <a:xfrm>
            <a:off x="1717730" y="4429929"/>
            <a:ext cx="10241312" cy="57343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301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Received:            4               6                11</a:t>
            </a:r>
          </a:p>
        </p:txBody>
      </p:sp>
      <p:grpSp>
        <p:nvGrpSpPr>
          <p:cNvPr id="18" name="Group 17">
            <a:extLst>
              <a:ext uri="{FF2B5EF4-FFF2-40B4-BE49-F238E27FC236}">
                <a16:creationId xmlns:a16="http://schemas.microsoft.com/office/drawing/2014/main" id="{E83263DD-30EB-3A47-BB43-1008E7B8EB3B}"/>
              </a:ext>
            </a:extLst>
          </p:cNvPr>
          <p:cNvGrpSpPr/>
          <p:nvPr/>
        </p:nvGrpSpPr>
        <p:grpSpPr>
          <a:xfrm>
            <a:off x="3781587" y="2118101"/>
            <a:ext cx="3789990" cy="374499"/>
            <a:chOff x="3781587" y="2118101"/>
            <a:chExt cx="3789990" cy="374499"/>
          </a:xfrm>
        </p:grpSpPr>
        <p:sp>
          <p:nvSpPr>
            <p:cNvPr id="3" name="TextBox 2">
              <a:extLst>
                <a:ext uri="{FF2B5EF4-FFF2-40B4-BE49-F238E27FC236}">
                  <a16:creationId xmlns:a16="http://schemas.microsoft.com/office/drawing/2014/main" id="{875CCDE0-7CCA-374E-AAE6-7714B8510863}"/>
                </a:ext>
              </a:extLst>
            </p:cNvPr>
            <p:cNvSpPr txBox="1"/>
            <p:nvPr/>
          </p:nvSpPr>
          <p:spPr>
            <a:xfrm>
              <a:off x="3781587" y="2123268"/>
              <a:ext cx="12104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1</a:t>
              </a:r>
              <a:r>
                <a:rPr kumimoji="0" lang="en-US" sz="1800" b="0" i="0" u="none" strike="noStrike" kern="1200" cap="none" spc="0" normalizeH="0" baseline="30000" noProof="0" dirty="0">
                  <a:ln>
                    <a:noFill/>
                  </a:ln>
                  <a:solidFill>
                    <a:prstClr val="black"/>
                  </a:solidFill>
                  <a:effectLst/>
                  <a:uLnTx/>
                  <a:uFillTx/>
                  <a:latin typeface="Calibri"/>
                  <a:ea typeface="+mn-ea"/>
                  <a:cs typeface="+mn-cs"/>
                </a:rPr>
                <a:t>st</a:t>
              </a:r>
              <a:r>
                <a:rPr kumimoji="0" lang="en-US" sz="1800" b="0" i="0" u="none" strike="noStrike" kern="1200" cap="none" spc="0" normalizeH="0" baseline="0" noProof="0" dirty="0">
                  <a:ln>
                    <a:noFill/>
                  </a:ln>
                  <a:solidFill>
                    <a:prstClr val="black"/>
                  </a:solidFill>
                  <a:effectLst/>
                  <a:uLnTx/>
                  <a:uFillTx/>
                  <a:latin typeface="Calibri"/>
                  <a:ea typeface="+mn-ea"/>
                  <a:cs typeface="+mn-cs"/>
                </a:rPr>
                <a:t> number</a:t>
              </a:r>
            </a:p>
          </p:txBody>
        </p:sp>
        <p:sp>
          <p:nvSpPr>
            <p:cNvPr id="8" name="TextBox 7">
              <a:extLst>
                <a:ext uri="{FF2B5EF4-FFF2-40B4-BE49-F238E27FC236}">
                  <a16:creationId xmlns:a16="http://schemas.microsoft.com/office/drawing/2014/main" id="{AC036BB1-E12C-9F45-B7AC-A46C43550AB8}"/>
                </a:ext>
              </a:extLst>
            </p:cNvPr>
            <p:cNvSpPr txBox="1"/>
            <p:nvPr/>
          </p:nvSpPr>
          <p:spPr>
            <a:xfrm>
              <a:off x="5173851" y="2120685"/>
              <a:ext cx="12602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2</a:t>
              </a:r>
              <a:r>
                <a:rPr kumimoji="0" lang="en-US" sz="1800" b="0" i="0" u="none" strike="noStrike" kern="1200" cap="none" spc="0" normalizeH="0" baseline="30000" noProof="0" dirty="0">
                  <a:ln>
                    <a:noFill/>
                  </a:ln>
                  <a:solidFill>
                    <a:prstClr val="black"/>
                  </a:solidFill>
                  <a:effectLst/>
                  <a:uLnTx/>
                  <a:uFillTx/>
                  <a:latin typeface="Calibri"/>
                  <a:ea typeface="+mn-ea"/>
                  <a:cs typeface="+mn-cs"/>
                </a:rPr>
                <a:t>nd</a:t>
              </a:r>
              <a:r>
                <a:rPr kumimoji="0" lang="en-US" sz="1800" b="0" i="0" u="none" strike="noStrike" kern="1200" cap="none" spc="0" normalizeH="0" baseline="0" noProof="0" dirty="0">
                  <a:ln>
                    <a:noFill/>
                  </a:ln>
                  <a:solidFill>
                    <a:prstClr val="black"/>
                  </a:solidFill>
                  <a:effectLst/>
                  <a:uLnTx/>
                  <a:uFillTx/>
                  <a:latin typeface="Calibri"/>
                  <a:ea typeface="+mn-ea"/>
                  <a:cs typeface="+mn-cs"/>
                </a:rPr>
                <a:t> number</a:t>
              </a:r>
            </a:p>
          </p:txBody>
        </p:sp>
        <p:sp>
          <p:nvSpPr>
            <p:cNvPr id="9" name="TextBox 8">
              <a:extLst>
                <a:ext uri="{FF2B5EF4-FFF2-40B4-BE49-F238E27FC236}">
                  <a16:creationId xmlns:a16="http://schemas.microsoft.com/office/drawing/2014/main" id="{0EF766B9-0BC5-B243-8C87-21D6B656B474}"/>
                </a:ext>
              </a:extLst>
            </p:cNvPr>
            <p:cNvSpPr txBox="1"/>
            <p:nvPr/>
          </p:nvSpPr>
          <p:spPr>
            <a:xfrm>
              <a:off x="6938070" y="2118101"/>
              <a:ext cx="63350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 sum</a:t>
              </a:r>
            </a:p>
          </p:txBody>
        </p:sp>
      </p:grpSp>
      <p:sp>
        <p:nvSpPr>
          <p:cNvPr id="5" name="Down Arrow 4">
            <a:extLst>
              <a:ext uri="{FF2B5EF4-FFF2-40B4-BE49-F238E27FC236}">
                <a16:creationId xmlns:a16="http://schemas.microsoft.com/office/drawing/2014/main" id="{25D45AF0-1848-CC41-9B94-776A4F00467D}"/>
              </a:ext>
            </a:extLst>
          </p:cNvPr>
          <p:cNvSpPr/>
          <p:nvPr/>
        </p:nvSpPr>
        <p:spPr>
          <a:xfrm>
            <a:off x="5269424" y="3316637"/>
            <a:ext cx="1131376" cy="978408"/>
          </a:xfrm>
          <a:prstGeom prst="downArrow">
            <a:avLst/>
          </a:prstGeom>
          <a:gradFill>
            <a:gsLst>
              <a:gs pos="0">
                <a:schemeClr val="accent1">
                  <a:lumMod val="5000"/>
                  <a:lumOff val="95000"/>
                </a:schemeClr>
              </a:gs>
              <a:gs pos="55000">
                <a:srgbClr val="E47E9F"/>
              </a:gs>
              <a:gs pos="83000">
                <a:srgbClr val="CD0004"/>
              </a:gs>
              <a:gs pos="100000">
                <a:srgbClr val="C0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11" name="Group 10">
            <a:extLst>
              <a:ext uri="{FF2B5EF4-FFF2-40B4-BE49-F238E27FC236}">
                <a16:creationId xmlns:a16="http://schemas.microsoft.com/office/drawing/2014/main" id="{AED0B8C6-3F4F-D744-B0D5-012F7CCC8026}"/>
              </a:ext>
            </a:extLst>
          </p:cNvPr>
          <p:cNvGrpSpPr/>
          <p:nvPr/>
        </p:nvGrpSpPr>
        <p:grpSpPr>
          <a:xfrm>
            <a:off x="4005390" y="4866468"/>
            <a:ext cx="2218236" cy="1079841"/>
            <a:chOff x="4005390" y="4866468"/>
            <a:chExt cx="2218236" cy="1079841"/>
          </a:xfrm>
        </p:grpSpPr>
        <p:sp>
          <p:nvSpPr>
            <p:cNvPr id="4" name="TextBox 3">
              <a:extLst>
                <a:ext uri="{FF2B5EF4-FFF2-40B4-BE49-F238E27FC236}">
                  <a16:creationId xmlns:a16="http://schemas.microsoft.com/office/drawing/2014/main" id="{80290089-A408-1F4D-AD89-57B6FA475BD4}"/>
                </a:ext>
              </a:extLst>
            </p:cNvPr>
            <p:cNvSpPr txBox="1"/>
            <p:nvPr/>
          </p:nvSpPr>
          <p:spPr>
            <a:xfrm>
              <a:off x="4005390" y="5238423"/>
              <a:ext cx="2218236" cy="707886"/>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receiver-computed </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checksum</a:t>
              </a:r>
            </a:p>
          </p:txBody>
        </p:sp>
        <p:sp>
          <p:nvSpPr>
            <p:cNvPr id="7" name="Right Brace 6">
              <a:extLst>
                <a:ext uri="{FF2B5EF4-FFF2-40B4-BE49-F238E27FC236}">
                  <a16:creationId xmlns:a16="http://schemas.microsoft.com/office/drawing/2014/main" id="{70805D62-6F2B-1F49-A297-2C93A181F097}"/>
                </a:ext>
              </a:extLst>
            </p:cNvPr>
            <p:cNvSpPr/>
            <p:nvPr/>
          </p:nvSpPr>
          <p:spPr>
            <a:xfrm rot="5400000">
              <a:off x="5005953" y="4107051"/>
              <a:ext cx="302449" cy="1821283"/>
            </a:xfrm>
            <a:prstGeom prst="righ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3" name="Group 12">
            <a:extLst>
              <a:ext uri="{FF2B5EF4-FFF2-40B4-BE49-F238E27FC236}">
                <a16:creationId xmlns:a16="http://schemas.microsoft.com/office/drawing/2014/main" id="{5499C2F8-4129-1B44-8C70-BBDF08BD1536}"/>
              </a:ext>
            </a:extLst>
          </p:cNvPr>
          <p:cNvGrpSpPr/>
          <p:nvPr/>
        </p:nvGrpSpPr>
        <p:grpSpPr>
          <a:xfrm>
            <a:off x="6880470" y="4879385"/>
            <a:ext cx="2604945" cy="1064342"/>
            <a:chOff x="6880470" y="4879385"/>
            <a:chExt cx="2604945" cy="1064342"/>
          </a:xfrm>
        </p:grpSpPr>
        <p:sp>
          <p:nvSpPr>
            <p:cNvPr id="12" name="TextBox 11">
              <a:extLst>
                <a:ext uri="{FF2B5EF4-FFF2-40B4-BE49-F238E27FC236}">
                  <a16:creationId xmlns:a16="http://schemas.microsoft.com/office/drawing/2014/main" id="{D9DCA310-B7D2-5B47-90B9-563B10E091FB}"/>
                </a:ext>
              </a:extLst>
            </p:cNvPr>
            <p:cNvSpPr txBox="1"/>
            <p:nvPr/>
          </p:nvSpPr>
          <p:spPr>
            <a:xfrm>
              <a:off x="6880470" y="5235841"/>
              <a:ext cx="2604945"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sender-computed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checksum (as received)</a:t>
              </a:r>
            </a:p>
          </p:txBody>
        </p:sp>
        <p:sp>
          <p:nvSpPr>
            <p:cNvPr id="15" name="Right Brace 14">
              <a:extLst>
                <a:ext uri="{FF2B5EF4-FFF2-40B4-BE49-F238E27FC236}">
                  <a16:creationId xmlns:a16="http://schemas.microsoft.com/office/drawing/2014/main" id="{DA615DF0-68E8-EC4F-807E-D486A3197601}"/>
                </a:ext>
              </a:extLst>
            </p:cNvPr>
            <p:cNvSpPr/>
            <p:nvPr/>
          </p:nvSpPr>
          <p:spPr>
            <a:xfrm rot="5400000">
              <a:off x="7219627" y="4631412"/>
              <a:ext cx="266054" cy="761999"/>
            </a:xfrm>
            <a:prstGeom prst="righ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 name="Group 16">
            <a:extLst>
              <a:ext uri="{FF2B5EF4-FFF2-40B4-BE49-F238E27FC236}">
                <a16:creationId xmlns:a16="http://schemas.microsoft.com/office/drawing/2014/main" id="{5F01925F-F602-844A-BEF4-A6395DF560AD}"/>
              </a:ext>
            </a:extLst>
          </p:cNvPr>
          <p:cNvGrpSpPr/>
          <p:nvPr/>
        </p:nvGrpSpPr>
        <p:grpSpPr>
          <a:xfrm>
            <a:off x="6121831" y="5201334"/>
            <a:ext cx="821411" cy="1346699"/>
            <a:chOff x="6121831" y="5201334"/>
            <a:chExt cx="821411" cy="1346699"/>
          </a:xfrm>
        </p:grpSpPr>
        <p:pic>
          <p:nvPicPr>
            <p:cNvPr id="1026" name="Picture 2" descr="Image result for error">
              <a:extLst>
                <a:ext uri="{FF2B5EF4-FFF2-40B4-BE49-F238E27FC236}">
                  <a16:creationId xmlns:a16="http://schemas.microsoft.com/office/drawing/2014/main" id="{0F8C0CDD-8B63-9A4B-B799-33D82D530B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1831" y="5782776"/>
              <a:ext cx="821411" cy="76525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0916598-558E-9245-AD24-594E54348A33}"/>
                </a:ext>
              </a:extLst>
            </p:cNvPr>
            <p:cNvSpPr txBox="1"/>
            <p:nvPr/>
          </p:nvSpPr>
          <p:spPr>
            <a:xfrm>
              <a:off x="6307811" y="5201334"/>
              <a:ext cx="413896"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CD0004"/>
                  </a:solidFill>
                  <a:effectLst/>
                  <a:uLnTx/>
                  <a:uFillTx/>
                  <a:latin typeface="Calibri"/>
                  <a:ea typeface="+mn-ea"/>
                  <a:cs typeface="+mn-cs"/>
                </a:rPr>
                <a:t>=</a:t>
              </a:r>
            </a:p>
          </p:txBody>
        </p:sp>
        <p:cxnSp>
          <p:nvCxnSpPr>
            <p:cNvPr id="16" name="Straight Connector 15">
              <a:extLst>
                <a:ext uri="{FF2B5EF4-FFF2-40B4-BE49-F238E27FC236}">
                  <a16:creationId xmlns:a16="http://schemas.microsoft.com/office/drawing/2014/main" id="{33E17EE6-50CC-C042-BC48-5E6E3B972272}"/>
                </a:ext>
              </a:extLst>
            </p:cNvPr>
            <p:cNvCxnSpPr/>
            <p:nvPr/>
          </p:nvCxnSpPr>
          <p:spPr>
            <a:xfrm flipH="1">
              <a:off x="6460174" y="5418195"/>
              <a:ext cx="108488" cy="247973"/>
            </a:xfrm>
            <a:prstGeom prst="line">
              <a:avLst/>
            </a:prstGeom>
            <a:ln w="31750">
              <a:solidFill>
                <a:srgbClr val="CD0004"/>
              </a:solidFill>
            </a:ln>
          </p:spPr>
          <p:style>
            <a:lnRef idx="1">
              <a:schemeClr val="accent1"/>
            </a:lnRef>
            <a:fillRef idx="0">
              <a:schemeClr val="accent1"/>
            </a:fillRef>
            <a:effectRef idx="0">
              <a:schemeClr val="accent1"/>
            </a:effectRef>
            <a:fontRef idx="minor">
              <a:schemeClr val="tx1"/>
            </a:fontRef>
          </p:style>
        </p:cxnSp>
      </p:grpSp>
      <p:sp>
        <p:nvSpPr>
          <p:cNvPr id="21" name="Slide Number Placeholder 2">
            <a:extLst>
              <a:ext uri="{FF2B5EF4-FFF2-40B4-BE49-F238E27FC236}">
                <a16:creationId xmlns:a16="http://schemas.microsoft.com/office/drawing/2014/main" id="{D5723390-FF65-C242-9B32-1814D9E35B6A}"/>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31</a:t>
            </a:fld>
            <a:endParaRPr lang="en-US" dirty="0"/>
          </a:p>
        </p:txBody>
      </p:sp>
    </p:spTree>
    <p:extLst>
      <p:ext uri="{BB962C8B-B14F-4D97-AF65-F5344CB8AC3E}">
        <p14:creationId xmlns:p14="http://schemas.microsoft.com/office/powerpoint/2010/main" val="169491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dissolve">
                                      <p:cBhvr>
                                        <p:cTn id="10" dur="500"/>
                                        <p:tgtEl>
                                          <p:spTgt spid="4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up)">
                                      <p:cBhvr>
                                        <p:cTn id="15" dur="500"/>
                                        <p:tgtEl>
                                          <p:spTgt spid="5"/>
                                        </p:tgtEl>
                                      </p:cBhvr>
                                    </p:animEffect>
                                  </p:childTnLst>
                                </p:cTn>
                              </p:par>
                            </p:childTnLst>
                          </p:cTn>
                        </p:par>
                        <p:par>
                          <p:cTn id="16" fill="hold">
                            <p:stCondLst>
                              <p:cond delay="500"/>
                            </p:stCondLst>
                            <p:childTnLst>
                              <p:par>
                                <p:cTn id="17" presetID="9"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dissolve">
                                      <p:cBhvr>
                                        <p:cTn id="24" dur="10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dissolve">
                                      <p:cBhvr>
                                        <p:cTn id="29" dur="10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dissolve">
                                      <p:cBhvr>
                                        <p:cTn id="34"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6" grpId="0"/>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UDP checksum</a:t>
            </a:r>
          </a:p>
        </p:txBody>
      </p:sp>
      <p:sp>
        <p:nvSpPr>
          <p:cNvPr id="27" name="Rectangle 3">
            <a:extLst>
              <a:ext uri="{FF2B5EF4-FFF2-40B4-BE49-F238E27FC236}">
                <a16:creationId xmlns:a16="http://schemas.microsoft.com/office/drawing/2014/main" id="{31698387-9861-714A-B5A0-B2C8BE36CD3A}"/>
              </a:ext>
            </a:extLst>
          </p:cNvPr>
          <p:cNvSpPr txBox="1">
            <a:spLocks noChangeArrowheads="1"/>
          </p:cNvSpPr>
          <p:nvPr/>
        </p:nvSpPr>
        <p:spPr>
          <a:xfrm>
            <a:off x="990599" y="2218943"/>
            <a:ext cx="4662055" cy="4478069"/>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sender:</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treat contents of UDP segment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(including UDP header fields and IP addresses)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as sequence of 16-bit integers</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checksum: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addition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(one’</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complement sum)</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of segment content</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checksum value put into UDP checksum field</a:t>
            </a: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Char char="§"/>
              <a:tabLst/>
              <a:defRPr/>
            </a:pP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8" name="Rectangle 4">
            <a:extLst>
              <a:ext uri="{FF2B5EF4-FFF2-40B4-BE49-F238E27FC236}">
                <a16:creationId xmlns:a16="http://schemas.microsoft.com/office/drawing/2014/main" id="{673A6B1C-AEDF-5947-AFDF-9232983233A4}"/>
              </a:ext>
            </a:extLst>
          </p:cNvPr>
          <p:cNvSpPr txBox="1">
            <a:spLocks noChangeArrowheads="1"/>
          </p:cNvSpPr>
          <p:nvPr/>
        </p:nvSpPr>
        <p:spPr>
          <a:xfrm>
            <a:off x="5767820" y="2132890"/>
            <a:ext cx="5728855" cy="408247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receiver</a:t>
            </a:r>
            <a:r>
              <a:rPr kumimoji="0" lang="en-US" altLang="en-US" sz="35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compute checksum of received segment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 if computed checksum equals checksum field value: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Not equal - error detected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Equal - no error detected. </a:t>
            </a:r>
            <a:r>
              <a:rPr kumimoji="0" lang="en-US" altLang="en-US" sz="24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But maybe errors nonetheless?</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More later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9" name="Rectangle 5">
            <a:extLst>
              <a:ext uri="{FF2B5EF4-FFF2-40B4-BE49-F238E27FC236}">
                <a16:creationId xmlns:a16="http://schemas.microsoft.com/office/drawing/2014/main" id="{F6F1E6ED-F1FB-7542-8156-6A1C186D48CB}"/>
              </a:ext>
            </a:extLst>
          </p:cNvPr>
          <p:cNvSpPr>
            <a:spLocks noChangeArrowheads="1"/>
          </p:cNvSpPr>
          <p:nvPr/>
        </p:nvSpPr>
        <p:spPr bwMode="auto">
          <a:xfrm>
            <a:off x="798690" y="1371219"/>
            <a:ext cx="11100624" cy="8477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Goal:</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detect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errors (</a:t>
            </a:r>
            <a:r>
              <a:rPr kumimoji="0" lang="en-US" altLang="ja-JP"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i.e.,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flipped bits) in transmitted segment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6" name="Slide Number Placeholder 2">
            <a:extLst>
              <a:ext uri="{FF2B5EF4-FFF2-40B4-BE49-F238E27FC236}">
                <a16:creationId xmlns:a16="http://schemas.microsoft.com/office/drawing/2014/main" id="{D9262EE8-BA51-1D4E-A36D-BDC09C45FA07}"/>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32</a:t>
            </a:fld>
            <a:endParaRPr lang="en-US" dirty="0"/>
          </a:p>
        </p:txBody>
      </p:sp>
    </p:spTree>
    <p:extLst>
      <p:ext uri="{BB962C8B-B14F-4D97-AF65-F5344CB8AC3E}">
        <p14:creationId xmlns:p14="http://schemas.microsoft.com/office/powerpoint/2010/main" val="1211972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dissolve">
                                      <p:cBhvr>
                                        <p:cTn id="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Internet checksum: an example</a:t>
            </a:r>
          </a:p>
        </p:txBody>
      </p:sp>
      <p:sp>
        <p:nvSpPr>
          <p:cNvPr id="7" name="Rectangle 3">
            <a:extLst>
              <a:ext uri="{FF2B5EF4-FFF2-40B4-BE49-F238E27FC236}">
                <a16:creationId xmlns:a16="http://schemas.microsoft.com/office/drawing/2014/main" id="{7C7658E3-6D58-8445-A9E1-703A91A67575}"/>
              </a:ext>
            </a:extLst>
          </p:cNvPr>
          <p:cNvSpPr txBox="1">
            <a:spLocks noChangeArrowheads="1"/>
          </p:cNvSpPr>
          <p:nvPr/>
        </p:nvSpPr>
        <p:spPr>
          <a:xfrm>
            <a:off x="1215441" y="1452111"/>
            <a:ext cx="7772400" cy="2743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3363" marR="0" lvl="0" indent="-233363" algn="l" defTabSz="914400" rtl="0" eaLnBrk="1" fontAlgn="auto" latinLnBrk="0" hangingPunct="1">
              <a:lnSpc>
                <a:spcPct val="13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example: add two 16-bit integers</a:t>
            </a:r>
          </a:p>
        </p:txBody>
      </p:sp>
      <p:sp>
        <p:nvSpPr>
          <p:cNvPr id="9" name="Line 5">
            <a:extLst>
              <a:ext uri="{FF2B5EF4-FFF2-40B4-BE49-F238E27FC236}">
                <a16:creationId xmlns:a16="http://schemas.microsoft.com/office/drawing/2014/main" id="{763B3A78-1E2C-5A4B-AA3C-267B38DDCC5E}"/>
              </a:ext>
            </a:extLst>
          </p:cNvPr>
          <p:cNvSpPr>
            <a:spLocks noChangeShapeType="1"/>
          </p:cNvSpPr>
          <p:nvPr/>
        </p:nvSpPr>
        <p:spPr bwMode="auto">
          <a:xfrm flipH="1">
            <a:off x="2466391" y="3069774"/>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2" name="Text Box 8">
            <a:extLst>
              <a:ext uri="{FF2B5EF4-FFF2-40B4-BE49-F238E27FC236}">
                <a16:creationId xmlns:a16="http://schemas.microsoft.com/office/drawing/2014/main" id="{5EB760DD-5067-0241-ACCB-6E4282E949DB}"/>
              </a:ext>
            </a:extLst>
          </p:cNvPr>
          <p:cNvSpPr txBox="1">
            <a:spLocks noChangeArrowheads="1"/>
          </p:cNvSpPr>
          <p:nvPr/>
        </p:nvSpPr>
        <p:spPr bwMode="auto">
          <a:xfrm>
            <a:off x="1777296" y="3862762"/>
            <a:ext cx="636587"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sum</a:t>
            </a:r>
          </a:p>
        </p:txBody>
      </p:sp>
      <p:sp>
        <p:nvSpPr>
          <p:cNvPr id="13" name="Text Box 9">
            <a:extLst>
              <a:ext uri="{FF2B5EF4-FFF2-40B4-BE49-F238E27FC236}">
                <a16:creationId xmlns:a16="http://schemas.microsoft.com/office/drawing/2014/main" id="{D58D347C-3618-AD46-999E-771E7BB4EFFB}"/>
              </a:ext>
            </a:extLst>
          </p:cNvPr>
          <p:cNvSpPr txBox="1">
            <a:spLocks noChangeArrowheads="1"/>
          </p:cNvSpPr>
          <p:nvPr/>
        </p:nvSpPr>
        <p:spPr bwMode="auto">
          <a:xfrm>
            <a:off x="1192843" y="4300504"/>
            <a:ext cx="1221040"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checksum</a:t>
            </a:r>
          </a:p>
        </p:txBody>
      </p:sp>
      <p:sp>
        <p:nvSpPr>
          <p:cNvPr id="16" name="Text Box 15">
            <a:extLst>
              <a:ext uri="{FF2B5EF4-FFF2-40B4-BE49-F238E27FC236}">
                <a16:creationId xmlns:a16="http://schemas.microsoft.com/office/drawing/2014/main" id="{228BD91C-645B-7B49-B807-EF571877C7E5}"/>
              </a:ext>
            </a:extLst>
          </p:cNvPr>
          <p:cNvSpPr txBox="1">
            <a:spLocks noChangeArrowheads="1"/>
          </p:cNvSpPr>
          <p:nvPr/>
        </p:nvSpPr>
        <p:spPr bwMode="auto">
          <a:xfrm>
            <a:off x="798690" y="5071610"/>
            <a:ext cx="10367961" cy="10795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Note:</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when adding numbers, a carryout from the most significant bit needs to be added to the result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17" name="TextBox 1">
            <a:extLst>
              <a:ext uri="{FF2B5EF4-FFF2-40B4-BE49-F238E27FC236}">
                <a16:creationId xmlns:a16="http://schemas.microsoft.com/office/drawing/2014/main" id="{898A9607-38BF-9544-B70F-067CC64A39AE}"/>
              </a:ext>
            </a:extLst>
          </p:cNvPr>
          <p:cNvSpPr txBox="1">
            <a:spLocks noChangeArrowheads="1"/>
          </p:cNvSpPr>
          <p:nvPr/>
        </p:nvSpPr>
        <p:spPr bwMode="auto">
          <a:xfrm>
            <a:off x="850466" y="6260898"/>
            <a:ext cx="985722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Check out the online interactive exercises for more examples: h</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ttp://</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gaia.cs.umass.edu</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kurose_ross</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/interactive/</a:t>
            </a:r>
          </a:p>
        </p:txBody>
      </p:sp>
      <p:sp>
        <p:nvSpPr>
          <p:cNvPr id="4" name="TextBox 3">
            <a:extLst>
              <a:ext uri="{FF2B5EF4-FFF2-40B4-BE49-F238E27FC236}">
                <a16:creationId xmlns:a16="http://schemas.microsoft.com/office/drawing/2014/main" id="{55CFACF2-9C75-D845-963C-B6B5F2FFE843}"/>
              </a:ext>
            </a:extLst>
          </p:cNvPr>
          <p:cNvSpPr txBox="1"/>
          <p:nvPr/>
        </p:nvSpPr>
        <p:spPr>
          <a:xfrm>
            <a:off x="2863959" y="2205031"/>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1 1 1 0 0 1 1 0 0 1 1 0 0 1 1 0</a:t>
            </a:r>
          </a:p>
        </p:txBody>
      </p:sp>
      <p:sp>
        <p:nvSpPr>
          <p:cNvPr id="19" name="TextBox 18">
            <a:extLst>
              <a:ext uri="{FF2B5EF4-FFF2-40B4-BE49-F238E27FC236}">
                <a16:creationId xmlns:a16="http://schemas.microsoft.com/office/drawing/2014/main" id="{A0134F71-DAF2-4A4A-8007-D61D5E84A131}"/>
              </a:ext>
            </a:extLst>
          </p:cNvPr>
          <p:cNvSpPr txBox="1"/>
          <p:nvPr/>
        </p:nvSpPr>
        <p:spPr>
          <a:xfrm>
            <a:off x="2868710" y="2580910"/>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1 1 0 1 0 1 0 1 0 1 0 1 0 1 0 1</a:t>
            </a:r>
          </a:p>
        </p:txBody>
      </p:sp>
      <p:sp>
        <p:nvSpPr>
          <p:cNvPr id="20" name="TextBox 19">
            <a:extLst>
              <a:ext uri="{FF2B5EF4-FFF2-40B4-BE49-F238E27FC236}">
                <a16:creationId xmlns:a16="http://schemas.microsoft.com/office/drawing/2014/main" id="{890C7D96-F575-4046-84E4-2FDF9898E9B2}"/>
              </a:ext>
            </a:extLst>
          </p:cNvPr>
          <p:cNvSpPr txBox="1"/>
          <p:nvPr/>
        </p:nvSpPr>
        <p:spPr>
          <a:xfrm>
            <a:off x="2501968" y="3194702"/>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1 1 0 1 1 1 0 1 1 1 0 1 1 1 0 1 1</a:t>
            </a:r>
          </a:p>
        </p:txBody>
      </p:sp>
      <p:sp>
        <p:nvSpPr>
          <p:cNvPr id="10" name="Oval 6">
            <a:extLst>
              <a:ext uri="{FF2B5EF4-FFF2-40B4-BE49-F238E27FC236}">
                <a16:creationId xmlns:a16="http://schemas.microsoft.com/office/drawing/2014/main" id="{23B7D25F-DD2D-6943-A612-1B140865E470}"/>
              </a:ext>
            </a:extLst>
          </p:cNvPr>
          <p:cNvSpPr>
            <a:spLocks noChangeArrowheads="1"/>
          </p:cNvSpPr>
          <p:nvPr/>
        </p:nvSpPr>
        <p:spPr bwMode="auto">
          <a:xfrm>
            <a:off x="2516833" y="3264149"/>
            <a:ext cx="304800" cy="304800"/>
          </a:xfrm>
          <a:prstGeom prst="ellipse">
            <a:avLst/>
          </a:prstGeom>
          <a:noFill/>
          <a:ln w="9525">
            <a:solidFill>
              <a:srgbClr val="FF0000"/>
            </a:solidFill>
            <a:round/>
            <a:headEnd type="none" w="sm" len="me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 name="Text Box 7">
            <a:extLst>
              <a:ext uri="{FF2B5EF4-FFF2-40B4-BE49-F238E27FC236}">
                <a16:creationId xmlns:a16="http://schemas.microsoft.com/office/drawing/2014/main" id="{02C19D06-A871-3D4E-A141-88A98E4A3180}"/>
              </a:ext>
            </a:extLst>
          </p:cNvPr>
          <p:cNvSpPr txBox="1">
            <a:spLocks noChangeArrowheads="1"/>
          </p:cNvSpPr>
          <p:nvPr/>
        </p:nvSpPr>
        <p:spPr bwMode="auto">
          <a:xfrm>
            <a:off x="916633" y="3201536"/>
            <a:ext cx="1457707"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wraparound</a:t>
            </a:r>
          </a:p>
        </p:txBody>
      </p:sp>
      <p:sp>
        <p:nvSpPr>
          <p:cNvPr id="14" name="Line 10">
            <a:extLst>
              <a:ext uri="{FF2B5EF4-FFF2-40B4-BE49-F238E27FC236}">
                <a16:creationId xmlns:a16="http://schemas.microsoft.com/office/drawing/2014/main" id="{D9BAD80C-425E-F145-9700-2D18230226CD}"/>
              </a:ext>
            </a:extLst>
          </p:cNvPr>
          <p:cNvSpPr>
            <a:spLocks noChangeShapeType="1"/>
          </p:cNvSpPr>
          <p:nvPr/>
        </p:nvSpPr>
        <p:spPr bwMode="auto">
          <a:xfrm flipH="1">
            <a:off x="2440633" y="3788911"/>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 name="Freeform 11">
            <a:extLst>
              <a:ext uri="{FF2B5EF4-FFF2-40B4-BE49-F238E27FC236}">
                <a16:creationId xmlns:a16="http://schemas.microsoft.com/office/drawing/2014/main" id="{5AD71209-A9E2-794D-88A1-4B84AF2607D1}"/>
              </a:ext>
            </a:extLst>
          </p:cNvPr>
          <p:cNvSpPr>
            <a:spLocks/>
          </p:cNvSpPr>
          <p:nvPr/>
        </p:nvSpPr>
        <p:spPr bwMode="auto">
          <a:xfrm>
            <a:off x="2669233" y="3576532"/>
            <a:ext cx="5795540" cy="95077"/>
          </a:xfrm>
          <a:custGeom>
            <a:avLst/>
            <a:gdLst>
              <a:gd name="T0" fmla="*/ 0 w 3788"/>
              <a:gd name="T1" fmla="*/ 0 h 58"/>
              <a:gd name="T2" fmla="*/ 0 w 3788"/>
              <a:gd name="T3" fmla="*/ 2147483647 h 58"/>
              <a:gd name="T4" fmla="*/ 2147483647 w 3788"/>
              <a:gd name="T5" fmla="*/ 2147483647 h 58"/>
              <a:gd name="T6" fmla="*/ 0 60000 65536"/>
              <a:gd name="T7" fmla="*/ 0 60000 65536"/>
              <a:gd name="T8" fmla="*/ 0 60000 65536"/>
            </a:gdLst>
            <a:ahLst/>
            <a:cxnLst>
              <a:cxn ang="T6">
                <a:pos x="T0" y="T1"/>
              </a:cxn>
              <a:cxn ang="T7">
                <a:pos x="T2" y="T3"/>
              </a:cxn>
              <a:cxn ang="T8">
                <a:pos x="T4" y="T5"/>
              </a:cxn>
            </a:cxnLst>
            <a:rect l="0" t="0" r="r" b="b"/>
            <a:pathLst>
              <a:path w="3788" h="58">
                <a:moveTo>
                  <a:pt x="0" y="0"/>
                </a:moveTo>
                <a:lnTo>
                  <a:pt x="0" y="58"/>
                </a:lnTo>
                <a:lnTo>
                  <a:pt x="3788" y="58"/>
                </a:lnTo>
              </a:path>
            </a:pathLst>
          </a:custGeom>
          <a:noFill/>
          <a:ln w="9525" cap="flat" cmpd="sng">
            <a:solidFill>
              <a:srgbClr val="FF0000"/>
            </a:solidFill>
            <a:prstDash val="solid"/>
            <a:round/>
            <a:headEnd type="none" w="sm" len="me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C9994788-E9D3-5D40-89C2-5666242ECA9E}"/>
              </a:ext>
            </a:extLst>
          </p:cNvPr>
          <p:cNvSpPr txBox="1"/>
          <p:nvPr/>
        </p:nvSpPr>
        <p:spPr>
          <a:xfrm>
            <a:off x="2475478" y="3863610"/>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1 0 1 1 1 0 1 1 1 0 1 1 1 1 0 0</a:t>
            </a:r>
          </a:p>
        </p:txBody>
      </p:sp>
      <p:sp>
        <p:nvSpPr>
          <p:cNvPr id="22" name="TextBox 21">
            <a:extLst>
              <a:ext uri="{FF2B5EF4-FFF2-40B4-BE49-F238E27FC236}">
                <a16:creationId xmlns:a16="http://schemas.microsoft.com/office/drawing/2014/main" id="{6DDD65BC-0FF7-354F-9157-61D155DA77EA}"/>
              </a:ext>
            </a:extLst>
          </p:cNvPr>
          <p:cNvSpPr txBox="1"/>
          <p:nvPr/>
        </p:nvSpPr>
        <p:spPr>
          <a:xfrm>
            <a:off x="2505831" y="4287924"/>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0 1 0 0 0 1 0 0 0 1 0 0 0 0 1 1</a:t>
            </a:r>
          </a:p>
        </p:txBody>
      </p:sp>
      <p:sp>
        <p:nvSpPr>
          <p:cNvPr id="18" name="Slide Number Placeholder 2">
            <a:extLst>
              <a:ext uri="{FF2B5EF4-FFF2-40B4-BE49-F238E27FC236}">
                <a16:creationId xmlns:a16="http://schemas.microsoft.com/office/drawing/2014/main" id="{27145B4A-DA47-BA4F-95DB-F98A913F0982}"/>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33</a:t>
            </a:fld>
            <a:endParaRPr lang="en-US" dirty="0"/>
          </a:p>
        </p:txBody>
      </p:sp>
    </p:spTree>
    <p:extLst>
      <p:ext uri="{BB962C8B-B14F-4D97-AF65-F5344CB8AC3E}">
        <p14:creationId xmlns:p14="http://schemas.microsoft.com/office/powerpoint/2010/main" val="222797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dissolve">
                                      <p:cBhvr>
                                        <p:cTn id="15" dur="500"/>
                                        <p:tgtEl>
                                          <p:spTgt spid="10"/>
                                        </p:tgtEl>
                                      </p:cBhvr>
                                    </p:animEffect>
                                  </p:childTnLst>
                                </p:cTn>
                              </p:par>
                            </p:childTnLst>
                          </p:cTn>
                        </p:par>
                        <p:par>
                          <p:cTn id="16" fill="hold">
                            <p:stCondLst>
                              <p:cond delay="500"/>
                            </p:stCondLst>
                            <p:childTnLst>
                              <p:par>
                                <p:cTn id="17" presetID="22" presetClass="entr" presetSubtype="8" fill="hold" grpId="0" nodeType="afterEffect">
                                  <p:stCondLst>
                                    <p:cond delay="500"/>
                                  </p:stCondLst>
                                  <p:childTnLst>
                                    <p:set>
                                      <p:cBhvr>
                                        <p:cTn id="18" dur="1" fill="hold">
                                          <p:stCondLst>
                                            <p:cond delay="0"/>
                                          </p:stCondLst>
                                        </p:cTn>
                                        <p:tgtEl>
                                          <p:spTgt spid="15"/>
                                        </p:tgtEl>
                                        <p:attrNameLst>
                                          <p:attrName>style.visibility</p:attrName>
                                        </p:attrNameLst>
                                      </p:cBhvr>
                                      <p:to>
                                        <p:strVal val="visible"/>
                                      </p:to>
                                    </p:set>
                                    <p:animEffect transition="in" filter="wipe(left)">
                                      <p:cBhvr>
                                        <p:cTn id="19" dur="500"/>
                                        <p:tgtEl>
                                          <p:spTgt spid="15"/>
                                        </p:tgtEl>
                                      </p:cBhvr>
                                    </p:animEffect>
                                  </p:childTnLst>
                                </p:cTn>
                              </p:par>
                            </p:childTnLst>
                          </p:cTn>
                        </p:par>
                        <p:par>
                          <p:cTn id="20" fill="hold">
                            <p:stCondLst>
                              <p:cond delay="1500"/>
                            </p:stCondLst>
                            <p:childTnLst>
                              <p:par>
                                <p:cTn id="21" presetID="9" presetClass="entr" presetSubtype="0" fill="hold" grpId="0" nodeType="afterEffect">
                                  <p:stCondLst>
                                    <p:cond delay="500"/>
                                  </p:stCondLst>
                                  <p:childTnLst>
                                    <p:set>
                                      <p:cBhvr>
                                        <p:cTn id="22" dur="1" fill="hold">
                                          <p:stCondLst>
                                            <p:cond delay="0"/>
                                          </p:stCondLst>
                                        </p:cTn>
                                        <p:tgtEl>
                                          <p:spTgt spid="14"/>
                                        </p:tgtEl>
                                        <p:attrNameLst>
                                          <p:attrName>style.visibility</p:attrName>
                                        </p:attrNameLst>
                                      </p:cBhvr>
                                      <p:to>
                                        <p:strVal val="visible"/>
                                      </p:to>
                                    </p:set>
                                    <p:animEffect transition="in" filter="dissolve">
                                      <p:cBhvr>
                                        <p:cTn id="23" dur="500"/>
                                        <p:tgtEl>
                                          <p:spTgt spid="14"/>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dissolv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dissolve">
                                      <p:cBhvr>
                                        <p:cTn id="31" dur="500"/>
                                        <p:tgtEl>
                                          <p:spTgt spid="21"/>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dissolve">
                                      <p:cBhvr>
                                        <p:cTn id="39" dur="500"/>
                                        <p:tgtEl>
                                          <p:spTgt spid="22"/>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dissolve">
                                      <p:cBhvr>
                                        <p:cTn id="4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6" grpId="0"/>
      <p:bldP spid="20" grpId="0"/>
      <p:bldP spid="10" grpId="0" animBg="1"/>
      <p:bldP spid="11" grpId="0"/>
      <p:bldP spid="14" grpId="0" animBg="1"/>
      <p:bldP spid="15" grpId="0" animBg="1"/>
      <p:bldP spid="21" grpId="0"/>
      <p:bldP spid="2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Internet checksum: weak protection!</a:t>
            </a:r>
          </a:p>
        </p:txBody>
      </p:sp>
      <p:sp>
        <p:nvSpPr>
          <p:cNvPr id="7" name="Rectangle 3">
            <a:extLst>
              <a:ext uri="{FF2B5EF4-FFF2-40B4-BE49-F238E27FC236}">
                <a16:creationId xmlns:a16="http://schemas.microsoft.com/office/drawing/2014/main" id="{7C7658E3-6D58-8445-A9E1-703A91A67575}"/>
              </a:ext>
            </a:extLst>
          </p:cNvPr>
          <p:cNvSpPr txBox="1">
            <a:spLocks noChangeArrowheads="1"/>
          </p:cNvSpPr>
          <p:nvPr/>
        </p:nvSpPr>
        <p:spPr>
          <a:xfrm>
            <a:off x="1215441" y="1452111"/>
            <a:ext cx="7772400" cy="2743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33363" marR="0" lvl="0" indent="-233363" algn="l" defTabSz="914400" rtl="0" eaLnBrk="1" fontAlgn="auto" latinLnBrk="0" hangingPunct="1">
              <a:lnSpc>
                <a:spcPct val="13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example: add two 16-bit integers</a:t>
            </a:r>
          </a:p>
        </p:txBody>
      </p:sp>
      <p:sp>
        <p:nvSpPr>
          <p:cNvPr id="9" name="Line 5">
            <a:extLst>
              <a:ext uri="{FF2B5EF4-FFF2-40B4-BE49-F238E27FC236}">
                <a16:creationId xmlns:a16="http://schemas.microsoft.com/office/drawing/2014/main" id="{763B3A78-1E2C-5A4B-AA3C-267B38DDCC5E}"/>
              </a:ext>
            </a:extLst>
          </p:cNvPr>
          <p:cNvSpPr>
            <a:spLocks noChangeShapeType="1"/>
          </p:cNvSpPr>
          <p:nvPr/>
        </p:nvSpPr>
        <p:spPr bwMode="auto">
          <a:xfrm flipH="1">
            <a:off x="2466391" y="3069774"/>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2" name="Text Box 8">
            <a:extLst>
              <a:ext uri="{FF2B5EF4-FFF2-40B4-BE49-F238E27FC236}">
                <a16:creationId xmlns:a16="http://schemas.microsoft.com/office/drawing/2014/main" id="{5EB760DD-5067-0241-ACCB-6E4282E949DB}"/>
              </a:ext>
            </a:extLst>
          </p:cNvPr>
          <p:cNvSpPr txBox="1">
            <a:spLocks noChangeArrowheads="1"/>
          </p:cNvSpPr>
          <p:nvPr/>
        </p:nvSpPr>
        <p:spPr bwMode="auto">
          <a:xfrm>
            <a:off x="1777296" y="3862762"/>
            <a:ext cx="636587"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sum</a:t>
            </a:r>
          </a:p>
        </p:txBody>
      </p:sp>
      <p:sp>
        <p:nvSpPr>
          <p:cNvPr id="13" name="Text Box 9">
            <a:extLst>
              <a:ext uri="{FF2B5EF4-FFF2-40B4-BE49-F238E27FC236}">
                <a16:creationId xmlns:a16="http://schemas.microsoft.com/office/drawing/2014/main" id="{D58D347C-3618-AD46-999E-771E7BB4EFFB}"/>
              </a:ext>
            </a:extLst>
          </p:cNvPr>
          <p:cNvSpPr txBox="1">
            <a:spLocks noChangeArrowheads="1"/>
          </p:cNvSpPr>
          <p:nvPr/>
        </p:nvSpPr>
        <p:spPr bwMode="auto">
          <a:xfrm>
            <a:off x="1192843" y="4300504"/>
            <a:ext cx="1221040"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checksum</a:t>
            </a:r>
          </a:p>
        </p:txBody>
      </p:sp>
      <p:sp>
        <p:nvSpPr>
          <p:cNvPr id="4" name="TextBox 3">
            <a:extLst>
              <a:ext uri="{FF2B5EF4-FFF2-40B4-BE49-F238E27FC236}">
                <a16:creationId xmlns:a16="http://schemas.microsoft.com/office/drawing/2014/main" id="{55CFACF2-9C75-D845-963C-B6B5F2FFE843}"/>
              </a:ext>
            </a:extLst>
          </p:cNvPr>
          <p:cNvSpPr txBox="1"/>
          <p:nvPr/>
        </p:nvSpPr>
        <p:spPr>
          <a:xfrm>
            <a:off x="2863959" y="2205031"/>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1 1 1 0 0 1 1 0 0 1 1 0 0 1 1 0</a:t>
            </a:r>
          </a:p>
        </p:txBody>
      </p:sp>
      <p:sp>
        <p:nvSpPr>
          <p:cNvPr id="19" name="TextBox 18">
            <a:extLst>
              <a:ext uri="{FF2B5EF4-FFF2-40B4-BE49-F238E27FC236}">
                <a16:creationId xmlns:a16="http://schemas.microsoft.com/office/drawing/2014/main" id="{A0134F71-DAF2-4A4A-8007-D61D5E84A131}"/>
              </a:ext>
            </a:extLst>
          </p:cNvPr>
          <p:cNvSpPr txBox="1"/>
          <p:nvPr/>
        </p:nvSpPr>
        <p:spPr>
          <a:xfrm>
            <a:off x="2868710" y="2580910"/>
            <a:ext cx="589937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1 1 0 1 0 1 0 1 0 1 0 1 0 1 0 1</a:t>
            </a:r>
          </a:p>
        </p:txBody>
      </p:sp>
      <p:sp>
        <p:nvSpPr>
          <p:cNvPr id="20" name="TextBox 19">
            <a:extLst>
              <a:ext uri="{FF2B5EF4-FFF2-40B4-BE49-F238E27FC236}">
                <a16:creationId xmlns:a16="http://schemas.microsoft.com/office/drawing/2014/main" id="{890C7D96-F575-4046-84E4-2FDF9898E9B2}"/>
              </a:ext>
            </a:extLst>
          </p:cNvPr>
          <p:cNvSpPr txBox="1"/>
          <p:nvPr/>
        </p:nvSpPr>
        <p:spPr>
          <a:xfrm>
            <a:off x="2501968" y="3194702"/>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1 1 0 1 1 1 0 1 1 1 0 1 1 1 0 1 1</a:t>
            </a:r>
          </a:p>
        </p:txBody>
      </p:sp>
      <p:grpSp>
        <p:nvGrpSpPr>
          <p:cNvPr id="5" name="Group 4">
            <a:extLst>
              <a:ext uri="{FF2B5EF4-FFF2-40B4-BE49-F238E27FC236}">
                <a16:creationId xmlns:a16="http://schemas.microsoft.com/office/drawing/2014/main" id="{5970902B-ACCE-A04E-88F8-76E3A68380F6}"/>
              </a:ext>
            </a:extLst>
          </p:cNvPr>
          <p:cNvGrpSpPr/>
          <p:nvPr/>
        </p:nvGrpSpPr>
        <p:grpSpPr>
          <a:xfrm>
            <a:off x="942391" y="3201536"/>
            <a:ext cx="8001000" cy="1123739"/>
            <a:chOff x="942391" y="3201536"/>
            <a:chExt cx="8001000" cy="1123739"/>
          </a:xfrm>
        </p:grpSpPr>
        <p:sp>
          <p:nvSpPr>
            <p:cNvPr id="10" name="Oval 6">
              <a:extLst>
                <a:ext uri="{FF2B5EF4-FFF2-40B4-BE49-F238E27FC236}">
                  <a16:creationId xmlns:a16="http://schemas.microsoft.com/office/drawing/2014/main" id="{23B7D25F-DD2D-6943-A612-1B140865E470}"/>
                </a:ext>
              </a:extLst>
            </p:cNvPr>
            <p:cNvSpPr>
              <a:spLocks noChangeArrowheads="1"/>
            </p:cNvSpPr>
            <p:nvPr/>
          </p:nvSpPr>
          <p:spPr bwMode="auto">
            <a:xfrm>
              <a:off x="2542591" y="3264149"/>
              <a:ext cx="304800" cy="304800"/>
            </a:xfrm>
            <a:prstGeom prst="ellipse">
              <a:avLst/>
            </a:prstGeom>
            <a:noFill/>
            <a:ln w="9525">
              <a:solidFill>
                <a:srgbClr val="FF0000"/>
              </a:solidFill>
              <a:round/>
              <a:headEnd type="none" w="sm" len="me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 name="Text Box 7">
              <a:extLst>
                <a:ext uri="{FF2B5EF4-FFF2-40B4-BE49-F238E27FC236}">
                  <a16:creationId xmlns:a16="http://schemas.microsoft.com/office/drawing/2014/main" id="{02C19D06-A871-3D4E-A141-88A98E4A3180}"/>
                </a:ext>
              </a:extLst>
            </p:cNvPr>
            <p:cNvSpPr txBox="1">
              <a:spLocks noChangeArrowheads="1"/>
            </p:cNvSpPr>
            <p:nvPr/>
          </p:nvSpPr>
          <p:spPr bwMode="auto">
            <a:xfrm>
              <a:off x="942391" y="3201536"/>
              <a:ext cx="1457707"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type="none" w="sm" len="me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wraparound</a:t>
              </a:r>
            </a:p>
          </p:txBody>
        </p:sp>
        <p:sp>
          <p:nvSpPr>
            <p:cNvPr id="14" name="Line 10">
              <a:extLst>
                <a:ext uri="{FF2B5EF4-FFF2-40B4-BE49-F238E27FC236}">
                  <a16:creationId xmlns:a16="http://schemas.microsoft.com/office/drawing/2014/main" id="{D9BAD80C-425E-F145-9700-2D18230226CD}"/>
                </a:ext>
              </a:extLst>
            </p:cNvPr>
            <p:cNvSpPr>
              <a:spLocks noChangeShapeType="1"/>
            </p:cNvSpPr>
            <p:nvPr/>
          </p:nvSpPr>
          <p:spPr bwMode="auto">
            <a:xfrm flipH="1">
              <a:off x="2466391" y="3788911"/>
              <a:ext cx="6477000" cy="0"/>
            </a:xfrm>
            <a:prstGeom prst="line">
              <a:avLst/>
            </a:prstGeom>
            <a:noFill/>
            <a:ln w="12700">
              <a:solidFill>
                <a:schemeClr val="tx1"/>
              </a:solidFill>
              <a:round/>
              <a:headEnd type="none" w="sm"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 name="Freeform 11">
              <a:extLst>
                <a:ext uri="{FF2B5EF4-FFF2-40B4-BE49-F238E27FC236}">
                  <a16:creationId xmlns:a16="http://schemas.microsoft.com/office/drawing/2014/main" id="{5AD71209-A9E2-794D-88A1-4B84AF2607D1}"/>
                </a:ext>
              </a:extLst>
            </p:cNvPr>
            <p:cNvSpPr>
              <a:spLocks/>
            </p:cNvSpPr>
            <p:nvPr/>
          </p:nvSpPr>
          <p:spPr bwMode="auto">
            <a:xfrm>
              <a:off x="2694991" y="3576532"/>
              <a:ext cx="5795540" cy="95077"/>
            </a:xfrm>
            <a:custGeom>
              <a:avLst/>
              <a:gdLst>
                <a:gd name="T0" fmla="*/ 0 w 3788"/>
                <a:gd name="T1" fmla="*/ 0 h 58"/>
                <a:gd name="T2" fmla="*/ 0 w 3788"/>
                <a:gd name="T3" fmla="*/ 2147483647 h 58"/>
                <a:gd name="T4" fmla="*/ 2147483647 w 3788"/>
                <a:gd name="T5" fmla="*/ 2147483647 h 58"/>
                <a:gd name="T6" fmla="*/ 0 60000 65536"/>
                <a:gd name="T7" fmla="*/ 0 60000 65536"/>
                <a:gd name="T8" fmla="*/ 0 60000 65536"/>
              </a:gdLst>
              <a:ahLst/>
              <a:cxnLst>
                <a:cxn ang="T6">
                  <a:pos x="T0" y="T1"/>
                </a:cxn>
                <a:cxn ang="T7">
                  <a:pos x="T2" y="T3"/>
                </a:cxn>
                <a:cxn ang="T8">
                  <a:pos x="T4" y="T5"/>
                </a:cxn>
              </a:cxnLst>
              <a:rect l="0" t="0" r="r" b="b"/>
              <a:pathLst>
                <a:path w="3788" h="58">
                  <a:moveTo>
                    <a:pt x="0" y="0"/>
                  </a:moveTo>
                  <a:lnTo>
                    <a:pt x="0" y="58"/>
                  </a:lnTo>
                  <a:lnTo>
                    <a:pt x="3788" y="58"/>
                  </a:lnTo>
                </a:path>
              </a:pathLst>
            </a:custGeom>
            <a:noFill/>
            <a:ln w="9525" cap="flat" cmpd="sng">
              <a:solidFill>
                <a:srgbClr val="FF0000"/>
              </a:solidFill>
              <a:prstDash val="solid"/>
              <a:round/>
              <a:headEnd type="none" w="sm" len="me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C9994788-E9D3-5D40-89C2-5666242ECA9E}"/>
                </a:ext>
              </a:extLst>
            </p:cNvPr>
            <p:cNvSpPr txBox="1"/>
            <p:nvPr/>
          </p:nvSpPr>
          <p:spPr>
            <a:xfrm>
              <a:off x="2501236" y="3863610"/>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1 0 1 1 1 0 1 1 1 0 1 1 1 1 0 0</a:t>
              </a:r>
            </a:p>
          </p:txBody>
        </p:sp>
      </p:grpSp>
      <p:sp>
        <p:nvSpPr>
          <p:cNvPr id="22" name="TextBox 21">
            <a:extLst>
              <a:ext uri="{FF2B5EF4-FFF2-40B4-BE49-F238E27FC236}">
                <a16:creationId xmlns:a16="http://schemas.microsoft.com/office/drawing/2014/main" id="{6DDD65BC-0FF7-354F-9157-61D155DA77EA}"/>
              </a:ext>
            </a:extLst>
          </p:cNvPr>
          <p:cNvSpPr txBox="1"/>
          <p:nvPr/>
        </p:nvSpPr>
        <p:spPr>
          <a:xfrm>
            <a:off x="2505831" y="4287924"/>
            <a:ext cx="626806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0 1 0 0 0 1 0 0 0 1 0 0 0 0 1 1</a:t>
            </a:r>
          </a:p>
        </p:txBody>
      </p:sp>
      <p:grpSp>
        <p:nvGrpSpPr>
          <p:cNvPr id="25" name="Group 24">
            <a:extLst>
              <a:ext uri="{FF2B5EF4-FFF2-40B4-BE49-F238E27FC236}">
                <a16:creationId xmlns:a16="http://schemas.microsoft.com/office/drawing/2014/main" id="{68762320-BD6D-C948-B1B7-DB283C97C3F4}"/>
              </a:ext>
            </a:extLst>
          </p:cNvPr>
          <p:cNvGrpSpPr/>
          <p:nvPr/>
        </p:nvGrpSpPr>
        <p:grpSpPr>
          <a:xfrm>
            <a:off x="7895417" y="1927511"/>
            <a:ext cx="2249559" cy="712515"/>
            <a:chOff x="9436187" y="4862446"/>
            <a:chExt cx="2249559" cy="712515"/>
          </a:xfrm>
        </p:grpSpPr>
        <p:sp>
          <p:nvSpPr>
            <p:cNvPr id="6" name="Oval 5">
              <a:extLst>
                <a:ext uri="{FF2B5EF4-FFF2-40B4-BE49-F238E27FC236}">
                  <a16:creationId xmlns:a16="http://schemas.microsoft.com/office/drawing/2014/main" id="{284FB029-4B65-2048-954A-3FF0EC7EB970}"/>
                </a:ext>
              </a:extLst>
            </p:cNvPr>
            <p:cNvSpPr/>
            <p:nvPr/>
          </p:nvSpPr>
          <p:spPr>
            <a:xfrm>
              <a:off x="9436187" y="5113295"/>
              <a:ext cx="802095" cy="461666"/>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8" name="Straight Arrow Connector 17">
              <a:extLst>
                <a:ext uri="{FF2B5EF4-FFF2-40B4-BE49-F238E27FC236}">
                  <a16:creationId xmlns:a16="http://schemas.microsoft.com/office/drawing/2014/main" id="{776E060C-7039-6D4E-922A-B4F2B25FA505}"/>
                </a:ext>
              </a:extLst>
            </p:cNvPr>
            <p:cNvCxnSpPr>
              <a:cxnSpLocks/>
            </p:cNvCxnSpPr>
            <p:nvPr/>
          </p:nvCxnSpPr>
          <p:spPr>
            <a:xfrm flipV="1">
              <a:off x="10238282" y="5111429"/>
              <a:ext cx="546739" cy="212682"/>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EDC7E60-52B8-E24C-AD91-442CF1A81D58}"/>
                </a:ext>
              </a:extLst>
            </p:cNvPr>
            <p:cNvSpPr txBox="1"/>
            <p:nvPr/>
          </p:nvSpPr>
          <p:spPr>
            <a:xfrm>
              <a:off x="10395008" y="4862446"/>
              <a:ext cx="129073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0 1 </a:t>
              </a:r>
            </a:p>
          </p:txBody>
        </p:sp>
      </p:grpSp>
      <p:grpSp>
        <p:nvGrpSpPr>
          <p:cNvPr id="26" name="Group 25">
            <a:extLst>
              <a:ext uri="{FF2B5EF4-FFF2-40B4-BE49-F238E27FC236}">
                <a16:creationId xmlns:a16="http://schemas.microsoft.com/office/drawing/2014/main" id="{F267688F-D990-804C-9C00-CC1C467BE801}"/>
              </a:ext>
            </a:extLst>
          </p:cNvPr>
          <p:cNvGrpSpPr/>
          <p:nvPr/>
        </p:nvGrpSpPr>
        <p:grpSpPr>
          <a:xfrm>
            <a:off x="7910407" y="2289202"/>
            <a:ext cx="2249559" cy="712515"/>
            <a:chOff x="9436187" y="4862446"/>
            <a:chExt cx="2249559" cy="712515"/>
          </a:xfrm>
        </p:grpSpPr>
        <p:sp>
          <p:nvSpPr>
            <p:cNvPr id="27" name="Oval 26">
              <a:extLst>
                <a:ext uri="{FF2B5EF4-FFF2-40B4-BE49-F238E27FC236}">
                  <a16:creationId xmlns:a16="http://schemas.microsoft.com/office/drawing/2014/main" id="{7C22365B-07EC-4545-B454-E8C0FAD379FA}"/>
                </a:ext>
              </a:extLst>
            </p:cNvPr>
            <p:cNvSpPr/>
            <p:nvPr/>
          </p:nvSpPr>
          <p:spPr>
            <a:xfrm>
              <a:off x="9436187" y="5113295"/>
              <a:ext cx="802095" cy="461666"/>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28" name="Straight Arrow Connector 27">
              <a:extLst>
                <a:ext uri="{FF2B5EF4-FFF2-40B4-BE49-F238E27FC236}">
                  <a16:creationId xmlns:a16="http://schemas.microsoft.com/office/drawing/2014/main" id="{3D4A8702-0D2D-8243-9C39-DC082DD83FD6}"/>
                </a:ext>
              </a:extLst>
            </p:cNvPr>
            <p:cNvCxnSpPr>
              <a:cxnSpLocks/>
            </p:cNvCxnSpPr>
            <p:nvPr/>
          </p:nvCxnSpPr>
          <p:spPr>
            <a:xfrm flipV="1">
              <a:off x="10238282" y="5111429"/>
              <a:ext cx="546739" cy="212682"/>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EE21CCB-6730-9040-AA0C-B91C9765D0AC}"/>
                </a:ext>
              </a:extLst>
            </p:cNvPr>
            <p:cNvSpPr txBox="1"/>
            <p:nvPr/>
          </p:nvSpPr>
          <p:spPr>
            <a:xfrm>
              <a:off x="10395008" y="4862446"/>
              <a:ext cx="1290738"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ourier" pitchFamily="2" charset="0"/>
                  <a:ea typeface="+mn-ea"/>
                  <a:cs typeface="+mn-cs"/>
                </a:rPr>
                <a:t>  1 0 </a:t>
              </a:r>
            </a:p>
          </p:txBody>
        </p:sp>
      </p:grpSp>
      <p:grpSp>
        <p:nvGrpSpPr>
          <p:cNvPr id="33" name="Group 32">
            <a:extLst>
              <a:ext uri="{FF2B5EF4-FFF2-40B4-BE49-F238E27FC236}">
                <a16:creationId xmlns:a16="http://schemas.microsoft.com/office/drawing/2014/main" id="{99699F57-48BE-454E-800A-4CC5A118241E}"/>
              </a:ext>
            </a:extLst>
          </p:cNvPr>
          <p:cNvGrpSpPr/>
          <p:nvPr/>
        </p:nvGrpSpPr>
        <p:grpSpPr>
          <a:xfrm>
            <a:off x="8933167" y="3121843"/>
            <a:ext cx="2729496" cy="1754326"/>
            <a:chOff x="8933167" y="3121843"/>
            <a:chExt cx="2729496" cy="1754326"/>
          </a:xfrm>
        </p:grpSpPr>
        <p:sp>
          <p:nvSpPr>
            <p:cNvPr id="31" name="Right Brace 30">
              <a:extLst>
                <a:ext uri="{FF2B5EF4-FFF2-40B4-BE49-F238E27FC236}">
                  <a16:creationId xmlns:a16="http://schemas.microsoft.com/office/drawing/2014/main" id="{BC6D80E3-4974-474B-9338-024650CB8A51}"/>
                </a:ext>
              </a:extLst>
            </p:cNvPr>
            <p:cNvSpPr/>
            <p:nvPr/>
          </p:nvSpPr>
          <p:spPr>
            <a:xfrm>
              <a:off x="8933167" y="3244723"/>
              <a:ext cx="247697" cy="1504855"/>
            </a:xfrm>
            <a:prstGeom prst="rightBrace">
              <a:avLst/>
            </a:prstGeom>
            <a:ln w="28575">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2" name="TextBox 31">
              <a:extLst>
                <a:ext uri="{FF2B5EF4-FFF2-40B4-BE49-F238E27FC236}">
                  <a16:creationId xmlns:a16="http://schemas.microsoft.com/office/drawing/2014/main" id="{3F87D51E-FE73-0B41-A199-876E1DAEB87D}"/>
                </a:ext>
              </a:extLst>
            </p:cNvPr>
            <p:cNvSpPr txBox="1"/>
            <p:nvPr/>
          </p:nvSpPr>
          <p:spPr>
            <a:xfrm>
              <a:off x="9259241" y="3121843"/>
              <a:ext cx="2403422" cy="1754326"/>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Even though numbers have changed (bit flips), </a:t>
              </a:r>
              <a:r>
                <a:rPr kumimoji="0" lang="en-US" sz="2400" b="0" i="1" u="none" strike="noStrike" kern="1200" cap="none" spc="0" normalizeH="0" baseline="0" noProof="0" dirty="0">
                  <a:ln>
                    <a:noFill/>
                  </a:ln>
                  <a:solidFill>
                    <a:srgbClr val="C00000"/>
                  </a:solidFill>
                  <a:effectLst/>
                  <a:uLnTx/>
                  <a:uFillTx/>
                  <a:latin typeface="Calibri"/>
                  <a:ea typeface="+mn-ea"/>
                  <a:cs typeface="+mn-cs"/>
                </a:rPr>
                <a:t>no</a:t>
              </a:r>
              <a:r>
                <a:rPr kumimoji="0" lang="en-US" sz="2400" b="0" i="0" u="none" strike="noStrike" kern="1200" cap="none" spc="0" normalizeH="0" baseline="0" noProof="0" dirty="0">
                  <a:ln>
                    <a:noFill/>
                  </a:ln>
                  <a:solidFill>
                    <a:prstClr val="black"/>
                  </a:solidFill>
                  <a:effectLst/>
                  <a:uLnTx/>
                  <a:uFillTx/>
                  <a:latin typeface="Calibri"/>
                  <a:ea typeface="+mn-ea"/>
                  <a:cs typeface="+mn-cs"/>
                </a:rPr>
                <a:t> change in checksum!</a:t>
              </a:r>
            </a:p>
          </p:txBody>
        </p:sp>
      </p:grpSp>
      <p:sp>
        <p:nvSpPr>
          <p:cNvPr id="30" name="Slide Number Placeholder 2">
            <a:extLst>
              <a:ext uri="{FF2B5EF4-FFF2-40B4-BE49-F238E27FC236}">
                <a16:creationId xmlns:a16="http://schemas.microsoft.com/office/drawing/2014/main" id="{D233B24E-8C39-314A-B31B-073F993E5C5B}"/>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34</a:t>
            </a:fld>
            <a:endParaRPr lang="en-US" dirty="0"/>
          </a:p>
        </p:txBody>
      </p:sp>
    </p:spTree>
    <p:extLst>
      <p:ext uri="{BB962C8B-B14F-4D97-AF65-F5344CB8AC3E}">
        <p14:creationId xmlns:p14="http://schemas.microsoft.com/office/powerpoint/2010/main" val="1195387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dissolve">
                                      <p:cBhvr>
                                        <p:cTn id="1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662184" y="196879"/>
            <a:ext cx="11100625" cy="1206442"/>
          </a:xfrm>
        </p:spPr>
        <p:txBody>
          <a:bodyPr>
            <a:normAutofit/>
          </a:bodyPr>
          <a:lstStyle/>
          <a:p>
            <a:r>
              <a:rPr lang="en-US" sz="5400" b="0" dirty="0"/>
              <a:t>Summary</a:t>
            </a:r>
            <a:r>
              <a:rPr lang="en-US" sz="4800" b="0" dirty="0"/>
              <a:t>: UDP</a:t>
            </a:r>
          </a:p>
        </p:txBody>
      </p:sp>
      <p:sp>
        <p:nvSpPr>
          <p:cNvPr id="128" name="Rectangle 3">
            <a:extLst>
              <a:ext uri="{FF2B5EF4-FFF2-40B4-BE49-F238E27FC236}">
                <a16:creationId xmlns:a16="http://schemas.microsoft.com/office/drawing/2014/main" id="{2C2F9B28-FDD9-B047-936F-1DE26AECFD6E}"/>
              </a:ext>
            </a:extLst>
          </p:cNvPr>
          <p:cNvSpPr txBox="1">
            <a:spLocks noChangeArrowheads="1"/>
          </p:cNvSpPr>
          <p:nvPr/>
        </p:nvSpPr>
        <p:spPr>
          <a:xfrm>
            <a:off x="525681" y="1403321"/>
            <a:ext cx="11373633" cy="5247933"/>
          </a:xfrm>
          <a:prstGeom prst="rect">
            <a:avLst/>
          </a:prstGeom>
        </p:spPr>
        <p:txBody>
          <a:bodyPr vert="horz" lIns="91440" tIns="45720" rIns="91440" bIns="45720" rtlCol="0">
            <a:no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“no frills” protocol: </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segments may be lost, delivered out of order</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best effort service: “send and hope for the best”</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UDP has its plusses:</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no setup/handshaking needed (no RTT incurred)</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can function when network service is compromised</a:t>
            </a:r>
          </a:p>
          <a:p>
            <a:pPr marL="808038" marR="0" lvl="1" indent="-3413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helps with reliability (checksum)</a:t>
            </a:r>
          </a:p>
          <a:p>
            <a:pPr marL="463550" marR="0" lvl="0" indent="-339725"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a:ea typeface="+mn-ea"/>
                <a:cs typeface="+mn-cs"/>
              </a:rPr>
              <a:t>build additional functionality on top of UDP in application layer (e.g., HTTP/3)</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80245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8">
                                            <p:txEl>
                                              <p:pRg st="0" end="0"/>
                                            </p:txEl>
                                          </p:spTgt>
                                        </p:tgtEl>
                                        <p:attrNameLst>
                                          <p:attrName>style.visibility</p:attrName>
                                        </p:attrNameLst>
                                      </p:cBhvr>
                                      <p:to>
                                        <p:strVal val="visible"/>
                                      </p:to>
                                    </p:set>
                                    <p:animEffect transition="in" filter="dissolve">
                                      <p:cBhvr>
                                        <p:cTn id="7" dur="500"/>
                                        <p:tgtEl>
                                          <p:spTgt spid="128">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28">
                                            <p:txEl>
                                              <p:pRg st="1" end="1"/>
                                            </p:txEl>
                                          </p:spTgt>
                                        </p:tgtEl>
                                        <p:attrNameLst>
                                          <p:attrName>style.visibility</p:attrName>
                                        </p:attrNameLst>
                                      </p:cBhvr>
                                      <p:to>
                                        <p:strVal val="visible"/>
                                      </p:to>
                                    </p:set>
                                    <p:animEffect transition="in" filter="dissolve">
                                      <p:cBhvr>
                                        <p:cTn id="10" dur="500"/>
                                        <p:tgtEl>
                                          <p:spTgt spid="128">
                                            <p:txEl>
                                              <p:pRg st="1" end="1"/>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128">
                                            <p:txEl>
                                              <p:pRg st="2" end="2"/>
                                            </p:txEl>
                                          </p:spTgt>
                                        </p:tgtEl>
                                        <p:attrNameLst>
                                          <p:attrName>style.visibility</p:attrName>
                                        </p:attrNameLst>
                                      </p:cBhvr>
                                      <p:to>
                                        <p:strVal val="visible"/>
                                      </p:to>
                                    </p:set>
                                    <p:animEffect transition="in" filter="dissolve">
                                      <p:cBhvr>
                                        <p:cTn id="13" dur="500"/>
                                        <p:tgtEl>
                                          <p:spTgt spid="12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128">
                                            <p:txEl>
                                              <p:pRg st="3" end="3"/>
                                            </p:txEl>
                                          </p:spTgt>
                                        </p:tgtEl>
                                        <p:attrNameLst>
                                          <p:attrName>style.visibility</p:attrName>
                                        </p:attrNameLst>
                                      </p:cBhvr>
                                      <p:to>
                                        <p:strVal val="visible"/>
                                      </p:to>
                                    </p:set>
                                    <p:animEffect transition="in" filter="dissolve">
                                      <p:cBhvr>
                                        <p:cTn id="18" dur="500"/>
                                        <p:tgtEl>
                                          <p:spTgt spid="128">
                                            <p:txEl>
                                              <p:pRg st="3" end="3"/>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128">
                                            <p:txEl>
                                              <p:pRg st="4" end="4"/>
                                            </p:txEl>
                                          </p:spTgt>
                                        </p:tgtEl>
                                        <p:attrNameLst>
                                          <p:attrName>style.visibility</p:attrName>
                                        </p:attrNameLst>
                                      </p:cBhvr>
                                      <p:to>
                                        <p:strVal val="visible"/>
                                      </p:to>
                                    </p:set>
                                    <p:animEffect transition="in" filter="dissolve">
                                      <p:cBhvr>
                                        <p:cTn id="21" dur="500"/>
                                        <p:tgtEl>
                                          <p:spTgt spid="128">
                                            <p:txEl>
                                              <p:pRg st="4" end="4"/>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128">
                                            <p:txEl>
                                              <p:pRg st="5" end="5"/>
                                            </p:txEl>
                                          </p:spTgt>
                                        </p:tgtEl>
                                        <p:attrNameLst>
                                          <p:attrName>style.visibility</p:attrName>
                                        </p:attrNameLst>
                                      </p:cBhvr>
                                      <p:to>
                                        <p:strVal val="visible"/>
                                      </p:to>
                                    </p:set>
                                    <p:animEffect transition="in" filter="dissolve">
                                      <p:cBhvr>
                                        <p:cTn id="24" dur="500"/>
                                        <p:tgtEl>
                                          <p:spTgt spid="128">
                                            <p:txEl>
                                              <p:pRg st="5" end="5"/>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128">
                                            <p:txEl>
                                              <p:pRg st="6" end="6"/>
                                            </p:txEl>
                                          </p:spTgt>
                                        </p:tgtEl>
                                        <p:attrNameLst>
                                          <p:attrName>style.visibility</p:attrName>
                                        </p:attrNameLst>
                                      </p:cBhvr>
                                      <p:to>
                                        <p:strVal val="visible"/>
                                      </p:to>
                                    </p:set>
                                    <p:animEffect transition="in" filter="dissolve">
                                      <p:cBhvr>
                                        <p:cTn id="27" dur="500"/>
                                        <p:tgtEl>
                                          <p:spTgt spid="128">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28">
                                            <p:txEl>
                                              <p:pRg st="7" end="7"/>
                                            </p:txEl>
                                          </p:spTgt>
                                        </p:tgtEl>
                                        <p:attrNameLst>
                                          <p:attrName>style.visibility</p:attrName>
                                        </p:attrNameLst>
                                      </p:cBhvr>
                                      <p:to>
                                        <p:strVal val="visible"/>
                                      </p:to>
                                    </p:set>
                                    <p:animEffect transition="in" filter="dissolve">
                                      <p:cBhvr>
                                        <p:cTn id="32" dur="500"/>
                                        <p:tgtEl>
                                          <p:spTgt spid="12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414011"/>
            <a:ext cx="6618109" cy="5029078"/>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rgbClr val="010086"/>
              </a:buClr>
            </a:pPr>
            <a:r>
              <a:rPr lang="en-US" altLang="en-US" sz="3200" dirty="0">
                <a:cs typeface="Calibri" panose="020F0502020204030204" pitchFamily="34" charset="0"/>
              </a:rPr>
              <a:t>Principles of reliable data transfer </a:t>
            </a:r>
          </a:p>
          <a:p>
            <a:pPr marL="403225" indent="-285750">
              <a:spcBef>
                <a:spcPts val="800"/>
              </a:spcBef>
              <a:buClr>
                <a:schemeClr val="bg1">
                  <a:lumMod val="75000"/>
                </a:schemeClr>
              </a:buClr>
            </a:pPr>
            <a:r>
              <a:rPr lang="en-US" sz="3200" dirty="0">
                <a:solidFill>
                  <a:schemeClr val="bg1">
                    <a:lumMod val="75000"/>
                  </a:schemeClr>
                </a:solidFill>
              </a:rPr>
              <a:t>Connection-oriented transport: TCP</a:t>
            </a:r>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marL="403225" indent="-285750">
              <a:spcBef>
                <a:spcPts val="800"/>
              </a:spcBef>
              <a:buClr>
                <a:schemeClr val="bg1">
                  <a:lumMod val="75000"/>
                </a:schemeClr>
              </a:buClr>
            </a:pPr>
            <a:r>
              <a:rPr lang="en-US" sz="3200" dirty="0">
                <a:solidFill>
                  <a:schemeClr val="bg1">
                    <a:lumMod val="75000"/>
                  </a:schemeClr>
                </a:solidFill>
              </a:rPr>
              <a:t>Evolution of transport-layer functionality</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F6D691E7-EAAE-3346-9874-13E19E433554}"/>
              </a:ext>
            </a:extLst>
          </p:cNvPr>
          <p:cNvSpPr>
            <a:spLocks noGrp="1"/>
          </p:cNvSpPr>
          <p:nvPr>
            <p:ph type="sldNum" sz="quarter" idx="4"/>
          </p:nvPr>
        </p:nvSpPr>
        <p:spPr/>
        <p:txBody>
          <a:bodyPr/>
          <a:lstStyle/>
          <a:p>
            <a:r>
              <a:rPr lang="en-US" dirty="0"/>
              <a:t>Transport Layer: 3-</a:t>
            </a:r>
            <a:fld id="{C4204591-24BD-A542-B9D5-F8D8A88D2FEE}" type="slidenum">
              <a:rPr lang="en-US" smtClean="0"/>
              <a:pPr/>
              <a:t>36</a:t>
            </a:fld>
            <a:endParaRPr lang="en-US" dirty="0"/>
          </a:p>
        </p:txBody>
      </p:sp>
      <p:pic>
        <p:nvPicPr>
          <p:cNvPr id="6" name="Picture 5">
            <a:extLst>
              <a:ext uri="{FF2B5EF4-FFF2-40B4-BE49-F238E27FC236}">
                <a16:creationId xmlns:a16="http://schemas.microsoft.com/office/drawing/2014/main" id="{3DC958F9-547C-2644-99EE-6ECDE636E5F6}"/>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8213245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160" name="Group 159">
            <a:extLst>
              <a:ext uri="{FF2B5EF4-FFF2-40B4-BE49-F238E27FC236}">
                <a16:creationId xmlns:a16="http://schemas.microsoft.com/office/drawing/2014/main" id="{AA406E8C-63BA-BB42-9548-F314CBF3CE0A}"/>
              </a:ext>
            </a:extLst>
          </p:cNvPr>
          <p:cNvGrpSpPr/>
          <p:nvPr/>
        </p:nvGrpSpPr>
        <p:grpSpPr>
          <a:xfrm>
            <a:off x="238849" y="1911780"/>
            <a:ext cx="5147343" cy="2073847"/>
            <a:chOff x="737513" y="2398718"/>
            <a:chExt cx="5595549" cy="2073847"/>
          </a:xfrm>
        </p:grpSpPr>
        <p:sp>
          <p:nvSpPr>
            <p:cNvPr id="161" name="Bent-Up Arrow 160">
              <a:extLst>
                <a:ext uri="{FF2B5EF4-FFF2-40B4-BE49-F238E27FC236}">
                  <a16:creationId xmlns:a16="http://schemas.microsoft.com/office/drawing/2014/main" id="{276E236E-C1A2-4743-B99F-615B0894757D}"/>
                </a:ext>
              </a:extLst>
            </p:cNvPr>
            <p:cNvSpPr/>
            <p:nvPr/>
          </p:nvSpPr>
          <p:spPr>
            <a:xfrm>
              <a:off x="4575391" y="3206649"/>
              <a:ext cx="929535" cy="419742"/>
            </a:xfrm>
            <a:prstGeom prst="bentUpArrow">
              <a:avLst>
                <a:gd name="adj1" fmla="val 7688"/>
                <a:gd name="adj2" fmla="val 18199"/>
                <a:gd name="adj3" fmla="val 201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62" name="Group 161">
              <a:extLst>
                <a:ext uri="{FF2B5EF4-FFF2-40B4-BE49-F238E27FC236}">
                  <a16:creationId xmlns:a16="http://schemas.microsoft.com/office/drawing/2014/main" id="{035F6EC9-F077-9A40-B80E-90308683035B}"/>
                </a:ext>
              </a:extLst>
            </p:cNvPr>
            <p:cNvGrpSpPr/>
            <p:nvPr/>
          </p:nvGrpSpPr>
          <p:grpSpPr>
            <a:xfrm>
              <a:off x="1442223" y="2551892"/>
              <a:ext cx="1245036" cy="593992"/>
              <a:chOff x="9852456" y="608434"/>
              <a:chExt cx="1245036" cy="593992"/>
            </a:xfrm>
          </p:grpSpPr>
          <p:sp>
            <p:nvSpPr>
              <p:cNvPr id="221" name="Oval 19">
                <a:extLst>
                  <a:ext uri="{FF2B5EF4-FFF2-40B4-BE49-F238E27FC236}">
                    <a16:creationId xmlns:a16="http://schemas.microsoft.com/office/drawing/2014/main" id="{883ACB49-E16A-9443-BF20-83102D0AC2E2}"/>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22" name="TextBox 221">
                <a:extLst>
                  <a:ext uri="{FF2B5EF4-FFF2-40B4-BE49-F238E27FC236}">
                    <a16:creationId xmlns:a16="http://schemas.microsoft.com/office/drawing/2014/main" id="{9B910D5B-F03E-EF4D-8AA8-F0CB2EF771DD}"/>
                  </a:ext>
                </a:extLst>
              </p:cNvPr>
              <p:cNvSpPr txBox="1"/>
              <p:nvPr/>
            </p:nvSpPr>
            <p:spPr>
              <a:xfrm>
                <a:off x="9935581"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163" name="Group 162">
              <a:extLst>
                <a:ext uri="{FF2B5EF4-FFF2-40B4-BE49-F238E27FC236}">
                  <a16:creationId xmlns:a16="http://schemas.microsoft.com/office/drawing/2014/main" id="{4711F2A1-3F96-204B-8D76-CA73A72D0541}"/>
                </a:ext>
              </a:extLst>
            </p:cNvPr>
            <p:cNvGrpSpPr/>
            <p:nvPr/>
          </p:nvGrpSpPr>
          <p:grpSpPr>
            <a:xfrm>
              <a:off x="2038693" y="3003923"/>
              <a:ext cx="577241" cy="307777"/>
              <a:chOff x="9950444" y="999755"/>
              <a:chExt cx="577241" cy="307777"/>
            </a:xfrm>
          </p:grpSpPr>
          <p:sp>
            <p:nvSpPr>
              <p:cNvPr id="219" name="Rectangle 218">
                <a:extLst>
                  <a:ext uri="{FF2B5EF4-FFF2-40B4-BE49-F238E27FC236}">
                    <a16:creationId xmlns:a16="http://schemas.microsoft.com/office/drawing/2014/main" id="{22B6EF49-41A6-F849-9F5D-04A31D2F40EF}"/>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159B749A-0FAF-ED4F-A42F-24ED3C9A2228}"/>
                  </a:ext>
                </a:extLst>
              </p:cNvPr>
              <p:cNvSpPr txBox="1"/>
              <p:nvPr/>
            </p:nvSpPr>
            <p:spPr>
              <a:xfrm>
                <a:off x="9950444" y="999755"/>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4" name="Group 194">
              <a:extLst>
                <a:ext uri="{FF2B5EF4-FFF2-40B4-BE49-F238E27FC236}">
                  <a16:creationId xmlns:a16="http://schemas.microsoft.com/office/drawing/2014/main" id="{0941CA1D-7B43-3641-AB83-AF3FB0147DB1}"/>
                </a:ext>
              </a:extLst>
            </p:cNvPr>
            <p:cNvGrpSpPr>
              <a:grpSpLocks/>
            </p:cNvGrpSpPr>
            <p:nvPr/>
          </p:nvGrpSpPr>
          <p:grpSpPr bwMode="auto">
            <a:xfrm>
              <a:off x="1175476" y="2432423"/>
              <a:ext cx="545509" cy="512284"/>
              <a:chOff x="-44" y="1473"/>
              <a:chExt cx="981" cy="1105"/>
            </a:xfrm>
          </p:grpSpPr>
          <p:pic>
            <p:nvPicPr>
              <p:cNvPr id="217" name="Picture 195" descr="desktop_computer_stylized_medium">
                <a:extLst>
                  <a:ext uri="{FF2B5EF4-FFF2-40B4-BE49-F238E27FC236}">
                    <a16:creationId xmlns:a16="http://schemas.microsoft.com/office/drawing/2014/main" id="{C9BAD8A3-73FD-504F-969F-7C35A5C98C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8" name="Freeform 196">
                <a:extLst>
                  <a:ext uri="{FF2B5EF4-FFF2-40B4-BE49-F238E27FC236}">
                    <a16:creationId xmlns:a16="http://schemas.microsoft.com/office/drawing/2014/main" id="{2F736748-6A6F-4A40-841E-F7357D81FD5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5" name="Group 164">
              <a:extLst>
                <a:ext uri="{FF2B5EF4-FFF2-40B4-BE49-F238E27FC236}">
                  <a16:creationId xmlns:a16="http://schemas.microsoft.com/office/drawing/2014/main" id="{19DB2C22-7DC2-E741-9E31-4D336DBD41D8}"/>
                </a:ext>
              </a:extLst>
            </p:cNvPr>
            <p:cNvGrpSpPr/>
            <p:nvPr/>
          </p:nvGrpSpPr>
          <p:grpSpPr>
            <a:xfrm>
              <a:off x="4756576" y="2530702"/>
              <a:ext cx="1245036" cy="593992"/>
              <a:chOff x="9852456" y="608434"/>
              <a:chExt cx="1245036" cy="593992"/>
            </a:xfrm>
          </p:grpSpPr>
          <p:sp>
            <p:nvSpPr>
              <p:cNvPr id="215" name="Oval 19">
                <a:extLst>
                  <a:ext uri="{FF2B5EF4-FFF2-40B4-BE49-F238E27FC236}">
                    <a16:creationId xmlns:a16="http://schemas.microsoft.com/office/drawing/2014/main" id="{6000E806-F013-C443-8B87-D5DBEFEDF8C8}"/>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16" name="TextBox 215">
                <a:extLst>
                  <a:ext uri="{FF2B5EF4-FFF2-40B4-BE49-F238E27FC236}">
                    <a16:creationId xmlns:a16="http://schemas.microsoft.com/office/drawing/2014/main" id="{2D496D32-B730-8F41-BC5C-D46F18E3C27F}"/>
                  </a:ext>
                </a:extLst>
              </p:cNvPr>
              <p:cNvSpPr txBox="1"/>
              <p:nvPr/>
            </p:nvSpPr>
            <p:spPr>
              <a:xfrm>
                <a:off x="9921965"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66" name="Group 165">
              <a:extLst>
                <a:ext uri="{FF2B5EF4-FFF2-40B4-BE49-F238E27FC236}">
                  <a16:creationId xmlns:a16="http://schemas.microsoft.com/office/drawing/2014/main" id="{EA2AE3CE-CD18-494C-A00E-4B2C61F9903E}"/>
                </a:ext>
              </a:extLst>
            </p:cNvPr>
            <p:cNvGrpSpPr/>
            <p:nvPr/>
          </p:nvGrpSpPr>
          <p:grpSpPr>
            <a:xfrm>
              <a:off x="4815705" y="3003923"/>
              <a:ext cx="577241" cy="307777"/>
              <a:chOff x="9678159" y="981583"/>
              <a:chExt cx="577241" cy="307777"/>
            </a:xfrm>
          </p:grpSpPr>
          <p:sp>
            <p:nvSpPr>
              <p:cNvPr id="213" name="Rectangle 212">
                <a:extLst>
                  <a:ext uri="{FF2B5EF4-FFF2-40B4-BE49-F238E27FC236}">
                    <a16:creationId xmlns:a16="http://schemas.microsoft.com/office/drawing/2014/main" id="{68A38E56-F1F2-8D41-B556-9B4F130EE1C0}"/>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TextBox 213">
                <a:extLst>
                  <a:ext uri="{FF2B5EF4-FFF2-40B4-BE49-F238E27FC236}">
                    <a16:creationId xmlns:a16="http://schemas.microsoft.com/office/drawing/2014/main" id="{B8FBC38B-338F-F747-943D-E7C01C7B97F9}"/>
                  </a:ext>
                </a:extLst>
              </p:cNvPr>
              <p:cNvSpPr txBox="1"/>
              <p:nvPr/>
            </p:nvSpPr>
            <p:spPr>
              <a:xfrm>
                <a:off x="9678159" y="981583"/>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1">
              <a:extLst>
                <a:ext uri="{FF2B5EF4-FFF2-40B4-BE49-F238E27FC236}">
                  <a16:creationId xmlns:a16="http://schemas.microsoft.com/office/drawing/2014/main" id="{77E8EF91-AF21-9340-AC44-97C2982F9039}"/>
                </a:ext>
              </a:extLst>
            </p:cNvPr>
            <p:cNvGrpSpPr>
              <a:grpSpLocks/>
            </p:cNvGrpSpPr>
            <p:nvPr/>
          </p:nvGrpSpPr>
          <p:grpSpPr bwMode="auto">
            <a:xfrm>
              <a:off x="5854223" y="2398718"/>
              <a:ext cx="230514" cy="466725"/>
              <a:chOff x="4140" y="429"/>
              <a:chExt cx="1425" cy="2396"/>
            </a:xfrm>
          </p:grpSpPr>
          <p:sp>
            <p:nvSpPr>
              <p:cNvPr id="181" name="Freeform 162">
                <a:extLst>
                  <a:ext uri="{FF2B5EF4-FFF2-40B4-BE49-F238E27FC236}">
                    <a16:creationId xmlns:a16="http://schemas.microsoft.com/office/drawing/2014/main" id="{9E28FBA5-541A-AC4F-AE71-5951515DCF0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Rectangle 163">
                <a:extLst>
                  <a:ext uri="{FF2B5EF4-FFF2-40B4-BE49-F238E27FC236}">
                    <a16:creationId xmlns:a16="http://schemas.microsoft.com/office/drawing/2014/main" id="{CC415C09-33EA-A142-8461-9672CCFF0F16}"/>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Freeform 164">
                <a:extLst>
                  <a:ext uri="{FF2B5EF4-FFF2-40B4-BE49-F238E27FC236}">
                    <a16:creationId xmlns:a16="http://schemas.microsoft.com/office/drawing/2014/main" id="{2A5E6FB5-B778-F24C-A601-95339A95380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Freeform 165">
                <a:extLst>
                  <a:ext uri="{FF2B5EF4-FFF2-40B4-BE49-F238E27FC236}">
                    <a16:creationId xmlns:a16="http://schemas.microsoft.com/office/drawing/2014/main" id="{70415A3C-7C91-7E46-9BA5-D62360FC3F5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Rectangle 166">
                <a:extLst>
                  <a:ext uri="{FF2B5EF4-FFF2-40B4-BE49-F238E27FC236}">
                    <a16:creationId xmlns:a16="http://schemas.microsoft.com/office/drawing/2014/main" id="{4A157385-49EC-A345-8675-63A8A4717EE4}"/>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6" name="Group 167">
                <a:extLst>
                  <a:ext uri="{FF2B5EF4-FFF2-40B4-BE49-F238E27FC236}">
                    <a16:creationId xmlns:a16="http://schemas.microsoft.com/office/drawing/2014/main" id="{1DBB8188-6E4B-DB44-A618-1833910E6891}"/>
                  </a:ext>
                </a:extLst>
              </p:cNvPr>
              <p:cNvGrpSpPr>
                <a:grpSpLocks/>
              </p:cNvGrpSpPr>
              <p:nvPr/>
            </p:nvGrpSpPr>
            <p:grpSpPr bwMode="auto">
              <a:xfrm>
                <a:off x="4749" y="668"/>
                <a:ext cx="581" cy="145"/>
                <a:chOff x="614" y="2568"/>
                <a:chExt cx="725" cy="139"/>
              </a:xfrm>
            </p:grpSpPr>
            <p:sp>
              <p:nvSpPr>
                <p:cNvPr id="211" name="AutoShape 168">
                  <a:extLst>
                    <a:ext uri="{FF2B5EF4-FFF2-40B4-BE49-F238E27FC236}">
                      <a16:creationId xmlns:a16="http://schemas.microsoft.com/office/drawing/2014/main" id="{CE1ED7B1-4BA4-A84D-9114-C8CBB4BC514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AutoShape 169">
                  <a:extLst>
                    <a:ext uri="{FF2B5EF4-FFF2-40B4-BE49-F238E27FC236}">
                      <a16:creationId xmlns:a16="http://schemas.microsoft.com/office/drawing/2014/main" id="{B7844D79-0009-B94B-8989-919CDF6A9788}"/>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Rectangle 170">
                <a:extLst>
                  <a:ext uri="{FF2B5EF4-FFF2-40B4-BE49-F238E27FC236}">
                    <a16:creationId xmlns:a16="http://schemas.microsoft.com/office/drawing/2014/main" id="{51286867-B08D-0C40-A917-0F4029DD6072}"/>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8" name="Group 171">
                <a:extLst>
                  <a:ext uri="{FF2B5EF4-FFF2-40B4-BE49-F238E27FC236}">
                    <a16:creationId xmlns:a16="http://schemas.microsoft.com/office/drawing/2014/main" id="{D9A8F55B-F86B-6649-A1E4-8F24F95BCCED}"/>
                  </a:ext>
                </a:extLst>
              </p:cNvPr>
              <p:cNvGrpSpPr>
                <a:grpSpLocks/>
              </p:cNvGrpSpPr>
              <p:nvPr/>
            </p:nvGrpSpPr>
            <p:grpSpPr bwMode="auto">
              <a:xfrm>
                <a:off x="4747" y="994"/>
                <a:ext cx="581" cy="134"/>
                <a:chOff x="614" y="2568"/>
                <a:chExt cx="725" cy="139"/>
              </a:xfrm>
            </p:grpSpPr>
            <p:sp>
              <p:nvSpPr>
                <p:cNvPr id="209" name="AutoShape 172">
                  <a:extLst>
                    <a:ext uri="{FF2B5EF4-FFF2-40B4-BE49-F238E27FC236}">
                      <a16:creationId xmlns:a16="http://schemas.microsoft.com/office/drawing/2014/main" id="{16943728-8B67-F648-BF99-75B1A2EB8B65}"/>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AutoShape 173">
                  <a:extLst>
                    <a:ext uri="{FF2B5EF4-FFF2-40B4-BE49-F238E27FC236}">
                      <a16:creationId xmlns:a16="http://schemas.microsoft.com/office/drawing/2014/main" id="{E5C59DE8-B381-7841-BEF2-A71119B6CD8F}"/>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Rectangle 174">
                <a:extLst>
                  <a:ext uri="{FF2B5EF4-FFF2-40B4-BE49-F238E27FC236}">
                    <a16:creationId xmlns:a16="http://schemas.microsoft.com/office/drawing/2014/main" id="{E2A441E4-4B95-2D4B-8D2B-A39444E730C9}"/>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75">
                <a:extLst>
                  <a:ext uri="{FF2B5EF4-FFF2-40B4-BE49-F238E27FC236}">
                    <a16:creationId xmlns:a16="http://schemas.microsoft.com/office/drawing/2014/main" id="{4C56D3D2-1E9D-9A4E-A8E6-C02F387A41EB}"/>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176">
                <a:extLst>
                  <a:ext uri="{FF2B5EF4-FFF2-40B4-BE49-F238E27FC236}">
                    <a16:creationId xmlns:a16="http://schemas.microsoft.com/office/drawing/2014/main" id="{4DEFC4BF-D38C-4E4F-8FF6-784D2ECC1D20}"/>
                  </a:ext>
                </a:extLst>
              </p:cNvPr>
              <p:cNvGrpSpPr>
                <a:grpSpLocks/>
              </p:cNvGrpSpPr>
              <p:nvPr/>
            </p:nvGrpSpPr>
            <p:grpSpPr bwMode="auto">
              <a:xfrm>
                <a:off x="4735" y="1627"/>
                <a:ext cx="582" cy="151"/>
                <a:chOff x="614" y="2568"/>
                <a:chExt cx="725" cy="139"/>
              </a:xfrm>
            </p:grpSpPr>
            <p:sp>
              <p:nvSpPr>
                <p:cNvPr id="207" name="AutoShape 177">
                  <a:extLst>
                    <a:ext uri="{FF2B5EF4-FFF2-40B4-BE49-F238E27FC236}">
                      <a16:creationId xmlns:a16="http://schemas.microsoft.com/office/drawing/2014/main" id="{1E6EF7BF-0973-4748-B890-B3787B883BAA}"/>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AutoShape 178">
                  <a:extLst>
                    <a:ext uri="{FF2B5EF4-FFF2-40B4-BE49-F238E27FC236}">
                      <a16:creationId xmlns:a16="http://schemas.microsoft.com/office/drawing/2014/main" id="{E5D7BCD8-55E5-614E-8991-523BADFCB547}"/>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2" name="Freeform 179">
                <a:extLst>
                  <a:ext uri="{FF2B5EF4-FFF2-40B4-BE49-F238E27FC236}">
                    <a16:creationId xmlns:a16="http://schemas.microsoft.com/office/drawing/2014/main" id="{9D08C936-65B2-7540-81A7-902915A9F68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93" name="Group 180">
                <a:extLst>
                  <a:ext uri="{FF2B5EF4-FFF2-40B4-BE49-F238E27FC236}">
                    <a16:creationId xmlns:a16="http://schemas.microsoft.com/office/drawing/2014/main" id="{E99B1C69-E2B6-2944-ADFF-75BD1E5CCF82}"/>
                  </a:ext>
                </a:extLst>
              </p:cNvPr>
              <p:cNvGrpSpPr>
                <a:grpSpLocks/>
              </p:cNvGrpSpPr>
              <p:nvPr/>
            </p:nvGrpSpPr>
            <p:grpSpPr bwMode="auto">
              <a:xfrm>
                <a:off x="4739" y="1327"/>
                <a:ext cx="582" cy="139"/>
                <a:chOff x="614" y="2568"/>
                <a:chExt cx="725" cy="139"/>
              </a:xfrm>
            </p:grpSpPr>
            <p:sp>
              <p:nvSpPr>
                <p:cNvPr id="205" name="AutoShape 181">
                  <a:extLst>
                    <a:ext uri="{FF2B5EF4-FFF2-40B4-BE49-F238E27FC236}">
                      <a16:creationId xmlns:a16="http://schemas.microsoft.com/office/drawing/2014/main" id="{40AB9F71-EF2B-814B-9AA0-68CABE04DD9B}"/>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AutoShape 182">
                  <a:extLst>
                    <a:ext uri="{FF2B5EF4-FFF2-40B4-BE49-F238E27FC236}">
                      <a16:creationId xmlns:a16="http://schemas.microsoft.com/office/drawing/2014/main" id="{61BBD585-034C-FE44-8C4C-5732B02C9B93}"/>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4" name="Rectangle 183">
                <a:extLst>
                  <a:ext uri="{FF2B5EF4-FFF2-40B4-BE49-F238E27FC236}">
                    <a16:creationId xmlns:a16="http://schemas.microsoft.com/office/drawing/2014/main" id="{3003C525-2BE0-154F-83E7-C0B0EEC1A63C}"/>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Freeform 184">
                <a:extLst>
                  <a:ext uri="{FF2B5EF4-FFF2-40B4-BE49-F238E27FC236}">
                    <a16:creationId xmlns:a16="http://schemas.microsoft.com/office/drawing/2014/main" id="{87688AC3-3CC5-0947-8699-28651834F6F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6" name="Freeform 185">
                <a:extLst>
                  <a:ext uri="{FF2B5EF4-FFF2-40B4-BE49-F238E27FC236}">
                    <a16:creationId xmlns:a16="http://schemas.microsoft.com/office/drawing/2014/main" id="{3B30373F-530B-FF4A-A69C-611E391F988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Oval 186">
                <a:extLst>
                  <a:ext uri="{FF2B5EF4-FFF2-40B4-BE49-F238E27FC236}">
                    <a16:creationId xmlns:a16="http://schemas.microsoft.com/office/drawing/2014/main" id="{BE74818C-974F-C344-AF1C-A571C38F7674}"/>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Freeform 187">
                <a:extLst>
                  <a:ext uri="{FF2B5EF4-FFF2-40B4-BE49-F238E27FC236}">
                    <a16:creationId xmlns:a16="http://schemas.microsoft.com/office/drawing/2014/main" id="{C9128504-5E1F-1F4A-BF9E-EFE7472C030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9" name="AutoShape 188">
                <a:extLst>
                  <a:ext uri="{FF2B5EF4-FFF2-40B4-BE49-F238E27FC236}">
                    <a16:creationId xmlns:a16="http://schemas.microsoft.com/office/drawing/2014/main" id="{E1404165-9D6F-1942-BB52-FCC831E9A239}"/>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AutoShape 189">
                <a:extLst>
                  <a:ext uri="{FF2B5EF4-FFF2-40B4-BE49-F238E27FC236}">
                    <a16:creationId xmlns:a16="http://schemas.microsoft.com/office/drawing/2014/main" id="{7F94C469-5406-364A-84E2-47B5F8B49B4C}"/>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Oval 190">
                <a:extLst>
                  <a:ext uri="{FF2B5EF4-FFF2-40B4-BE49-F238E27FC236}">
                    <a16:creationId xmlns:a16="http://schemas.microsoft.com/office/drawing/2014/main" id="{A0E8CAFD-652A-E647-BA6D-055C853C8A16}"/>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2" name="Oval 191">
                <a:extLst>
                  <a:ext uri="{FF2B5EF4-FFF2-40B4-BE49-F238E27FC236}">
                    <a16:creationId xmlns:a16="http://schemas.microsoft.com/office/drawing/2014/main" id="{1A58DA79-10F0-C94E-9A96-4E39E4332121}"/>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03" name="Oval 192">
                <a:extLst>
                  <a:ext uri="{FF2B5EF4-FFF2-40B4-BE49-F238E27FC236}">
                    <a16:creationId xmlns:a16="http://schemas.microsoft.com/office/drawing/2014/main" id="{E5153F60-CA4E-AD46-AA61-51967FAF6727}"/>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93">
                <a:extLst>
                  <a:ext uri="{FF2B5EF4-FFF2-40B4-BE49-F238E27FC236}">
                    <a16:creationId xmlns:a16="http://schemas.microsoft.com/office/drawing/2014/main" id="{FDB88677-8689-BF48-AD1F-09182168736F}"/>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8" name="Group 167">
              <a:extLst>
                <a:ext uri="{FF2B5EF4-FFF2-40B4-BE49-F238E27FC236}">
                  <a16:creationId xmlns:a16="http://schemas.microsoft.com/office/drawing/2014/main" id="{EAFBA5EB-DA0C-3243-87AB-B89E8E79E894}"/>
                </a:ext>
              </a:extLst>
            </p:cNvPr>
            <p:cNvGrpSpPr/>
            <p:nvPr/>
          </p:nvGrpSpPr>
          <p:grpSpPr>
            <a:xfrm>
              <a:off x="2669417" y="3423937"/>
              <a:ext cx="2003932" cy="369332"/>
              <a:chOff x="7504363" y="3141846"/>
              <a:chExt cx="2003932" cy="369332"/>
            </a:xfrm>
          </p:grpSpPr>
          <p:grpSp>
            <p:nvGrpSpPr>
              <p:cNvPr id="175" name="Group 174">
                <a:extLst>
                  <a:ext uri="{FF2B5EF4-FFF2-40B4-BE49-F238E27FC236}">
                    <a16:creationId xmlns:a16="http://schemas.microsoft.com/office/drawing/2014/main" id="{11FC8479-D121-CF45-BE67-D2FC95EAF7B9}"/>
                  </a:ext>
                </a:extLst>
              </p:cNvPr>
              <p:cNvGrpSpPr/>
              <p:nvPr/>
            </p:nvGrpSpPr>
            <p:grpSpPr>
              <a:xfrm>
                <a:off x="7504363" y="3183676"/>
                <a:ext cx="2003932" cy="306163"/>
                <a:chOff x="1616358" y="2551230"/>
                <a:chExt cx="2141698" cy="218510"/>
              </a:xfrm>
            </p:grpSpPr>
            <p:sp>
              <p:nvSpPr>
                <p:cNvPr id="177" name="Rectangle 176">
                  <a:extLst>
                    <a:ext uri="{FF2B5EF4-FFF2-40B4-BE49-F238E27FC236}">
                      <a16:creationId xmlns:a16="http://schemas.microsoft.com/office/drawing/2014/main" id="{553693F6-B250-A94A-973B-A2B9E24D52C4}"/>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8" name="Oval 177">
                  <a:extLst>
                    <a:ext uri="{FF2B5EF4-FFF2-40B4-BE49-F238E27FC236}">
                      <a16:creationId xmlns:a16="http://schemas.microsoft.com/office/drawing/2014/main" id="{90731F76-7DB6-864C-9B95-2487D9D7B8DE}"/>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9" name="Oval 178">
                  <a:extLst>
                    <a:ext uri="{FF2B5EF4-FFF2-40B4-BE49-F238E27FC236}">
                      <a16:creationId xmlns:a16="http://schemas.microsoft.com/office/drawing/2014/main" id="{31CDAEAB-9168-0E4F-9A8E-E906655A076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0" name="Rectangle 179">
                  <a:extLst>
                    <a:ext uri="{FF2B5EF4-FFF2-40B4-BE49-F238E27FC236}">
                      <a16:creationId xmlns:a16="http://schemas.microsoft.com/office/drawing/2014/main" id="{34315B0F-7173-EA4C-98E3-3F4A8474AFE9}"/>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76" name="TextBox 175">
                <a:extLst>
                  <a:ext uri="{FF2B5EF4-FFF2-40B4-BE49-F238E27FC236}">
                    <a16:creationId xmlns:a16="http://schemas.microsoft.com/office/drawing/2014/main" id="{997FB701-F3E4-214A-918C-4E8D192B2BB3}"/>
                  </a:ext>
                </a:extLst>
              </p:cNvPr>
              <p:cNvSpPr txBox="1"/>
              <p:nvPr/>
            </p:nvSpPr>
            <p:spPr>
              <a:xfrm>
                <a:off x="7695752" y="3141846"/>
                <a:ext cx="16788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reliable channel</a:t>
                </a:r>
              </a:p>
            </p:txBody>
          </p:sp>
        </p:grpSp>
        <p:cxnSp>
          <p:nvCxnSpPr>
            <p:cNvPr id="169" name="Straight Connector 168">
              <a:extLst>
                <a:ext uri="{FF2B5EF4-FFF2-40B4-BE49-F238E27FC236}">
                  <a16:creationId xmlns:a16="http://schemas.microsoft.com/office/drawing/2014/main" id="{82CF18A5-E8B1-C44A-855D-BC2E13F5D131}"/>
                </a:ext>
              </a:extLst>
            </p:cNvPr>
            <p:cNvCxnSpPr>
              <a:cxnSpLocks/>
            </p:cNvCxnSpPr>
            <p:nvPr/>
          </p:nvCxnSpPr>
          <p:spPr>
            <a:xfrm>
              <a:off x="1082232"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0" name="Bent-Up Arrow 169">
              <a:extLst>
                <a:ext uri="{FF2B5EF4-FFF2-40B4-BE49-F238E27FC236}">
                  <a16:creationId xmlns:a16="http://schemas.microsoft.com/office/drawing/2014/main" id="{35B9DBBD-4E46-054F-AF2A-3048455F5FA1}"/>
                </a:ext>
              </a:extLst>
            </p:cNvPr>
            <p:cNvSpPr/>
            <p:nvPr/>
          </p:nvSpPr>
          <p:spPr>
            <a:xfrm rot="5400000">
              <a:off x="2152182" y="3067004"/>
              <a:ext cx="462111" cy="773811"/>
            </a:xfrm>
            <a:prstGeom prst="bentUpArrow">
              <a:avLst>
                <a:gd name="adj1" fmla="val 7999"/>
                <a:gd name="adj2" fmla="val 16334"/>
                <a:gd name="adj3" fmla="val 2138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1" name="Straight Connector 170">
              <a:extLst>
                <a:ext uri="{FF2B5EF4-FFF2-40B4-BE49-F238E27FC236}">
                  <a16:creationId xmlns:a16="http://schemas.microsoft.com/office/drawing/2014/main" id="{CFAA8010-49E9-EB46-BD2B-D57E00E6F5CD}"/>
                </a:ext>
              </a:extLst>
            </p:cNvPr>
            <p:cNvCxnSpPr>
              <a:cxnSpLocks/>
            </p:cNvCxnSpPr>
            <p:nvPr/>
          </p:nvCxnSpPr>
          <p:spPr>
            <a:xfrm>
              <a:off x="4645151"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F1100341-F7A9-1D41-8489-9128E671B607}"/>
                </a:ext>
              </a:extLst>
            </p:cNvPr>
            <p:cNvSpPr txBox="1"/>
            <p:nvPr/>
          </p:nvSpPr>
          <p:spPr>
            <a:xfrm>
              <a:off x="737513" y="3044385"/>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3" name="TextBox 172">
              <a:extLst>
                <a:ext uri="{FF2B5EF4-FFF2-40B4-BE49-F238E27FC236}">
                  <a16:creationId xmlns:a16="http://schemas.microsoft.com/office/drawing/2014/main" id="{30DCEE24-EC49-B244-B451-278656DCCEBE}"/>
                </a:ext>
              </a:extLst>
            </p:cNvPr>
            <p:cNvSpPr txBox="1"/>
            <p:nvPr/>
          </p:nvSpPr>
          <p:spPr>
            <a:xfrm>
              <a:off x="828116" y="3272133"/>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15EB50A4-0F12-A743-8A7B-907E5EE4A2F5}"/>
                </a:ext>
              </a:extLst>
            </p:cNvPr>
            <p:cNvSpPr txBox="1"/>
            <p:nvPr/>
          </p:nvSpPr>
          <p:spPr>
            <a:xfrm flipH="1">
              <a:off x="1817207" y="4010900"/>
              <a:ext cx="402565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abstraction</a:t>
              </a:r>
            </a:p>
          </p:txBody>
        </p:sp>
      </p:grpSp>
      <p:sp>
        <p:nvSpPr>
          <p:cNvPr id="66" name="Slide Number Placeholder 2">
            <a:extLst>
              <a:ext uri="{FF2B5EF4-FFF2-40B4-BE49-F238E27FC236}">
                <a16:creationId xmlns:a16="http://schemas.microsoft.com/office/drawing/2014/main" id="{F496148B-2840-6E48-8844-F185577E4A6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37</a:t>
            </a:fld>
            <a:endParaRPr lang="en-US" dirty="0"/>
          </a:p>
        </p:txBody>
      </p:sp>
    </p:spTree>
    <p:extLst>
      <p:ext uri="{BB962C8B-B14F-4D97-AF65-F5344CB8AC3E}">
        <p14:creationId xmlns:p14="http://schemas.microsoft.com/office/powerpoint/2010/main" val="31772380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160" name="Group 159">
            <a:extLst>
              <a:ext uri="{FF2B5EF4-FFF2-40B4-BE49-F238E27FC236}">
                <a16:creationId xmlns:a16="http://schemas.microsoft.com/office/drawing/2014/main" id="{AA406E8C-63BA-BB42-9548-F314CBF3CE0A}"/>
              </a:ext>
            </a:extLst>
          </p:cNvPr>
          <p:cNvGrpSpPr/>
          <p:nvPr/>
        </p:nvGrpSpPr>
        <p:grpSpPr>
          <a:xfrm>
            <a:off x="238849" y="1911780"/>
            <a:ext cx="5147343" cy="2073847"/>
            <a:chOff x="737513" y="2398718"/>
            <a:chExt cx="5595549" cy="2073847"/>
          </a:xfrm>
        </p:grpSpPr>
        <p:sp>
          <p:nvSpPr>
            <p:cNvPr id="161" name="Bent-Up Arrow 160">
              <a:extLst>
                <a:ext uri="{FF2B5EF4-FFF2-40B4-BE49-F238E27FC236}">
                  <a16:creationId xmlns:a16="http://schemas.microsoft.com/office/drawing/2014/main" id="{276E236E-C1A2-4743-B99F-615B0894757D}"/>
                </a:ext>
              </a:extLst>
            </p:cNvPr>
            <p:cNvSpPr/>
            <p:nvPr/>
          </p:nvSpPr>
          <p:spPr>
            <a:xfrm>
              <a:off x="4575391" y="3206649"/>
              <a:ext cx="929535" cy="419742"/>
            </a:xfrm>
            <a:prstGeom prst="bentUpArrow">
              <a:avLst>
                <a:gd name="adj1" fmla="val 7688"/>
                <a:gd name="adj2" fmla="val 18199"/>
                <a:gd name="adj3" fmla="val 201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62" name="Group 161">
              <a:extLst>
                <a:ext uri="{FF2B5EF4-FFF2-40B4-BE49-F238E27FC236}">
                  <a16:creationId xmlns:a16="http://schemas.microsoft.com/office/drawing/2014/main" id="{035F6EC9-F077-9A40-B80E-90308683035B}"/>
                </a:ext>
              </a:extLst>
            </p:cNvPr>
            <p:cNvGrpSpPr/>
            <p:nvPr/>
          </p:nvGrpSpPr>
          <p:grpSpPr>
            <a:xfrm>
              <a:off x="1442223" y="2551892"/>
              <a:ext cx="1245036" cy="593992"/>
              <a:chOff x="9852456" y="608434"/>
              <a:chExt cx="1245036" cy="593992"/>
            </a:xfrm>
          </p:grpSpPr>
          <p:sp>
            <p:nvSpPr>
              <p:cNvPr id="221" name="Oval 19">
                <a:extLst>
                  <a:ext uri="{FF2B5EF4-FFF2-40B4-BE49-F238E27FC236}">
                    <a16:creationId xmlns:a16="http://schemas.microsoft.com/office/drawing/2014/main" id="{883ACB49-E16A-9443-BF20-83102D0AC2E2}"/>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22" name="TextBox 221">
                <a:extLst>
                  <a:ext uri="{FF2B5EF4-FFF2-40B4-BE49-F238E27FC236}">
                    <a16:creationId xmlns:a16="http://schemas.microsoft.com/office/drawing/2014/main" id="{9B910D5B-F03E-EF4D-8AA8-F0CB2EF771DD}"/>
                  </a:ext>
                </a:extLst>
              </p:cNvPr>
              <p:cNvSpPr txBox="1"/>
              <p:nvPr/>
            </p:nvSpPr>
            <p:spPr>
              <a:xfrm>
                <a:off x="9935581"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163" name="Group 162">
              <a:extLst>
                <a:ext uri="{FF2B5EF4-FFF2-40B4-BE49-F238E27FC236}">
                  <a16:creationId xmlns:a16="http://schemas.microsoft.com/office/drawing/2014/main" id="{4711F2A1-3F96-204B-8D76-CA73A72D0541}"/>
                </a:ext>
              </a:extLst>
            </p:cNvPr>
            <p:cNvGrpSpPr/>
            <p:nvPr/>
          </p:nvGrpSpPr>
          <p:grpSpPr>
            <a:xfrm>
              <a:off x="2038693" y="3003923"/>
              <a:ext cx="577241" cy="307777"/>
              <a:chOff x="9950444" y="999755"/>
              <a:chExt cx="577241" cy="307777"/>
            </a:xfrm>
          </p:grpSpPr>
          <p:sp>
            <p:nvSpPr>
              <p:cNvPr id="219" name="Rectangle 218">
                <a:extLst>
                  <a:ext uri="{FF2B5EF4-FFF2-40B4-BE49-F238E27FC236}">
                    <a16:creationId xmlns:a16="http://schemas.microsoft.com/office/drawing/2014/main" id="{22B6EF49-41A6-F849-9F5D-04A31D2F40EF}"/>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0" name="TextBox 219">
                <a:extLst>
                  <a:ext uri="{FF2B5EF4-FFF2-40B4-BE49-F238E27FC236}">
                    <a16:creationId xmlns:a16="http://schemas.microsoft.com/office/drawing/2014/main" id="{159B749A-0FAF-ED4F-A42F-24ED3C9A2228}"/>
                  </a:ext>
                </a:extLst>
              </p:cNvPr>
              <p:cNvSpPr txBox="1"/>
              <p:nvPr/>
            </p:nvSpPr>
            <p:spPr>
              <a:xfrm>
                <a:off x="9950444" y="999755"/>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4" name="Group 194">
              <a:extLst>
                <a:ext uri="{FF2B5EF4-FFF2-40B4-BE49-F238E27FC236}">
                  <a16:creationId xmlns:a16="http://schemas.microsoft.com/office/drawing/2014/main" id="{0941CA1D-7B43-3641-AB83-AF3FB0147DB1}"/>
                </a:ext>
              </a:extLst>
            </p:cNvPr>
            <p:cNvGrpSpPr>
              <a:grpSpLocks/>
            </p:cNvGrpSpPr>
            <p:nvPr/>
          </p:nvGrpSpPr>
          <p:grpSpPr bwMode="auto">
            <a:xfrm>
              <a:off x="1175476" y="2432423"/>
              <a:ext cx="545509" cy="512284"/>
              <a:chOff x="-44" y="1473"/>
              <a:chExt cx="981" cy="1105"/>
            </a:xfrm>
          </p:grpSpPr>
          <p:pic>
            <p:nvPicPr>
              <p:cNvPr id="217" name="Picture 195" descr="desktop_computer_stylized_medium">
                <a:extLst>
                  <a:ext uri="{FF2B5EF4-FFF2-40B4-BE49-F238E27FC236}">
                    <a16:creationId xmlns:a16="http://schemas.microsoft.com/office/drawing/2014/main" id="{C9BAD8A3-73FD-504F-969F-7C35A5C98C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8" name="Freeform 196">
                <a:extLst>
                  <a:ext uri="{FF2B5EF4-FFF2-40B4-BE49-F238E27FC236}">
                    <a16:creationId xmlns:a16="http://schemas.microsoft.com/office/drawing/2014/main" id="{2F736748-6A6F-4A40-841E-F7357D81FD5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5" name="Group 164">
              <a:extLst>
                <a:ext uri="{FF2B5EF4-FFF2-40B4-BE49-F238E27FC236}">
                  <a16:creationId xmlns:a16="http://schemas.microsoft.com/office/drawing/2014/main" id="{19DB2C22-7DC2-E741-9E31-4D336DBD41D8}"/>
                </a:ext>
              </a:extLst>
            </p:cNvPr>
            <p:cNvGrpSpPr/>
            <p:nvPr/>
          </p:nvGrpSpPr>
          <p:grpSpPr>
            <a:xfrm>
              <a:off x="4756576" y="2530702"/>
              <a:ext cx="1245036" cy="593992"/>
              <a:chOff x="9852456" y="608434"/>
              <a:chExt cx="1245036" cy="593992"/>
            </a:xfrm>
          </p:grpSpPr>
          <p:sp>
            <p:nvSpPr>
              <p:cNvPr id="215" name="Oval 19">
                <a:extLst>
                  <a:ext uri="{FF2B5EF4-FFF2-40B4-BE49-F238E27FC236}">
                    <a16:creationId xmlns:a16="http://schemas.microsoft.com/office/drawing/2014/main" id="{6000E806-F013-C443-8B87-D5DBEFEDF8C8}"/>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216" name="TextBox 215">
                <a:extLst>
                  <a:ext uri="{FF2B5EF4-FFF2-40B4-BE49-F238E27FC236}">
                    <a16:creationId xmlns:a16="http://schemas.microsoft.com/office/drawing/2014/main" id="{2D496D32-B730-8F41-BC5C-D46F18E3C27F}"/>
                  </a:ext>
                </a:extLst>
              </p:cNvPr>
              <p:cNvSpPr txBox="1"/>
              <p:nvPr/>
            </p:nvSpPr>
            <p:spPr>
              <a:xfrm>
                <a:off x="9921965" y="670265"/>
                <a:ext cx="1106492" cy="491225"/>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66" name="Group 165">
              <a:extLst>
                <a:ext uri="{FF2B5EF4-FFF2-40B4-BE49-F238E27FC236}">
                  <a16:creationId xmlns:a16="http://schemas.microsoft.com/office/drawing/2014/main" id="{EA2AE3CE-CD18-494C-A00E-4B2C61F9903E}"/>
                </a:ext>
              </a:extLst>
            </p:cNvPr>
            <p:cNvGrpSpPr/>
            <p:nvPr/>
          </p:nvGrpSpPr>
          <p:grpSpPr>
            <a:xfrm>
              <a:off x="4815705" y="3003923"/>
              <a:ext cx="577241" cy="307777"/>
              <a:chOff x="9678159" y="981583"/>
              <a:chExt cx="577241" cy="307777"/>
            </a:xfrm>
          </p:grpSpPr>
          <p:sp>
            <p:nvSpPr>
              <p:cNvPr id="213" name="Rectangle 212">
                <a:extLst>
                  <a:ext uri="{FF2B5EF4-FFF2-40B4-BE49-F238E27FC236}">
                    <a16:creationId xmlns:a16="http://schemas.microsoft.com/office/drawing/2014/main" id="{68A38E56-F1F2-8D41-B556-9B4F130EE1C0}"/>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TextBox 213">
                <a:extLst>
                  <a:ext uri="{FF2B5EF4-FFF2-40B4-BE49-F238E27FC236}">
                    <a16:creationId xmlns:a16="http://schemas.microsoft.com/office/drawing/2014/main" id="{B8FBC38B-338F-F747-943D-E7C01C7B97F9}"/>
                  </a:ext>
                </a:extLst>
              </p:cNvPr>
              <p:cNvSpPr txBox="1"/>
              <p:nvPr/>
            </p:nvSpPr>
            <p:spPr>
              <a:xfrm>
                <a:off x="9678159" y="981583"/>
                <a:ext cx="57724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1">
              <a:extLst>
                <a:ext uri="{FF2B5EF4-FFF2-40B4-BE49-F238E27FC236}">
                  <a16:creationId xmlns:a16="http://schemas.microsoft.com/office/drawing/2014/main" id="{77E8EF91-AF21-9340-AC44-97C2982F9039}"/>
                </a:ext>
              </a:extLst>
            </p:cNvPr>
            <p:cNvGrpSpPr>
              <a:grpSpLocks/>
            </p:cNvGrpSpPr>
            <p:nvPr/>
          </p:nvGrpSpPr>
          <p:grpSpPr bwMode="auto">
            <a:xfrm>
              <a:off x="5854223" y="2398718"/>
              <a:ext cx="230514" cy="466725"/>
              <a:chOff x="4140" y="429"/>
              <a:chExt cx="1425" cy="2396"/>
            </a:xfrm>
          </p:grpSpPr>
          <p:sp>
            <p:nvSpPr>
              <p:cNvPr id="181" name="Freeform 162">
                <a:extLst>
                  <a:ext uri="{FF2B5EF4-FFF2-40B4-BE49-F238E27FC236}">
                    <a16:creationId xmlns:a16="http://schemas.microsoft.com/office/drawing/2014/main" id="{9E28FBA5-541A-AC4F-AE71-5951515DCF0F}"/>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Rectangle 163">
                <a:extLst>
                  <a:ext uri="{FF2B5EF4-FFF2-40B4-BE49-F238E27FC236}">
                    <a16:creationId xmlns:a16="http://schemas.microsoft.com/office/drawing/2014/main" id="{CC415C09-33EA-A142-8461-9672CCFF0F16}"/>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3" name="Freeform 164">
                <a:extLst>
                  <a:ext uri="{FF2B5EF4-FFF2-40B4-BE49-F238E27FC236}">
                    <a16:creationId xmlns:a16="http://schemas.microsoft.com/office/drawing/2014/main" id="{2A5E6FB5-B778-F24C-A601-95339A95380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4" name="Freeform 165">
                <a:extLst>
                  <a:ext uri="{FF2B5EF4-FFF2-40B4-BE49-F238E27FC236}">
                    <a16:creationId xmlns:a16="http://schemas.microsoft.com/office/drawing/2014/main" id="{70415A3C-7C91-7E46-9BA5-D62360FC3F5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Rectangle 166">
                <a:extLst>
                  <a:ext uri="{FF2B5EF4-FFF2-40B4-BE49-F238E27FC236}">
                    <a16:creationId xmlns:a16="http://schemas.microsoft.com/office/drawing/2014/main" id="{4A157385-49EC-A345-8675-63A8A4717EE4}"/>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6" name="Group 167">
                <a:extLst>
                  <a:ext uri="{FF2B5EF4-FFF2-40B4-BE49-F238E27FC236}">
                    <a16:creationId xmlns:a16="http://schemas.microsoft.com/office/drawing/2014/main" id="{1DBB8188-6E4B-DB44-A618-1833910E6891}"/>
                  </a:ext>
                </a:extLst>
              </p:cNvPr>
              <p:cNvGrpSpPr>
                <a:grpSpLocks/>
              </p:cNvGrpSpPr>
              <p:nvPr/>
            </p:nvGrpSpPr>
            <p:grpSpPr bwMode="auto">
              <a:xfrm>
                <a:off x="4749" y="668"/>
                <a:ext cx="581" cy="145"/>
                <a:chOff x="614" y="2568"/>
                <a:chExt cx="725" cy="139"/>
              </a:xfrm>
            </p:grpSpPr>
            <p:sp>
              <p:nvSpPr>
                <p:cNvPr id="211" name="AutoShape 168">
                  <a:extLst>
                    <a:ext uri="{FF2B5EF4-FFF2-40B4-BE49-F238E27FC236}">
                      <a16:creationId xmlns:a16="http://schemas.microsoft.com/office/drawing/2014/main" id="{CE1ED7B1-4BA4-A84D-9114-C8CBB4BC514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AutoShape 169">
                  <a:extLst>
                    <a:ext uri="{FF2B5EF4-FFF2-40B4-BE49-F238E27FC236}">
                      <a16:creationId xmlns:a16="http://schemas.microsoft.com/office/drawing/2014/main" id="{B7844D79-0009-B94B-8989-919CDF6A9788}"/>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7" name="Rectangle 170">
                <a:extLst>
                  <a:ext uri="{FF2B5EF4-FFF2-40B4-BE49-F238E27FC236}">
                    <a16:creationId xmlns:a16="http://schemas.microsoft.com/office/drawing/2014/main" id="{51286867-B08D-0C40-A917-0F4029DD6072}"/>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88" name="Group 171">
                <a:extLst>
                  <a:ext uri="{FF2B5EF4-FFF2-40B4-BE49-F238E27FC236}">
                    <a16:creationId xmlns:a16="http://schemas.microsoft.com/office/drawing/2014/main" id="{D9A8F55B-F86B-6649-A1E4-8F24F95BCCED}"/>
                  </a:ext>
                </a:extLst>
              </p:cNvPr>
              <p:cNvGrpSpPr>
                <a:grpSpLocks/>
              </p:cNvGrpSpPr>
              <p:nvPr/>
            </p:nvGrpSpPr>
            <p:grpSpPr bwMode="auto">
              <a:xfrm>
                <a:off x="4747" y="994"/>
                <a:ext cx="581" cy="134"/>
                <a:chOff x="614" y="2568"/>
                <a:chExt cx="725" cy="139"/>
              </a:xfrm>
            </p:grpSpPr>
            <p:sp>
              <p:nvSpPr>
                <p:cNvPr id="209" name="AutoShape 172">
                  <a:extLst>
                    <a:ext uri="{FF2B5EF4-FFF2-40B4-BE49-F238E27FC236}">
                      <a16:creationId xmlns:a16="http://schemas.microsoft.com/office/drawing/2014/main" id="{16943728-8B67-F648-BF99-75B1A2EB8B65}"/>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0" name="AutoShape 173">
                  <a:extLst>
                    <a:ext uri="{FF2B5EF4-FFF2-40B4-BE49-F238E27FC236}">
                      <a16:creationId xmlns:a16="http://schemas.microsoft.com/office/drawing/2014/main" id="{E5C59DE8-B381-7841-BEF2-A71119B6CD8F}"/>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Rectangle 174">
                <a:extLst>
                  <a:ext uri="{FF2B5EF4-FFF2-40B4-BE49-F238E27FC236}">
                    <a16:creationId xmlns:a16="http://schemas.microsoft.com/office/drawing/2014/main" id="{E2A441E4-4B95-2D4B-8D2B-A39444E730C9}"/>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75">
                <a:extLst>
                  <a:ext uri="{FF2B5EF4-FFF2-40B4-BE49-F238E27FC236}">
                    <a16:creationId xmlns:a16="http://schemas.microsoft.com/office/drawing/2014/main" id="{4C56D3D2-1E9D-9A4E-A8E6-C02F387A41EB}"/>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91" name="Group 176">
                <a:extLst>
                  <a:ext uri="{FF2B5EF4-FFF2-40B4-BE49-F238E27FC236}">
                    <a16:creationId xmlns:a16="http://schemas.microsoft.com/office/drawing/2014/main" id="{4DEFC4BF-D38C-4E4F-8FF6-784D2ECC1D20}"/>
                  </a:ext>
                </a:extLst>
              </p:cNvPr>
              <p:cNvGrpSpPr>
                <a:grpSpLocks/>
              </p:cNvGrpSpPr>
              <p:nvPr/>
            </p:nvGrpSpPr>
            <p:grpSpPr bwMode="auto">
              <a:xfrm>
                <a:off x="4735" y="1627"/>
                <a:ext cx="582" cy="151"/>
                <a:chOff x="614" y="2568"/>
                <a:chExt cx="725" cy="139"/>
              </a:xfrm>
            </p:grpSpPr>
            <p:sp>
              <p:nvSpPr>
                <p:cNvPr id="207" name="AutoShape 177">
                  <a:extLst>
                    <a:ext uri="{FF2B5EF4-FFF2-40B4-BE49-F238E27FC236}">
                      <a16:creationId xmlns:a16="http://schemas.microsoft.com/office/drawing/2014/main" id="{1E6EF7BF-0973-4748-B890-B3787B883BAA}"/>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AutoShape 178">
                  <a:extLst>
                    <a:ext uri="{FF2B5EF4-FFF2-40B4-BE49-F238E27FC236}">
                      <a16:creationId xmlns:a16="http://schemas.microsoft.com/office/drawing/2014/main" id="{E5D7BCD8-55E5-614E-8991-523BADFCB547}"/>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2" name="Freeform 179">
                <a:extLst>
                  <a:ext uri="{FF2B5EF4-FFF2-40B4-BE49-F238E27FC236}">
                    <a16:creationId xmlns:a16="http://schemas.microsoft.com/office/drawing/2014/main" id="{9D08C936-65B2-7540-81A7-902915A9F68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93" name="Group 180">
                <a:extLst>
                  <a:ext uri="{FF2B5EF4-FFF2-40B4-BE49-F238E27FC236}">
                    <a16:creationId xmlns:a16="http://schemas.microsoft.com/office/drawing/2014/main" id="{E99B1C69-E2B6-2944-ADFF-75BD1E5CCF82}"/>
                  </a:ext>
                </a:extLst>
              </p:cNvPr>
              <p:cNvGrpSpPr>
                <a:grpSpLocks/>
              </p:cNvGrpSpPr>
              <p:nvPr/>
            </p:nvGrpSpPr>
            <p:grpSpPr bwMode="auto">
              <a:xfrm>
                <a:off x="4739" y="1327"/>
                <a:ext cx="582" cy="139"/>
                <a:chOff x="614" y="2568"/>
                <a:chExt cx="725" cy="139"/>
              </a:xfrm>
            </p:grpSpPr>
            <p:sp>
              <p:nvSpPr>
                <p:cNvPr id="205" name="AutoShape 181">
                  <a:extLst>
                    <a:ext uri="{FF2B5EF4-FFF2-40B4-BE49-F238E27FC236}">
                      <a16:creationId xmlns:a16="http://schemas.microsoft.com/office/drawing/2014/main" id="{40AB9F71-EF2B-814B-9AA0-68CABE04DD9B}"/>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AutoShape 182">
                  <a:extLst>
                    <a:ext uri="{FF2B5EF4-FFF2-40B4-BE49-F238E27FC236}">
                      <a16:creationId xmlns:a16="http://schemas.microsoft.com/office/drawing/2014/main" id="{61BBD585-034C-FE44-8C4C-5732B02C9B93}"/>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94" name="Rectangle 183">
                <a:extLst>
                  <a:ext uri="{FF2B5EF4-FFF2-40B4-BE49-F238E27FC236}">
                    <a16:creationId xmlns:a16="http://schemas.microsoft.com/office/drawing/2014/main" id="{3003C525-2BE0-154F-83E7-C0B0EEC1A63C}"/>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5" name="Freeform 184">
                <a:extLst>
                  <a:ext uri="{FF2B5EF4-FFF2-40B4-BE49-F238E27FC236}">
                    <a16:creationId xmlns:a16="http://schemas.microsoft.com/office/drawing/2014/main" id="{87688AC3-3CC5-0947-8699-28651834F6F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6" name="Freeform 185">
                <a:extLst>
                  <a:ext uri="{FF2B5EF4-FFF2-40B4-BE49-F238E27FC236}">
                    <a16:creationId xmlns:a16="http://schemas.microsoft.com/office/drawing/2014/main" id="{3B30373F-530B-FF4A-A69C-611E391F9885}"/>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7" name="Oval 186">
                <a:extLst>
                  <a:ext uri="{FF2B5EF4-FFF2-40B4-BE49-F238E27FC236}">
                    <a16:creationId xmlns:a16="http://schemas.microsoft.com/office/drawing/2014/main" id="{BE74818C-974F-C344-AF1C-A571C38F7674}"/>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Freeform 187">
                <a:extLst>
                  <a:ext uri="{FF2B5EF4-FFF2-40B4-BE49-F238E27FC236}">
                    <a16:creationId xmlns:a16="http://schemas.microsoft.com/office/drawing/2014/main" id="{C9128504-5E1F-1F4A-BF9E-EFE7472C0309}"/>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99" name="AutoShape 188">
                <a:extLst>
                  <a:ext uri="{FF2B5EF4-FFF2-40B4-BE49-F238E27FC236}">
                    <a16:creationId xmlns:a16="http://schemas.microsoft.com/office/drawing/2014/main" id="{E1404165-9D6F-1942-BB52-FCC831E9A239}"/>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AutoShape 189">
                <a:extLst>
                  <a:ext uri="{FF2B5EF4-FFF2-40B4-BE49-F238E27FC236}">
                    <a16:creationId xmlns:a16="http://schemas.microsoft.com/office/drawing/2014/main" id="{7F94C469-5406-364A-84E2-47B5F8B49B4C}"/>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Oval 190">
                <a:extLst>
                  <a:ext uri="{FF2B5EF4-FFF2-40B4-BE49-F238E27FC236}">
                    <a16:creationId xmlns:a16="http://schemas.microsoft.com/office/drawing/2014/main" id="{A0E8CAFD-652A-E647-BA6D-055C853C8A16}"/>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2" name="Oval 191">
                <a:extLst>
                  <a:ext uri="{FF2B5EF4-FFF2-40B4-BE49-F238E27FC236}">
                    <a16:creationId xmlns:a16="http://schemas.microsoft.com/office/drawing/2014/main" id="{1A58DA79-10F0-C94E-9A96-4E39E4332121}"/>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03" name="Oval 192">
                <a:extLst>
                  <a:ext uri="{FF2B5EF4-FFF2-40B4-BE49-F238E27FC236}">
                    <a16:creationId xmlns:a16="http://schemas.microsoft.com/office/drawing/2014/main" id="{E5153F60-CA4E-AD46-AA61-51967FAF6727}"/>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Rectangle 193">
                <a:extLst>
                  <a:ext uri="{FF2B5EF4-FFF2-40B4-BE49-F238E27FC236}">
                    <a16:creationId xmlns:a16="http://schemas.microsoft.com/office/drawing/2014/main" id="{FDB88677-8689-BF48-AD1F-09182168736F}"/>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68" name="Group 167">
              <a:extLst>
                <a:ext uri="{FF2B5EF4-FFF2-40B4-BE49-F238E27FC236}">
                  <a16:creationId xmlns:a16="http://schemas.microsoft.com/office/drawing/2014/main" id="{EAFBA5EB-DA0C-3243-87AB-B89E8E79E894}"/>
                </a:ext>
              </a:extLst>
            </p:cNvPr>
            <p:cNvGrpSpPr/>
            <p:nvPr/>
          </p:nvGrpSpPr>
          <p:grpSpPr>
            <a:xfrm>
              <a:off x="2669417" y="3423937"/>
              <a:ext cx="2003932" cy="369332"/>
              <a:chOff x="7504363" y="3141846"/>
              <a:chExt cx="2003932" cy="369332"/>
            </a:xfrm>
          </p:grpSpPr>
          <p:grpSp>
            <p:nvGrpSpPr>
              <p:cNvPr id="175" name="Group 174">
                <a:extLst>
                  <a:ext uri="{FF2B5EF4-FFF2-40B4-BE49-F238E27FC236}">
                    <a16:creationId xmlns:a16="http://schemas.microsoft.com/office/drawing/2014/main" id="{11FC8479-D121-CF45-BE67-D2FC95EAF7B9}"/>
                  </a:ext>
                </a:extLst>
              </p:cNvPr>
              <p:cNvGrpSpPr/>
              <p:nvPr/>
            </p:nvGrpSpPr>
            <p:grpSpPr>
              <a:xfrm>
                <a:off x="7504363" y="3183676"/>
                <a:ext cx="2003932" cy="306163"/>
                <a:chOff x="1616358" y="2551230"/>
                <a:chExt cx="2141698" cy="218510"/>
              </a:xfrm>
            </p:grpSpPr>
            <p:sp>
              <p:nvSpPr>
                <p:cNvPr id="177" name="Rectangle 176">
                  <a:extLst>
                    <a:ext uri="{FF2B5EF4-FFF2-40B4-BE49-F238E27FC236}">
                      <a16:creationId xmlns:a16="http://schemas.microsoft.com/office/drawing/2014/main" id="{553693F6-B250-A94A-973B-A2B9E24D52C4}"/>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8" name="Oval 177">
                  <a:extLst>
                    <a:ext uri="{FF2B5EF4-FFF2-40B4-BE49-F238E27FC236}">
                      <a16:creationId xmlns:a16="http://schemas.microsoft.com/office/drawing/2014/main" id="{90731F76-7DB6-864C-9B95-2487D9D7B8DE}"/>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9" name="Oval 178">
                  <a:extLst>
                    <a:ext uri="{FF2B5EF4-FFF2-40B4-BE49-F238E27FC236}">
                      <a16:creationId xmlns:a16="http://schemas.microsoft.com/office/drawing/2014/main" id="{31CDAEAB-9168-0E4F-9A8E-E906655A076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0" name="Rectangle 179">
                  <a:extLst>
                    <a:ext uri="{FF2B5EF4-FFF2-40B4-BE49-F238E27FC236}">
                      <a16:creationId xmlns:a16="http://schemas.microsoft.com/office/drawing/2014/main" id="{34315B0F-7173-EA4C-98E3-3F4A8474AFE9}"/>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76" name="TextBox 175">
                <a:extLst>
                  <a:ext uri="{FF2B5EF4-FFF2-40B4-BE49-F238E27FC236}">
                    <a16:creationId xmlns:a16="http://schemas.microsoft.com/office/drawing/2014/main" id="{997FB701-F3E4-214A-918C-4E8D192B2BB3}"/>
                  </a:ext>
                </a:extLst>
              </p:cNvPr>
              <p:cNvSpPr txBox="1"/>
              <p:nvPr/>
            </p:nvSpPr>
            <p:spPr>
              <a:xfrm>
                <a:off x="7695752" y="3141846"/>
                <a:ext cx="167885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reliable channel</a:t>
                </a:r>
              </a:p>
            </p:txBody>
          </p:sp>
        </p:grpSp>
        <p:cxnSp>
          <p:nvCxnSpPr>
            <p:cNvPr id="169" name="Straight Connector 168">
              <a:extLst>
                <a:ext uri="{FF2B5EF4-FFF2-40B4-BE49-F238E27FC236}">
                  <a16:creationId xmlns:a16="http://schemas.microsoft.com/office/drawing/2014/main" id="{82CF18A5-E8B1-C44A-855D-BC2E13F5D131}"/>
                </a:ext>
              </a:extLst>
            </p:cNvPr>
            <p:cNvCxnSpPr>
              <a:cxnSpLocks/>
            </p:cNvCxnSpPr>
            <p:nvPr/>
          </p:nvCxnSpPr>
          <p:spPr>
            <a:xfrm>
              <a:off x="1082232"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0" name="Bent-Up Arrow 169">
              <a:extLst>
                <a:ext uri="{FF2B5EF4-FFF2-40B4-BE49-F238E27FC236}">
                  <a16:creationId xmlns:a16="http://schemas.microsoft.com/office/drawing/2014/main" id="{35B9DBBD-4E46-054F-AF2A-3048455F5FA1}"/>
                </a:ext>
              </a:extLst>
            </p:cNvPr>
            <p:cNvSpPr/>
            <p:nvPr/>
          </p:nvSpPr>
          <p:spPr>
            <a:xfrm rot="5400000">
              <a:off x="2152182" y="3067004"/>
              <a:ext cx="462111" cy="773811"/>
            </a:xfrm>
            <a:prstGeom prst="bentUpArrow">
              <a:avLst>
                <a:gd name="adj1" fmla="val 7999"/>
                <a:gd name="adj2" fmla="val 16334"/>
                <a:gd name="adj3" fmla="val 2138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1" name="Straight Connector 170">
              <a:extLst>
                <a:ext uri="{FF2B5EF4-FFF2-40B4-BE49-F238E27FC236}">
                  <a16:creationId xmlns:a16="http://schemas.microsoft.com/office/drawing/2014/main" id="{CFAA8010-49E9-EB46-BD2B-D57E00E6F5CD}"/>
                </a:ext>
              </a:extLst>
            </p:cNvPr>
            <p:cNvCxnSpPr>
              <a:cxnSpLocks/>
            </p:cNvCxnSpPr>
            <p:nvPr/>
          </p:nvCxnSpPr>
          <p:spPr>
            <a:xfrm>
              <a:off x="4645151" y="3325543"/>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72" name="TextBox 171">
              <a:extLst>
                <a:ext uri="{FF2B5EF4-FFF2-40B4-BE49-F238E27FC236}">
                  <a16:creationId xmlns:a16="http://schemas.microsoft.com/office/drawing/2014/main" id="{F1100341-F7A9-1D41-8489-9128E671B607}"/>
                </a:ext>
              </a:extLst>
            </p:cNvPr>
            <p:cNvSpPr txBox="1"/>
            <p:nvPr/>
          </p:nvSpPr>
          <p:spPr>
            <a:xfrm>
              <a:off x="737513" y="3044385"/>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3" name="TextBox 172">
              <a:extLst>
                <a:ext uri="{FF2B5EF4-FFF2-40B4-BE49-F238E27FC236}">
                  <a16:creationId xmlns:a16="http://schemas.microsoft.com/office/drawing/2014/main" id="{30DCEE24-EC49-B244-B451-278656DCCEBE}"/>
                </a:ext>
              </a:extLst>
            </p:cNvPr>
            <p:cNvSpPr txBox="1"/>
            <p:nvPr/>
          </p:nvSpPr>
          <p:spPr>
            <a:xfrm>
              <a:off x="828116" y="3272133"/>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15EB50A4-0F12-A743-8A7B-907E5EE4A2F5}"/>
                </a:ext>
              </a:extLst>
            </p:cNvPr>
            <p:cNvSpPr txBox="1"/>
            <p:nvPr/>
          </p:nvSpPr>
          <p:spPr>
            <a:xfrm flipH="1">
              <a:off x="1817207" y="4010900"/>
              <a:ext cx="402565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abstraction</a:t>
              </a:r>
            </a:p>
          </p:txBody>
        </p:sp>
      </p:grpSp>
      <p:sp>
        <p:nvSpPr>
          <p:cNvPr id="8" name="Rectangle 7">
            <a:extLst>
              <a:ext uri="{FF2B5EF4-FFF2-40B4-BE49-F238E27FC236}">
                <a16:creationId xmlns:a16="http://schemas.microsoft.com/office/drawing/2014/main" id="{7A8CA74F-CA34-FE4D-BBA8-48490B128E60}"/>
              </a:ext>
            </a:extLst>
          </p:cNvPr>
          <p:cNvSpPr/>
          <p:nvPr/>
        </p:nvSpPr>
        <p:spPr>
          <a:xfrm>
            <a:off x="295893" y="1816276"/>
            <a:ext cx="5265664" cy="239460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ight Arrow 13">
            <a:extLst>
              <a:ext uri="{FF2B5EF4-FFF2-40B4-BE49-F238E27FC236}">
                <a16:creationId xmlns:a16="http://schemas.microsoft.com/office/drawing/2014/main" id="{801B4EA5-1C05-1743-AB9A-0E0C38CDA1C5}"/>
              </a:ext>
            </a:extLst>
          </p:cNvPr>
          <p:cNvSpPr/>
          <p:nvPr/>
        </p:nvSpPr>
        <p:spPr>
          <a:xfrm>
            <a:off x="5448822" y="3106456"/>
            <a:ext cx="638827" cy="1014608"/>
          </a:xfrm>
          <a:prstGeom prst="rightArrow">
            <a:avLst/>
          </a:prstGeom>
          <a:gradFill>
            <a:gsLst>
              <a:gs pos="0">
                <a:schemeClr val="accent1">
                  <a:lumMod val="5000"/>
                  <a:lumOff val="95000"/>
                </a:schemeClr>
              </a:gs>
              <a:gs pos="5600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Oval 2">
            <a:extLst>
              <a:ext uri="{FF2B5EF4-FFF2-40B4-BE49-F238E27FC236}">
                <a16:creationId xmlns:a16="http://schemas.microsoft.com/office/drawing/2014/main" id="{5B614158-9985-B744-A5F2-706D5EF5D7E9}"/>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Oval 230">
            <a:extLst>
              <a:ext uri="{FF2B5EF4-FFF2-40B4-BE49-F238E27FC236}">
                <a16:creationId xmlns:a16="http://schemas.microsoft.com/office/drawing/2014/main" id="{4368BA48-D0C1-5949-880D-4FFAA26CCECD}"/>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Slide Number Placeholder 2">
            <a:extLst>
              <a:ext uri="{FF2B5EF4-FFF2-40B4-BE49-F238E27FC236}">
                <a16:creationId xmlns:a16="http://schemas.microsoft.com/office/drawing/2014/main" id="{F8B5D732-7735-9D4B-9D7A-0E2219A426F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38</a:t>
            </a:fld>
            <a:endParaRPr lang="en-US" dirty="0"/>
          </a:p>
        </p:txBody>
      </p:sp>
    </p:spTree>
    <p:extLst>
      <p:ext uri="{BB962C8B-B14F-4D97-AF65-F5344CB8AC3E}">
        <p14:creationId xmlns:p14="http://schemas.microsoft.com/office/powerpoint/2010/main" val="327558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0"/>
                                        <p:tgtEl>
                                          <p:spTgt spid="9"/>
                                        </p:tgtEl>
                                      </p:cBhvr>
                                    </p:animEffect>
                                  </p:childTnLst>
                                </p:cTn>
                              </p:par>
                            </p:childTnLst>
                          </p:cTn>
                        </p:par>
                        <p:par>
                          <p:cTn id="12" fill="hold">
                            <p:stCondLst>
                              <p:cond delay="1500"/>
                            </p:stCondLst>
                            <p:childTnLst>
                              <p:par>
                                <p:cTn id="13" presetID="9" presetClass="exit" presetSubtype="0" fill="hold" grpId="1" nodeType="afterEffect">
                                  <p:stCondLst>
                                    <p:cond delay="0"/>
                                  </p:stCondLst>
                                  <p:childTnLst>
                                    <p:animEffect transition="out" filter="dissolve">
                                      <p:cBhvr>
                                        <p:cTn id="14" dur="500"/>
                                        <p:tgtEl>
                                          <p:spTgt spid="14"/>
                                        </p:tgtEl>
                                      </p:cBhvr>
                                    </p:animEffect>
                                    <p:set>
                                      <p:cBhvr>
                                        <p:cTn id="15" dur="1" fill="hold">
                                          <p:stCondLst>
                                            <p:cond delay="499"/>
                                          </p:stCondLst>
                                        </p:cTn>
                                        <p:tgtEl>
                                          <p:spTgt spid="1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dissolve">
                                      <p:cBhvr>
                                        <p:cTn id="20" dur="500"/>
                                        <p:tgtEl>
                                          <p:spTgt spid="3"/>
                                        </p:tgtEl>
                                      </p:cBhvr>
                                    </p:animEffect>
                                  </p:childTnLst>
                                </p:cTn>
                              </p:par>
                            </p:childTnLst>
                          </p:cTn>
                        </p:par>
                        <p:par>
                          <p:cTn id="21" fill="hold">
                            <p:stCondLst>
                              <p:cond delay="500"/>
                            </p:stCondLst>
                            <p:childTnLst>
                              <p:par>
                                <p:cTn id="22" presetID="9" presetClass="entr" presetSubtype="0" fill="hold" grpId="0" nodeType="afterEffect">
                                  <p:stCondLst>
                                    <p:cond delay="1000"/>
                                  </p:stCondLst>
                                  <p:childTnLst>
                                    <p:set>
                                      <p:cBhvr>
                                        <p:cTn id="23" dur="1" fill="hold">
                                          <p:stCondLst>
                                            <p:cond delay="0"/>
                                          </p:stCondLst>
                                        </p:cTn>
                                        <p:tgtEl>
                                          <p:spTgt spid="231"/>
                                        </p:tgtEl>
                                        <p:attrNameLst>
                                          <p:attrName>style.visibility</p:attrName>
                                        </p:attrNameLst>
                                      </p:cBhvr>
                                      <p:to>
                                        <p:strVal val="visible"/>
                                      </p:to>
                                    </p:set>
                                    <p:animEffect transition="in" filter="dissolve">
                                      <p:cBhvr>
                                        <p:cTn id="24" dur="500"/>
                                        <p:tgtEl>
                                          <p:spTgt spid="2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3" grpId="0" animBg="1"/>
      <p:bldP spid="231"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16" name="Group 15">
            <a:extLst>
              <a:ext uri="{FF2B5EF4-FFF2-40B4-BE49-F238E27FC236}">
                <a16:creationId xmlns:a16="http://schemas.microsoft.com/office/drawing/2014/main" id="{3F910FC6-F569-2147-8E13-9C3CBF349C22}"/>
              </a:ext>
            </a:extLst>
          </p:cNvPr>
          <p:cNvGrpSpPr/>
          <p:nvPr/>
        </p:nvGrpSpPr>
        <p:grpSpPr>
          <a:xfrm>
            <a:off x="995688" y="3550466"/>
            <a:ext cx="9016751" cy="2246769"/>
            <a:chOff x="995688" y="4013928"/>
            <a:chExt cx="9016751" cy="2246769"/>
          </a:xfrm>
        </p:grpSpPr>
        <p:sp>
          <p:nvSpPr>
            <p:cNvPr id="254" name="TextBox 253">
              <a:extLst>
                <a:ext uri="{FF2B5EF4-FFF2-40B4-BE49-F238E27FC236}">
                  <a16:creationId xmlns:a16="http://schemas.microsoft.com/office/drawing/2014/main" id="{B694493B-88BF-134F-B1BA-C0BD341D486C}"/>
                </a:ext>
              </a:extLst>
            </p:cNvPr>
            <p:cNvSpPr txBox="1"/>
            <p:nvPr/>
          </p:nvSpPr>
          <p:spPr>
            <a:xfrm>
              <a:off x="995688" y="4013928"/>
              <a:ext cx="4815357" cy="2246769"/>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Complexity of reliable data transfer protocol  will depend (strongly) on characteristics of unreliable channel (lose, corrupt, reorder data?)</a:t>
              </a:r>
            </a:p>
          </p:txBody>
        </p:sp>
        <p:cxnSp>
          <p:nvCxnSpPr>
            <p:cNvPr id="10" name="Straight Connector 9">
              <a:extLst>
                <a:ext uri="{FF2B5EF4-FFF2-40B4-BE49-F238E27FC236}">
                  <a16:creationId xmlns:a16="http://schemas.microsoft.com/office/drawing/2014/main" id="{CF6FCEAF-463D-2648-AB33-C825C90C616E}"/>
                </a:ext>
              </a:extLst>
            </p:cNvPr>
            <p:cNvCxnSpPr>
              <a:cxnSpLocks/>
            </p:cNvCxnSpPr>
            <p:nvPr/>
          </p:nvCxnSpPr>
          <p:spPr>
            <a:xfrm flipH="1">
              <a:off x="5799610" y="4167212"/>
              <a:ext cx="1091351" cy="100112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E0B021F0-9489-874C-A482-48774A1F4135}"/>
                </a:ext>
              </a:extLst>
            </p:cNvPr>
            <p:cNvCxnSpPr>
              <a:cxnSpLocks/>
            </p:cNvCxnSpPr>
            <p:nvPr/>
          </p:nvCxnSpPr>
          <p:spPr>
            <a:xfrm flipH="1">
              <a:off x="5800941" y="4291381"/>
              <a:ext cx="4211498" cy="8863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231" name="Oval 230">
            <a:extLst>
              <a:ext uri="{FF2B5EF4-FFF2-40B4-BE49-F238E27FC236}">
                <a16:creationId xmlns:a16="http://schemas.microsoft.com/office/drawing/2014/main" id="{05A41E28-36B5-F84E-9E12-7529960E3C65}"/>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6" name="Oval 235">
            <a:extLst>
              <a:ext uri="{FF2B5EF4-FFF2-40B4-BE49-F238E27FC236}">
                <a16:creationId xmlns:a16="http://schemas.microsoft.com/office/drawing/2014/main" id="{1C1568F9-7215-6C43-8C2A-E0D8D4F2877D}"/>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5" name="Slide Number Placeholder 2">
            <a:extLst>
              <a:ext uri="{FF2B5EF4-FFF2-40B4-BE49-F238E27FC236}">
                <a16:creationId xmlns:a16="http://schemas.microsoft.com/office/drawing/2014/main" id="{ADF8FD71-EE62-D045-9E44-162D8557969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39</a:t>
            </a:fld>
            <a:endParaRPr lang="en-US" dirty="0"/>
          </a:p>
        </p:txBody>
      </p:sp>
    </p:spTree>
    <p:extLst>
      <p:ext uri="{BB962C8B-B14F-4D97-AF65-F5344CB8AC3E}">
        <p14:creationId xmlns:p14="http://schemas.microsoft.com/office/powerpoint/2010/main" val="564278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normAutofit/>
          </a:bodyPr>
          <a:lstStyle/>
          <a:p>
            <a:r>
              <a:rPr lang="en-US" altLang="en-US" sz="4400" dirty="0">
                <a:cs typeface="Calibri" panose="020F0502020204030204" pitchFamily="34" charset="0"/>
              </a:rPr>
              <a:t>Transport services and protocols</a:t>
            </a:r>
            <a:endParaRPr lang="en-US" sz="4400" dirty="0"/>
          </a:p>
        </p:txBody>
      </p:sp>
      <p:sp>
        <p:nvSpPr>
          <p:cNvPr id="6" name="Rectangle 3">
            <a:extLst>
              <a:ext uri="{FF2B5EF4-FFF2-40B4-BE49-F238E27FC236}">
                <a16:creationId xmlns:a16="http://schemas.microsoft.com/office/drawing/2014/main" id="{B81DCC24-3FE7-E745-BC17-3886FB241095}"/>
              </a:ext>
            </a:extLst>
          </p:cNvPr>
          <p:cNvSpPr txBox="1">
            <a:spLocks noChangeArrowheads="1"/>
          </p:cNvSpPr>
          <p:nvPr/>
        </p:nvSpPr>
        <p:spPr>
          <a:xfrm>
            <a:off x="681218" y="1443831"/>
            <a:ext cx="5815703" cy="162194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provide</a:t>
            </a:r>
            <a:r>
              <a:rPr kumimoji="0" lang="en-US" sz="2800" b="0" i="1" u="none" strike="noStrike" kern="1200" cap="none" spc="0" normalizeH="0" baseline="0" noProof="0" dirty="0">
                <a:ln>
                  <a:noFill/>
                </a:ln>
                <a:solidFill>
                  <a:srgbClr val="FF0000"/>
                </a:solidFill>
                <a:effectLst/>
                <a:uLnTx/>
                <a:uFillTx/>
                <a:latin typeface="Calibri" panose="020F0502020204030204"/>
                <a:ea typeface="+mn-ea"/>
                <a:cs typeface="+mn-cs"/>
              </a:rPr>
              <a:t> </a:t>
            </a: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logical communication</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between application processes running on different hosts</a:t>
            </a:r>
          </a:p>
        </p:txBody>
      </p:sp>
      <p:sp>
        <p:nvSpPr>
          <p:cNvPr id="10" name="Freeform 9">
            <a:extLst>
              <a:ext uri="{FF2B5EF4-FFF2-40B4-BE49-F238E27FC236}">
                <a16:creationId xmlns:a16="http://schemas.microsoft.com/office/drawing/2014/main" id="{7FC4FF92-130F-BB41-8C2E-AD6E35A5EFB3}"/>
              </a:ext>
            </a:extLst>
          </p:cNvPr>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417">
            <a:extLst>
              <a:ext uri="{FF2B5EF4-FFF2-40B4-BE49-F238E27FC236}">
                <a16:creationId xmlns:a16="http://schemas.microsoft.com/office/drawing/2014/main" id="{86D46BE4-B0DC-6447-9B19-4A15963D6107}"/>
              </a:ext>
            </a:extLst>
          </p:cNvPr>
          <p:cNvSpPr>
            <a:spLocks/>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418">
            <a:extLst>
              <a:ext uri="{FF2B5EF4-FFF2-40B4-BE49-F238E27FC236}">
                <a16:creationId xmlns:a16="http://schemas.microsoft.com/office/drawing/2014/main" id="{B6EA0447-3C72-2546-A182-B18B3204742F}"/>
              </a:ext>
            </a:extLst>
          </p:cNvPr>
          <p:cNvGrpSpPr>
            <a:grpSpLocks/>
          </p:cNvGrpSpPr>
          <p:nvPr/>
        </p:nvGrpSpPr>
        <p:grpSpPr bwMode="auto">
          <a:xfrm>
            <a:off x="7205350" y="3289251"/>
            <a:ext cx="1458912" cy="933450"/>
            <a:chOff x="2889" y="1631"/>
            <a:chExt cx="980" cy="743"/>
          </a:xfrm>
        </p:grpSpPr>
        <p:sp>
          <p:nvSpPr>
            <p:cNvPr id="13" name="Rectangle 419">
              <a:extLst>
                <a:ext uri="{FF2B5EF4-FFF2-40B4-BE49-F238E27FC236}">
                  <a16:creationId xmlns:a16="http://schemas.microsoft.com/office/drawing/2014/main" id="{BE021C30-4F59-6844-AF0D-B5AB853A3B1C}"/>
                </a:ext>
              </a:extLst>
            </p:cNvPr>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 name="AutoShape 420">
              <a:extLst>
                <a:ext uri="{FF2B5EF4-FFF2-40B4-BE49-F238E27FC236}">
                  <a16:creationId xmlns:a16="http://schemas.microsoft.com/office/drawing/2014/main" id="{27AA7BFA-EEE4-4140-B9E6-23FEE52ACCEA}"/>
                </a:ext>
              </a:extLst>
            </p:cNvPr>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 name="Freeform 427">
            <a:extLst>
              <a:ext uri="{FF2B5EF4-FFF2-40B4-BE49-F238E27FC236}">
                <a16:creationId xmlns:a16="http://schemas.microsoft.com/office/drawing/2014/main" id="{50383F63-A1BE-EE40-9A4A-9521B5B39A87}"/>
              </a:ext>
            </a:extLst>
          </p:cNvPr>
          <p:cNvSpPr>
            <a:spLocks/>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Text Box 580">
            <a:extLst>
              <a:ext uri="{FF2B5EF4-FFF2-40B4-BE49-F238E27FC236}">
                <a16:creationId xmlns:a16="http://schemas.microsoft.com/office/drawing/2014/main" id="{68F39DC6-82AA-494B-BF8C-3328A3504C38}"/>
              </a:ext>
            </a:extLst>
          </p:cNvPr>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mobile network</a:t>
            </a:r>
          </a:p>
        </p:txBody>
      </p:sp>
      <p:sp>
        <p:nvSpPr>
          <p:cNvPr id="17" name="Text Box 580">
            <a:extLst>
              <a:ext uri="{FF2B5EF4-FFF2-40B4-BE49-F238E27FC236}">
                <a16:creationId xmlns:a16="http://schemas.microsoft.com/office/drawing/2014/main" id="{4FAF1075-A726-A74C-A102-E55EF3041A0B}"/>
              </a:ext>
            </a:extLst>
          </p:cNvPr>
          <p:cNvSpPr txBox="1">
            <a:spLocks noChangeArrowheads="1"/>
          </p:cNvSpPr>
          <p:nvPr/>
        </p:nvSpPr>
        <p:spPr bwMode="auto">
          <a:xfrm>
            <a:off x="7330835" y="4191922"/>
            <a:ext cx="1955646" cy="268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home network</a:t>
            </a:r>
          </a:p>
        </p:txBody>
      </p:sp>
      <p:sp>
        <p:nvSpPr>
          <p:cNvPr id="19" name="Text Box 580">
            <a:extLst>
              <a:ext uri="{FF2B5EF4-FFF2-40B4-BE49-F238E27FC236}">
                <a16:creationId xmlns:a16="http://schemas.microsoft.com/office/drawing/2014/main" id="{18D63BA9-A80C-3C4E-951E-EC3E6277A653}"/>
              </a:ext>
            </a:extLst>
          </p:cNvPr>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p>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p>
        </p:txBody>
      </p:sp>
      <p:sp>
        <p:nvSpPr>
          <p:cNvPr id="20" name="Freeform 19">
            <a:extLst>
              <a:ext uri="{FF2B5EF4-FFF2-40B4-BE49-F238E27FC236}">
                <a16:creationId xmlns:a16="http://schemas.microsoft.com/office/drawing/2014/main" id="{21C1BA4F-9694-604C-B41C-E527BFD0B4FC}"/>
              </a:ext>
            </a:extLst>
          </p:cNvPr>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1" name="Group 20">
            <a:extLst>
              <a:ext uri="{FF2B5EF4-FFF2-40B4-BE49-F238E27FC236}">
                <a16:creationId xmlns:a16="http://schemas.microsoft.com/office/drawing/2014/main" id="{09D929D7-3426-7545-8640-DC8E2ED95FB9}"/>
              </a:ext>
            </a:extLst>
          </p:cNvPr>
          <p:cNvGrpSpPr/>
          <p:nvPr/>
        </p:nvGrpSpPr>
        <p:grpSpPr>
          <a:xfrm>
            <a:off x="10837700" y="3928050"/>
            <a:ext cx="687393" cy="721548"/>
            <a:chOff x="5203089" y="1751190"/>
            <a:chExt cx="858331" cy="662414"/>
          </a:xfrm>
        </p:grpSpPr>
        <p:sp>
          <p:nvSpPr>
            <p:cNvPr id="22" name="Freeform 21">
              <a:extLst>
                <a:ext uri="{FF2B5EF4-FFF2-40B4-BE49-F238E27FC236}">
                  <a16:creationId xmlns:a16="http://schemas.microsoft.com/office/drawing/2014/main" id="{32949C6B-70A2-0C41-96B1-4A94F8B7F80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22">
              <a:extLst>
                <a:ext uri="{FF2B5EF4-FFF2-40B4-BE49-F238E27FC236}">
                  <a16:creationId xmlns:a16="http://schemas.microsoft.com/office/drawing/2014/main" id="{6A42A8C1-0A52-8944-BCD0-7C3E1000F6A9}"/>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4" name="Straight Connector 23">
              <a:extLst>
                <a:ext uri="{FF2B5EF4-FFF2-40B4-BE49-F238E27FC236}">
                  <a16:creationId xmlns:a16="http://schemas.microsoft.com/office/drawing/2014/main" id="{3801E422-A8CB-5D4B-8A53-10BB1CC241B4}"/>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9A70776E-060B-774C-AF87-577276BCDEDB}"/>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04F15741-4E5D-2C40-AA55-B8A92FB5641B}"/>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CC116124-6B0D-0A48-9748-70E0EE10E0B8}"/>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41A80C21-FB20-4F42-A016-94A2E068D917}"/>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96746B7-2DA8-C14F-A27C-643C5FAB1AF2}"/>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0" name="Group 29">
            <a:extLst>
              <a:ext uri="{FF2B5EF4-FFF2-40B4-BE49-F238E27FC236}">
                <a16:creationId xmlns:a16="http://schemas.microsoft.com/office/drawing/2014/main" id="{02066780-DE5E-6740-8BBA-01C995D1619B}"/>
              </a:ext>
            </a:extLst>
          </p:cNvPr>
          <p:cNvGrpSpPr/>
          <p:nvPr/>
        </p:nvGrpSpPr>
        <p:grpSpPr>
          <a:xfrm>
            <a:off x="10771171" y="3194171"/>
            <a:ext cx="594613" cy="648336"/>
            <a:chOff x="5203089" y="1751190"/>
            <a:chExt cx="858331" cy="662414"/>
          </a:xfrm>
        </p:grpSpPr>
        <p:sp>
          <p:nvSpPr>
            <p:cNvPr id="31" name="Freeform 30">
              <a:extLst>
                <a:ext uri="{FF2B5EF4-FFF2-40B4-BE49-F238E27FC236}">
                  <a16:creationId xmlns:a16="http://schemas.microsoft.com/office/drawing/2014/main" id="{F49A9BF7-5D60-2C4D-AF1F-F5F5F46EB76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a:extLst>
                <a:ext uri="{FF2B5EF4-FFF2-40B4-BE49-F238E27FC236}">
                  <a16:creationId xmlns:a16="http://schemas.microsoft.com/office/drawing/2014/main" id="{F8935E55-D83F-F74C-A0C3-358E8FF3E7CE}"/>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3" name="Straight Connector 32">
              <a:extLst>
                <a:ext uri="{FF2B5EF4-FFF2-40B4-BE49-F238E27FC236}">
                  <a16:creationId xmlns:a16="http://schemas.microsoft.com/office/drawing/2014/main" id="{3FFB49DC-1122-2D42-9C83-51C0E0469DF6}"/>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FB4DFA1B-BDC0-0547-BA3C-F5988DF09577}"/>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734898AC-622F-264A-9A7D-E5817715A6AD}"/>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B01C8AF5-125A-4746-96BD-BF09BC7DDE9B}"/>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53662089-AD1C-A64B-9B48-0369C502239D}"/>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B0D9A8F3-9F56-D642-96B2-51A352E9864D}"/>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39" name="Freeform 38">
            <a:extLst>
              <a:ext uri="{FF2B5EF4-FFF2-40B4-BE49-F238E27FC236}">
                <a16:creationId xmlns:a16="http://schemas.microsoft.com/office/drawing/2014/main" id="{717B1C14-4D36-EF4F-A926-BBBD98456BEE}"/>
              </a:ext>
            </a:extLst>
          </p:cNvPr>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TextBox 39">
            <a:extLst>
              <a:ext uri="{FF2B5EF4-FFF2-40B4-BE49-F238E27FC236}">
                <a16:creationId xmlns:a16="http://schemas.microsoft.com/office/drawing/2014/main" id="{E13F2107-1C9A-0C41-B24A-0671CC60D47A}"/>
              </a:ext>
            </a:extLst>
          </p:cNvPr>
          <p:cNvSpPr txBox="1"/>
          <p:nvPr/>
        </p:nvSpPr>
        <p:spPr>
          <a:xfrm>
            <a:off x="9427201" y="1851195"/>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p>
        </p:txBody>
      </p:sp>
      <p:sp>
        <p:nvSpPr>
          <p:cNvPr id="41" name="Rectangle 40">
            <a:extLst>
              <a:ext uri="{FF2B5EF4-FFF2-40B4-BE49-F238E27FC236}">
                <a16:creationId xmlns:a16="http://schemas.microsoft.com/office/drawing/2014/main" id="{4E6D405D-F88D-A643-A8DA-87BCB5348C5C}"/>
              </a:ext>
            </a:extLst>
          </p:cNvPr>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TextBox 41">
            <a:extLst>
              <a:ext uri="{FF2B5EF4-FFF2-40B4-BE49-F238E27FC236}">
                <a16:creationId xmlns:a16="http://schemas.microsoft.com/office/drawing/2014/main" id="{ED05228A-100C-D643-BB8E-545E51741FBA}"/>
              </a:ext>
            </a:extLst>
          </p:cNvPr>
          <p:cNvSpPr txBox="1"/>
          <p:nvPr/>
        </p:nvSpPr>
        <p:spPr>
          <a:xfrm>
            <a:off x="8766162" y="3447919"/>
            <a:ext cx="1040639" cy="4801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local or regional ISP</a:t>
            </a:r>
          </a:p>
        </p:txBody>
      </p:sp>
      <p:sp>
        <p:nvSpPr>
          <p:cNvPr id="43" name="TextBox 42">
            <a:extLst>
              <a:ext uri="{FF2B5EF4-FFF2-40B4-BE49-F238E27FC236}">
                <a16:creationId xmlns:a16="http://schemas.microsoft.com/office/drawing/2014/main" id="{795F625F-E4CA-A14C-BDB7-680FDFE6EE1F}"/>
              </a:ext>
            </a:extLst>
          </p:cNvPr>
          <p:cNvSpPr txBox="1"/>
          <p:nvPr/>
        </p:nvSpPr>
        <p:spPr>
          <a:xfrm>
            <a:off x="10917767" y="4677937"/>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p>
        </p:txBody>
      </p:sp>
      <p:sp>
        <p:nvSpPr>
          <p:cNvPr id="44" name="TextBox 43">
            <a:extLst>
              <a:ext uri="{FF2B5EF4-FFF2-40B4-BE49-F238E27FC236}">
                <a16:creationId xmlns:a16="http://schemas.microsoft.com/office/drawing/2014/main" id="{75188F4C-A928-8F4F-9205-FD6C4D77CC8D}"/>
              </a:ext>
            </a:extLst>
          </p:cNvPr>
          <p:cNvSpPr txBox="1"/>
          <p:nvPr/>
        </p:nvSpPr>
        <p:spPr>
          <a:xfrm>
            <a:off x="10063018" y="4228248"/>
            <a:ext cx="843051" cy="6740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content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provider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45" name="Straight Connector 44">
            <a:extLst>
              <a:ext uri="{FF2B5EF4-FFF2-40B4-BE49-F238E27FC236}">
                <a16:creationId xmlns:a16="http://schemas.microsoft.com/office/drawing/2014/main" id="{959284F2-2C3E-6B49-83BE-150EADA93824}"/>
              </a:ext>
            </a:extLst>
          </p:cNvPr>
          <p:cNvCxnSpPr>
            <a:cxnSpLocks/>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1AEFAB6-4248-8846-A79A-BF9D6164DE76}"/>
              </a:ext>
            </a:extLst>
          </p:cNvPr>
          <p:cNvCxnSpPr>
            <a:cxnSpLocks/>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D0D3269-0EC2-2640-AC07-B881868275F8}"/>
              </a:ext>
            </a:extLst>
          </p:cNvPr>
          <p:cNvCxnSpPr>
            <a:cxnSpLocks/>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63C34A0-4725-C44D-9514-4F74B2157D8C}"/>
              </a:ext>
            </a:extLst>
          </p:cNvPr>
          <p:cNvCxnSpPr>
            <a:cxnSpLocks/>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D0311E5-76D3-2C44-A6A8-22CB01ADCF02}"/>
              </a:ext>
            </a:extLst>
          </p:cNvPr>
          <p:cNvCxnSpPr>
            <a:cxnSpLocks/>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939BF82-EFED-E140-BFC2-23D3688C2CB7}"/>
              </a:ext>
            </a:extLst>
          </p:cNvPr>
          <p:cNvCxnSpPr>
            <a:cxnSpLocks/>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6E47AF2-94A8-0243-8795-936020048815}"/>
              </a:ext>
            </a:extLst>
          </p:cNvPr>
          <p:cNvCxnSpPr>
            <a:cxnSpLocks/>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D648A8C-238E-7045-A29E-EDD4DA54C3A4}"/>
              </a:ext>
            </a:extLst>
          </p:cNvPr>
          <p:cNvCxnSpPr>
            <a:cxnSpLocks/>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1F8AD327-3BC9-7D46-A7E7-D0F90B60A252}"/>
              </a:ext>
            </a:extLst>
          </p:cNvPr>
          <p:cNvCxnSpPr>
            <a:cxnSpLocks/>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17C26C3-84F1-C149-AC22-6F1EB6629DA9}"/>
              </a:ext>
            </a:extLst>
          </p:cNvPr>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0F05EFE-FD3D-3C4D-8F4F-0AC6B112D1A2}"/>
              </a:ext>
            </a:extLst>
          </p:cNvPr>
          <p:cNvCxnSpPr>
            <a:cxnSpLocks/>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56" name="Group 55">
            <a:extLst>
              <a:ext uri="{FF2B5EF4-FFF2-40B4-BE49-F238E27FC236}">
                <a16:creationId xmlns:a16="http://schemas.microsoft.com/office/drawing/2014/main" id="{CCC39A38-643E-1841-84E4-48B68DB2ED03}"/>
              </a:ext>
            </a:extLst>
          </p:cNvPr>
          <p:cNvGrpSpPr/>
          <p:nvPr/>
        </p:nvGrpSpPr>
        <p:grpSpPr>
          <a:xfrm>
            <a:off x="7562238" y="2127325"/>
            <a:ext cx="3578867" cy="3640283"/>
            <a:chOff x="7562238" y="2127325"/>
            <a:chExt cx="3578867" cy="3640283"/>
          </a:xfrm>
        </p:grpSpPr>
        <p:grpSp>
          <p:nvGrpSpPr>
            <p:cNvPr id="57" name="Group 56">
              <a:extLst>
                <a:ext uri="{FF2B5EF4-FFF2-40B4-BE49-F238E27FC236}">
                  <a16:creationId xmlns:a16="http://schemas.microsoft.com/office/drawing/2014/main" id="{479EF77B-B7F5-D441-A37D-7AC14D43B519}"/>
                </a:ext>
              </a:extLst>
            </p:cNvPr>
            <p:cNvGrpSpPr/>
            <p:nvPr/>
          </p:nvGrpSpPr>
          <p:grpSpPr>
            <a:xfrm>
              <a:off x="7857253" y="2127325"/>
              <a:ext cx="3283852" cy="3640283"/>
              <a:chOff x="7881336" y="2104198"/>
              <a:chExt cx="3283852" cy="3640283"/>
            </a:xfrm>
          </p:grpSpPr>
          <p:sp>
            <p:nvSpPr>
              <p:cNvPr id="62" name="Line 428">
                <a:extLst>
                  <a:ext uri="{FF2B5EF4-FFF2-40B4-BE49-F238E27FC236}">
                    <a16:creationId xmlns:a16="http://schemas.microsoft.com/office/drawing/2014/main" id="{16F1973E-A8F0-6E4E-9510-49D75998F4A8}"/>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Line 430">
                <a:extLst>
                  <a:ext uri="{FF2B5EF4-FFF2-40B4-BE49-F238E27FC236}">
                    <a16:creationId xmlns:a16="http://schemas.microsoft.com/office/drawing/2014/main" id="{CAB72423-2D43-1046-869C-9EDAEA5E40C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Line 431">
                <a:extLst>
                  <a:ext uri="{FF2B5EF4-FFF2-40B4-BE49-F238E27FC236}">
                    <a16:creationId xmlns:a16="http://schemas.microsoft.com/office/drawing/2014/main" id="{99BD1088-D56F-3A42-8E44-483A32BEDA49}"/>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Line 432">
                <a:extLst>
                  <a:ext uri="{FF2B5EF4-FFF2-40B4-BE49-F238E27FC236}">
                    <a16:creationId xmlns:a16="http://schemas.microsoft.com/office/drawing/2014/main" id="{8A75CF99-7455-B74F-8BAD-3AD43E03F473}"/>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Line 433">
                <a:extLst>
                  <a:ext uri="{FF2B5EF4-FFF2-40B4-BE49-F238E27FC236}">
                    <a16:creationId xmlns:a16="http://schemas.microsoft.com/office/drawing/2014/main" id="{FC542B29-675E-3D46-80C8-75565CBAE29A}"/>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Line 435">
                <a:extLst>
                  <a:ext uri="{FF2B5EF4-FFF2-40B4-BE49-F238E27FC236}">
                    <a16:creationId xmlns:a16="http://schemas.microsoft.com/office/drawing/2014/main" id="{2B974C3D-5280-D849-8D04-7FDDEF66CF86}"/>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8" name="Line 436">
                <a:extLst>
                  <a:ext uri="{FF2B5EF4-FFF2-40B4-BE49-F238E27FC236}">
                    <a16:creationId xmlns:a16="http://schemas.microsoft.com/office/drawing/2014/main" id="{05391238-AE6D-D14C-8C1F-CD07E40328C7}"/>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Line 439">
                <a:extLst>
                  <a:ext uri="{FF2B5EF4-FFF2-40B4-BE49-F238E27FC236}">
                    <a16:creationId xmlns:a16="http://schemas.microsoft.com/office/drawing/2014/main" id="{F0B33890-F38E-9948-851E-64C7E965F08B}"/>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Line 440">
                <a:extLst>
                  <a:ext uri="{FF2B5EF4-FFF2-40B4-BE49-F238E27FC236}">
                    <a16:creationId xmlns:a16="http://schemas.microsoft.com/office/drawing/2014/main" id="{A6F6A7F9-E45C-124D-AC6C-F4101DAE4B5F}"/>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Line 441">
                <a:extLst>
                  <a:ext uri="{FF2B5EF4-FFF2-40B4-BE49-F238E27FC236}">
                    <a16:creationId xmlns:a16="http://schemas.microsoft.com/office/drawing/2014/main" id="{AD8346D7-6C40-1348-A196-CC99EDB76C75}"/>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Line 443">
                <a:extLst>
                  <a:ext uri="{FF2B5EF4-FFF2-40B4-BE49-F238E27FC236}">
                    <a16:creationId xmlns:a16="http://schemas.microsoft.com/office/drawing/2014/main" id="{E2DA8AD7-F617-354E-B5AE-47F97541A8FA}"/>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Line 449">
                <a:extLst>
                  <a:ext uri="{FF2B5EF4-FFF2-40B4-BE49-F238E27FC236}">
                    <a16:creationId xmlns:a16="http://schemas.microsoft.com/office/drawing/2014/main" id="{E873DD89-2DB7-304C-ADED-170F1F4E1A6A}"/>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Line 428">
                <a:extLst>
                  <a:ext uri="{FF2B5EF4-FFF2-40B4-BE49-F238E27FC236}">
                    <a16:creationId xmlns:a16="http://schemas.microsoft.com/office/drawing/2014/main" id="{56AC483A-3972-5540-9E9F-AE1FE256604E}"/>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Line 440">
                <a:extLst>
                  <a:ext uri="{FF2B5EF4-FFF2-40B4-BE49-F238E27FC236}">
                    <a16:creationId xmlns:a16="http://schemas.microsoft.com/office/drawing/2014/main" id="{B0224379-0B0C-1343-B0E2-E62DFA482C03}"/>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6" name="Straight Connector 75">
                <a:extLst>
                  <a:ext uri="{FF2B5EF4-FFF2-40B4-BE49-F238E27FC236}">
                    <a16:creationId xmlns:a16="http://schemas.microsoft.com/office/drawing/2014/main" id="{1DFBDA95-16CE-D146-A4C5-C45EDEC8D34E}"/>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a:extLst>
                  <a:ext uri="{FF2B5EF4-FFF2-40B4-BE49-F238E27FC236}">
                    <a16:creationId xmlns:a16="http://schemas.microsoft.com/office/drawing/2014/main" id="{A282E722-916E-234E-AC0B-E2B36A0049E1}"/>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a:extLst>
                  <a:ext uri="{FF2B5EF4-FFF2-40B4-BE49-F238E27FC236}">
                    <a16:creationId xmlns:a16="http://schemas.microsoft.com/office/drawing/2014/main" id="{F691F242-AF67-1B42-8D8E-F09C1EB27D39}"/>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a:extLst>
                  <a:ext uri="{FF2B5EF4-FFF2-40B4-BE49-F238E27FC236}">
                    <a16:creationId xmlns:a16="http://schemas.microsoft.com/office/drawing/2014/main" id="{EFE49F46-6C78-A640-A53B-1F2DCAE49B5E}"/>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a:extLst>
                  <a:ext uri="{FF2B5EF4-FFF2-40B4-BE49-F238E27FC236}">
                    <a16:creationId xmlns:a16="http://schemas.microsoft.com/office/drawing/2014/main" id="{81454C82-BE7E-874F-AA28-09F795395B3E}"/>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a:extLst>
                  <a:ext uri="{FF2B5EF4-FFF2-40B4-BE49-F238E27FC236}">
                    <a16:creationId xmlns:a16="http://schemas.microsoft.com/office/drawing/2014/main" id="{42F00AE0-2163-514F-B52E-CFE0592CCF07}"/>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a:extLst>
                  <a:ext uri="{FF2B5EF4-FFF2-40B4-BE49-F238E27FC236}">
                    <a16:creationId xmlns:a16="http://schemas.microsoft.com/office/drawing/2014/main" id="{9E38317B-7455-F04C-9FB3-A47169171585}"/>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a:extLst>
                  <a:ext uri="{FF2B5EF4-FFF2-40B4-BE49-F238E27FC236}">
                    <a16:creationId xmlns:a16="http://schemas.microsoft.com/office/drawing/2014/main" id="{18CD097C-75DA-B84B-B03E-371F3044C3BB}"/>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4" name="Line 541">
                <a:extLst>
                  <a:ext uri="{FF2B5EF4-FFF2-40B4-BE49-F238E27FC236}">
                    <a16:creationId xmlns:a16="http://schemas.microsoft.com/office/drawing/2014/main" id="{3EE4D6D5-1F58-604E-926E-B12AF198F926}"/>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Line 424">
                <a:extLst>
                  <a:ext uri="{FF2B5EF4-FFF2-40B4-BE49-F238E27FC236}">
                    <a16:creationId xmlns:a16="http://schemas.microsoft.com/office/drawing/2014/main" id="{69D11C97-9A2A-6F4A-BEC2-192440539BA8}"/>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58" name="Picture 778" descr="antenna_radiation_stylized">
              <a:extLst>
                <a:ext uri="{FF2B5EF4-FFF2-40B4-BE49-F238E27FC236}">
                  <a16:creationId xmlns:a16="http://schemas.microsoft.com/office/drawing/2014/main" id="{AE641E33-5C90-9C48-B6C0-B2DA38E6B4B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781" descr="antenna_radiation_stylized">
              <a:extLst>
                <a:ext uri="{FF2B5EF4-FFF2-40B4-BE49-F238E27FC236}">
                  <a16:creationId xmlns:a16="http://schemas.microsoft.com/office/drawing/2014/main" id="{58D0D77F-41BF-B141-99CC-7444770200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799" descr="cell_tower_radiation copy">
              <a:extLst>
                <a:ext uri="{FF2B5EF4-FFF2-40B4-BE49-F238E27FC236}">
                  <a16:creationId xmlns:a16="http://schemas.microsoft.com/office/drawing/2014/main" id="{B93FCB1A-5588-5743-82CC-8E52ADEAD1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 name="Oval 800">
              <a:extLst>
                <a:ext uri="{FF2B5EF4-FFF2-40B4-BE49-F238E27FC236}">
                  <a16:creationId xmlns:a16="http://schemas.microsoft.com/office/drawing/2014/main" id="{029C7FDD-ABE9-EB40-A1C5-64FF9B2F936D}"/>
                </a:ext>
              </a:extLst>
            </p:cNvPr>
            <p:cNvSpPr>
              <a:spLocks noChangeArrowheads="1"/>
            </p:cNvSpPr>
            <p:nvPr/>
          </p:nvSpPr>
          <p:spPr bwMode="auto">
            <a:xfrm>
              <a:off x="8174541" y="2292995"/>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86" name="Line 426">
            <a:extLst>
              <a:ext uri="{FF2B5EF4-FFF2-40B4-BE49-F238E27FC236}">
                <a16:creationId xmlns:a16="http://schemas.microsoft.com/office/drawing/2014/main" id="{390C81B6-E64F-6D4C-8D06-8F1804B7F591}"/>
              </a:ext>
            </a:extLst>
          </p:cNvPr>
          <p:cNvSpPr>
            <a:spLocks noChangeShapeType="1"/>
          </p:cNvSpPr>
          <p:nvPr/>
        </p:nvSpPr>
        <p:spPr bwMode="auto">
          <a:xfrm>
            <a:off x="8207860" y="2700359"/>
            <a:ext cx="227964" cy="174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783">
            <a:extLst>
              <a:ext uri="{FF2B5EF4-FFF2-40B4-BE49-F238E27FC236}">
                <a16:creationId xmlns:a16="http://schemas.microsoft.com/office/drawing/2014/main" id="{D14ED3CD-0929-5445-B9CD-FC1AEB08F0F0}"/>
              </a:ext>
            </a:extLst>
          </p:cNvPr>
          <p:cNvGrpSpPr>
            <a:grpSpLocks/>
          </p:cNvGrpSpPr>
          <p:nvPr/>
        </p:nvGrpSpPr>
        <p:grpSpPr bwMode="auto">
          <a:xfrm>
            <a:off x="8050698" y="2309376"/>
            <a:ext cx="298450" cy="464008"/>
            <a:chOff x="3130" y="3288"/>
            <a:chExt cx="410" cy="742"/>
          </a:xfrm>
        </p:grpSpPr>
        <p:sp>
          <p:nvSpPr>
            <p:cNvPr id="88" name="Line 270">
              <a:extLst>
                <a:ext uri="{FF2B5EF4-FFF2-40B4-BE49-F238E27FC236}">
                  <a16:creationId xmlns:a16="http://schemas.microsoft.com/office/drawing/2014/main" id="{7ABD4004-114C-724F-BAC3-6F9DA6DE1F0C}"/>
                </a:ext>
              </a:extLst>
            </p:cNvPr>
            <p:cNvSpPr>
              <a:spLocks noChangeShapeType="1"/>
            </p:cNvSpPr>
            <p:nvPr/>
          </p:nvSpPr>
          <p:spPr bwMode="auto">
            <a:xfrm flipH="1">
              <a:off x="3130" y="3288"/>
              <a:ext cx="205" cy="6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Line 271">
              <a:extLst>
                <a:ext uri="{FF2B5EF4-FFF2-40B4-BE49-F238E27FC236}">
                  <a16:creationId xmlns:a16="http://schemas.microsoft.com/office/drawing/2014/main" id="{1A244344-E514-B64F-9963-6369BD9BE1B3}"/>
                </a:ext>
              </a:extLst>
            </p:cNvPr>
            <p:cNvSpPr>
              <a:spLocks noChangeShapeType="1"/>
            </p:cNvSpPr>
            <p:nvPr/>
          </p:nvSpPr>
          <p:spPr bwMode="auto">
            <a:xfrm>
              <a:off x="3335" y="3288"/>
              <a:ext cx="205" cy="6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Line 272">
              <a:extLst>
                <a:ext uri="{FF2B5EF4-FFF2-40B4-BE49-F238E27FC236}">
                  <a16:creationId xmlns:a16="http://schemas.microsoft.com/office/drawing/2014/main" id="{EB3A4111-A6F1-154E-9274-6BFFCDBAB6AB}"/>
                </a:ext>
              </a:extLst>
            </p:cNvPr>
            <p:cNvSpPr>
              <a:spLocks noChangeShapeType="1"/>
            </p:cNvSpPr>
            <p:nvPr/>
          </p:nvSpPr>
          <p:spPr bwMode="auto">
            <a:xfrm>
              <a:off x="3130"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Line 273">
              <a:extLst>
                <a:ext uri="{FF2B5EF4-FFF2-40B4-BE49-F238E27FC236}">
                  <a16:creationId xmlns:a16="http://schemas.microsoft.com/office/drawing/2014/main" id="{714583CC-4366-B448-8BCD-BEB3688ECA74}"/>
                </a:ext>
              </a:extLst>
            </p:cNvPr>
            <p:cNvSpPr>
              <a:spLocks noChangeShapeType="1"/>
            </p:cNvSpPr>
            <p:nvPr/>
          </p:nvSpPr>
          <p:spPr bwMode="auto">
            <a:xfrm flipH="1">
              <a:off x="3335"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Line 274">
              <a:extLst>
                <a:ext uri="{FF2B5EF4-FFF2-40B4-BE49-F238E27FC236}">
                  <a16:creationId xmlns:a16="http://schemas.microsoft.com/office/drawing/2014/main" id="{06696B02-1354-964A-892D-7D1A072DD376}"/>
                </a:ext>
              </a:extLst>
            </p:cNvPr>
            <p:cNvSpPr>
              <a:spLocks noChangeShapeType="1"/>
            </p:cNvSpPr>
            <p:nvPr/>
          </p:nvSpPr>
          <p:spPr bwMode="auto">
            <a:xfrm>
              <a:off x="3335" y="3303"/>
              <a:ext cx="0" cy="7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Line 275">
              <a:extLst>
                <a:ext uri="{FF2B5EF4-FFF2-40B4-BE49-F238E27FC236}">
                  <a16:creationId xmlns:a16="http://schemas.microsoft.com/office/drawing/2014/main" id="{C744D6E3-66B2-4349-A4C7-A96CCC727200}"/>
                </a:ext>
              </a:extLst>
            </p:cNvPr>
            <p:cNvSpPr>
              <a:spLocks noChangeShapeType="1"/>
            </p:cNvSpPr>
            <p:nvPr/>
          </p:nvSpPr>
          <p:spPr bwMode="auto">
            <a:xfrm flipV="1">
              <a:off x="3130" y="3888"/>
              <a:ext cx="205" cy="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Line 276">
              <a:extLst>
                <a:ext uri="{FF2B5EF4-FFF2-40B4-BE49-F238E27FC236}">
                  <a16:creationId xmlns:a16="http://schemas.microsoft.com/office/drawing/2014/main" id="{9AD49573-21B8-594C-A124-75FF6787F57A}"/>
                </a:ext>
              </a:extLst>
            </p:cNvPr>
            <p:cNvSpPr>
              <a:spLocks noChangeShapeType="1"/>
            </p:cNvSpPr>
            <p:nvPr/>
          </p:nvSpPr>
          <p:spPr bwMode="auto">
            <a:xfrm flipH="1" flipV="1">
              <a:off x="3335" y="3888"/>
              <a:ext cx="205" cy="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Line 277">
              <a:extLst>
                <a:ext uri="{FF2B5EF4-FFF2-40B4-BE49-F238E27FC236}">
                  <a16:creationId xmlns:a16="http://schemas.microsoft.com/office/drawing/2014/main" id="{F5B9977B-7FCA-934E-8672-B6E02820BAA5}"/>
                </a:ext>
              </a:extLst>
            </p:cNvPr>
            <p:cNvSpPr>
              <a:spLocks noChangeShapeType="1"/>
            </p:cNvSpPr>
            <p:nvPr/>
          </p:nvSpPr>
          <p:spPr bwMode="auto">
            <a:xfrm>
              <a:off x="3217" y="3668"/>
              <a:ext cx="118"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Line 278">
              <a:extLst>
                <a:ext uri="{FF2B5EF4-FFF2-40B4-BE49-F238E27FC236}">
                  <a16:creationId xmlns:a16="http://schemas.microsoft.com/office/drawing/2014/main" id="{90BBE456-8113-E140-9697-13DE1099C425}"/>
                </a:ext>
              </a:extLst>
            </p:cNvPr>
            <p:cNvSpPr>
              <a:spLocks noChangeShapeType="1"/>
            </p:cNvSpPr>
            <p:nvPr/>
          </p:nvSpPr>
          <p:spPr bwMode="auto">
            <a:xfrm flipV="1">
              <a:off x="3335" y="3668"/>
              <a:ext cx="124"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Line 279">
              <a:extLst>
                <a:ext uri="{FF2B5EF4-FFF2-40B4-BE49-F238E27FC236}">
                  <a16:creationId xmlns:a16="http://schemas.microsoft.com/office/drawing/2014/main" id="{8B179862-B59B-0340-81D5-D6460EDA625B}"/>
                </a:ext>
              </a:extLst>
            </p:cNvPr>
            <p:cNvSpPr>
              <a:spLocks noChangeShapeType="1"/>
            </p:cNvSpPr>
            <p:nvPr/>
          </p:nvSpPr>
          <p:spPr bwMode="auto">
            <a:xfrm>
              <a:off x="3178" y="3766"/>
              <a:ext cx="152" cy="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Line 280">
              <a:extLst>
                <a:ext uri="{FF2B5EF4-FFF2-40B4-BE49-F238E27FC236}">
                  <a16:creationId xmlns:a16="http://schemas.microsoft.com/office/drawing/2014/main" id="{5E3E4AF0-3A1E-634F-B106-0E1BAE932630}"/>
                </a:ext>
              </a:extLst>
            </p:cNvPr>
            <p:cNvSpPr>
              <a:spLocks noChangeShapeType="1"/>
            </p:cNvSpPr>
            <p:nvPr/>
          </p:nvSpPr>
          <p:spPr bwMode="auto">
            <a:xfrm flipV="1">
              <a:off x="3335" y="3781"/>
              <a:ext cx="153" cy="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Line 281">
              <a:extLst>
                <a:ext uri="{FF2B5EF4-FFF2-40B4-BE49-F238E27FC236}">
                  <a16:creationId xmlns:a16="http://schemas.microsoft.com/office/drawing/2014/main" id="{51EBD3A2-D943-F443-A868-FD6059B0D77A}"/>
                </a:ext>
              </a:extLst>
            </p:cNvPr>
            <p:cNvSpPr>
              <a:spLocks noChangeShapeType="1"/>
            </p:cNvSpPr>
            <p:nvPr/>
          </p:nvSpPr>
          <p:spPr bwMode="auto">
            <a:xfrm flipV="1">
              <a:off x="3335" y="3567"/>
              <a:ext cx="78" cy="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Line 282">
              <a:extLst>
                <a:ext uri="{FF2B5EF4-FFF2-40B4-BE49-F238E27FC236}">
                  <a16:creationId xmlns:a16="http://schemas.microsoft.com/office/drawing/2014/main" id="{CE35DACD-3834-3A4F-BF5D-05FD16494C16}"/>
                </a:ext>
              </a:extLst>
            </p:cNvPr>
            <p:cNvSpPr>
              <a:spLocks noChangeShapeType="1"/>
            </p:cNvSpPr>
            <p:nvPr/>
          </p:nvSpPr>
          <p:spPr bwMode="auto">
            <a:xfrm flipV="1">
              <a:off x="3335" y="3428"/>
              <a:ext cx="49" cy="2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Line 283">
              <a:extLst>
                <a:ext uri="{FF2B5EF4-FFF2-40B4-BE49-F238E27FC236}">
                  <a16:creationId xmlns:a16="http://schemas.microsoft.com/office/drawing/2014/main" id="{F225C514-F00F-374D-A3A6-0E00BBF2ABD0}"/>
                </a:ext>
              </a:extLst>
            </p:cNvPr>
            <p:cNvSpPr>
              <a:spLocks noChangeShapeType="1"/>
            </p:cNvSpPr>
            <p:nvPr/>
          </p:nvSpPr>
          <p:spPr bwMode="auto">
            <a:xfrm>
              <a:off x="3247" y="3558"/>
              <a:ext cx="9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Line 284">
              <a:extLst>
                <a:ext uri="{FF2B5EF4-FFF2-40B4-BE49-F238E27FC236}">
                  <a16:creationId xmlns:a16="http://schemas.microsoft.com/office/drawing/2014/main" id="{5AB5EE34-E853-4349-982D-7BA8A0223AA8}"/>
                </a:ext>
              </a:extLst>
            </p:cNvPr>
            <p:cNvSpPr>
              <a:spLocks noChangeShapeType="1"/>
            </p:cNvSpPr>
            <p:nvPr/>
          </p:nvSpPr>
          <p:spPr bwMode="auto">
            <a:xfrm>
              <a:off x="3289" y="3422"/>
              <a:ext cx="5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103" name="Picture 777" descr="access_point_stylized_small">
            <a:extLst>
              <a:ext uri="{FF2B5EF4-FFF2-40B4-BE49-F238E27FC236}">
                <a16:creationId xmlns:a16="http://schemas.microsoft.com/office/drawing/2014/main" id="{B5B19229-5990-4C46-B116-F6E2FC9344A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 name="Picture 780" descr="access_point_stylized_small">
            <a:extLst>
              <a:ext uri="{FF2B5EF4-FFF2-40B4-BE49-F238E27FC236}">
                <a16:creationId xmlns:a16="http://schemas.microsoft.com/office/drawing/2014/main" id="{615B9139-7B73-FE46-A7A9-D06CDC313A8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5" name="Group 104">
            <a:extLst>
              <a:ext uri="{FF2B5EF4-FFF2-40B4-BE49-F238E27FC236}">
                <a16:creationId xmlns:a16="http://schemas.microsoft.com/office/drawing/2014/main" id="{EEFE641A-589B-7942-BC31-34CA4265ECA8}"/>
              </a:ext>
            </a:extLst>
          </p:cNvPr>
          <p:cNvGrpSpPr/>
          <p:nvPr/>
        </p:nvGrpSpPr>
        <p:grpSpPr>
          <a:xfrm>
            <a:off x="9783558" y="4989983"/>
            <a:ext cx="393760" cy="218578"/>
            <a:chOff x="7493876" y="2774731"/>
            <a:chExt cx="1481958" cy="894622"/>
          </a:xfrm>
        </p:grpSpPr>
        <p:sp>
          <p:nvSpPr>
            <p:cNvPr id="106" name="Freeform 105">
              <a:extLst>
                <a:ext uri="{FF2B5EF4-FFF2-40B4-BE49-F238E27FC236}">
                  <a16:creationId xmlns:a16="http://schemas.microsoft.com/office/drawing/2014/main" id="{236DE3EE-811C-674F-9142-302E5E9C559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7" name="Oval 106">
              <a:extLst>
                <a:ext uri="{FF2B5EF4-FFF2-40B4-BE49-F238E27FC236}">
                  <a16:creationId xmlns:a16="http://schemas.microsoft.com/office/drawing/2014/main" id="{1800B155-CF25-D24C-9B92-B08AAAB8313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8" name="Group 107">
              <a:extLst>
                <a:ext uri="{FF2B5EF4-FFF2-40B4-BE49-F238E27FC236}">
                  <a16:creationId xmlns:a16="http://schemas.microsoft.com/office/drawing/2014/main" id="{B0AEF1A2-025A-BC41-A84F-2DC3E058332F}"/>
                </a:ext>
              </a:extLst>
            </p:cNvPr>
            <p:cNvGrpSpPr/>
            <p:nvPr/>
          </p:nvGrpSpPr>
          <p:grpSpPr>
            <a:xfrm>
              <a:off x="7713663" y="2848339"/>
              <a:ext cx="1042107" cy="425543"/>
              <a:chOff x="7786941" y="2884917"/>
              <a:chExt cx="897649" cy="353919"/>
            </a:xfrm>
          </p:grpSpPr>
          <p:sp>
            <p:nvSpPr>
              <p:cNvPr id="109" name="Freeform 108">
                <a:extLst>
                  <a:ext uri="{FF2B5EF4-FFF2-40B4-BE49-F238E27FC236}">
                    <a16:creationId xmlns:a16="http://schemas.microsoft.com/office/drawing/2014/main" id="{8D3F6F1A-FE14-8948-A78A-73AA88A44A7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a:extLst>
                  <a:ext uri="{FF2B5EF4-FFF2-40B4-BE49-F238E27FC236}">
                    <a16:creationId xmlns:a16="http://schemas.microsoft.com/office/drawing/2014/main" id="{B90EE21A-C2A8-0D42-B6A5-6C7D12BEBF0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110">
                <a:extLst>
                  <a:ext uri="{FF2B5EF4-FFF2-40B4-BE49-F238E27FC236}">
                    <a16:creationId xmlns:a16="http://schemas.microsoft.com/office/drawing/2014/main" id="{8A5097ED-FFBF-4544-860B-3817BA811B2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a:extLst>
                  <a:ext uri="{FF2B5EF4-FFF2-40B4-BE49-F238E27FC236}">
                    <a16:creationId xmlns:a16="http://schemas.microsoft.com/office/drawing/2014/main" id="{6DF62723-77FE-9247-98F5-987E793C56F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13" name="Group 112">
            <a:extLst>
              <a:ext uri="{FF2B5EF4-FFF2-40B4-BE49-F238E27FC236}">
                <a16:creationId xmlns:a16="http://schemas.microsoft.com/office/drawing/2014/main" id="{827C4B55-0BAE-0949-8777-F3099C171813}"/>
              </a:ext>
            </a:extLst>
          </p:cNvPr>
          <p:cNvGrpSpPr/>
          <p:nvPr/>
        </p:nvGrpSpPr>
        <p:grpSpPr>
          <a:xfrm>
            <a:off x="9849365" y="5339037"/>
            <a:ext cx="309740" cy="190838"/>
            <a:chOff x="3668110" y="2448910"/>
            <a:chExt cx="3794234" cy="2165130"/>
          </a:xfrm>
        </p:grpSpPr>
        <p:sp>
          <p:nvSpPr>
            <p:cNvPr id="114" name="Rectangle 113">
              <a:extLst>
                <a:ext uri="{FF2B5EF4-FFF2-40B4-BE49-F238E27FC236}">
                  <a16:creationId xmlns:a16="http://schemas.microsoft.com/office/drawing/2014/main" id="{CEC32CAA-AFF2-A34D-8E74-D6E2F0308798}"/>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5" name="Freeform 114">
              <a:extLst>
                <a:ext uri="{FF2B5EF4-FFF2-40B4-BE49-F238E27FC236}">
                  <a16:creationId xmlns:a16="http://schemas.microsoft.com/office/drawing/2014/main" id="{A1675819-8BAA-AB4F-BBAA-A405C6E76216}"/>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a:extLst>
                <a:ext uri="{FF2B5EF4-FFF2-40B4-BE49-F238E27FC236}">
                  <a16:creationId xmlns:a16="http://schemas.microsoft.com/office/drawing/2014/main" id="{73F9E373-4875-744C-970D-E5EB77A5E340}"/>
                </a:ext>
              </a:extLst>
            </p:cNvPr>
            <p:cNvGrpSpPr/>
            <p:nvPr/>
          </p:nvGrpSpPr>
          <p:grpSpPr>
            <a:xfrm>
              <a:off x="3941378" y="2603243"/>
              <a:ext cx="3202061" cy="1066110"/>
              <a:chOff x="7939341" y="3037317"/>
              <a:chExt cx="897649" cy="353919"/>
            </a:xfrm>
          </p:grpSpPr>
          <p:sp>
            <p:nvSpPr>
              <p:cNvPr id="117" name="Freeform 116">
                <a:extLst>
                  <a:ext uri="{FF2B5EF4-FFF2-40B4-BE49-F238E27FC236}">
                    <a16:creationId xmlns:a16="http://schemas.microsoft.com/office/drawing/2014/main" id="{FFDA189D-222C-1443-856D-7A608CA88C95}"/>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Freeform 117">
                <a:extLst>
                  <a:ext uri="{FF2B5EF4-FFF2-40B4-BE49-F238E27FC236}">
                    <a16:creationId xmlns:a16="http://schemas.microsoft.com/office/drawing/2014/main" id="{642BB264-137D-E643-AE9B-8AA6D9E21B0C}"/>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a:extLst>
                  <a:ext uri="{FF2B5EF4-FFF2-40B4-BE49-F238E27FC236}">
                    <a16:creationId xmlns:a16="http://schemas.microsoft.com/office/drawing/2014/main" id="{786FF02A-1562-3745-ABB9-0D40C7DEF61E}"/>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a:extLst>
                  <a:ext uri="{FF2B5EF4-FFF2-40B4-BE49-F238E27FC236}">
                    <a16:creationId xmlns:a16="http://schemas.microsoft.com/office/drawing/2014/main" id="{DEC12CCB-8331-9F49-BF6A-94DF11B7CB19}"/>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1" name="Group 120">
            <a:extLst>
              <a:ext uri="{FF2B5EF4-FFF2-40B4-BE49-F238E27FC236}">
                <a16:creationId xmlns:a16="http://schemas.microsoft.com/office/drawing/2014/main" id="{9932E1A1-9866-4149-B71C-D56584CCE488}"/>
              </a:ext>
            </a:extLst>
          </p:cNvPr>
          <p:cNvGrpSpPr/>
          <p:nvPr/>
        </p:nvGrpSpPr>
        <p:grpSpPr>
          <a:xfrm>
            <a:off x="8676619" y="4967420"/>
            <a:ext cx="393760" cy="218578"/>
            <a:chOff x="7493876" y="2774731"/>
            <a:chExt cx="1481958" cy="894622"/>
          </a:xfrm>
        </p:grpSpPr>
        <p:sp>
          <p:nvSpPr>
            <p:cNvPr id="122" name="Freeform 121">
              <a:extLst>
                <a:ext uri="{FF2B5EF4-FFF2-40B4-BE49-F238E27FC236}">
                  <a16:creationId xmlns:a16="http://schemas.microsoft.com/office/drawing/2014/main" id="{A60DF978-36B3-2D47-A16A-0D97C01CAFE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23" name="Oval 122">
              <a:extLst>
                <a:ext uri="{FF2B5EF4-FFF2-40B4-BE49-F238E27FC236}">
                  <a16:creationId xmlns:a16="http://schemas.microsoft.com/office/drawing/2014/main" id="{8656B286-5B4C-0D4F-9AF0-6A6CFC0099D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24" name="Group 123">
              <a:extLst>
                <a:ext uri="{FF2B5EF4-FFF2-40B4-BE49-F238E27FC236}">
                  <a16:creationId xmlns:a16="http://schemas.microsoft.com/office/drawing/2014/main" id="{CE4349E7-CC12-8D4C-8CFA-829CDA082037}"/>
                </a:ext>
              </a:extLst>
            </p:cNvPr>
            <p:cNvGrpSpPr/>
            <p:nvPr/>
          </p:nvGrpSpPr>
          <p:grpSpPr>
            <a:xfrm>
              <a:off x="7713663" y="2848339"/>
              <a:ext cx="1042107" cy="425543"/>
              <a:chOff x="7786941" y="2884917"/>
              <a:chExt cx="897649" cy="353919"/>
            </a:xfrm>
          </p:grpSpPr>
          <p:sp>
            <p:nvSpPr>
              <p:cNvPr id="125" name="Freeform 124">
                <a:extLst>
                  <a:ext uri="{FF2B5EF4-FFF2-40B4-BE49-F238E27FC236}">
                    <a16:creationId xmlns:a16="http://schemas.microsoft.com/office/drawing/2014/main" id="{AD86C2F1-D4F0-7948-9E05-62E1C42CC8F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a:extLst>
                  <a:ext uri="{FF2B5EF4-FFF2-40B4-BE49-F238E27FC236}">
                    <a16:creationId xmlns:a16="http://schemas.microsoft.com/office/drawing/2014/main" id="{6224715B-0FC5-9E49-B361-2A29A286F3C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a:extLst>
                  <a:ext uri="{FF2B5EF4-FFF2-40B4-BE49-F238E27FC236}">
                    <a16:creationId xmlns:a16="http://schemas.microsoft.com/office/drawing/2014/main" id="{7CA2DA9C-2B13-214E-ACD2-0EA76BA8301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a:extLst>
                  <a:ext uri="{FF2B5EF4-FFF2-40B4-BE49-F238E27FC236}">
                    <a16:creationId xmlns:a16="http://schemas.microsoft.com/office/drawing/2014/main" id="{8C4A6B5C-46E6-5E4D-96C8-1C3F87F0387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9" name="Group 128">
            <a:extLst>
              <a:ext uri="{FF2B5EF4-FFF2-40B4-BE49-F238E27FC236}">
                <a16:creationId xmlns:a16="http://schemas.microsoft.com/office/drawing/2014/main" id="{0E1D7EA0-6DA2-8D43-8279-78C750CFC172}"/>
              </a:ext>
            </a:extLst>
          </p:cNvPr>
          <p:cNvGrpSpPr/>
          <p:nvPr/>
        </p:nvGrpSpPr>
        <p:grpSpPr>
          <a:xfrm>
            <a:off x="8311520" y="5194433"/>
            <a:ext cx="309740" cy="190838"/>
            <a:chOff x="3668110" y="2448910"/>
            <a:chExt cx="3794234" cy="2165130"/>
          </a:xfrm>
        </p:grpSpPr>
        <p:sp>
          <p:nvSpPr>
            <p:cNvPr id="130" name="Rectangle 129">
              <a:extLst>
                <a:ext uri="{FF2B5EF4-FFF2-40B4-BE49-F238E27FC236}">
                  <a16:creationId xmlns:a16="http://schemas.microsoft.com/office/drawing/2014/main" id="{3632348E-CBF0-8F4E-B1C0-FA5E7B140362}"/>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Freeform 130">
              <a:extLst>
                <a:ext uri="{FF2B5EF4-FFF2-40B4-BE49-F238E27FC236}">
                  <a16:creationId xmlns:a16="http://schemas.microsoft.com/office/drawing/2014/main" id="{9E6F91D8-1A83-2A42-AC0B-AD8F10B7EF35}"/>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2" name="Group 131">
              <a:extLst>
                <a:ext uri="{FF2B5EF4-FFF2-40B4-BE49-F238E27FC236}">
                  <a16:creationId xmlns:a16="http://schemas.microsoft.com/office/drawing/2014/main" id="{941E3EF0-51B2-C349-B41E-2A6C5F46D905}"/>
                </a:ext>
              </a:extLst>
            </p:cNvPr>
            <p:cNvGrpSpPr/>
            <p:nvPr/>
          </p:nvGrpSpPr>
          <p:grpSpPr>
            <a:xfrm>
              <a:off x="3941378" y="2603243"/>
              <a:ext cx="3202061" cy="1066110"/>
              <a:chOff x="7939341" y="3037317"/>
              <a:chExt cx="897649" cy="353919"/>
            </a:xfrm>
          </p:grpSpPr>
          <p:sp>
            <p:nvSpPr>
              <p:cNvPr id="133" name="Freeform 132">
                <a:extLst>
                  <a:ext uri="{FF2B5EF4-FFF2-40B4-BE49-F238E27FC236}">
                    <a16:creationId xmlns:a16="http://schemas.microsoft.com/office/drawing/2014/main" id="{C7403B7C-7FA1-3F40-B91E-B9311B3831C3}"/>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a:extLst>
                  <a:ext uri="{FF2B5EF4-FFF2-40B4-BE49-F238E27FC236}">
                    <a16:creationId xmlns:a16="http://schemas.microsoft.com/office/drawing/2014/main" id="{2456F695-074E-CC4D-8221-531E7EA3A74D}"/>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a:extLst>
                  <a:ext uri="{FF2B5EF4-FFF2-40B4-BE49-F238E27FC236}">
                    <a16:creationId xmlns:a16="http://schemas.microsoft.com/office/drawing/2014/main" id="{224A04C3-C296-1C4B-BBD4-CDE7083CB1D5}"/>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Freeform 135">
                <a:extLst>
                  <a:ext uri="{FF2B5EF4-FFF2-40B4-BE49-F238E27FC236}">
                    <a16:creationId xmlns:a16="http://schemas.microsoft.com/office/drawing/2014/main" id="{5BBAC641-21BF-8B45-BB54-F143F77A1556}"/>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37" name="Group 136">
            <a:extLst>
              <a:ext uri="{FF2B5EF4-FFF2-40B4-BE49-F238E27FC236}">
                <a16:creationId xmlns:a16="http://schemas.microsoft.com/office/drawing/2014/main" id="{93BC347E-C394-3042-B2F7-B3F23FAEAB95}"/>
              </a:ext>
            </a:extLst>
          </p:cNvPr>
          <p:cNvGrpSpPr/>
          <p:nvPr/>
        </p:nvGrpSpPr>
        <p:grpSpPr>
          <a:xfrm>
            <a:off x="8439827" y="2812309"/>
            <a:ext cx="353678" cy="168275"/>
            <a:chOff x="7493876" y="2774731"/>
            <a:chExt cx="1481958" cy="894622"/>
          </a:xfrm>
        </p:grpSpPr>
        <p:sp>
          <p:nvSpPr>
            <p:cNvPr id="138" name="Freeform 137">
              <a:extLst>
                <a:ext uri="{FF2B5EF4-FFF2-40B4-BE49-F238E27FC236}">
                  <a16:creationId xmlns:a16="http://schemas.microsoft.com/office/drawing/2014/main" id="{E2A87F28-E662-7843-88D6-0813EE7C9C7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39" name="Oval 138">
              <a:extLst>
                <a:ext uri="{FF2B5EF4-FFF2-40B4-BE49-F238E27FC236}">
                  <a16:creationId xmlns:a16="http://schemas.microsoft.com/office/drawing/2014/main" id="{7F5A88D5-7F33-C641-91D0-89A14D0320A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0" name="Group 139">
              <a:extLst>
                <a:ext uri="{FF2B5EF4-FFF2-40B4-BE49-F238E27FC236}">
                  <a16:creationId xmlns:a16="http://schemas.microsoft.com/office/drawing/2014/main" id="{F27C385B-C23A-9D47-A881-792955281F4B}"/>
                </a:ext>
              </a:extLst>
            </p:cNvPr>
            <p:cNvGrpSpPr/>
            <p:nvPr/>
          </p:nvGrpSpPr>
          <p:grpSpPr>
            <a:xfrm>
              <a:off x="7713663" y="2848339"/>
              <a:ext cx="1042107" cy="425543"/>
              <a:chOff x="7786941" y="2884917"/>
              <a:chExt cx="897649" cy="353919"/>
            </a:xfrm>
          </p:grpSpPr>
          <p:sp>
            <p:nvSpPr>
              <p:cNvPr id="141" name="Freeform 140">
                <a:extLst>
                  <a:ext uri="{FF2B5EF4-FFF2-40B4-BE49-F238E27FC236}">
                    <a16:creationId xmlns:a16="http://schemas.microsoft.com/office/drawing/2014/main" id="{1AAAA0E5-7CFA-D644-ADAB-E7BF68F3D3B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a:extLst>
                  <a:ext uri="{FF2B5EF4-FFF2-40B4-BE49-F238E27FC236}">
                    <a16:creationId xmlns:a16="http://schemas.microsoft.com/office/drawing/2014/main" id="{751DAA20-67FB-F046-A058-83AEFE0E26C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Freeform 142">
                <a:extLst>
                  <a:ext uri="{FF2B5EF4-FFF2-40B4-BE49-F238E27FC236}">
                    <a16:creationId xmlns:a16="http://schemas.microsoft.com/office/drawing/2014/main" id="{0C03FD79-9BD7-DD42-AC59-6C4F96612AC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Freeform 143">
                <a:extLst>
                  <a:ext uri="{FF2B5EF4-FFF2-40B4-BE49-F238E27FC236}">
                    <a16:creationId xmlns:a16="http://schemas.microsoft.com/office/drawing/2014/main" id="{A4610651-9548-304A-8A63-B930DF62228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45" name="Group 144">
            <a:extLst>
              <a:ext uri="{FF2B5EF4-FFF2-40B4-BE49-F238E27FC236}">
                <a16:creationId xmlns:a16="http://schemas.microsoft.com/office/drawing/2014/main" id="{8ECEC947-F5C8-414B-A56E-EBE5DFFEDB1C}"/>
              </a:ext>
            </a:extLst>
          </p:cNvPr>
          <p:cNvGrpSpPr/>
          <p:nvPr/>
        </p:nvGrpSpPr>
        <p:grpSpPr>
          <a:xfrm>
            <a:off x="8050070" y="3965994"/>
            <a:ext cx="354986" cy="175668"/>
            <a:chOff x="7493876" y="2774731"/>
            <a:chExt cx="1481958" cy="894622"/>
          </a:xfrm>
        </p:grpSpPr>
        <p:sp>
          <p:nvSpPr>
            <p:cNvPr id="146" name="Freeform 145">
              <a:extLst>
                <a:ext uri="{FF2B5EF4-FFF2-40B4-BE49-F238E27FC236}">
                  <a16:creationId xmlns:a16="http://schemas.microsoft.com/office/drawing/2014/main" id="{86294923-1C02-5240-95DE-EA2186392E2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2AB3674D-1CCE-274D-BF8E-CEFECF766B3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86166535-C584-C14C-9137-7498CC96E8FD}"/>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17514CA1-86B8-BA44-B4A0-0CEB1F62C2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D28E726-BB5D-5644-9E9D-DEEB2E0B1FF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BDE8E149-5BA9-CB4C-9AC6-1EED7308D87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BAF1B228-D777-8846-8B1B-6476F6C2AA6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3" name="Group 152">
            <a:extLst>
              <a:ext uri="{FF2B5EF4-FFF2-40B4-BE49-F238E27FC236}">
                <a16:creationId xmlns:a16="http://schemas.microsoft.com/office/drawing/2014/main" id="{419BFD2C-DE5F-0C45-B636-6597FE43775F}"/>
              </a:ext>
            </a:extLst>
          </p:cNvPr>
          <p:cNvGrpSpPr/>
          <p:nvPr/>
        </p:nvGrpSpPr>
        <p:grpSpPr>
          <a:xfrm>
            <a:off x="10884085" y="3601365"/>
            <a:ext cx="170989" cy="97052"/>
            <a:chOff x="7493876" y="2774731"/>
            <a:chExt cx="1481958" cy="894622"/>
          </a:xfrm>
        </p:grpSpPr>
        <p:sp>
          <p:nvSpPr>
            <p:cNvPr id="154" name="Freeform 153">
              <a:extLst>
                <a:ext uri="{FF2B5EF4-FFF2-40B4-BE49-F238E27FC236}">
                  <a16:creationId xmlns:a16="http://schemas.microsoft.com/office/drawing/2014/main" id="{58D0A013-957C-4B4E-8B83-D6592094AC1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55" name="Oval 154">
              <a:extLst>
                <a:ext uri="{FF2B5EF4-FFF2-40B4-BE49-F238E27FC236}">
                  <a16:creationId xmlns:a16="http://schemas.microsoft.com/office/drawing/2014/main" id="{F7DC0323-148A-714F-A6FC-9ADB6FB12895}"/>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56" name="Group 155">
              <a:extLst>
                <a:ext uri="{FF2B5EF4-FFF2-40B4-BE49-F238E27FC236}">
                  <a16:creationId xmlns:a16="http://schemas.microsoft.com/office/drawing/2014/main" id="{2B6897F2-F6E6-A049-A1D9-17378B713B31}"/>
                </a:ext>
              </a:extLst>
            </p:cNvPr>
            <p:cNvGrpSpPr/>
            <p:nvPr/>
          </p:nvGrpSpPr>
          <p:grpSpPr>
            <a:xfrm>
              <a:off x="7713663" y="2848339"/>
              <a:ext cx="1042107" cy="425543"/>
              <a:chOff x="7786941" y="2884917"/>
              <a:chExt cx="897649" cy="353919"/>
            </a:xfrm>
          </p:grpSpPr>
          <p:sp>
            <p:nvSpPr>
              <p:cNvPr id="157" name="Freeform 156">
                <a:extLst>
                  <a:ext uri="{FF2B5EF4-FFF2-40B4-BE49-F238E27FC236}">
                    <a16:creationId xmlns:a16="http://schemas.microsoft.com/office/drawing/2014/main" id="{0F6ACC7A-4B31-AF42-A472-F972FEE8139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8" name="Freeform 157">
                <a:extLst>
                  <a:ext uri="{FF2B5EF4-FFF2-40B4-BE49-F238E27FC236}">
                    <a16:creationId xmlns:a16="http://schemas.microsoft.com/office/drawing/2014/main" id="{0CE6B10E-CA3E-D444-AB50-17DAB7CAD2C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Freeform 158">
                <a:extLst>
                  <a:ext uri="{FF2B5EF4-FFF2-40B4-BE49-F238E27FC236}">
                    <a16:creationId xmlns:a16="http://schemas.microsoft.com/office/drawing/2014/main" id="{E3B2228D-5BAA-EC47-BEFB-CB31458923D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0" name="Freeform 159">
                <a:extLst>
                  <a:ext uri="{FF2B5EF4-FFF2-40B4-BE49-F238E27FC236}">
                    <a16:creationId xmlns:a16="http://schemas.microsoft.com/office/drawing/2014/main" id="{B7729E0C-173F-C14A-AEF0-A4EC382A521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1" name="Group 160">
            <a:extLst>
              <a:ext uri="{FF2B5EF4-FFF2-40B4-BE49-F238E27FC236}">
                <a16:creationId xmlns:a16="http://schemas.microsoft.com/office/drawing/2014/main" id="{0F65CB9E-D1E1-5348-9E59-69DA1CEF2123}"/>
              </a:ext>
            </a:extLst>
          </p:cNvPr>
          <p:cNvGrpSpPr/>
          <p:nvPr/>
        </p:nvGrpSpPr>
        <p:grpSpPr>
          <a:xfrm>
            <a:off x="10410609" y="3496138"/>
            <a:ext cx="353678" cy="198344"/>
            <a:chOff x="7493876" y="2774731"/>
            <a:chExt cx="1481958" cy="894622"/>
          </a:xfrm>
        </p:grpSpPr>
        <p:sp>
          <p:nvSpPr>
            <p:cNvPr id="162" name="Freeform 161">
              <a:extLst>
                <a:ext uri="{FF2B5EF4-FFF2-40B4-BE49-F238E27FC236}">
                  <a16:creationId xmlns:a16="http://schemas.microsoft.com/office/drawing/2014/main" id="{21DBEC0A-03A5-5849-AD80-43903CE8F98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63" name="Oval 162">
              <a:extLst>
                <a:ext uri="{FF2B5EF4-FFF2-40B4-BE49-F238E27FC236}">
                  <a16:creationId xmlns:a16="http://schemas.microsoft.com/office/drawing/2014/main" id="{093155A2-B6DA-E04B-931F-EAE90D03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64" name="Group 163">
              <a:extLst>
                <a:ext uri="{FF2B5EF4-FFF2-40B4-BE49-F238E27FC236}">
                  <a16:creationId xmlns:a16="http://schemas.microsoft.com/office/drawing/2014/main" id="{3931AF15-7062-194D-9D41-4344D0DE6CAC}"/>
                </a:ext>
              </a:extLst>
            </p:cNvPr>
            <p:cNvGrpSpPr/>
            <p:nvPr/>
          </p:nvGrpSpPr>
          <p:grpSpPr>
            <a:xfrm>
              <a:off x="7713663" y="2848339"/>
              <a:ext cx="1042107" cy="425543"/>
              <a:chOff x="7786941" y="2884917"/>
              <a:chExt cx="897649" cy="353919"/>
            </a:xfrm>
          </p:grpSpPr>
          <p:sp>
            <p:nvSpPr>
              <p:cNvPr id="165" name="Freeform 164">
                <a:extLst>
                  <a:ext uri="{FF2B5EF4-FFF2-40B4-BE49-F238E27FC236}">
                    <a16:creationId xmlns:a16="http://schemas.microsoft.com/office/drawing/2014/main" id="{FDC26AF1-24F2-5D45-AB87-61683E4E252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Freeform 165">
                <a:extLst>
                  <a:ext uri="{FF2B5EF4-FFF2-40B4-BE49-F238E27FC236}">
                    <a16:creationId xmlns:a16="http://schemas.microsoft.com/office/drawing/2014/main" id="{4EC90C20-8D53-0646-9F93-F00306B71CA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7" name="Freeform 166">
                <a:extLst>
                  <a:ext uri="{FF2B5EF4-FFF2-40B4-BE49-F238E27FC236}">
                    <a16:creationId xmlns:a16="http://schemas.microsoft.com/office/drawing/2014/main" id="{49493643-4525-FD45-A56C-AE765396C56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Freeform 167">
                <a:extLst>
                  <a:ext uri="{FF2B5EF4-FFF2-40B4-BE49-F238E27FC236}">
                    <a16:creationId xmlns:a16="http://schemas.microsoft.com/office/drawing/2014/main" id="{0824CC9D-76C8-2749-A791-F65C4F3ACA4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9" name="Group 168">
            <a:extLst>
              <a:ext uri="{FF2B5EF4-FFF2-40B4-BE49-F238E27FC236}">
                <a16:creationId xmlns:a16="http://schemas.microsoft.com/office/drawing/2014/main" id="{CFBE87F9-CE91-5943-9D77-D8B9227384AC}"/>
              </a:ext>
            </a:extLst>
          </p:cNvPr>
          <p:cNvGrpSpPr/>
          <p:nvPr/>
        </p:nvGrpSpPr>
        <p:grpSpPr>
          <a:xfrm>
            <a:off x="9948724" y="2202292"/>
            <a:ext cx="353678" cy="198344"/>
            <a:chOff x="7493876" y="2774731"/>
            <a:chExt cx="1481958" cy="894622"/>
          </a:xfrm>
        </p:grpSpPr>
        <p:sp>
          <p:nvSpPr>
            <p:cNvPr id="170" name="Freeform 169">
              <a:extLst>
                <a:ext uri="{FF2B5EF4-FFF2-40B4-BE49-F238E27FC236}">
                  <a16:creationId xmlns:a16="http://schemas.microsoft.com/office/drawing/2014/main" id="{4F167397-FDB8-4A4D-A599-63F4111F181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1" name="Oval 170">
              <a:extLst>
                <a:ext uri="{FF2B5EF4-FFF2-40B4-BE49-F238E27FC236}">
                  <a16:creationId xmlns:a16="http://schemas.microsoft.com/office/drawing/2014/main" id="{08DCFDBA-4FB5-AE49-968D-A9F0C84D1CA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72" name="Group 171">
              <a:extLst>
                <a:ext uri="{FF2B5EF4-FFF2-40B4-BE49-F238E27FC236}">
                  <a16:creationId xmlns:a16="http://schemas.microsoft.com/office/drawing/2014/main" id="{185146B5-C4CC-CF42-8938-46F3C689B49E}"/>
                </a:ext>
              </a:extLst>
            </p:cNvPr>
            <p:cNvGrpSpPr/>
            <p:nvPr/>
          </p:nvGrpSpPr>
          <p:grpSpPr>
            <a:xfrm>
              <a:off x="7713663" y="2848339"/>
              <a:ext cx="1042107" cy="425543"/>
              <a:chOff x="7786941" y="2884917"/>
              <a:chExt cx="897649" cy="353919"/>
            </a:xfrm>
          </p:grpSpPr>
          <p:sp>
            <p:nvSpPr>
              <p:cNvPr id="173" name="Freeform 172">
                <a:extLst>
                  <a:ext uri="{FF2B5EF4-FFF2-40B4-BE49-F238E27FC236}">
                    <a16:creationId xmlns:a16="http://schemas.microsoft.com/office/drawing/2014/main" id="{A7227274-32EF-074A-9791-2B53B212E4B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Freeform 173">
                <a:extLst>
                  <a:ext uri="{FF2B5EF4-FFF2-40B4-BE49-F238E27FC236}">
                    <a16:creationId xmlns:a16="http://schemas.microsoft.com/office/drawing/2014/main" id="{201B35B0-4270-0A43-B1CB-1EA6DEBA0A3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174">
                <a:extLst>
                  <a:ext uri="{FF2B5EF4-FFF2-40B4-BE49-F238E27FC236}">
                    <a16:creationId xmlns:a16="http://schemas.microsoft.com/office/drawing/2014/main" id="{F7956E94-C156-C749-894C-3962EFA64DC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Freeform 175">
                <a:extLst>
                  <a:ext uri="{FF2B5EF4-FFF2-40B4-BE49-F238E27FC236}">
                    <a16:creationId xmlns:a16="http://schemas.microsoft.com/office/drawing/2014/main" id="{30545111-AB10-544C-A7FB-8905D7E84A0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7" name="Group 176">
            <a:extLst>
              <a:ext uri="{FF2B5EF4-FFF2-40B4-BE49-F238E27FC236}">
                <a16:creationId xmlns:a16="http://schemas.microsoft.com/office/drawing/2014/main" id="{6D2B1BF7-15E3-B642-B1ED-14A585EC5A4E}"/>
              </a:ext>
            </a:extLst>
          </p:cNvPr>
          <p:cNvGrpSpPr/>
          <p:nvPr/>
        </p:nvGrpSpPr>
        <p:grpSpPr>
          <a:xfrm>
            <a:off x="10527214" y="2613367"/>
            <a:ext cx="353678" cy="198344"/>
            <a:chOff x="7493876" y="2774731"/>
            <a:chExt cx="1481958" cy="894622"/>
          </a:xfrm>
        </p:grpSpPr>
        <p:sp>
          <p:nvSpPr>
            <p:cNvPr id="178" name="Freeform 177">
              <a:extLst>
                <a:ext uri="{FF2B5EF4-FFF2-40B4-BE49-F238E27FC236}">
                  <a16:creationId xmlns:a16="http://schemas.microsoft.com/office/drawing/2014/main" id="{FC3BC896-EAF3-B44C-A223-0B61ADD448A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9" name="Oval 178">
              <a:extLst>
                <a:ext uri="{FF2B5EF4-FFF2-40B4-BE49-F238E27FC236}">
                  <a16:creationId xmlns:a16="http://schemas.microsoft.com/office/drawing/2014/main" id="{A1FDE8F7-458E-F043-99FF-74BB3A94040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0" name="Group 179">
              <a:extLst>
                <a:ext uri="{FF2B5EF4-FFF2-40B4-BE49-F238E27FC236}">
                  <a16:creationId xmlns:a16="http://schemas.microsoft.com/office/drawing/2014/main" id="{FF87486C-C62D-A04E-BD6D-5E7B286D0987}"/>
                </a:ext>
              </a:extLst>
            </p:cNvPr>
            <p:cNvGrpSpPr/>
            <p:nvPr/>
          </p:nvGrpSpPr>
          <p:grpSpPr>
            <a:xfrm>
              <a:off x="7713663" y="2848339"/>
              <a:ext cx="1042107" cy="425543"/>
              <a:chOff x="7786941" y="2884917"/>
              <a:chExt cx="897649" cy="353919"/>
            </a:xfrm>
          </p:grpSpPr>
          <p:sp>
            <p:nvSpPr>
              <p:cNvPr id="181" name="Freeform 180">
                <a:extLst>
                  <a:ext uri="{FF2B5EF4-FFF2-40B4-BE49-F238E27FC236}">
                    <a16:creationId xmlns:a16="http://schemas.microsoft.com/office/drawing/2014/main" id="{DEDB6C40-CF6A-E547-8BC1-635D2DC438F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2" name="Freeform 181">
                <a:extLst>
                  <a:ext uri="{FF2B5EF4-FFF2-40B4-BE49-F238E27FC236}">
                    <a16:creationId xmlns:a16="http://schemas.microsoft.com/office/drawing/2014/main" id="{B7776C1D-06CD-5245-AF82-92665409A00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3" name="Freeform 182">
                <a:extLst>
                  <a:ext uri="{FF2B5EF4-FFF2-40B4-BE49-F238E27FC236}">
                    <a16:creationId xmlns:a16="http://schemas.microsoft.com/office/drawing/2014/main" id="{2D893366-435F-C043-8ADD-35A96EC80B1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4" name="Freeform 183">
                <a:extLst>
                  <a:ext uri="{FF2B5EF4-FFF2-40B4-BE49-F238E27FC236}">
                    <a16:creationId xmlns:a16="http://schemas.microsoft.com/office/drawing/2014/main" id="{5246B375-EFFF-874C-BA50-6516A502F0C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5" name="Group 184">
            <a:extLst>
              <a:ext uri="{FF2B5EF4-FFF2-40B4-BE49-F238E27FC236}">
                <a16:creationId xmlns:a16="http://schemas.microsoft.com/office/drawing/2014/main" id="{F0711763-C567-4040-ABFB-F5C34597A154}"/>
              </a:ext>
            </a:extLst>
          </p:cNvPr>
          <p:cNvGrpSpPr/>
          <p:nvPr/>
        </p:nvGrpSpPr>
        <p:grpSpPr>
          <a:xfrm>
            <a:off x="10643825" y="2107963"/>
            <a:ext cx="353678" cy="198344"/>
            <a:chOff x="7493876" y="2774731"/>
            <a:chExt cx="1481958" cy="894622"/>
          </a:xfrm>
        </p:grpSpPr>
        <p:sp>
          <p:nvSpPr>
            <p:cNvPr id="186" name="Freeform 185">
              <a:extLst>
                <a:ext uri="{FF2B5EF4-FFF2-40B4-BE49-F238E27FC236}">
                  <a16:creationId xmlns:a16="http://schemas.microsoft.com/office/drawing/2014/main" id="{7F38627D-7A2B-A841-8C69-850F7253A2D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7" name="Oval 186">
              <a:extLst>
                <a:ext uri="{FF2B5EF4-FFF2-40B4-BE49-F238E27FC236}">
                  <a16:creationId xmlns:a16="http://schemas.microsoft.com/office/drawing/2014/main" id="{8FB71122-C2F0-3B40-A94F-7E95B02A39D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8" name="Group 187">
              <a:extLst>
                <a:ext uri="{FF2B5EF4-FFF2-40B4-BE49-F238E27FC236}">
                  <a16:creationId xmlns:a16="http://schemas.microsoft.com/office/drawing/2014/main" id="{3A5D9C3E-2D7E-A54F-9A93-7708DD147DB1}"/>
                </a:ext>
              </a:extLst>
            </p:cNvPr>
            <p:cNvGrpSpPr/>
            <p:nvPr/>
          </p:nvGrpSpPr>
          <p:grpSpPr>
            <a:xfrm>
              <a:off x="7713663" y="2848339"/>
              <a:ext cx="1042107" cy="425543"/>
              <a:chOff x="7786941" y="2884917"/>
              <a:chExt cx="897649" cy="353919"/>
            </a:xfrm>
          </p:grpSpPr>
          <p:sp>
            <p:nvSpPr>
              <p:cNvPr id="189" name="Freeform 188">
                <a:extLst>
                  <a:ext uri="{FF2B5EF4-FFF2-40B4-BE49-F238E27FC236}">
                    <a16:creationId xmlns:a16="http://schemas.microsoft.com/office/drawing/2014/main" id="{2B3C3A91-863F-E54F-BCBF-83530898F04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0" name="Freeform 189">
                <a:extLst>
                  <a:ext uri="{FF2B5EF4-FFF2-40B4-BE49-F238E27FC236}">
                    <a16:creationId xmlns:a16="http://schemas.microsoft.com/office/drawing/2014/main" id="{E03CE2E4-33A0-7443-968B-028BF2FEAFC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Freeform 190">
                <a:extLst>
                  <a:ext uri="{FF2B5EF4-FFF2-40B4-BE49-F238E27FC236}">
                    <a16:creationId xmlns:a16="http://schemas.microsoft.com/office/drawing/2014/main" id="{92376DD9-E3A6-0B4A-97CB-7FDA6023E44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Freeform 191">
                <a:extLst>
                  <a:ext uri="{FF2B5EF4-FFF2-40B4-BE49-F238E27FC236}">
                    <a16:creationId xmlns:a16="http://schemas.microsoft.com/office/drawing/2014/main" id="{18E42DD9-0888-4A41-A186-22087D773FC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3" name="Group 192">
            <a:extLst>
              <a:ext uri="{FF2B5EF4-FFF2-40B4-BE49-F238E27FC236}">
                <a16:creationId xmlns:a16="http://schemas.microsoft.com/office/drawing/2014/main" id="{E38FF4C3-D0A2-D548-89C0-C35D3E53032F}"/>
              </a:ext>
            </a:extLst>
          </p:cNvPr>
          <p:cNvGrpSpPr/>
          <p:nvPr/>
        </p:nvGrpSpPr>
        <p:grpSpPr>
          <a:xfrm>
            <a:off x="9098788" y="3956624"/>
            <a:ext cx="367224" cy="240304"/>
            <a:chOff x="7493876" y="2774731"/>
            <a:chExt cx="1481958" cy="894622"/>
          </a:xfrm>
        </p:grpSpPr>
        <p:sp>
          <p:nvSpPr>
            <p:cNvPr id="194" name="Freeform 193">
              <a:extLst>
                <a:ext uri="{FF2B5EF4-FFF2-40B4-BE49-F238E27FC236}">
                  <a16:creationId xmlns:a16="http://schemas.microsoft.com/office/drawing/2014/main" id="{027716F5-6A2D-404B-ADB2-50CDACB0206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5" name="Oval 194">
              <a:extLst>
                <a:ext uri="{FF2B5EF4-FFF2-40B4-BE49-F238E27FC236}">
                  <a16:creationId xmlns:a16="http://schemas.microsoft.com/office/drawing/2014/main" id="{C3297389-072E-FE41-B64F-4D54440AB36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96" name="Group 195">
              <a:extLst>
                <a:ext uri="{FF2B5EF4-FFF2-40B4-BE49-F238E27FC236}">
                  <a16:creationId xmlns:a16="http://schemas.microsoft.com/office/drawing/2014/main" id="{36323224-311B-EE47-BE36-F2BE4EA6BC7F}"/>
                </a:ext>
              </a:extLst>
            </p:cNvPr>
            <p:cNvGrpSpPr/>
            <p:nvPr/>
          </p:nvGrpSpPr>
          <p:grpSpPr>
            <a:xfrm>
              <a:off x="7713663" y="2848339"/>
              <a:ext cx="1042107" cy="425543"/>
              <a:chOff x="7786941" y="2884917"/>
              <a:chExt cx="897649" cy="353919"/>
            </a:xfrm>
          </p:grpSpPr>
          <p:sp>
            <p:nvSpPr>
              <p:cNvPr id="197" name="Freeform 196">
                <a:extLst>
                  <a:ext uri="{FF2B5EF4-FFF2-40B4-BE49-F238E27FC236}">
                    <a16:creationId xmlns:a16="http://schemas.microsoft.com/office/drawing/2014/main" id="{BD802D6F-DAFD-DC41-83D1-DF0F4A2A794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8" name="Freeform 197">
                <a:extLst>
                  <a:ext uri="{FF2B5EF4-FFF2-40B4-BE49-F238E27FC236}">
                    <a16:creationId xmlns:a16="http://schemas.microsoft.com/office/drawing/2014/main" id="{2CE211BA-1FF8-2548-A6C8-5CD1E12C3E1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9" name="Freeform 198">
                <a:extLst>
                  <a:ext uri="{FF2B5EF4-FFF2-40B4-BE49-F238E27FC236}">
                    <a16:creationId xmlns:a16="http://schemas.microsoft.com/office/drawing/2014/main" id="{D363DDD6-C621-F146-B8DA-4A9DDE186BE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0" name="Freeform 199">
                <a:extLst>
                  <a:ext uri="{FF2B5EF4-FFF2-40B4-BE49-F238E27FC236}">
                    <a16:creationId xmlns:a16="http://schemas.microsoft.com/office/drawing/2014/main" id="{BB3402A2-EE9C-A240-899D-8BDF14CF432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1" name="Group 200">
            <a:extLst>
              <a:ext uri="{FF2B5EF4-FFF2-40B4-BE49-F238E27FC236}">
                <a16:creationId xmlns:a16="http://schemas.microsoft.com/office/drawing/2014/main" id="{F6C05161-17CC-4047-8DD1-B9901ECF6386}"/>
              </a:ext>
            </a:extLst>
          </p:cNvPr>
          <p:cNvGrpSpPr/>
          <p:nvPr/>
        </p:nvGrpSpPr>
        <p:grpSpPr>
          <a:xfrm>
            <a:off x="9980126" y="2661565"/>
            <a:ext cx="353678" cy="198344"/>
            <a:chOff x="7493876" y="2774731"/>
            <a:chExt cx="1481958" cy="894622"/>
          </a:xfrm>
        </p:grpSpPr>
        <p:sp>
          <p:nvSpPr>
            <p:cNvPr id="202" name="Freeform 201">
              <a:extLst>
                <a:ext uri="{FF2B5EF4-FFF2-40B4-BE49-F238E27FC236}">
                  <a16:creationId xmlns:a16="http://schemas.microsoft.com/office/drawing/2014/main" id="{947827F3-EDEA-7A42-9B1D-083327F8DEC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3" name="Oval 202">
              <a:extLst>
                <a:ext uri="{FF2B5EF4-FFF2-40B4-BE49-F238E27FC236}">
                  <a16:creationId xmlns:a16="http://schemas.microsoft.com/office/drawing/2014/main" id="{34CC4598-569C-8B40-92BA-1D2FBE3E50F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4" name="Group 203">
              <a:extLst>
                <a:ext uri="{FF2B5EF4-FFF2-40B4-BE49-F238E27FC236}">
                  <a16:creationId xmlns:a16="http://schemas.microsoft.com/office/drawing/2014/main" id="{FC8B6594-03D2-024C-9EA4-C0C60D628F1D}"/>
                </a:ext>
              </a:extLst>
            </p:cNvPr>
            <p:cNvGrpSpPr/>
            <p:nvPr/>
          </p:nvGrpSpPr>
          <p:grpSpPr>
            <a:xfrm>
              <a:off x="7713663" y="2848339"/>
              <a:ext cx="1042107" cy="425543"/>
              <a:chOff x="7786941" y="2884917"/>
              <a:chExt cx="897649" cy="353919"/>
            </a:xfrm>
          </p:grpSpPr>
          <p:sp>
            <p:nvSpPr>
              <p:cNvPr id="205" name="Freeform 204">
                <a:extLst>
                  <a:ext uri="{FF2B5EF4-FFF2-40B4-BE49-F238E27FC236}">
                    <a16:creationId xmlns:a16="http://schemas.microsoft.com/office/drawing/2014/main" id="{1FDE0324-11E3-5145-88E9-DE61B49F2A3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 name="Freeform 205">
                <a:extLst>
                  <a:ext uri="{FF2B5EF4-FFF2-40B4-BE49-F238E27FC236}">
                    <a16:creationId xmlns:a16="http://schemas.microsoft.com/office/drawing/2014/main" id="{C131568C-F5A3-DB44-94E2-7B887CDB264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7" name="Freeform 206">
                <a:extLst>
                  <a:ext uri="{FF2B5EF4-FFF2-40B4-BE49-F238E27FC236}">
                    <a16:creationId xmlns:a16="http://schemas.microsoft.com/office/drawing/2014/main" id="{A7EDAE1E-6998-2048-ADF9-12AD17B25B3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8" name="Freeform 207">
                <a:extLst>
                  <a:ext uri="{FF2B5EF4-FFF2-40B4-BE49-F238E27FC236}">
                    <a16:creationId xmlns:a16="http://schemas.microsoft.com/office/drawing/2014/main" id="{8FC26428-BCB7-1047-B128-BD12A87F81F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9" name="Group 208">
            <a:extLst>
              <a:ext uri="{FF2B5EF4-FFF2-40B4-BE49-F238E27FC236}">
                <a16:creationId xmlns:a16="http://schemas.microsoft.com/office/drawing/2014/main" id="{198EE3F8-E7C6-7742-BDAE-10EEB3BA9601}"/>
              </a:ext>
            </a:extLst>
          </p:cNvPr>
          <p:cNvGrpSpPr/>
          <p:nvPr/>
        </p:nvGrpSpPr>
        <p:grpSpPr>
          <a:xfrm>
            <a:off x="9497138" y="3394032"/>
            <a:ext cx="367224" cy="240304"/>
            <a:chOff x="7493876" y="2774731"/>
            <a:chExt cx="1481958" cy="894622"/>
          </a:xfrm>
        </p:grpSpPr>
        <p:sp>
          <p:nvSpPr>
            <p:cNvPr id="210" name="Freeform 209">
              <a:extLst>
                <a:ext uri="{FF2B5EF4-FFF2-40B4-BE49-F238E27FC236}">
                  <a16:creationId xmlns:a16="http://schemas.microsoft.com/office/drawing/2014/main" id="{7A2B8EB1-241A-C04E-9EA1-495DCDBCB17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1" name="Oval 210">
              <a:extLst>
                <a:ext uri="{FF2B5EF4-FFF2-40B4-BE49-F238E27FC236}">
                  <a16:creationId xmlns:a16="http://schemas.microsoft.com/office/drawing/2014/main" id="{0B3245D7-5441-9648-A36A-661C2ACB572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12" name="Group 211">
              <a:extLst>
                <a:ext uri="{FF2B5EF4-FFF2-40B4-BE49-F238E27FC236}">
                  <a16:creationId xmlns:a16="http://schemas.microsoft.com/office/drawing/2014/main" id="{86F28103-141B-154E-A362-409B3111D184}"/>
                </a:ext>
              </a:extLst>
            </p:cNvPr>
            <p:cNvGrpSpPr/>
            <p:nvPr/>
          </p:nvGrpSpPr>
          <p:grpSpPr>
            <a:xfrm>
              <a:off x="7713663" y="2848339"/>
              <a:ext cx="1042107" cy="425543"/>
              <a:chOff x="7786941" y="2884917"/>
              <a:chExt cx="897649" cy="353919"/>
            </a:xfrm>
          </p:grpSpPr>
          <p:sp>
            <p:nvSpPr>
              <p:cNvPr id="213" name="Freeform 212">
                <a:extLst>
                  <a:ext uri="{FF2B5EF4-FFF2-40B4-BE49-F238E27FC236}">
                    <a16:creationId xmlns:a16="http://schemas.microsoft.com/office/drawing/2014/main" id="{2F7A2BEC-77A9-6D41-8098-B64A792EA0B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Freeform 213">
                <a:extLst>
                  <a:ext uri="{FF2B5EF4-FFF2-40B4-BE49-F238E27FC236}">
                    <a16:creationId xmlns:a16="http://schemas.microsoft.com/office/drawing/2014/main" id="{7DED57CD-47F8-9D45-9600-A0BEEC97682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5" name="Freeform 214">
                <a:extLst>
                  <a:ext uri="{FF2B5EF4-FFF2-40B4-BE49-F238E27FC236}">
                    <a16:creationId xmlns:a16="http://schemas.microsoft.com/office/drawing/2014/main" id="{210D30D1-E5F0-E44B-A795-D0F4E795F9A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6" name="Freeform 215">
                <a:extLst>
                  <a:ext uri="{FF2B5EF4-FFF2-40B4-BE49-F238E27FC236}">
                    <a16:creationId xmlns:a16="http://schemas.microsoft.com/office/drawing/2014/main" id="{AC7488D5-7B56-8944-802F-C2691C3623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17" name="Group 216">
            <a:extLst>
              <a:ext uri="{FF2B5EF4-FFF2-40B4-BE49-F238E27FC236}">
                <a16:creationId xmlns:a16="http://schemas.microsoft.com/office/drawing/2014/main" id="{5123C752-3FFB-E84D-9E48-DBC9A9F48F37}"/>
              </a:ext>
            </a:extLst>
          </p:cNvPr>
          <p:cNvGrpSpPr/>
          <p:nvPr/>
        </p:nvGrpSpPr>
        <p:grpSpPr>
          <a:xfrm>
            <a:off x="9601554" y="3999763"/>
            <a:ext cx="367224" cy="240304"/>
            <a:chOff x="7493876" y="2774731"/>
            <a:chExt cx="1481958" cy="894622"/>
          </a:xfrm>
        </p:grpSpPr>
        <p:sp>
          <p:nvSpPr>
            <p:cNvPr id="218" name="Freeform 217">
              <a:extLst>
                <a:ext uri="{FF2B5EF4-FFF2-40B4-BE49-F238E27FC236}">
                  <a16:creationId xmlns:a16="http://schemas.microsoft.com/office/drawing/2014/main" id="{D524F684-301C-7542-A0A4-37573182739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9" name="Oval 218">
              <a:extLst>
                <a:ext uri="{FF2B5EF4-FFF2-40B4-BE49-F238E27FC236}">
                  <a16:creationId xmlns:a16="http://schemas.microsoft.com/office/drawing/2014/main" id="{9BF20040-D9C8-B74E-BC0D-F15797752E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0" name="Group 219">
              <a:extLst>
                <a:ext uri="{FF2B5EF4-FFF2-40B4-BE49-F238E27FC236}">
                  <a16:creationId xmlns:a16="http://schemas.microsoft.com/office/drawing/2014/main" id="{79553B03-2EF0-1445-BD4E-875D98E58492}"/>
                </a:ext>
              </a:extLst>
            </p:cNvPr>
            <p:cNvGrpSpPr/>
            <p:nvPr/>
          </p:nvGrpSpPr>
          <p:grpSpPr>
            <a:xfrm>
              <a:off x="7713663" y="2848339"/>
              <a:ext cx="1042107" cy="425543"/>
              <a:chOff x="7786941" y="2884917"/>
              <a:chExt cx="897649" cy="353919"/>
            </a:xfrm>
          </p:grpSpPr>
          <p:sp>
            <p:nvSpPr>
              <p:cNvPr id="221" name="Freeform 220">
                <a:extLst>
                  <a:ext uri="{FF2B5EF4-FFF2-40B4-BE49-F238E27FC236}">
                    <a16:creationId xmlns:a16="http://schemas.microsoft.com/office/drawing/2014/main" id="{DAB927EA-DECF-FE4A-BE5D-802F016FB19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2" name="Freeform 221">
                <a:extLst>
                  <a:ext uri="{FF2B5EF4-FFF2-40B4-BE49-F238E27FC236}">
                    <a16:creationId xmlns:a16="http://schemas.microsoft.com/office/drawing/2014/main" id="{8F1EA0F6-ACA7-C443-A514-F770A383688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3" name="Freeform 222">
                <a:extLst>
                  <a:ext uri="{FF2B5EF4-FFF2-40B4-BE49-F238E27FC236}">
                    <a16:creationId xmlns:a16="http://schemas.microsoft.com/office/drawing/2014/main" id="{2414339B-8AC7-2444-AC70-285A203D116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4" name="Freeform 223">
                <a:extLst>
                  <a:ext uri="{FF2B5EF4-FFF2-40B4-BE49-F238E27FC236}">
                    <a16:creationId xmlns:a16="http://schemas.microsoft.com/office/drawing/2014/main" id="{AEF6DCDC-2F65-B349-B551-DC3FACF6D5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25" name="Group 224">
            <a:extLst>
              <a:ext uri="{FF2B5EF4-FFF2-40B4-BE49-F238E27FC236}">
                <a16:creationId xmlns:a16="http://schemas.microsoft.com/office/drawing/2014/main" id="{9F5D0807-95F5-B242-9940-2134E3CE864D}"/>
              </a:ext>
            </a:extLst>
          </p:cNvPr>
          <p:cNvGrpSpPr/>
          <p:nvPr/>
        </p:nvGrpSpPr>
        <p:grpSpPr>
          <a:xfrm>
            <a:off x="10375259" y="3992325"/>
            <a:ext cx="353678" cy="198344"/>
            <a:chOff x="7493876" y="2774731"/>
            <a:chExt cx="1481958" cy="894622"/>
          </a:xfrm>
        </p:grpSpPr>
        <p:sp>
          <p:nvSpPr>
            <p:cNvPr id="226" name="Freeform 225">
              <a:extLst>
                <a:ext uri="{FF2B5EF4-FFF2-40B4-BE49-F238E27FC236}">
                  <a16:creationId xmlns:a16="http://schemas.microsoft.com/office/drawing/2014/main" id="{65E7C622-0E2D-F247-B71E-DB43805F13C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7" name="Oval 226">
              <a:extLst>
                <a:ext uri="{FF2B5EF4-FFF2-40B4-BE49-F238E27FC236}">
                  <a16:creationId xmlns:a16="http://schemas.microsoft.com/office/drawing/2014/main" id="{E1DDDBA8-9328-FF4B-A036-4A8C314BC34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8" name="Group 227">
              <a:extLst>
                <a:ext uri="{FF2B5EF4-FFF2-40B4-BE49-F238E27FC236}">
                  <a16:creationId xmlns:a16="http://schemas.microsoft.com/office/drawing/2014/main" id="{FE4053D3-C37C-B247-AABC-ACB5431A3328}"/>
                </a:ext>
              </a:extLst>
            </p:cNvPr>
            <p:cNvGrpSpPr/>
            <p:nvPr/>
          </p:nvGrpSpPr>
          <p:grpSpPr>
            <a:xfrm>
              <a:off x="7713663" y="2848339"/>
              <a:ext cx="1042107" cy="425543"/>
              <a:chOff x="7786941" y="2884917"/>
              <a:chExt cx="897649" cy="353919"/>
            </a:xfrm>
          </p:grpSpPr>
          <p:sp>
            <p:nvSpPr>
              <p:cNvPr id="229" name="Freeform 228">
                <a:extLst>
                  <a:ext uri="{FF2B5EF4-FFF2-40B4-BE49-F238E27FC236}">
                    <a16:creationId xmlns:a16="http://schemas.microsoft.com/office/drawing/2014/main" id="{9B8C5BFF-F366-864D-9DDD-AD0F594855F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0" name="Freeform 229">
                <a:extLst>
                  <a:ext uri="{FF2B5EF4-FFF2-40B4-BE49-F238E27FC236}">
                    <a16:creationId xmlns:a16="http://schemas.microsoft.com/office/drawing/2014/main" id="{E52E2636-7B29-8B4F-A9E7-0A019FB1233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Freeform 230">
                <a:extLst>
                  <a:ext uri="{FF2B5EF4-FFF2-40B4-BE49-F238E27FC236}">
                    <a16:creationId xmlns:a16="http://schemas.microsoft.com/office/drawing/2014/main" id="{81B96CBC-D09D-8A44-A7F4-460A6FE268A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2" name="Freeform 231">
                <a:extLst>
                  <a:ext uri="{FF2B5EF4-FFF2-40B4-BE49-F238E27FC236}">
                    <a16:creationId xmlns:a16="http://schemas.microsoft.com/office/drawing/2014/main" id="{AB72586A-2BC3-AD40-8068-98E191DFFEF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3" name="Group 232">
            <a:extLst>
              <a:ext uri="{FF2B5EF4-FFF2-40B4-BE49-F238E27FC236}">
                <a16:creationId xmlns:a16="http://schemas.microsoft.com/office/drawing/2014/main" id="{A8973B1E-A991-8E45-9FF7-7AF7F179E328}"/>
              </a:ext>
            </a:extLst>
          </p:cNvPr>
          <p:cNvGrpSpPr/>
          <p:nvPr/>
        </p:nvGrpSpPr>
        <p:grpSpPr>
          <a:xfrm>
            <a:off x="9247893" y="4775686"/>
            <a:ext cx="393760" cy="218578"/>
            <a:chOff x="7493876" y="2774731"/>
            <a:chExt cx="1481958" cy="894622"/>
          </a:xfrm>
        </p:grpSpPr>
        <p:sp>
          <p:nvSpPr>
            <p:cNvPr id="234" name="Freeform 233">
              <a:extLst>
                <a:ext uri="{FF2B5EF4-FFF2-40B4-BE49-F238E27FC236}">
                  <a16:creationId xmlns:a16="http://schemas.microsoft.com/office/drawing/2014/main" id="{5A098E30-A66F-FA4D-9EE8-C0C83DE6D50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5" name="Oval 234">
              <a:extLst>
                <a:ext uri="{FF2B5EF4-FFF2-40B4-BE49-F238E27FC236}">
                  <a16:creationId xmlns:a16="http://schemas.microsoft.com/office/drawing/2014/main" id="{051367D4-C1D9-AF45-9A24-031126A6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6" name="Group 235">
              <a:extLst>
                <a:ext uri="{FF2B5EF4-FFF2-40B4-BE49-F238E27FC236}">
                  <a16:creationId xmlns:a16="http://schemas.microsoft.com/office/drawing/2014/main" id="{8C4167F2-26A6-0A41-9F23-581BB1D6E53B}"/>
                </a:ext>
              </a:extLst>
            </p:cNvPr>
            <p:cNvGrpSpPr/>
            <p:nvPr/>
          </p:nvGrpSpPr>
          <p:grpSpPr>
            <a:xfrm>
              <a:off x="7713663" y="2848339"/>
              <a:ext cx="1042107" cy="425543"/>
              <a:chOff x="7786941" y="2884917"/>
              <a:chExt cx="897649" cy="353919"/>
            </a:xfrm>
          </p:grpSpPr>
          <p:sp>
            <p:nvSpPr>
              <p:cNvPr id="237" name="Freeform 236">
                <a:extLst>
                  <a:ext uri="{FF2B5EF4-FFF2-40B4-BE49-F238E27FC236}">
                    <a16:creationId xmlns:a16="http://schemas.microsoft.com/office/drawing/2014/main" id="{8AABD328-91C1-C94D-8CB5-66F9CC0DC00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8" name="Freeform 237">
                <a:extLst>
                  <a:ext uri="{FF2B5EF4-FFF2-40B4-BE49-F238E27FC236}">
                    <a16:creationId xmlns:a16="http://schemas.microsoft.com/office/drawing/2014/main" id="{23CBCA43-9398-E043-A20B-00567B73DB8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9" name="Freeform 238">
                <a:extLst>
                  <a:ext uri="{FF2B5EF4-FFF2-40B4-BE49-F238E27FC236}">
                    <a16:creationId xmlns:a16="http://schemas.microsoft.com/office/drawing/2014/main" id="{06C3D6EF-A0CB-F34C-9C57-9FA04035028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0" name="Freeform 239">
                <a:extLst>
                  <a:ext uri="{FF2B5EF4-FFF2-40B4-BE49-F238E27FC236}">
                    <a16:creationId xmlns:a16="http://schemas.microsoft.com/office/drawing/2014/main" id="{66D08B47-1DCF-994C-84EE-6C7E588A1D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1" name="Group 240">
            <a:extLst>
              <a:ext uri="{FF2B5EF4-FFF2-40B4-BE49-F238E27FC236}">
                <a16:creationId xmlns:a16="http://schemas.microsoft.com/office/drawing/2014/main" id="{23665DDF-4A56-E24C-9D9B-557EA2031298}"/>
              </a:ext>
            </a:extLst>
          </p:cNvPr>
          <p:cNvGrpSpPr/>
          <p:nvPr/>
        </p:nvGrpSpPr>
        <p:grpSpPr>
          <a:xfrm>
            <a:off x="10925982" y="4369125"/>
            <a:ext cx="228295" cy="120400"/>
            <a:chOff x="7493876" y="2774731"/>
            <a:chExt cx="1481958" cy="894622"/>
          </a:xfrm>
        </p:grpSpPr>
        <p:sp>
          <p:nvSpPr>
            <p:cNvPr id="242" name="Freeform 241">
              <a:extLst>
                <a:ext uri="{FF2B5EF4-FFF2-40B4-BE49-F238E27FC236}">
                  <a16:creationId xmlns:a16="http://schemas.microsoft.com/office/drawing/2014/main" id="{31441261-7107-C940-87CC-EC4FA053449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43" name="Oval 242">
              <a:extLst>
                <a:ext uri="{FF2B5EF4-FFF2-40B4-BE49-F238E27FC236}">
                  <a16:creationId xmlns:a16="http://schemas.microsoft.com/office/drawing/2014/main" id="{5F5B546A-49AB-9042-B43E-5F11C688F25E}"/>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44" name="Group 243">
              <a:extLst>
                <a:ext uri="{FF2B5EF4-FFF2-40B4-BE49-F238E27FC236}">
                  <a16:creationId xmlns:a16="http://schemas.microsoft.com/office/drawing/2014/main" id="{E8DF2468-3557-AD4F-8E6A-2FD993E8CF5C}"/>
                </a:ext>
              </a:extLst>
            </p:cNvPr>
            <p:cNvGrpSpPr/>
            <p:nvPr/>
          </p:nvGrpSpPr>
          <p:grpSpPr>
            <a:xfrm>
              <a:off x="7713663" y="2848339"/>
              <a:ext cx="1042107" cy="425543"/>
              <a:chOff x="7786941" y="2884917"/>
              <a:chExt cx="897649" cy="353919"/>
            </a:xfrm>
          </p:grpSpPr>
          <p:sp>
            <p:nvSpPr>
              <p:cNvPr id="245" name="Freeform 244">
                <a:extLst>
                  <a:ext uri="{FF2B5EF4-FFF2-40B4-BE49-F238E27FC236}">
                    <a16:creationId xmlns:a16="http://schemas.microsoft.com/office/drawing/2014/main" id="{9E3ADAA4-12C2-404E-917C-5A2F54CCDF6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6" name="Freeform 245">
                <a:extLst>
                  <a:ext uri="{FF2B5EF4-FFF2-40B4-BE49-F238E27FC236}">
                    <a16:creationId xmlns:a16="http://schemas.microsoft.com/office/drawing/2014/main" id="{7A728ED3-C05E-B44A-9C86-A753D22F76A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7" name="Freeform 246">
                <a:extLst>
                  <a:ext uri="{FF2B5EF4-FFF2-40B4-BE49-F238E27FC236}">
                    <a16:creationId xmlns:a16="http://schemas.microsoft.com/office/drawing/2014/main" id="{63D4F443-59AA-0D4F-BA7D-32F6068E799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8" name="Freeform 247">
                <a:extLst>
                  <a:ext uri="{FF2B5EF4-FFF2-40B4-BE49-F238E27FC236}">
                    <a16:creationId xmlns:a16="http://schemas.microsoft.com/office/drawing/2014/main" id="{205AEAD2-2A18-2D4A-91B3-368B52FA7C5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9" name="Group 248">
            <a:extLst>
              <a:ext uri="{FF2B5EF4-FFF2-40B4-BE49-F238E27FC236}">
                <a16:creationId xmlns:a16="http://schemas.microsoft.com/office/drawing/2014/main" id="{931C36A9-E761-0148-9032-D81ACCB48A29}"/>
              </a:ext>
            </a:extLst>
          </p:cNvPr>
          <p:cNvGrpSpPr/>
          <p:nvPr/>
        </p:nvGrpSpPr>
        <p:grpSpPr>
          <a:xfrm>
            <a:off x="7439074" y="2356613"/>
            <a:ext cx="534987" cy="407988"/>
            <a:chOff x="7432700" y="2327293"/>
            <a:chExt cx="534987" cy="407988"/>
          </a:xfrm>
        </p:grpSpPr>
        <p:pic>
          <p:nvPicPr>
            <p:cNvPr id="250" name="Picture 1017" descr="antenna_stylized">
              <a:extLst>
                <a:ext uri="{FF2B5EF4-FFF2-40B4-BE49-F238E27FC236}">
                  <a16:creationId xmlns:a16="http://schemas.microsoft.com/office/drawing/2014/main" id="{A1B3AFF0-514E-1142-A2F6-8BE3FF21744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1" name="Picture 1018" descr="laptop_keyboard">
              <a:extLst>
                <a:ext uri="{FF2B5EF4-FFF2-40B4-BE49-F238E27FC236}">
                  <a16:creationId xmlns:a16="http://schemas.microsoft.com/office/drawing/2014/main" id="{F72A8B16-D68A-BE43-A9DC-2099F128817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Freeform 1019">
              <a:extLst>
                <a:ext uri="{FF2B5EF4-FFF2-40B4-BE49-F238E27FC236}">
                  <a16:creationId xmlns:a16="http://schemas.microsoft.com/office/drawing/2014/main" id="{8BD550C1-DB66-1D43-B0FF-2194D6CE59D3}"/>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53" name="Picture 1020" descr="screen">
              <a:extLst>
                <a:ext uri="{FF2B5EF4-FFF2-40B4-BE49-F238E27FC236}">
                  <a16:creationId xmlns:a16="http://schemas.microsoft.com/office/drawing/2014/main" id="{5B7A4293-9090-2C47-A5F9-1484B3E8E43A}"/>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4" name="Freeform 1021">
              <a:extLst>
                <a:ext uri="{FF2B5EF4-FFF2-40B4-BE49-F238E27FC236}">
                  <a16:creationId xmlns:a16="http://schemas.microsoft.com/office/drawing/2014/main" id="{66A9E8A3-089D-144F-8C74-780D0252320C}"/>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Freeform 1022">
              <a:extLst>
                <a:ext uri="{FF2B5EF4-FFF2-40B4-BE49-F238E27FC236}">
                  <a16:creationId xmlns:a16="http://schemas.microsoft.com/office/drawing/2014/main" id="{2DEB5F56-4F04-4A4C-B2A9-7F75D7610902}"/>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Freeform 1023">
              <a:extLst>
                <a:ext uri="{FF2B5EF4-FFF2-40B4-BE49-F238E27FC236}">
                  <a16:creationId xmlns:a16="http://schemas.microsoft.com/office/drawing/2014/main" id="{264AB736-6181-DD49-9CF8-34CDC3C98A87}"/>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Freeform 1024">
              <a:extLst>
                <a:ext uri="{FF2B5EF4-FFF2-40B4-BE49-F238E27FC236}">
                  <a16:creationId xmlns:a16="http://schemas.microsoft.com/office/drawing/2014/main" id="{B30F467B-7CAE-E14D-A3A5-8BE8EC571FCC}"/>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Freeform 1025">
              <a:extLst>
                <a:ext uri="{FF2B5EF4-FFF2-40B4-BE49-F238E27FC236}">
                  <a16:creationId xmlns:a16="http://schemas.microsoft.com/office/drawing/2014/main" id="{714DEECF-C2B9-3646-8D8C-520B14AFF2A3}"/>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9" name="Freeform 1026">
              <a:extLst>
                <a:ext uri="{FF2B5EF4-FFF2-40B4-BE49-F238E27FC236}">
                  <a16:creationId xmlns:a16="http://schemas.microsoft.com/office/drawing/2014/main" id="{434760BE-7A82-7348-8C26-8BB88B73F057}"/>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60" name="Group 1027">
              <a:extLst>
                <a:ext uri="{FF2B5EF4-FFF2-40B4-BE49-F238E27FC236}">
                  <a16:creationId xmlns:a16="http://schemas.microsoft.com/office/drawing/2014/main" id="{A3D737A2-33B2-B843-993D-3954163D2F8B}"/>
                </a:ext>
              </a:extLst>
            </p:cNvPr>
            <p:cNvGrpSpPr>
              <a:grpSpLocks/>
            </p:cNvGrpSpPr>
            <p:nvPr/>
          </p:nvGrpSpPr>
          <p:grpSpPr bwMode="auto">
            <a:xfrm>
              <a:off x="7594735" y="2642220"/>
              <a:ext cx="98740" cy="36846"/>
              <a:chOff x="1740" y="2642"/>
              <a:chExt cx="752" cy="327"/>
            </a:xfrm>
          </p:grpSpPr>
          <p:sp>
            <p:nvSpPr>
              <p:cNvPr id="267" name="Freeform 1028">
                <a:extLst>
                  <a:ext uri="{FF2B5EF4-FFF2-40B4-BE49-F238E27FC236}">
                    <a16:creationId xmlns:a16="http://schemas.microsoft.com/office/drawing/2014/main" id="{2B8D95DD-AA07-CA46-8938-5982463E0F58}"/>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Freeform 1029">
                <a:extLst>
                  <a:ext uri="{FF2B5EF4-FFF2-40B4-BE49-F238E27FC236}">
                    <a16:creationId xmlns:a16="http://schemas.microsoft.com/office/drawing/2014/main" id="{F36872DC-490B-E041-B789-63AE7E7ACD2E}"/>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9" name="Freeform 1030">
                <a:extLst>
                  <a:ext uri="{FF2B5EF4-FFF2-40B4-BE49-F238E27FC236}">
                    <a16:creationId xmlns:a16="http://schemas.microsoft.com/office/drawing/2014/main" id="{97C01B49-8BEB-1A42-A62D-556A20AEDCF4}"/>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0" name="Freeform 1031">
                <a:extLst>
                  <a:ext uri="{FF2B5EF4-FFF2-40B4-BE49-F238E27FC236}">
                    <a16:creationId xmlns:a16="http://schemas.microsoft.com/office/drawing/2014/main" id="{FDC4BA15-39D3-CD4E-97DA-6107F8C4DFF2}"/>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1" name="Freeform 1032">
                <a:extLst>
                  <a:ext uri="{FF2B5EF4-FFF2-40B4-BE49-F238E27FC236}">
                    <a16:creationId xmlns:a16="http://schemas.microsoft.com/office/drawing/2014/main" id="{B4ED9D93-7953-574C-B8DB-E31647E53850}"/>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2" name="Freeform 1033">
                <a:extLst>
                  <a:ext uri="{FF2B5EF4-FFF2-40B4-BE49-F238E27FC236}">
                    <a16:creationId xmlns:a16="http://schemas.microsoft.com/office/drawing/2014/main" id="{9040F4DE-59D9-0446-9953-D7CF4E6052CB}"/>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61" name="Freeform 1034">
              <a:extLst>
                <a:ext uri="{FF2B5EF4-FFF2-40B4-BE49-F238E27FC236}">
                  <a16:creationId xmlns:a16="http://schemas.microsoft.com/office/drawing/2014/main" id="{2C7F706E-3A83-E04B-96B6-0DFA0DD19559}"/>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Freeform 1035">
              <a:extLst>
                <a:ext uri="{FF2B5EF4-FFF2-40B4-BE49-F238E27FC236}">
                  <a16:creationId xmlns:a16="http://schemas.microsoft.com/office/drawing/2014/main" id="{60E14294-2508-FB4A-AE0F-000AF5BCFC85}"/>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3" name="Freeform 1036">
              <a:extLst>
                <a:ext uri="{FF2B5EF4-FFF2-40B4-BE49-F238E27FC236}">
                  <a16:creationId xmlns:a16="http://schemas.microsoft.com/office/drawing/2014/main" id="{6816A6AE-0883-4D48-8DF3-05A4914E713B}"/>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4" name="Freeform 1037">
              <a:extLst>
                <a:ext uri="{FF2B5EF4-FFF2-40B4-BE49-F238E27FC236}">
                  <a16:creationId xmlns:a16="http://schemas.microsoft.com/office/drawing/2014/main" id="{0C4F2B5B-D9EF-F242-A282-CB6CB4D90EE9}"/>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5" name="Freeform 1038">
              <a:extLst>
                <a:ext uri="{FF2B5EF4-FFF2-40B4-BE49-F238E27FC236}">
                  <a16:creationId xmlns:a16="http://schemas.microsoft.com/office/drawing/2014/main" id="{CA94116C-A643-F041-BE08-F16F1FF3EF9E}"/>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Freeform 1039">
              <a:extLst>
                <a:ext uri="{FF2B5EF4-FFF2-40B4-BE49-F238E27FC236}">
                  <a16:creationId xmlns:a16="http://schemas.microsoft.com/office/drawing/2014/main" id="{EBBEB869-CEFF-3B4D-8790-DF10B6E9EDC0}"/>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3" name="Group 272">
            <a:extLst>
              <a:ext uri="{FF2B5EF4-FFF2-40B4-BE49-F238E27FC236}">
                <a16:creationId xmlns:a16="http://schemas.microsoft.com/office/drawing/2014/main" id="{7BE84195-0460-B24A-9BFA-64009B70F0D4}"/>
              </a:ext>
            </a:extLst>
          </p:cNvPr>
          <p:cNvGrpSpPr/>
          <p:nvPr/>
        </p:nvGrpSpPr>
        <p:grpSpPr>
          <a:xfrm>
            <a:off x="8637781" y="2319727"/>
            <a:ext cx="530702" cy="478009"/>
            <a:chOff x="8631407" y="2290407"/>
            <a:chExt cx="530702" cy="478009"/>
          </a:xfrm>
        </p:grpSpPr>
        <p:pic>
          <p:nvPicPr>
            <p:cNvPr id="274" name="Picture 568" descr="light2.png">
              <a:extLst>
                <a:ext uri="{FF2B5EF4-FFF2-40B4-BE49-F238E27FC236}">
                  <a16:creationId xmlns:a16="http://schemas.microsoft.com/office/drawing/2014/main" id="{9C2ABCA4-2AB6-604A-BAF1-3DCCB40F3CF6}"/>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5" name="Picture 1017" descr="antenna_stylized">
              <a:extLst>
                <a:ext uri="{FF2B5EF4-FFF2-40B4-BE49-F238E27FC236}">
                  <a16:creationId xmlns:a16="http://schemas.microsoft.com/office/drawing/2014/main" id="{650AA1D1-0ECD-3E4A-81DB-CC97A96B57C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6" name="Group 275">
            <a:extLst>
              <a:ext uri="{FF2B5EF4-FFF2-40B4-BE49-F238E27FC236}">
                <a16:creationId xmlns:a16="http://schemas.microsoft.com/office/drawing/2014/main" id="{EFF79B51-BA03-584F-A0CE-2E5C3CDBD9C8}"/>
              </a:ext>
            </a:extLst>
          </p:cNvPr>
          <p:cNvGrpSpPr/>
          <p:nvPr/>
        </p:nvGrpSpPr>
        <p:grpSpPr>
          <a:xfrm>
            <a:off x="8499539" y="2059124"/>
            <a:ext cx="849312" cy="226109"/>
            <a:chOff x="8493165" y="2029804"/>
            <a:chExt cx="849312" cy="226109"/>
          </a:xfrm>
        </p:grpSpPr>
        <p:pic>
          <p:nvPicPr>
            <p:cNvPr id="277" name="Picture 603" descr="car_icon_small">
              <a:extLst>
                <a:ext uri="{FF2B5EF4-FFF2-40B4-BE49-F238E27FC236}">
                  <a16:creationId xmlns:a16="http://schemas.microsoft.com/office/drawing/2014/main" id="{A16178BF-CE10-DF42-8C1F-E2AAFB94BBE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8" name="Picture 1017" descr="antenna_stylized">
              <a:extLst>
                <a:ext uri="{FF2B5EF4-FFF2-40B4-BE49-F238E27FC236}">
                  <a16:creationId xmlns:a16="http://schemas.microsoft.com/office/drawing/2014/main" id="{BF73CD36-5E1A-D143-A3EA-8721982417D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9" name="Group 278">
            <a:extLst>
              <a:ext uri="{FF2B5EF4-FFF2-40B4-BE49-F238E27FC236}">
                <a16:creationId xmlns:a16="http://schemas.microsoft.com/office/drawing/2014/main" id="{053CF7AA-EEE7-E849-8975-45A554C35F5B}"/>
              </a:ext>
            </a:extLst>
          </p:cNvPr>
          <p:cNvGrpSpPr/>
          <p:nvPr/>
        </p:nvGrpSpPr>
        <p:grpSpPr>
          <a:xfrm>
            <a:off x="7493518" y="3325424"/>
            <a:ext cx="857739" cy="583764"/>
            <a:chOff x="7487144" y="3296104"/>
            <a:chExt cx="857739" cy="583764"/>
          </a:xfrm>
        </p:grpSpPr>
        <p:grpSp>
          <p:nvGrpSpPr>
            <p:cNvPr id="280" name="Group 279">
              <a:extLst>
                <a:ext uri="{FF2B5EF4-FFF2-40B4-BE49-F238E27FC236}">
                  <a16:creationId xmlns:a16="http://schemas.microsoft.com/office/drawing/2014/main" id="{90508AE9-865D-844C-B2E1-CAED9E70CF88}"/>
                </a:ext>
              </a:extLst>
            </p:cNvPr>
            <p:cNvGrpSpPr/>
            <p:nvPr/>
          </p:nvGrpSpPr>
          <p:grpSpPr>
            <a:xfrm>
              <a:off x="7487144" y="3389820"/>
              <a:ext cx="350807" cy="305517"/>
              <a:chOff x="7487144" y="3389820"/>
              <a:chExt cx="350807" cy="305517"/>
            </a:xfrm>
          </p:grpSpPr>
          <p:pic>
            <p:nvPicPr>
              <p:cNvPr id="287" name="Picture 1115" descr="antenna_stylized">
                <a:extLst>
                  <a:ext uri="{FF2B5EF4-FFF2-40B4-BE49-F238E27FC236}">
                    <a16:creationId xmlns:a16="http://schemas.microsoft.com/office/drawing/2014/main" id="{AD910864-C9F4-C94B-9B97-60E50CF30AC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8" name="Picture 1116" descr="laptop_keyboard">
                <a:extLst>
                  <a:ext uri="{FF2B5EF4-FFF2-40B4-BE49-F238E27FC236}">
                    <a16:creationId xmlns:a16="http://schemas.microsoft.com/office/drawing/2014/main" id="{89C482D5-7199-3040-A39E-C983C7E76CD5}"/>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 name="Freeform 1117">
                <a:extLst>
                  <a:ext uri="{FF2B5EF4-FFF2-40B4-BE49-F238E27FC236}">
                    <a16:creationId xmlns:a16="http://schemas.microsoft.com/office/drawing/2014/main" id="{0D17FA05-6DB9-CE4E-8353-3DB3EF64CEF2}"/>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90" name="Picture 1118" descr="screen">
                <a:extLst>
                  <a:ext uri="{FF2B5EF4-FFF2-40B4-BE49-F238E27FC236}">
                    <a16:creationId xmlns:a16="http://schemas.microsoft.com/office/drawing/2014/main" id="{4A4B2A13-447B-ED4B-A13F-5489BEAC9BE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1" name="Freeform 1119">
                <a:extLst>
                  <a:ext uri="{FF2B5EF4-FFF2-40B4-BE49-F238E27FC236}">
                    <a16:creationId xmlns:a16="http://schemas.microsoft.com/office/drawing/2014/main" id="{02BC84AC-7149-BD45-BC93-E0DD4ADF91EE}"/>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Freeform 1120">
                <a:extLst>
                  <a:ext uri="{FF2B5EF4-FFF2-40B4-BE49-F238E27FC236}">
                    <a16:creationId xmlns:a16="http://schemas.microsoft.com/office/drawing/2014/main" id="{43377E2E-A43C-E048-A432-F337E7B5EE63}"/>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3" name="Freeform 1121">
                <a:extLst>
                  <a:ext uri="{FF2B5EF4-FFF2-40B4-BE49-F238E27FC236}">
                    <a16:creationId xmlns:a16="http://schemas.microsoft.com/office/drawing/2014/main" id="{268349DA-55F4-ED45-92D9-0389907B3CA7}"/>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1122">
                <a:extLst>
                  <a:ext uri="{FF2B5EF4-FFF2-40B4-BE49-F238E27FC236}">
                    <a16:creationId xmlns:a16="http://schemas.microsoft.com/office/drawing/2014/main" id="{EB4B31C8-34A6-6D47-B6E1-260958CFBD6F}"/>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1123">
                <a:extLst>
                  <a:ext uri="{FF2B5EF4-FFF2-40B4-BE49-F238E27FC236}">
                    <a16:creationId xmlns:a16="http://schemas.microsoft.com/office/drawing/2014/main" id="{91DE791A-C87B-7849-8B6A-CB3B398F112D}"/>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6" name="Freeform 1124">
                <a:extLst>
                  <a:ext uri="{FF2B5EF4-FFF2-40B4-BE49-F238E27FC236}">
                    <a16:creationId xmlns:a16="http://schemas.microsoft.com/office/drawing/2014/main" id="{A02AA6E2-5FD6-D14F-9923-83771333B1DB}"/>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7" name="Group 1125">
                <a:extLst>
                  <a:ext uri="{FF2B5EF4-FFF2-40B4-BE49-F238E27FC236}">
                    <a16:creationId xmlns:a16="http://schemas.microsoft.com/office/drawing/2014/main" id="{7117A071-F66A-A547-B2A3-FDEC23474639}"/>
                  </a:ext>
                </a:extLst>
              </p:cNvPr>
              <p:cNvGrpSpPr>
                <a:grpSpLocks/>
              </p:cNvGrpSpPr>
              <p:nvPr/>
            </p:nvGrpSpPr>
            <p:grpSpPr bwMode="auto">
              <a:xfrm>
                <a:off x="7593395" y="3625649"/>
                <a:ext cx="64747" cy="27592"/>
                <a:chOff x="1740" y="2642"/>
                <a:chExt cx="752" cy="327"/>
              </a:xfrm>
            </p:grpSpPr>
            <p:sp>
              <p:nvSpPr>
                <p:cNvPr id="304" name="Freeform 1126">
                  <a:extLst>
                    <a:ext uri="{FF2B5EF4-FFF2-40B4-BE49-F238E27FC236}">
                      <a16:creationId xmlns:a16="http://schemas.microsoft.com/office/drawing/2014/main" id="{C6A05ABF-09D5-204F-A863-798CDA488ABE}"/>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5" name="Freeform 1127">
                  <a:extLst>
                    <a:ext uri="{FF2B5EF4-FFF2-40B4-BE49-F238E27FC236}">
                      <a16:creationId xmlns:a16="http://schemas.microsoft.com/office/drawing/2014/main" id="{5CAC6B94-A95D-C842-8436-C6DF872191F5}"/>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1128">
                  <a:extLst>
                    <a:ext uri="{FF2B5EF4-FFF2-40B4-BE49-F238E27FC236}">
                      <a16:creationId xmlns:a16="http://schemas.microsoft.com/office/drawing/2014/main" id="{A944E62C-7CE5-5840-927D-ABB2F8B5C22E}"/>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Freeform 1129">
                  <a:extLst>
                    <a:ext uri="{FF2B5EF4-FFF2-40B4-BE49-F238E27FC236}">
                      <a16:creationId xmlns:a16="http://schemas.microsoft.com/office/drawing/2014/main" id="{5E333F33-6B42-F449-BD09-5F8DBBA551C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8" name="Freeform 1130">
                  <a:extLst>
                    <a:ext uri="{FF2B5EF4-FFF2-40B4-BE49-F238E27FC236}">
                      <a16:creationId xmlns:a16="http://schemas.microsoft.com/office/drawing/2014/main" id="{A3DB0786-C2BD-4E43-9012-01938AED5F19}"/>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9" name="Freeform 1131">
                  <a:extLst>
                    <a:ext uri="{FF2B5EF4-FFF2-40B4-BE49-F238E27FC236}">
                      <a16:creationId xmlns:a16="http://schemas.microsoft.com/office/drawing/2014/main" id="{36DD7204-13F9-8C4B-ADCB-9CEF387EE715}"/>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98" name="Freeform 1132">
                <a:extLst>
                  <a:ext uri="{FF2B5EF4-FFF2-40B4-BE49-F238E27FC236}">
                    <a16:creationId xmlns:a16="http://schemas.microsoft.com/office/drawing/2014/main" id="{8DD637FC-2617-F14C-8226-2FC83A2DC1C3}"/>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Freeform 1133">
                <a:extLst>
                  <a:ext uri="{FF2B5EF4-FFF2-40B4-BE49-F238E27FC236}">
                    <a16:creationId xmlns:a16="http://schemas.microsoft.com/office/drawing/2014/main" id="{DD3D6FA8-3859-DC44-8888-8CB70CFB17F5}"/>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Freeform 1134">
                <a:extLst>
                  <a:ext uri="{FF2B5EF4-FFF2-40B4-BE49-F238E27FC236}">
                    <a16:creationId xmlns:a16="http://schemas.microsoft.com/office/drawing/2014/main" id="{C236FB39-37F7-B848-9AD5-F22CFFE062B2}"/>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Freeform 1135">
                <a:extLst>
                  <a:ext uri="{FF2B5EF4-FFF2-40B4-BE49-F238E27FC236}">
                    <a16:creationId xmlns:a16="http://schemas.microsoft.com/office/drawing/2014/main" id="{0FC27225-99A5-B741-A309-ECBEFBCA7E27}"/>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2" name="Freeform 1136">
                <a:extLst>
                  <a:ext uri="{FF2B5EF4-FFF2-40B4-BE49-F238E27FC236}">
                    <a16:creationId xmlns:a16="http://schemas.microsoft.com/office/drawing/2014/main" id="{E2FC0D41-6288-E741-A785-A83E6CED2AEA}"/>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3" name="Freeform 1137">
                <a:extLst>
                  <a:ext uri="{FF2B5EF4-FFF2-40B4-BE49-F238E27FC236}">
                    <a16:creationId xmlns:a16="http://schemas.microsoft.com/office/drawing/2014/main" id="{CA6DB5BC-B521-B849-B156-91FAF531CEC8}"/>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1" name="Group 1139">
              <a:extLst>
                <a:ext uri="{FF2B5EF4-FFF2-40B4-BE49-F238E27FC236}">
                  <a16:creationId xmlns:a16="http://schemas.microsoft.com/office/drawing/2014/main" id="{88F41A8A-CF3F-494E-9A2F-B26D7CA16434}"/>
                </a:ext>
              </a:extLst>
            </p:cNvPr>
            <p:cNvGrpSpPr>
              <a:grpSpLocks/>
            </p:cNvGrpSpPr>
            <p:nvPr/>
          </p:nvGrpSpPr>
          <p:grpSpPr bwMode="auto">
            <a:xfrm flipH="1">
              <a:off x="7985622" y="3537823"/>
              <a:ext cx="359261" cy="342045"/>
              <a:chOff x="2839" y="3501"/>
              <a:chExt cx="755" cy="803"/>
            </a:xfrm>
          </p:grpSpPr>
          <p:pic>
            <p:nvPicPr>
              <p:cNvPr id="285" name="Picture 1140" descr="desktop_computer_stylized_medium">
                <a:extLst>
                  <a:ext uri="{FF2B5EF4-FFF2-40B4-BE49-F238E27FC236}">
                    <a16:creationId xmlns:a16="http://schemas.microsoft.com/office/drawing/2014/main" id="{DF6CF23B-627F-354F-9A8F-4AC37674F07C}"/>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 name="Freeform 1141">
                <a:extLst>
                  <a:ext uri="{FF2B5EF4-FFF2-40B4-BE49-F238E27FC236}">
                    <a16:creationId xmlns:a16="http://schemas.microsoft.com/office/drawing/2014/main" id="{5B53917A-96FB-2B49-82B9-6BB3BB16C4AF}"/>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2" name="Group 281">
              <a:extLst>
                <a:ext uri="{FF2B5EF4-FFF2-40B4-BE49-F238E27FC236}">
                  <a16:creationId xmlns:a16="http://schemas.microsoft.com/office/drawing/2014/main" id="{685FF657-B3CE-E945-BB86-D18EC9B7226A}"/>
                </a:ext>
              </a:extLst>
            </p:cNvPr>
            <p:cNvGrpSpPr/>
            <p:nvPr/>
          </p:nvGrpSpPr>
          <p:grpSpPr>
            <a:xfrm>
              <a:off x="7797061" y="3296104"/>
              <a:ext cx="347997" cy="396620"/>
              <a:chOff x="7797061" y="3296104"/>
              <a:chExt cx="347997" cy="396620"/>
            </a:xfrm>
          </p:grpSpPr>
          <p:pic>
            <p:nvPicPr>
              <p:cNvPr id="283" name="Picture 571" descr="fridge2.png">
                <a:extLst>
                  <a:ext uri="{FF2B5EF4-FFF2-40B4-BE49-F238E27FC236}">
                    <a16:creationId xmlns:a16="http://schemas.microsoft.com/office/drawing/2014/main" id="{52D49911-07F8-3343-8A41-1B2AC79DBF22}"/>
                  </a:ext>
                </a:extLst>
              </p:cNvPr>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4" name="Picture 1115" descr="antenna_stylized">
                <a:extLst>
                  <a:ext uri="{FF2B5EF4-FFF2-40B4-BE49-F238E27FC236}">
                    <a16:creationId xmlns:a16="http://schemas.microsoft.com/office/drawing/2014/main" id="{E5CB4C1D-6CCE-AD42-A805-75067034C0A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310" name="Group 309">
            <a:extLst>
              <a:ext uri="{FF2B5EF4-FFF2-40B4-BE49-F238E27FC236}">
                <a16:creationId xmlns:a16="http://schemas.microsoft.com/office/drawing/2014/main" id="{09017FE0-34A3-FC43-92EF-C44FBDE65EF6}"/>
              </a:ext>
            </a:extLst>
          </p:cNvPr>
          <p:cNvGrpSpPr/>
          <p:nvPr/>
        </p:nvGrpSpPr>
        <p:grpSpPr>
          <a:xfrm>
            <a:off x="11064947" y="3428485"/>
            <a:ext cx="518448" cy="1212242"/>
            <a:chOff x="11058573" y="3399165"/>
            <a:chExt cx="518448" cy="1212242"/>
          </a:xfrm>
        </p:grpSpPr>
        <p:grpSp>
          <p:nvGrpSpPr>
            <p:cNvPr id="311" name="Group 310">
              <a:extLst>
                <a:ext uri="{FF2B5EF4-FFF2-40B4-BE49-F238E27FC236}">
                  <a16:creationId xmlns:a16="http://schemas.microsoft.com/office/drawing/2014/main" id="{1D2297AB-8C1D-774F-89FF-8EBF734EB162}"/>
                </a:ext>
              </a:extLst>
            </p:cNvPr>
            <p:cNvGrpSpPr/>
            <p:nvPr/>
          </p:nvGrpSpPr>
          <p:grpSpPr>
            <a:xfrm>
              <a:off x="11087182" y="4159591"/>
              <a:ext cx="489839" cy="451816"/>
              <a:chOff x="5103720" y="2693365"/>
              <a:chExt cx="611650" cy="414788"/>
            </a:xfrm>
          </p:grpSpPr>
          <p:cxnSp>
            <p:nvCxnSpPr>
              <p:cNvPr id="318" name="Straight Connector 317">
                <a:extLst>
                  <a:ext uri="{FF2B5EF4-FFF2-40B4-BE49-F238E27FC236}">
                    <a16:creationId xmlns:a16="http://schemas.microsoft.com/office/drawing/2014/main" id="{8983DA81-C479-F849-AB06-EDCD924EF8B3}"/>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9" name="Group 318">
                <a:extLst>
                  <a:ext uri="{FF2B5EF4-FFF2-40B4-BE49-F238E27FC236}">
                    <a16:creationId xmlns:a16="http://schemas.microsoft.com/office/drawing/2014/main" id="{B934C059-B2C0-5D4F-95BD-4B77D403B522}"/>
                  </a:ext>
                </a:extLst>
              </p:cNvPr>
              <p:cNvGrpSpPr/>
              <p:nvPr/>
            </p:nvGrpSpPr>
            <p:grpSpPr>
              <a:xfrm>
                <a:off x="5275406" y="2693365"/>
                <a:ext cx="439964" cy="414788"/>
                <a:chOff x="5275406" y="2711455"/>
                <a:chExt cx="452949" cy="405518"/>
              </a:xfrm>
            </p:grpSpPr>
            <p:pic>
              <p:nvPicPr>
                <p:cNvPr id="320" name="Picture 319" descr="server_rack.png">
                  <a:extLst>
                    <a:ext uri="{FF2B5EF4-FFF2-40B4-BE49-F238E27FC236}">
                      <a16:creationId xmlns:a16="http://schemas.microsoft.com/office/drawing/2014/main" id="{764A46D5-D344-3246-B4CA-E1BF2CFDEE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21" name="Picture 320" descr="server_rack.png">
                  <a:extLst>
                    <a:ext uri="{FF2B5EF4-FFF2-40B4-BE49-F238E27FC236}">
                      <a16:creationId xmlns:a16="http://schemas.microsoft.com/office/drawing/2014/main" id="{90C1BE08-C428-E74E-B929-C6D1271BFE16}"/>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22" name="Picture 321" descr="server_rack.png">
                  <a:extLst>
                    <a:ext uri="{FF2B5EF4-FFF2-40B4-BE49-F238E27FC236}">
                      <a16:creationId xmlns:a16="http://schemas.microsoft.com/office/drawing/2014/main" id="{35FFED4D-9863-0F4E-8222-435564693420}"/>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12" name="Group 311">
              <a:extLst>
                <a:ext uri="{FF2B5EF4-FFF2-40B4-BE49-F238E27FC236}">
                  <a16:creationId xmlns:a16="http://schemas.microsoft.com/office/drawing/2014/main" id="{57017C35-5A73-C341-95B3-2D62C8998FD7}"/>
                </a:ext>
              </a:extLst>
            </p:cNvPr>
            <p:cNvGrpSpPr/>
            <p:nvPr/>
          </p:nvGrpSpPr>
          <p:grpSpPr>
            <a:xfrm>
              <a:off x="11058573" y="3399165"/>
              <a:ext cx="423724" cy="405973"/>
              <a:chOff x="5103720" y="2693365"/>
              <a:chExt cx="611650" cy="414788"/>
            </a:xfrm>
          </p:grpSpPr>
          <p:cxnSp>
            <p:nvCxnSpPr>
              <p:cNvPr id="313" name="Straight Connector 312">
                <a:extLst>
                  <a:ext uri="{FF2B5EF4-FFF2-40B4-BE49-F238E27FC236}">
                    <a16:creationId xmlns:a16="http://schemas.microsoft.com/office/drawing/2014/main" id="{0B18831A-9F50-FF4A-B278-F70615A9BC25}"/>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4" name="Group 313">
                <a:extLst>
                  <a:ext uri="{FF2B5EF4-FFF2-40B4-BE49-F238E27FC236}">
                    <a16:creationId xmlns:a16="http://schemas.microsoft.com/office/drawing/2014/main" id="{DFC7A0EC-A9C9-974E-928E-28DD6455D09A}"/>
                  </a:ext>
                </a:extLst>
              </p:cNvPr>
              <p:cNvGrpSpPr/>
              <p:nvPr/>
            </p:nvGrpSpPr>
            <p:grpSpPr>
              <a:xfrm>
                <a:off x="5275406" y="2693365"/>
                <a:ext cx="439964" cy="414788"/>
                <a:chOff x="5275406" y="2711455"/>
                <a:chExt cx="452949" cy="405518"/>
              </a:xfrm>
            </p:grpSpPr>
            <p:pic>
              <p:nvPicPr>
                <p:cNvPr id="315" name="Picture 314" descr="server_rack.png">
                  <a:extLst>
                    <a:ext uri="{FF2B5EF4-FFF2-40B4-BE49-F238E27FC236}">
                      <a16:creationId xmlns:a16="http://schemas.microsoft.com/office/drawing/2014/main" id="{E480D9A5-8FB7-3647-AB54-42D9700E6451}"/>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16" name="Picture 315" descr="server_rack.png">
                  <a:extLst>
                    <a:ext uri="{FF2B5EF4-FFF2-40B4-BE49-F238E27FC236}">
                      <a16:creationId xmlns:a16="http://schemas.microsoft.com/office/drawing/2014/main" id="{C17EE074-02D0-4143-8ED9-E4D2205689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17" name="Picture 316" descr="server_rack.png">
                  <a:extLst>
                    <a:ext uri="{FF2B5EF4-FFF2-40B4-BE49-F238E27FC236}">
                      <a16:creationId xmlns:a16="http://schemas.microsoft.com/office/drawing/2014/main" id="{589F8E4F-69B9-FA46-8D10-90FC7573C77E}"/>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356" name="Group 590">
            <a:extLst>
              <a:ext uri="{FF2B5EF4-FFF2-40B4-BE49-F238E27FC236}">
                <a16:creationId xmlns:a16="http://schemas.microsoft.com/office/drawing/2014/main" id="{002C44D5-1F60-7447-A1D2-6EE5F802021D}"/>
              </a:ext>
            </a:extLst>
          </p:cNvPr>
          <p:cNvGrpSpPr>
            <a:grpSpLocks/>
          </p:cNvGrpSpPr>
          <p:nvPr/>
        </p:nvGrpSpPr>
        <p:grpSpPr bwMode="auto">
          <a:xfrm flipH="1">
            <a:off x="7980855" y="4900161"/>
            <a:ext cx="345630" cy="320302"/>
            <a:chOff x="2839" y="3501"/>
            <a:chExt cx="755" cy="803"/>
          </a:xfrm>
        </p:grpSpPr>
        <p:pic>
          <p:nvPicPr>
            <p:cNvPr id="357" name="Picture 591" descr="desktop_computer_stylized_medium">
              <a:extLst>
                <a:ext uri="{FF2B5EF4-FFF2-40B4-BE49-F238E27FC236}">
                  <a16:creationId xmlns:a16="http://schemas.microsoft.com/office/drawing/2014/main" id="{7F433925-7699-B34E-88C0-C818C4963B38}"/>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 name="Freeform 592">
              <a:extLst>
                <a:ext uri="{FF2B5EF4-FFF2-40B4-BE49-F238E27FC236}">
                  <a16:creationId xmlns:a16="http://schemas.microsoft.com/office/drawing/2014/main" id="{0D0F51BD-6356-DE48-89F6-A645151C0C31}"/>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59" name="Group 1064">
            <a:extLst>
              <a:ext uri="{FF2B5EF4-FFF2-40B4-BE49-F238E27FC236}">
                <a16:creationId xmlns:a16="http://schemas.microsoft.com/office/drawing/2014/main" id="{CF2DB679-9CD3-5148-94F7-225CE8489122}"/>
              </a:ext>
            </a:extLst>
          </p:cNvPr>
          <p:cNvGrpSpPr>
            <a:grpSpLocks/>
          </p:cNvGrpSpPr>
          <p:nvPr/>
        </p:nvGrpSpPr>
        <p:grpSpPr bwMode="auto">
          <a:xfrm>
            <a:off x="9201681" y="5852809"/>
            <a:ext cx="310186" cy="307808"/>
            <a:chOff x="877" y="1008"/>
            <a:chExt cx="2747" cy="2591"/>
          </a:xfrm>
        </p:grpSpPr>
        <p:pic>
          <p:nvPicPr>
            <p:cNvPr id="360" name="Picture 1065" descr="antenna_stylized">
              <a:extLst>
                <a:ext uri="{FF2B5EF4-FFF2-40B4-BE49-F238E27FC236}">
                  <a16:creationId xmlns:a16="http://schemas.microsoft.com/office/drawing/2014/main" id="{9C0613C0-FBB7-284C-AA40-5548C7D21D6A}"/>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1" name="Picture 1066" descr="laptop_keyboard">
              <a:extLst>
                <a:ext uri="{FF2B5EF4-FFF2-40B4-BE49-F238E27FC236}">
                  <a16:creationId xmlns:a16="http://schemas.microsoft.com/office/drawing/2014/main" id="{4AC7E45E-9572-044A-9C56-FC7ECFA5552F}"/>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2" name="Freeform 1067">
              <a:extLst>
                <a:ext uri="{FF2B5EF4-FFF2-40B4-BE49-F238E27FC236}">
                  <a16:creationId xmlns:a16="http://schemas.microsoft.com/office/drawing/2014/main" id="{F03C1D3B-84C4-D14D-85A1-78A65057D89D}"/>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63" name="Picture 1068" descr="screen">
              <a:extLst>
                <a:ext uri="{FF2B5EF4-FFF2-40B4-BE49-F238E27FC236}">
                  <a16:creationId xmlns:a16="http://schemas.microsoft.com/office/drawing/2014/main" id="{F1045CBD-A537-1447-9CC0-AA3BBA3EFD1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4" name="Freeform 1069">
              <a:extLst>
                <a:ext uri="{FF2B5EF4-FFF2-40B4-BE49-F238E27FC236}">
                  <a16:creationId xmlns:a16="http://schemas.microsoft.com/office/drawing/2014/main" id="{76BB7C6D-EEEF-2649-B828-0A9E5351AEAE}"/>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5" name="Freeform 1070">
              <a:extLst>
                <a:ext uri="{FF2B5EF4-FFF2-40B4-BE49-F238E27FC236}">
                  <a16:creationId xmlns:a16="http://schemas.microsoft.com/office/drawing/2014/main" id="{3EACCABC-F6A7-9342-BDAE-E9A2DF204C0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6" name="Freeform 1071">
              <a:extLst>
                <a:ext uri="{FF2B5EF4-FFF2-40B4-BE49-F238E27FC236}">
                  <a16:creationId xmlns:a16="http://schemas.microsoft.com/office/drawing/2014/main" id="{D720BF6A-08AA-AD41-9F98-FEEAF38FA2C7}"/>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7" name="Freeform 1072">
              <a:extLst>
                <a:ext uri="{FF2B5EF4-FFF2-40B4-BE49-F238E27FC236}">
                  <a16:creationId xmlns:a16="http://schemas.microsoft.com/office/drawing/2014/main" id="{EBF545D7-85F7-654E-89B4-82A30829C94E}"/>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8" name="Freeform 1073">
              <a:extLst>
                <a:ext uri="{FF2B5EF4-FFF2-40B4-BE49-F238E27FC236}">
                  <a16:creationId xmlns:a16="http://schemas.microsoft.com/office/drawing/2014/main" id="{6EF35D5A-3DBA-4D49-BA09-E93CEA361840}"/>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9" name="Freeform 1074">
              <a:extLst>
                <a:ext uri="{FF2B5EF4-FFF2-40B4-BE49-F238E27FC236}">
                  <a16:creationId xmlns:a16="http://schemas.microsoft.com/office/drawing/2014/main" id="{B6F9A7A1-3455-6E4B-9C84-C9854E64B326}"/>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70" name="Group 1075">
              <a:extLst>
                <a:ext uri="{FF2B5EF4-FFF2-40B4-BE49-F238E27FC236}">
                  <a16:creationId xmlns:a16="http://schemas.microsoft.com/office/drawing/2014/main" id="{EE846B91-FBCE-4D4F-98BC-92FA6506F511}"/>
                </a:ext>
              </a:extLst>
            </p:cNvPr>
            <p:cNvGrpSpPr>
              <a:grpSpLocks/>
            </p:cNvGrpSpPr>
            <p:nvPr/>
          </p:nvGrpSpPr>
          <p:grpSpPr bwMode="auto">
            <a:xfrm>
              <a:off x="1709" y="3008"/>
              <a:ext cx="507" cy="234"/>
              <a:chOff x="1740" y="2642"/>
              <a:chExt cx="752" cy="327"/>
            </a:xfrm>
          </p:grpSpPr>
          <p:sp>
            <p:nvSpPr>
              <p:cNvPr id="377" name="Freeform 1076">
                <a:extLst>
                  <a:ext uri="{FF2B5EF4-FFF2-40B4-BE49-F238E27FC236}">
                    <a16:creationId xmlns:a16="http://schemas.microsoft.com/office/drawing/2014/main" id="{446AF9FA-9A2B-6646-8305-E78C2A20B6D2}"/>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8" name="Freeform 1077">
                <a:extLst>
                  <a:ext uri="{FF2B5EF4-FFF2-40B4-BE49-F238E27FC236}">
                    <a16:creationId xmlns:a16="http://schemas.microsoft.com/office/drawing/2014/main" id="{032C23DF-A006-EC41-8986-D3A29EAAEE3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9" name="Freeform 1078">
                <a:extLst>
                  <a:ext uri="{FF2B5EF4-FFF2-40B4-BE49-F238E27FC236}">
                    <a16:creationId xmlns:a16="http://schemas.microsoft.com/office/drawing/2014/main" id="{12058F0B-8516-DB42-97C6-166A9AB8DD4A}"/>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0" name="Freeform 1079">
                <a:extLst>
                  <a:ext uri="{FF2B5EF4-FFF2-40B4-BE49-F238E27FC236}">
                    <a16:creationId xmlns:a16="http://schemas.microsoft.com/office/drawing/2014/main" id="{E56484E4-7DE8-5D40-A604-ADBF9CAC6CD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1" name="Freeform 1080">
                <a:extLst>
                  <a:ext uri="{FF2B5EF4-FFF2-40B4-BE49-F238E27FC236}">
                    <a16:creationId xmlns:a16="http://schemas.microsoft.com/office/drawing/2014/main" id="{F26D0989-3D25-C44A-99EB-C0C43C9CAD1A}"/>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2" name="Freeform 1081">
                <a:extLst>
                  <a:ext uri="{FF2B5EF4-FFF2-40B4-BE49-F238E27FC236}">
                    <a16:creationId xmlns:a16="http://schemas.microsoft.com/office/drawing/2014/main" id="{F72E0F31-1D88-144B-BBDB-07D0278D1933}"/>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71" name="Freeform 1082">
              <a:extLst>
                <a:ext uri="{FF2B5EF4-FFF2-40B4-BE49-F238E27FC236}">
                  <a16:creationId xmlns:a16="http://schemas.microsoft.com/office/drawing/2014/main" id="{ACBC1450-C521-8449-9515-C8DD92D56656}"/>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2" name="Freeform 1083">
              <a:extLst>
                <a:ext uri="{FF2B5EF4-FFF2-40B4-BE49-F238E27FC236}">
                  <a16:creationId xmlns:a16="http://schemas.microsoft.com/office/drawing/2014/main" id="{FF494D13-5944-0E4F-BD7D-0B76A1DAD742}"/>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3" name="Freeform 1084">
              <a:extLst>
                <a:ext uri="{FF2B5EF4-FFF2-40B4-BE49-F238E27FC236}">
                  <a16:creationId xmlns:a16="http://schemas.microsoft.com/office/drawing/2014/main" id="{9558A80C-37DE-F248-8BD6-AB3D92B29761}"/>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4" name="Freeform 1085">
              <a:extLst>
                <a:ext uri="{FF2B5EF4-FFF2-40B4-BE49-F238E27FC236}">
                  <a16:creationId xmlns:a16="http://schemas.microsoft.com/office/drawing/2014/main" id="{B4C7A048-5EFA-F841-8C13-E26E13A6AE63}"/>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5" name="Freeform 1086">
              <a:extLst>
                <a:ext uri="{FF2B5EF4-FFF2-40B4-BE49-F238E27FC236}">
                  <a16:creationId xmlns:a16="http://schemas.microsoft.com/office/drawing/2014/main" id="{AEB574AA-8683-A443-B9F7-0D254045C3FE}"/>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6" name="Freeform 1087">
              <a:extLst>
                <a:ext uri="{FF2B5EF4-FFF2-40B4-BE49-F238E27FC236}">
                  <a16:creationId xmlns:a16="http://schemas.microsoft.com/office/drawing/2014/main" id="{F9C1D164-EACB-FA4C-A7B6-9E26AB4B776C}"/>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3" name="Group 590">
            <a:extLst>
              <a:ext uri="{FF2B5EF4-FFF2-40B4-BE49-F238E27FC236}">
                <a16:creationId xmlns:a16="http://schemas.microsoft.com/office/drawing/2014/main" id="{0E70B6A3-FE5E-A44E-9290-B5AD07E8CD4C}"/>
              </a:ext>
            </a:extLst>
          </p:cNvPr>
          <p:cNvGrpSpPr>
            <a:grpSpLocks/>
          </p:cNvGrpSpPr>
          <p:nvPr/>
        </p:nvGrpSpPr>
        <p:grpSpPr bwMode="auto">
          <a:xfrm flipH="1">
            <a:off x="8153909" y="5504657"/>
            <a:ext cx="345630" cy="320302"/>
            <a:chOff x="2839" y="3501"/>
            <a:chExt cx="755" cy="803"/>
          </a:xfrm>
        </p:grpSpPr>
        <p:pic>
          <p:nvPicPr>
            <p:cNvPr id="384" name="Picture 591" descr="desktop_computer_stylized_medium">
              <a:extLst>
                <a:ext uri="{FF2B5EF4-FFF2-40B4-BE49-F238E27FC236}">
                  <a16:creationId xmlns:a16="http://schemas.microsoft.com/office/drawing/2014/main" id="{F2BC7D5E-BF7D-1249-AFC8-B8B0E8165A3E}"/>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5" name="Freeform 592">
              <a:extLst>
                <a:ext uri="{FF2B5EF4-FFF2-40B4-BE49-F238E27FC236}">
                  <a16:creationId xmlns:a16="http://schemas.microsoft.com/office/drawing/2014/main" id="{5BDC8880-AD2D-4C4E-B14E-AAED9CDF1B48}"/>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6" name="Group 590">
            <a:extLst>
              <a:ext uri="{FF2B5EF4-FFF2-40B4-BE49-F238E27FC236}">
                <a16:creationId xmlns:a16="http://schemas.microsoft.com/office/drawing/2014/main" id="{F4D03415-B38F-5B44-9B13-ABF6FE4BB199}"/>
              </a:ext>
            </a:extLst>
          </p:cNvPr>
          <p:cNvGrpSpPr>
            <a:grpSpLocks/>
          </p:cNvGrpSpPr>
          <p:nvPr/>
        </p:nvGrpSpPr>
        <p:grpSpPr bwMode="auto">
          <a:xfrm flipH="1">
            <a:off x="8552134" y="5526130"/>
            <a:ext cx="345630" cy="320302"/>
            <a:chOff x="2839" y="3501"/>
            <a:chExt cx="755" cy="803"/>
          </a:xfrm>
        </p:grpSpPr>
        <p:pic>
          <p:nvPicPr>
            <p:cNvPr id="387" name="Picture 591" descr="desktop_computer_stylized_medium">
              <a:extLst>
                <a:ext uri="{FF2B5EF4-FFF2-40B4-BE49-F238E27FC236}">
                  <a16:creationId xmlns:a16="http://schemas.microsoft.com/office/drawing/2014/main" id="{32EA6117-AAC5-C94D-B49B-C43DF16E6002}"/>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8" name="Freeform 592">
              <a:extLst>
                <a:ext uri="{FF2B5EF4-FFF2-40B4-BE49-F238E27FC236}">
                  <a16:creationId xmlns:a16="http://schemas.microsoft.com/office/drawing/2014/main" id="{3508017E-8AA9-D647-891A-276887DA9B44}"/>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9" name="Group 1064">
            <a:extLst>
              <a:ext uri="{FF2B5EF4-FFF2-40B4-BE49-F238E27FC236}">
                <a16:creationId xmlns:a16="http://schemas.microsoft.com/office/drawing/2014/main" id="{8D491387-EBC3-2D40-9285-1F06C1D72E08}"/>
              </a:ext>
            </a:extLst>
          </p:cNvPr>
          <p:cNvGrpSpPr>
            <a:grpSpLocks/>
          </p:cNvGrpSpPr>
          <p:nvPr/>
        </p:nvGrpSpPr>
        <p:grpSpPr bwMode="auto">
          <a:xfrm>
            <a:off x="9534746" y="5795138"/>
            <a:ext cx="319264" cy="253379"/>
            <a:chOff x="877" y="1008"/>
            <a:chExt cx="2747" cy="2591"/>
          </a:xfrm>
        </p:grpSpPr>
        <p:pic>
          <p:nvPicPr>
            <p:cNvPr id="390" name="Picture 1065" descr="antenna_stylized">
              <a:extLst>
                <a:ext uri="{FF2B5EF4-FFF2-40B4-BE49-F238E27FC236}">
                  <a16:creationId xmlns:a16="http://schemas.microsoft.com/office/drawing/2014/main" id="{E1605A46-E7E7-DA4D-A7B1-3F2BF5D0E037}"/>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1" name="Picture 1066" descr="laptop_keyboard">
              <a:extLst>
                <a:ext uri="{FF2B5EF4-FFF2-40B4-BE49-F238E27FC236}">
                  <a16:creationId xmlns:a16="http://schemas.microsoft.com/office/drawing/2014/main" id="{E538A48B-7DCF-524B-8A59-631429692CBD}"/>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2" name="Freeform 1067">
              <a:extLst>
                <a:ext uri="{FF2B5EF4-FFF2-40B4-BE49-F238E27FC236}">
                  <a16:creationId xmlns:a16="http://schemas.microsoft.com/office/drawing/2014/main" id="{0DF72841-010E-EF4C-BF8A-912117577CBB}"/>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93" name="Picture 1068" descr="screen">
              <a:extLst>
                <a:ext uri="{FF2B5EF4-FFF2-40B4-BE49-F238E27FC236}">
                  <a16:creationId xmlns:a16="http://schemas.microsoft.com/office/drawing/2014/main" id="{05FB75E6-02C0-C749-B8C1-6EE94751EFE8}"/>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4" name="Freeform 1069">
              <a:extLst>
                <a:ext uri="{FF2B5EF4-FFF2-40B4-BE49-F238E27FC236}">
                  <a16:creationId xmlns:a16="http://schemas.microsoft.com/office/drawing/2014/main" id="{2C42E210-EA7A-7243-97B1-C77EE2476096}"/>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5" name="Freeform 1070">
              <a:extLst>
                <a:ext uri="{FF2B5EF4-FFF2-40B4-BE49-F238E27FC236}">
                  <a16:creationId xmlns:a16="http://schemas.microsoft.com/office/drawing/2014/main" id="{020C16FB-B47C-5A40-8613-E3DA0F01335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6" name="Freeform 1071">
              <a:extLst>
                <a:ext uri="{FF2B5EF4-FFF2-40B4-BE49-F238E27FC236}">
                  <a16:creationId xmlns:a16="http://schemas.microsoft.com/office/drawing/2014/main" id="{B6AF1532-CB13-784D-8AF3-B5F865952BA8}"/>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7" name="Freeform 1072">
              <a:extLst>
                <a:ext uri="{FF2B5EF4-FFF2-40B4-BE49-F238E27FC236}">
                  <a16:creationId xmlns:a16="http://schemas.microsoft.com/office/drawing/2014/main" id="{A71AE470-9F14-D044-93DB-3DCB5DBEBD9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8" name="Freeform 1073">
              <a:extLst>
                <a:ext uri="{FF2B5EF4-FFF2-40B4-BE49-F238E27FC236}">
                  <a16:creationId xmlns:a16="http://schemas.microsoft.com/office/drawing/2014/main" id="{7753045D-9842-CC41-9B0D-EB58149EA7D3}"/>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9" name="Freeform 1074">
              <a:extLst>
                <a:ext uri="{FF2B5EF4-FFF2-40B4-BE49-F238E27FC236}">
                  <a16:creationId xmlns:a16="http://schemas.microsoft.com/office/drawing/2014/main" id="{FB62560B-8A1D-1D4A-9C7F-3D1ED4E8CEDD}"/>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00" name="Group 1075">
              <a:extLst>
                <a:ext uri="{FF2B5EF4-FFF2-40B4-BE49-F238E27FC236}">
                  <a16:creationId xmlns:a16="http://schemas.microsoft.com/office/drawing/2014/main" id="{954A64CB-1C45-324C-8CBE-16624C1A0B84}"/>
                </a:ext>
              </a:extLst>
            </p:cNvPr>
            <p:cNvGrpSpPr>
              <a:grpSpLocks/>
            </p:cNvGrpSpPr>
            <p:nvPr/>
          </p:nvGrpSpPr>
          <p:grpSpPr bwMode="auto">
            <a:xfrm>
              <a:off x="1709" y="3008"/>
              <a:ext cx="507" cy="234"/>
              <a:chOff x="1740" y="2642"/>
              <a:chExt cx="752" cy="327"/>
            </a:xfrm>
          </p:grpSpPr>
          <p:sp>
            <p:nvSpPr>
              <p:cNvPr id="407" name="Freeform 1076">
                <a:extLst>
                  <a:ext uri="{FF2B5EF4-FFF2-40B4-BE49-F238E27FC236}">
                    <a16:creationId xmlns:a16="http://schemas.microsoft.com/office/drawing/2014/main" id="{69DEB18E-BA65-9043-A426-C13F767151ED}"/>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8" name="Freeform 1077">
                <a:extLst>
                  <a:ext uri="{FF2B5EF4-FFF2-40B4-BE49-F238E27FC236}">
                    <a16:creationId xmlns:a16="http://schemas.microsoft.com/office/drawing/2014/main" id="{4DE24D51-7581-B14D-B3B6-84A687083206}"/>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9" name="Freeform 1078">
                <a:extLst>
                  <a:ext uri="{FF2B5EF4-FFF2-40B4-BE49-F238E27FC236}">
                    <a16:creationId xmlns:a16="http://schemas.microsoft.com/office/drawing/2014/main" id="{EFD736A0-861B-7C41-B7C6-101FA03763F8}"/>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0" name="Freeform 1079">
                <a:extLst>
                  <a:ext uri="{FF2B5EF4-FFF2-40B4-BE49-F238E27FC236}">
                    <a16:creationId xmlns:a16="http://schemas.microsoft.com/office/drawing/2014/main" id="{8BD7163E-D90B-7647-AEF5-5CECAFA59C37}"/>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1" name="Freeform 1080">
                <a:extLst>
                  <a:ext uri="{FF2B5EF4-FFF2-40B4-BE49-F238E27FC236}">
                    <a16:creationId xmlns:a16="http://schemas.microsoft.com/office/drawing/2014/main" id="{FC877D4D-D065-104D-8CA3-E0607A9B3F87}"/>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2" name="Freeform 1081">
                <a:extLst>
                  <a:ext uri="{FF2B5EF4-FFF2-40B4-BE49-F238E27FC236}">
                    <a16:creationId xmlns:a16="http://schemas.microsoft.com/office/drawing/2014/main" id="{BA9728F5-6BD1-104C-9953-C37CCA79F582}"/>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01" name="Freeform 1082">
              <a:extLst>
                <a:ext uri="{FF2B5EF4-FFF2-40B4-BE49-F238E27FC236}">
                  <a16:creationId xmlns:a16="http://schemas.microsoft.com/office/drawing/2014/main" id="{D3A627E4-20E1-094F-91E7-9E62C1D73A8B}"/>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2" name="Freeform 1083">
              <a:extLst>
                <a:ext uri="{FF2B5EF4-FFF2-40B4-BE49-F238E27FC236}">
                  <a16:creationId xmlns:a16="http://schemas.microsoft.com/office/drawing/2014/main" id="{DE5062C9-C70B-B74E-90B7-8B999FB4955F}"/>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3" name="Freeform 1084">
              <a:extLst>
                <a:ext uri="{FF2B5EF4-FFF2-40B4-BE49-F238E27FC236}">
                  <a16:creationId xmlns:a16="http://schemas.microsoft.com/office/drawing/2014/main" id="{60A19E6B-9711-D44A-9A86-78531884592C}"/>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4" name="Freeform 1085">
              <a:extLst>
                <a:ext uri="{FF2B5EF4-FFF2-40B4-BE49-F238E27FC236}">
                  <a16:creationId xmlns:a16="http://schemas.microsoft.com/office/drawing/2014/main" id="{DABF2084-7101-4A42-808E-03169821851D}"/>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5" name="Freeform 1086">
              <a:extLst>
                <a:ext uri="{FF2B5EF4-FFF2-40B4-BE49-F238E27FC236}">
                  <a16:creationId xmlns:a16="http://schemas.microsoft.com/office/drawing/2014/main" id="{3BECAB59-402D-C44C-8F0A-AC630F6F2AAC}"/>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6" name="Freeform 1087">
              <a:extLst>
                <a:ext uri="{FF2B5EF4-FFF2-40B4-BE49-F238E27FC236}">
                  <a16:creationId xmlns:a16="http://schemas.microsoft.com/office/drawing/2014/main" id="{C431D1EA-39CA-5549-B407-D7CBF12DC371}"/>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13" name="Freeform 984">
            <a:extLst>
              <a:ext uri="{FF2B5EF4-FFF2-40B4-BE49-F238E27FC236}">
                <a16:creationId xmlns:a16="http://schemas.microsoft.com/office/drawing/2014/main" id="{EF28E360-D52F-294F-97A4-5B43A7D60CE3}"/>
              </a:ext>
            </a:extLst>
          </p:cNvPr>
          <p:cNvSpPr>
            <a:spLocks/>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4" name="Freeform 986">
            <a:extLst>
              <a:ext uri="{FF2B5EF4-FFF2-40B4-BE49-F238E27FC236}">
                <a16:creationId xmlns:a16="http://schemas.microsoft.com/office/drawing/2014/main" id="{9D5E80B1-F637-9E4D-BFD5-5F5ADB827A42}"/>
              </a:ext>
            </a:extLst>
          </p:cNvPr>
          <p:cNvSpPr>
            <a:spLocks/>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5" name="Freeform 987">
            <a:extLst>
              <a:ext uri="{FF2B5EF4-FFF2-40B4-BE49-F238E27FC236}">
                <a16:creationId xmlns:a16="http://schemas.microsoft.com/office/drawing/2014/main" id="{F21D56DB-F5E9-8D44-92D9-C4770361B950}"/>
              </a:ext>
            </a:extLst>
          </p:cNvPr>
          <p:cNvSpPr>
            <a:spLocks/>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6" name="Rectangle 988">
            <a:extLst>
              <a:ext uri="{FF2B5EF4-FFF2-40B4-BE49-F238E27FC236}">
                <a16:creationId xmlns:a16="http://schemas.microsoft.com/office/drawing/2014/main" id="{0447DE90-707A-1F42-8981-9A87D22C1D1D}"/>
              </a:ext>
            </a:extLst>
          </p:cNvPr>
          <p:cNvSpPr>
            <a:spLocks noChangeArrowheads="1"/>
          </p:cNvSpPr>
          <p:nvPr/>
        </p:nvSpPr>
        <p:spPr bwMode="auto">
          <a:xfrm>
            <a:off x="10026299" y="567439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17" name="Group 989">
            <a:extLst>
              <a:ext uri="{FF2B5EF4-FFF2-40B4-BE49-F238E27FC236}">
                <a16:creationId xmlns:a16="http://schemas.microsoft.com/office/drawing/2014/main" id="{A6C8AE16-7445-9845-8F83-A3F851D4F042}"/>
              </a:ext>
            </a:extLst>
          </p:cNvPr>
          <p:cNvGrpSpPr>
            <a:grpSpLocks/>
          </p:cNvGrpSpPr>
          <p:nvPr/>
        </p:nvGrpSpPr>
        <p:grpSpPr bwMode="auto">
          <a:xfrm>
            <a:off x="10091149" y="5671195"/>
            <a:ext cx="69903" cy="21117"/>
            <a:chOff x="614" y="2568"/>
            <a:chExt cx="725" cy="139"/>
          </a:xfrm>
        </p:grpSpPr>
        <p:sp>
          <p:nvSpPr>
            <p:cNvPr id="418" name="AutoShape 990">
              <a:extLst>
                <a:ext uri="{FF2B5EF4-FFF2-40B4-BE49-F238E27FC236}">
                  <a16:creationId xmlns:a16="http://schemas.microsoft.com/office/drawing/2014/main" id="{5E1B1032-2F46-EF4A-B472-E7BC9E83CB4B}"/>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19" name="AutoShape 991">
              <a:extLst>
                <a:ext uri="{FF2B5EF4-FFF2-40B4-BE49-F238E27FC236}">
                  <a16:creationId xmlns:a16="http://schemas.microsoft.com/office/drawing/2014/main" id="{F24B042A-2483-8545-A723-0074F55A1DC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0" name="Rectangle 992">
            <a:extLst>
              <a:ext uri="{FF2B5EF4-FFF2-40B4-BE49-F238E27FC236}">
                <a16:creationId xmlns:a16="http://schemas.microsoft.com/office/drawing/2014/main" id="{E881C066-69A3-D649-893B-A3C4CB9FAE81}"/>
              </a:ext>
            </a:extLst>
          </p:cNvPr>
          <p:cNvSpPr>
            <a:spLocks noChangeArrowheads="1"/>
          </p:cNvSpPr>
          <p:nvPr/>
        </p:nvSpPr>
        <p:spPr bwMode="auto">
          <a:xfrm>
            <a:off x="10027502" y="5722750"/>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1" name="Group 993">
            <a:extLst>
              <a:ext uri="{FF2B5EF4-FFF2-40B4-BE49-F238E27FC236}">
                <a16:creationId xmlns:a16="http://schemas.microsoft.com/office/drawing/2014/main" id="{2B8081F4-DBFC-C442-BDEE-DF67BF3817BC}"/>
              </a:ext>
            </a:extLst>
          </p:cNvPr>
          <p:cNvGrpSpPr>
            <a:grpSpLocks/>
          </p:cNvGrpSpPr>
          <p:nvPr/>
        </p:nvGrpSpPr>
        <p:grpSpPr bwMode="auto">
          <a:xfrm>
            <a:off x="10090909" y="5718672"/>
            <a:ext cx="69903" cy="19515"/>
            <a:chOff x="614" y="2568"/>
            <a:chExt cx="725" cy="139"/>
          </a:xfrm>
        </p:grpSpPr>
        <p:sp>
          <p:nvSpPr>
            <p:cNvPr id="422" name="AutoShape 994">
              <a:extLst>
                <a:ext uri="{FF2B5EF4-FFF2-40B4-BE49-F238E27FC236}">
                  <a16:creationId xmlns:a16="http://schemas.microsoft.com/office/drawing/2014/main" id="{B9A9624E-B9DF-9A46-B31E-DD7EFD0F21E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3" name="AutoShape 995">
              <a:extLst>
                <a:ext uri="{FF2B5EF4-FFF2-40B4-BE49-F238E27FC236}">
                  <a16:creationId xmlns:a16="http://schemas.microsoft.com/office/drawing/2014/main" id="{642F554B-5A88-A44B-AAB6-61F7D5A17F6A}"/>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4" name="Rectangle 996">
            <a:extLst>
              <a:ext uri="{FF2B5EF4-FFF2-40B4-BE49-F238E27FC236}">
                <a16:creationId xmlns:a16="http://schemas.microsoft.com/office/drawing/2014/main" id="{2F7E8752-11E5-3642-90E6-5285D40EA469}"/>
              </a:ext>
            </a:extLst>
          </p:cNvPr>
          <p:cNvSpPr>
            <a:spLocks noChangeArrowheads="1"/>
          </p:cNvSpPr>
          <p:nvPr/>
        </p:nvSpPr>
        <p:spPr bwMode="auto">
          <a:xfrm>
            <a:off x="10027502" y="5771101"/>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5" name="Rectangle 997">
            <a:extLst>
              <a:ext uri="{FF2B5EF4-FFF2-40B4-BE49-F238E27FC236}">
                <a16:creationId xmlns:a16="http://schemas.microsoft.com/office/drawing/2014/main" id="{C884D5C3-FF18-F04A-B4E2-7E02117C03FE}"/>
              </a:ext>
            </a:extLst>
          </p:cNvPr>
          <p:cNvSpPr>
            <a:spLocks noChangeArrowheads="1"/>
          </p:cNvSpPr>
          <p:nvPr/>
        </p:nvSpPr>
        <p:spPr bwMode="auto">
          <a:xfrm>
            <a:off x="10028705" y="581493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6" name="Group 998">
            <a:extLst>
              <a:ext uri="{FF2B5EF4-FFF2-40B4-BE49-F238E27FC236}">
                <a16:creationId xmlns:a16="http://schemas.microsoft.com/office/drawing/2014/main" id="{D321F228-396F-C44B-AA64-15D0F1B6CEFB}"/>
              </a:ext>
            </a:extLst>
          </p:cNvPr>
          <p:cNvGrpSpPr>
            <a:grpSpLocks/>
          </p:cNvGrpSpPr>
          <p:nvPr/>
        </p:nvGrpSpPr>
        <p:grpSpPr bwMode="auto">
          <a:xfrm>
            <a:off x="10089465" y="5810860"/>
            <a:ext cx="70024" cy="21991"/>
            <a:chOff x="614" y="2568"/>
            <a:chExt cx="725" cy="139"/>
          </a:xfrm>
        </p:grpSpPr>
        <p:sp>
          <p:nvSpPr>
            <p:cNvPr id="427" name="AutoShape 999">
              <a:extLst>
                <a:ext uri="{FF2B5EF4-FFF2-40B4-BE49-F238E27FC236}">
                  <a16:creationId xmlns:a16="http://schemas.microsoft.com/office/drawing/2014/main" id="{849EBD72-C779-B442-B144-4C92B9E79F20}"/>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8" name="AutoShape 1000">
              <a:extLst>
                <a:ext uri="{FF2B5EF4-FFF2-40B4-BE49-F238E27FC236}">
                  <a16:creationId xmlns:a16="http://schemas.microsoft.com/office/drawing/2014/main" id="{D93FB61F-FF29-F24D-8788-4165F508316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9" name="Freeform 1001">
            <a:extLst>
              <a:ext uri="{FF2B5EF4-FFF2-40B4-BE49-F238E27FC236}">
                <a16:creationId xmlns:a16="http://schemas.microsoft.com/office/drawing/2014/main" id="{A40EEA2E-A801-414B-8FBC-BBC009ECE19B}"/>
              </a:ext>
            </a:extLst>
          </p:cNvPr>
          <p:cNvSpPr>
            <a:spLocks/>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30" name="Group 1002">
            <a:extLst>
              <a:ext uri="{FF2B5EF4-FFF2-40B4-BE49-F238E27FC236}">
                <a16:creationId xmlns:a16="http://schemas.microsoft.com/office/drawing/2014/main" id="{F068EC4B-78B0-B24C-99A7-F96D6C86A2B9}"/>
              </a:ext>
            </a:extLst>
          </p:cNvPr>
          <p:cNvGrpSpPr>
            <a:grpSpLocks/>
          </p:cNvGrpSpPr>
          <p:nvPr/>
        </p:nvGrpSpPr>
        <p:grpSpPr bwMode="auto">
          <a:xfrm>
            <a:off x="10089946" y="5767169"/>
            <a:ext cx="70024" cy="20243"/>
            <a:chOff x="614" y="2568"/>
            <a:chExt cx="725" cy="139"/>
          </a:xfrm>
        </p:grpSpPr>
        <p:sp>
          <p:nvSpPr>
            <p:cNvPr id="431" name="AutoShape 1003">
              <a:extLst>
                <a:ext uri="{FF2B5EF4-FFF2-40B4-BE49-F238E27FC236}">
                  <a16:creationId xmlns:a16="http://schemas.microsoft.com/office/drawing/2014/main" id="{76307DFD-7DBD-DD4D-8615-A8A8D15D823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2" name="AutoShape 1004">
              <a:extLst>
                <a:ext uri="{FF2B5EF4-FFF2-40B4-BE49-F238E27FC236}">
                  <a16:creationId xmlns:a16="http://schemas.microsoft.com/office/drawing/2014/main" id="{B5EA7410-FCB5-3C42-A74F-F566ABFADDB8}"/>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3" name="Rectangle 1005">
            <a:extLst>
              <a:ext uri="{FF2B5EF4-FFF2-40B4-BE49-F238E27FC236}">
                <a16:creationId xmlns:a16="http://schemas.microsoft.com/office/drawing/2014/main" id="{10238275-C02A-F74A-A765-B593C055F724}"/>
              </a:ext>
            </a:extLst>
          </p:cNvPr>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4" name="Freeform 1006">
            <a:extLst>
              <a:ext uri="{FF2B5EF4-FFF2-40B4-BE49-F238E27FC236}">
                <a16:creationId xmlns:a16="http://schemas.microsoft.com/office/drawing/2014/main" id="{81D6D301-6C77-C64B-B2D0-382D840AA7FC}"/>
              </a:ext>
            </a:extLst>
          </p:cNvPr>
          <p:cNvSpPr>
            <a:spLocks/>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5" name="Freeform 1007">
            <a:extLst>
              <a:ext uri="{FF2B5EF4-FFF2-40B4-BE49-F238E27FC236}">
                <a16:creationId xmlns:a16="http://schemas.microsoft.com/office/drawing/2014/main" id="{6966CA35-6F7B-6C4F-AEE3-078FED56DF20}"/>
              </a:ext>
            </a:extLst>
          </p:cNvPr>
          <p:cNvSpPr>
            <a:spLocks/>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6" name="Oval 1008">
            <a:extLst>
              <a:ext uri="{FF2B5EF4-FFF2-40B4-BE49-F238E27FC236}">
                <a16:creationId xmlns:a16="http://schemas.microsoft.com/office/drawing/2014/main" id="{2CFA9381-C4F6-8A4A-BCBB-312388656716}"/>
              </a:ext>
            </a:extLst>
          </p:cNvPr>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7" name="Freeform 1009">
            <a:extLst>
              <a:ext uri="{FF2B5EF4-FFF2-40B4-BE49-F238E27FC236}">
                <a16:creationId xmlns:a16="http://schemas.microsoft.com/office/drawing/2014/main" id="{B30AEBEB-78E1-754E-BA64-FEE706BFF392}"/>
              </a:ext>
            </a:extLst>
          </p:cNvPr>
          <p:cNvSpPr>
            <a:spLocks/>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8" name="AutoShape 1010">
            <a:extLst>
              <a:ext uri="{FF2B5EF4-FFF2-40B4-BE49-F238E27FC236}">
                <a16:creationId xmlns:a16="http://schemas.microsoft.com/office/drawing/2014/main" id="{F2779901-7D8F-784A-8E8D-397036700A71}"/>
              </a:ext>
            </a:extLst>
          </p:cNvPr>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9" name="AutoShape 1011">
            <a:extLst>
              <a:ext uri="{FF2B5EF4-FFF2-40B4-BE49-F238E27FC236}">
                <a16:creationId xmlns:a16="http://schemas.microsoft.com/office/drawing/2014/main" id="{87A8BD55-4166-4643-A7DA-52B9D36F3801}"/>
              </a:ext>
            </a:extLst>
          </p:cNvPr>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0" name="Oval 1012">
            <a:extLst>
              <a:ext uri="{FF2B5EF4-FFF2-40B4-BE49-F238E27FC236}">
                <a16:creationId xmlns:a16="http://schemas.microsoft.com/office/drawing/2014/main" id="{0F991E83-25F4-2549-B34F-7A98472010D7}"/>
              </a:ext>
            </a:extLst>
          </p:cNvPr>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1" name="Oval 1013">
            <a:extLst>
              <a:ext uri="{FF2B5EF4-FFF2-40B4-BE49-F238E27FC236}">
                <a16:creationId xmlns:a16="http://schemas.microsoft.com/office/drawing/2014/main" id="{01F6513A-F015-D94A-929C-75D48673F75A}"/>
              </a:ext>
            </a:extLst>
          </p:cNvPr>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2" name="Oval 1014">
            <a:extLst>
              <a:ext uri="{FF2B5EF4-FFF2-40B4-BE49-F238E27FC236}">
                <a16:creationId xmlns:a16="http://schemas.microsoft.com/office/drawing/2014/main" id="{DF2F1710-E7DF-7E48-A534-44E42CD00502}"/>
              </a:ext>
            </a:extLst>
          </p:cNvPr>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3" name="Rectangle 1015">
            <a:extLst>
              <a:ext uri="{FF2B5EF4-FFF2-40B4-BE49-F238E27FC236}">
                <a16:creationId xmlns:a16="http://schemas.microsoft.com/office/drawing/2014/main" id="{328DCBC9-32E9-FD44-B2CF-3BC801D59B6C}"/>
              </a:ext>
            </a:extLst>
          </p:cNvPr>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47" name="Group 590">
            <a:extLst>
              <a:ext uri="{FF2B5EF4-FFF2-40B4-BE49-F238E27FC236}">
                <a16:creationId xmlns:a16="http://schemas.microsoft.com/office/drawing/2014/main" id="{CCAB7625-FEE3-BB4A-97C1-EF1CC2679904}"/>
              </a:ext>
            </a:extLst>
          </p:cNvPr>
          <p:cNvGrpSpPr>
            <a:grpSpLocks/>
          </p:cNvGrpSpPr>
          <p:nvPr/>
        </p:nvGrpSpPr>
        <p:grpSpPr bwMode="auto">
          <a:xfrm flipH="1">
            <a:off x="7773981" y="5281060"/>
            <a:ext cx="345630" cy="320302"/>
            <a:chOff x="2839" y="3501"/>
            <a:chExt cx="755" cy="803"/>
          </a:xfrm>
        </p:grpSpPr>
        <p:pic>
          <p:nvPicPr>
            <p:cNvPr id="451" name="Picture 591" descr="desktop_computer_stylized_medium">
              <a:extLst>
                <a:ext uri="{FF2B5EF4-FFF2-40B4-BE49-F238E27FC236}">
                  <a16:creationId xmlns:a16="http://schemas.microsoft.com/office/drawing/2014/main" id="{FC71EB74-5BE7-7A48-B637-5058D8494691}"/>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2" name="Freeform 592">
              <a:extLst>
                <a:ext uri="{FF2B5EF4-FFF2-40B4-BE49-F238E27FC236}">
                  <a16:creationId xmlns:a16="http://schemas.microsoft.com/office/drawing/2014/main" id="{B9007CC0-7362-AE4E-9B5B-742E3046FEFC}"/>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44" name="Rectangle 443">
            <a:extLst>
              <a:ext uri="{FF2B5EF4-FFF2-40B4-BE49-F238E27FC236}">
                <a16:creationId xmlns:a16="http://schemas.microsoft.com/office/drawing/2014/main" id="{C47118FD-7A98-6943-B3A3-B578E5FB9F06}"/>
              </a:ext>
            </a:extLst>
          </p:cNvPr>
          <p:cNvSpPr/>
          <p:nvPr/>
        </p:nvSpPr>
        <p:spPr>
          <a:xfrm>
            <a:off x="6406266" y="1372497"/>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446" name="Group 652">
            <a:extLst>
              <a:ext uri="{FF2B5EF4-FFF2-40B4-BE49-F238E27FC236}">
                <a16:creationId xmlns:a16="http://schemas.microsoft.com/office/drawing/2014/main" id="{84B474B2-2AC4-EC40-9EA0-B5E48CE68CBD}"/>
              </a:ext>
            </a:extLst>
          </p:cNvPr>
          <p:cNvGrpSpPr>
            <a:grpSpLocks/>
          </p:cNvGrpSpPr>
          <p:nvPr/>
        </p:nvGrpSpPr>
        <p:grpSpPr bwMode="auto">
          <a:xfrm>
            <a:off x="7750224" y="1859725"/>
            <a:ext cx="415925" cy="385763"/>
            <a:chOff x="2751" y="1851"/>
            <a:chExt cx="462" cy="478"/>
          </a:xfrm>
        </p:grpSpPr>
        <p:pic>
          <p:nvPicPr>
            <p:cNvPr id="453" name="Picture 653" descr="iphone_stylized_small">
              <a:extLst>
                <a:ext uri="{FF2B5EF4-FFF2-40B4-BE49-F238E27FC236}">
                  <a16:creationId xmlns:a16="http://schemas.microsoft.com/office/drawing/2014/main" id="{34A94CEC-DE5F-E64D-A5B4-F04DB32319EA}"/>
                </a:ext>
              </a:extLst>
            </p:cNvPr>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4" name="Picture 654" descr="antenna_radiation_stylized">
              <a:extLst>
                <a:ext uri="{FF2B5EF4-FFF2-40B4-BE49-F238E27FC236}">
                  <a16:creationId xmlns:a16="http://schemas.microsoft.com/office/drawing/2014/main" id="{67C4AABE-F80E-F846-A0E8-D555DE64EBB1}"/>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84" name="Group 950">
            <a:extLst>
              <a:ext uri="{FF2B5EF4-FFF2-40B4-BE49-F238E27FC236}">
                <a16:creationId xmlns:a16="http://schemas.microsoft.com/office/drawing/2014/main" id="{7CEBBAF6-579E-3943-B1EB-BB883618D6D9}"/>
              </a:ext>
            </a:extLst>
          </p:cNvPr>
          <p:cNvGrpSpPr>
            <a:grpSpLocks/>
          </p:cNvGrpSpPr>
          <p:nvPr/>
        </p:nvGrpSpPr>
        <p:grpSpPr bwMode="auto">
          <a:xfrm>
            <a:off x="10002508" y="5616400"/>
            <a:ext cx="214974" cy="403920"/>
            <a:chOff x="4140" y="429"/>
            <a:chExt cx="1425" cy="2396"/>
          </a:xfrm>
        </p:grpSpPr>
        <p:sp>
          <p:nvSpPr>
            <p:cNvPr id="485" name="Freeform 951">
              <a:extLst>
                <a:ext uri="{FF2B5EF4-FFF2-40B4-BE49-F238E27FC236}">
                  <a16:creationId xmlns:a16="http://schemas.microsoft.com/office/drawing/2014/main" id="{984581C6-7CED-A042-809F-11066F04B55E}"/>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6" name="Rectangle 952">
              <a:extLst>
                <a:ext uri="{FF2B5EF4-FFF2-40B4-BE49-F238E27FC236}">
                  <a16:creationId xmlns:a16="http://schemas.microsoft.com/office/drawing/2014/main" id="{0E0A78D4-7C3B-2143-AE69-FA504AD75E5E}"/>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87" name="Freeform 953">
              <a:extLst>
                <a:ext uri="{FF2B5EF4-FFF2-40B4-BE49-F238E27FC236}">
                  <a16:creationId xmlns:a16="http://schemas.microsoft.com/office/drawing/2014/main" id="{B0C7F238-A8B7-7443-8BA5-8939FF6B5572}"/>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8" name="Freeform 954">
              <a:extLst>
                <a:ext uri="{FF2B5EF4-FFF2-40B4-BE49-F238E27FC236}">
                  <a16:creationId xmlns:a16="http://schemas.microsoft.com/office/drawing/2014/main" id="{6F90FD17-11E4-EE4F-AF2F-7122C053E0C1}"/>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9" name="Rectangle 955">
              <a:extLst>
                <a:ext uri="{FF2B5EF4-FFF2-40B4-BE49-F238E27FC236}">
                  <a16:creationId xmlns:a16="http://schemas.microsoft.com/office/drawing/2014/main" id="{53A75298-B138-094F-9787-1B231F48063D}"/>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0" name="Group 956">
              <a:extLst>
                <a:ext uri="{FF2B5EF4-FFF2-40B4-BE49-F238E27FC236}">
                  <a16:creationId xmlns:a16="http://schemas.microsoft.com/office/drawing/2014/main" id="{AD456B50-CD82-6F4C-9CF1-09ABBC571C85}"/>
                </a:ext>
              </a:extLst>
            </p:cNvPr>
            <p:cNvGrpSpPr>
              <a:grpSpLocks/>
            </p:cNvGrpSpPr>
            <p:nvPr/>
          </p:nvGrpSpPr>
          <p:grpSpPr bwMode="auto">
            <a:xfrm>
              <a:off x="4749" y="668"/>
              <a:ext cx="581" cy="145"/>
              <a:chOff x="614" y="2568"/>
              <a:chExt cx="725" cy="139"/>
            </a:xfrm>
          </p:grpSpPr>
          <p:sp>
            <p:nvSpPr>
              <p:cNvPr id="515" name="AutoShape 957">
                <a:extLst>
                  <a:ext uri="{FF2B5EF4-FFF2-40B4-BE49-F238E27FC236}">
                    <a16:creationId xmlns:a16="http://schemas.microsoft.com/office/drawing/2014/main" id="{4C074F81-A723-5F4E-9479-CE1CDCFBCB8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6" name="AutoShape 958">
                <a:extLst>
                  <a:ext uri="{FF2B5EF4-FFF2-40B4-BE49-F238E27FC236}">
                    <a16:creationId xmlns:a16="http://schemas.microsoft.com/office/drawing/2014/main" id="{4DE71513-1E1D-B644-992C-AE6AB0DB1197}"/>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1" name="Rectangle 959">
              <a:extLst>
                <a:ext uri="{FF2B5EF4-FFF2-40B4-BE49-F238E27FC236}">
                  <a16:creationId xmlns:a16="http://schemas.microsoft.com/office/drawing/2014/main" id="{05D448DB-B3CB-C64D-8C4B-72D790DFFD42}"/>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2" name="Group 960">
              <a:extLst>
                <a:ext uri="{FF2B5EF4-FFF2-40B4-BE49-F238E27FC236}">
                  <a16:creationId xmlns:a16="http://schemas.microsoft.com/office/drawing/2014/main" id="{9CDEBDA5-A066-D749-B9E9-47DB05253D32}"/>
                </a:ext>
              </a:extLst>
            </p:cNvPr>
            <p:cNvGrpSpPr>
              <a:grpSpLocks/>
            </p:cNvGrpSpPr>
            <p:nvPr/>
          </p:nvGrpSpPr>
          <p:grpSpPr bwMode="auto">
            <a:xfrm>
              <a:off x="4747" y="994"/>
              <a:ext cx="581" cy="134"/>
              <a:chOff x="614" y="2568"/>
              <a:chExt cx="725" cy="139"/>
            </a:xfrm>
          </p:grpSpPr>
          <p:sp>
            <p:nvSpPr>
              <p:cNvPr id="513" name="AutoShape 961">
                <a:extLst>
                  <a:ext uri="{FF2B5EF4-FFF2-40B4-BE49-F238E27FC236}">
                    <a16:creationId xmlns:a16="http://schemas.microsoft.com/office/drawing/2014/main" id="{8E73CA32-EF58-EA45-A4FE-37E560EBE8C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4" name="AutoShape 962">
                <a:extLst>
                  <a:ext uri="{FF2B5EF4-FFF2-40B4-BE49-F238E27FC236}">
                    <a16:creationId xmlns:a16="http://schemas.microsoft.com/office/drawing/2014/main" id="{2E2C05F9-1F42-CF46-83F8-339E874CF6F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3" name="Rectangle 963">
              <a:extLst>
                <a:ext uri="{FF2B5EF4-FFF2-40B4-BE49-F238E27FC236}">
                  <a16:creationId xmlns:a16="http://schemas.microsoft.com/office/drawing/2014/main" id="{D2B5715C-9E55-D04D-BD32-A700B9DCC1E1}"/>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4" name="Rectangle 964">
              <a:extLst>
                <a:ext uri="{FF2B5EF4-FFF2-40B4-BE49-F238E27FC236}">
                  <a16:creationId xmlns:a16="http://schemas.microsoft.com/office/drawing/2014/main" id="{3A8FF8A7-C248-1B42-80FA-051974D95224}"/>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5" name="Group 965">
              <a:extLst>
                <a:ext uri="{FF2B5EF4-FFF2-40B4-BE49-F238E27FC236}">
                  <a16:creationId xmlns:a16="http://schemas.microsoft.com/office/drawing/2014/main" id="{8E71E5B0-A3F5-D344-B255-99112EB195F7}"/>
                </a:ext>
              </a:extLst>
            </p:cNvPr>
            <p:cNvGrpSpPr>
              <a:grpSpLocks/>
            </p:cNvGrpSpPr>
            <p:nvPr/>
          </p:nvGrpSpPr>
          <p:grpSpPr bwMode="auto">
            <a:xfrm>
              <a:off x="4735" y="1627"/>
              <a:ext cx="582" cy="151"/>
              <a:chOff x="614" y="2568"/>
              <a:chExt cx="725" cy="139"/>
            </a:xfrm>
          </p:grpSpPr>
          <p:sp>
            <p:nvSpPr>
              <p:cNvPr id="511" name="AutoShape 966">
                <a:extLst>
                  <a:ext uri="{FF2B5EF4-FFF2-40B4-BE49-F238E27FC236}">
                    <a16:creationId xmlns:a16="http://schemas.microsoft.com/office/drawing/2014/main" id="{A2F22898-EA39-FB4D-B255-ABCB1B7C1663}"/>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2" name="AutoShape 967">
                <a:extLst>
                  <a:ext uri="{FF2B5EF4-FFF2-40B4-BE49-F238E27FC236}">
                    <a16:creationId xmlns:a16="http://schemas.microsoft.com/office/drawing/2014/main" id="{FBF034BA-270B-6F40-B57B-8A19ABF2818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6" name="Freeform 968">
              <a:extLst>
                <a:ext uri="{FF2B5EF4-FFF2-40B4-BE49-F238E27FC236}">
                  <a16:creationId xmlns:a16="http://schemas.microsoft.com/office/drawing/2014/main" id="{C6616798-D999-124B-8365-0FF6B1AC6B22}"/>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97" name="Group 969">
              <a:extLst>
                <a:ext uri="{FF2B5EF4-FFF2-40B4-BE49-F238E27FC236}">
                  <a16:creationId xmlns:a16="http://schemas.microsoft.com/office/drawing/2014/main" id="{0D2B7299-399C-9748-80B1-8B82EA570848}"/>
                </a:ext>
              </a:extLst>
            </p:cNvPr>
            <p:cNvGrpSpPr>
              <a:grpSpLocks/>
            </p:cNvGrpSpPr>
            <p:nvPr/>
          </p:nvGrpSpPr>
          <p:grpSpPr bwMode="auto">
            <a:xfrm>
              <a:off x="4739" y="1327"/>
              <a:ext cx="582" cy="139"/>
              <a:chOff x="614" y="2568"/>
              <a:chExt cx="725" cy="139"/>
            </a:xfrm>
          </p:grpSpPr>
          <p:sp>
            <p:nvSpPr>
              <p:cNvPr id="509" name="AutoShape 970">
                <a:extLst>
                  <a:ext uri="{FF2B5EF4-FFF2-40B4-BE49-F238E27FC236}">
                    <a16:creationId xmlns:a16="http://schemas.microsoft.com/office/drawing/2014/main" id="{791F8FFE-36CE-5D47-899C-7B6F5471D9AF}"/>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0" name="AutoShape 971">
                <a:extLst>
                  <a:ext uri="{FF2B5EF4-FFF2-40B4-BE49-F238E27FC236}">
                    <a16:creationId xmlns:a16="http://schemas.microsoft.com/office/drawing/2014/main" id="{96614370-C84C-644E-AF93-94853FD47AF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8" name="Rectangle 972">
              <a:extLst>
                <a:ext uri="{FF2B5EF4-FFF2-40B4-BE49-F238E27FC236}">
                  <a16:creationId xmlns:a16="http://schemas.microsoft.com/office/drawing/2014/main" id="{3024E21F-4580-974D-A923-DBF7106EF15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9" name="Freeform 973">
              <a:extLst>
                <a:ext uri="{FF2B5EF4-FFF2-40B4-BE49-F238E27FC236}">
                  <a16:creationId xmlns:a16="http://schemas.microsoft.com/office/drawing/2014/main" id="{355CC750-A436-114A-B13D-15B18BE0099A}"/>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0" name="Freeform 974">
              <a:extLst>
                <a:ext uri="{FF2B5EF4-FFF2-40B4-BE49-F238E27FC236}">
                  <a16:creationId xmlns:a16="http://schemas.microsoft.com/office/drawing/2014/main" id="{D88AEB08-419C-994D-B9AF-2D260494D17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1" name="Oval 975">
              <a:extLst>
                <a:ext uri="{FF2B5EF4-FFF2-40B4-BE49-F238E27FC236}">
                  <a16:creationId xmlns:a16="http://schemas.microsoft.com/office/drawing/2014/main" id="{A70DC3D0-7F41-FB4E-BF25-4A8051E0D90D}"/>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2" name="Freeform 976">
              <a:extLst>
                <a:ext uri="{FF2B5EF4-FFF2-40B4-BE49-F238E27FC236}">
                  <a16:creationId xmlns:a16="http://schemas.microsoft.com/office/drawing/2014/main" id="{00011472-61BE-7D4E-BF36-C4C4F0A5D72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AutoShape 977">
              <a:extLst>
                <a:ext uri="{FF2B5EF4-FFF2-40B4-BE49-F238E27FC236}">
                  <a16:creationId xmlns:a16="http://schemas.microsoft.com/office/drawing/2014/main" id="{369D2889-1BFC-A340-B67F-54F258D6F1F5}"/>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4" name="AutoShape 978">
              <a:extLst>
                <a:ext uri="{FF2B5EF4-FFF2-40B4-BE49-F238E27FC236}">
                  <a16:creationId xmlns:a16="http://schemas.microsoft.com/office/drawing/2014/main" id="{CEFA09E5-3186-4445-AD94-60C0E15196A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5" name="Oval 979">
              <a:extLst>
                <a:ext uri="{FF2B5EF4-FFF2-40B4-BE49-F238E27FC236}">
                  <a16:creationId xmlns:a16="http://schemas.microsoft.com/office/drawing/2014/main" id="{9AFADA62-C3CB-594F-8048-88710642763B}"/>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6" name="Oval 980">
              <a:extLst>
                <a:ext uri="{FF2B5EF4-FFF2-40B4-BE49-F238E27FC236}">
                  <a16:creationId xmlns:a16="http://schemas.microsoft.com/office/drawing/2014/main" id="{C82FFABC-4C4C-6243-9D2D-3C99FBC518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7" name="Oval 981">
              <a:extLst>
                <a:ext uri="{FF2B5EF4-FFF2-40B4-BE49-F238E27FC236}">
                  <a16:creationId xmlns:a16="http://schemas.microsoft.com/office/drawing/2014/main" id="{C0EFDD4D-FB5A-6D4E-97DD-CFA89D4A969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8" name="Rectangle 982">
              <a:extLst>
                <a:ext uri="{FF2B5EF4-FFF2-40B4-BE49-F238E27FC236}">
                  <a16:creationId xmlns:a16="http://schemas.microsoft.com/office/drawing/2014/main" id="{99A1B872-581F-BE49-AADF-3A6775C166D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5" name="Group 4">
            <a:extLst>
              <a:ext uri="{FF2B5EF4-FFF2-40B4-BE49-F238E27FC236}">
                <a16:creationId xmlns:a16="http://schemas.microsoft.com/office/drawing/2014/main" id="{ECB1C97D-3768-4242-9FE4-DEE44A32C22B}"/>
              </a:ext>
            </a:extLst>
          </p:cNvPr>
          <p:cNvGrpSpPr/>
          <p:nvPr/>
        </p:nvGrpSpPr>
        <p:grpSpPr>
          <a:xfrm>
            <a:off x="7680324" y="1137866"/>
            <a:ext cx="3489213" cy="4926975"/>
            <a:chOff x="7680324" y="1137866"/>
            <a:chExt cx="3489213" cy="4926975"/>
          </a:xfrm>
        </p:grpSpPr>
        <p:sp>
          <p:nvSpPr>
            <p:cNvPr id="463" name="Freeform 917">
              <a:extLst>
                <a:ext uri="{FF2B5EF4-FFF2-40B4-BE49-F238E27FC236}">
                  <a16:creationId xmlns:a16="http://schemas.microsoft.com/office/drawing/2014/main" id="{ADACC4C8-123A-0642-ADC2-DC6E1D927429}"/>
                </a:ext>
              </a:extLst>
            </p:cNvPr>
            <p:cNvSpPr>
              <a:spLocks/>
            </p:cNvSpPr>
            <p:nvPr/>
          </p:nvSpPr>
          <p:spPr bwMode="auto">
            <a:xfrm>
              <a:off x="8005845" y="1190714"/>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2" name="Freeform 917">
              <a:extLst>
                <a:ext uri="{FF2B5EF4-FFF2-40B4-BE49-F238E27FC236}">
                  <a16:creationId xmlns:a16="http://schemas.microsoft.com/office/drawing/2014/main" id="{831FA212-BCFB-1F40-96A0-1C871E9EF3AB}"/>
                </a:ext>
              </a:extLst>
            </p:cNvPr>
            <p:cNvSpPr>
              <a:spLocks/>
            </p:cNvSpPr>
            <p:nvPr/>
          </p:nvSpPr>
          <p:spPr bwMode="auto">
            <a:xfrm>
              <a:off x="10104523" y="4775289"/>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 name="Group 3">
              <a:extLst>
                <a:ext uri="{FF2B5EF4-FFF2-40B4-BE49-F238E27FC236}">
                  <a16:creationId xmlns:a16="http://schemas.microsoft.com/office/drawing/2014/main" id="{5AD244DE-F453-1349-B665-A1EA38EE658E}"/>
                </a:ext>
              </a:extLst>
            </p:cNvPr>
            <p:cNvGrpSpPr/>
            <p:nvPr/>
          </p:nvGrpSpPr>
          <p:grpSpPr>
            <a:xfrm>
              <a:off x="7680324" y="1137866"/>
              <a:ext cx="3489213" cy="4926975"/>
              <a:chOff x="7680324" y="1137866"/>
              <a:chExt cx="3489213" cy="4926975"/>
            </a:xfrm>
          </p:grpSpPr>
          <p:sp>
            <p:nvSpPr>
              <p:cNvPr id="449" name="Oval 448">
                <a:extLst>
                  <a:ext uri="{FF2B5EF4-FFF2-40B4-BE49-F238E27FC236}">
                    <a16:creationId xmlns:a16="http://schemas.microsoft.com/office/drawing/2014/main" id="{D57ABF6C-635D-8547-9D46-7AFB160876AA}"/>
                  </a:ext>
                </a:extLst>
              </p:cNvPr>
              <p:cNvSpPr/>
              <p:nvPr/>
            </p:nvSpPr>
            <p:spPr>
              <a:xfrm>
                <a:off x="7680324" y="181417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0" name="Oval 449">
                <a:extLst>
                  <a:ext uri="{FF2B5EF4-FFF2-40B4-BE49-F238E27FC236}">
                    <a16:creationId xmlns:a16="http://schemas.microsoft.com/office/drawing/2014/main" id="{2895CDC0-6EA0-564A-AFB6-E1E735A44F41}"/>
                  </a:ext>
                </a:extLst>
              </p:cNvPr>
              <p:cNvSpPr/>
              <p:nvPr/>
            </p:nvSpPr>
            <p:spPr>
              <a:xfrm>
                <a:off x="9823450" y="5554772"/>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6CFEE881-E73C-8C4D-A5ED-9848E08F428B}"/>
                  </a:ext>
                </a:extLst>
              </p:cNvPr>
              <p:cNvGrpSpPr/>
              <p:nvPr/>
            </p:nvGrpSpPr>
            <p:grpSpPr>
              <a:xfrm>
                <a:off x="10288915" y="4742972"/>
                <a:ext cx="880622" cy="861812"/>
                <a:chOff x="10288915" y="4742972"/>
                <a:chExt cx="880622" cy="861812"/>
              </a:xfrm>
            </p:grpSpPr>
            <p:grpSp>
              <p:nvGrpSpPr>
                <p:cNvPr id="323" name="Group 950">
                  <a:extLst>
                    <a:ext uri="{FF2B5EF4-FFF2-40B4-BE49-F238E27FC236}">
                      <a16:creationId xmlns:a16="http://schemas.microsoft.com/office/drawing/2014/main" id="{BF16D25A-05F2-BD48-8851-FCCC3771B7E8}"/>
                    </a:ext>
                  </a:extLst>
                </p:cNvPr>
                <p:cNvGrpSpPr>
                  <a:grpSpLocks/>
                </p:cNvGrpSpPr>
                <p:nvPr/>
              </p:nvGrpSpPr>
              <p:grpSpPr bwMode="auto">
                <a:xfrm>
                  <a:off x="10288915" y="5273951"/>
                  <a:ext cx="177192" cy="330833"/>
                  <a:chOff x="4140" y="429"/>
                  <a:chExt cx="1425" cy="2396"/>
                </a:xfrm>
              </p:grpSpPr>
              <p:sp>
                <p:nvSpPr>
                  <p:cNvPr id="324" name="Freeform 951">
                    <a:extLst>
                      <a:ext uri="{FF2B5EF4-FFF2-40B4-BE49-F238E27FC236}">
                        <a16:creationId xmlns:a16="http://schemas.microsoft.com/office/drawing/2014/main" id="{72C50429-8235-E440-B0F8-ADCFAC74851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Rectangle 952">
                    <a:extLst>
                      <a:ext uri="{FF2B5EF4-FFF2-40B4-BE49-F238E27FC236}">
                        <a16:creationId xmlns:a16="http://schemas.microsoft.com/office/drawing/2014/main" id="{C8289D20-20EF-CE4A-B82D-CC6F98B220CD}"/>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6" name="Freeform 953">
                    <a:extLst>
                      <a:ext uri="{FF2B5EF4-FFF2-40B4-BE49-F238E27FC236}">
                        <a16:creationId xmlns:a16="http://schemas.microsoft.com/office/drawing/2014/main" id="{512EE24C-2BC1-5A45-B541-28FAD55222BB}"/>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954">
                    <a:extLst>
                      <a:ext uri="{FF2B5EF4-FFF2-40B4-BE49-F238E27FC236}">
                        <a16:creationId xmlns:a16="http://schemas.microsoft.com/office/drawing/2014/main" id="{CC26DF50-FD02-994D-80F7-4CD21CC31FD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Rectangle 955">
                    <a:extLst>
                      <a:ext uri="{FF2B5EF4-FFF2-40B4-BE49-F238E27FC236}">
                        <a16:creationId xmlns:a16="http://schemas.microsoft.com/office/drawing/2014/main" id="{12D5F885-EEB6-EA49-8F16-8E65F7B568A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29" name="Group 956">
                    <a:extLst>
                      <a:ext uri="{FF2B5EF4-FFF2-40B4-BE49-F238E27FC236}">
                        <a16:creationId xmlns:a16="http://schemas.microsoft.com/office/drawing/2014/main" id="{4819CF1A-CAA2-2445-BACA-6333C67700FA}"/>
                      </a:ext>
                    </a:extLst>
                  </p:cNvPr>
                  <p:cNvGrpSpPr>
                    <a:grpSpLocks/>
                  </p:cNvGrpSpPr>
                  <p:nvPr/>
                </p:nvGrpSpPr>
                <p:grpSpPr bwMode="auto">
                  <a:xfrm>
                    <a:off x="4749" y="668"/>
                    <a:ext cx="581" cy="145"/>
                    <a:chOff x="614" y="2568"/>
                    <a:chExt cx="725" cy="139"/>
                  </a:xfrm>
                </p:grpSpPr>
                <p:sp>
                  <p:nvSpPr>
                    <p:cNvPr id="354" name="AutoShape 957">
                      <a:extLst>
                        <a:ext uri="{FF2B5EF4-FFF2-40B4-BE49-F238E27FC236}">
                          <a16:creationId xmlns:a16="http://schemas.microsoft.com/office/drawing/2014/main" id="{F403CAA7-7575-5B45-9B26-74060E67EDD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5" name="AutoShape 958">
                      <a:extLst>
                        <a:ext uri="{FF2B5EF4-FFF2-40B4-BE49-F238E27FC236}">
                          <a16:creationId xmlns:a16="http://schemas.microsoft.com/office/drawing/2014/main" id="{E7C03107-B3D4-E74B-8026-51FC5FB4C97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0" name="Rectangle 959">
                    <a:extLst>
                      <a:ext uri="{FF2B5EF4-FFF2-40B4-BE49-F238E27FC236}">
                        <a16:creationId xmlns:a16="http://schemas.microsoft.com/office/drawing/2014/main" id="{8C82FD14-8B3E-4C45-BA2F-1D536922BBF8}"/>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1" name="Group 960">
                    <a:extLst>
                      <a:ext uri="{FF2B5EF4-FFF2-40B4-BE49-F238E27FC236}">
                        <a16:creationId xmlns:a16="http://schemas.microsoft.com/office/drawing/2014/main" id="{848EC42A-6B0F-D74E-99AF-9287D4319DF2}"/>
                      </a:ext>
                    </a:extLst>
                  </p:cNvPr>
                  <p:cNvGrpSpPr>
                    <a:grpSpLocks/>
                  </p:cNvGrpSpPr>
                  <p:nvPr/>
                </p:nvGrpSpPr>
                <p:grpSpPr bwMode="auto">
                  <a:xfrm>
                    <a:off x="4747" y="994"/>
                    <a:ext cx="581" cy="134"/>
                    <a:chOff x="614" y="2568"/>
                    <a:chExt cx="725" cy="139"/>
                  </a:xfrm>
                </p:grpSpPr>
                <p:sp>
                  <p:nvSpPr>
                    <p:cNvPr id="352" name="AutoShape 961">
                      <a:extLst>
                        <a:ext uri="{FF2B5EF4-FFF2-40B4-BE49-F238E27FC236}">
                          <a16:creationId xmlns:a16="http://schemas.microsoft.com/office/drawing/2014/main" id="{5837F05C-C8FD-5D48-B46A-FAF46F8F6D0B}"/>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AutoShape 962">
                      <a:extLst>
                        <a:ext uri="{FF2B5EF4-FFF2-40B4-BE49-F238E27FC236}">
                          <a16:creationId xmlns:a16="http://schemas.microsoft.com/office/drawing/2014/main" id="{85884ACD-1556-C049-9208-BBD38D4BCBC0}"/>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2" name="Rectangle 963">
                    <a:extLst>
                      <a:ext uri="{FF2B5EF4-FFF2-40B4-BE49-F238E27FC236}">
                        <a16:creationId xmlns:a16="http://schemas.microsoft.com/office/drawing/2014/main" id="{BB3BDCEC-6ABC-7E44-B9C4-70680B6560C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3" name="Rectangle 964">
                    <a:extLst>
                      <a:ext uri="{FF2B5EF4-FFF2-40B4-BE49-F238E27FC236}">
                        <a16:creationId xmlns:a16="http://schemas.microsoft.com/office/drawing/2014/main" id="{BF659529-BF75-D64D-A398-3F5F02E8D6F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4" name="Group 965">
                    <a:extLst>
                      <a:ext uri="{FF2B5EF4-FFF2-40B4-BE49-F238E27FC236}">
                        <a16:creationId xmlns:a16="http://schemas.microsoft.com/office/drawing/2014/main" id="{08EED94E-296E-6944-AB01-4E0F74CF6006}"/>
                      </a:ext>
                    </a:extLst>
                  </p:cNvPr>
                  <p:cNvGrpSpPr>
                    <a:grpSpLocks/>
                  </p:cNvGrpSpPr>
                  <p:nvPr/>
                </p:nvGrpSpPr>
                <p:grpSpPr bwMode="auto">
                  <a:xfrm>
                    <a:off x="4735" y="1627"/>
                    <a:ext cx="582" cy="151"/>
                    <a:chOff x="614" y="2568"/>
                    <a:chExt cx="725" cy="139"/>
                  </a:xfrm>
                </p:grpSpPr>
                <p:sp>
                  <p:nvSpPr>
                    <p:cNvPr id="350" name="AutoShape 966">
                      <a:extLst>
                        <a:ext uri="{FF2B5EF4-FFF2-40B4-BE49-F238E27FC236}">
                          <a16:creationId xmlns:a16="http://schemas.microsoft.com/office/drawing/2014/main" id="{E45BC691-EDAB-5043-B974-6931BF4A1A74}"/>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967">
                      <a:extLst>
                        <a:ext uri="{FF2B5EF4-FFF2-40B4-BE49-F238E27FC236}">
                          <a16:creationId xmlns:a16="http://schemas.microsoft.com/office/drawing/2014/main" id="{BC4BCC73-0226-7344-A90F-A319311EB05E}"/>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5" name="Freeform 968">
                    <a:extLst>
                      <a:ext uri="{FF2B5EF4-FFF2-40B4-BE49-F238E27FC236}">
                        <a16:creationId xmlns:a16="http://schemas.microsoft.com/office/drawing/2014/main" id="{4D3CB3E6-04E9-DD42-A1E2-B9CFDE5F4080}"/>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36" name="Group 969">
                    <a:extLst>
                      <a:ext uri="{FF2B5EF4-FFF2-40B4-BE49-F238E27FC236}">
                        <a16:creationId xmlns:a16="http://schemas.microsoft.com/office/drawing/2014/main" id="{D3A85C8F-5C9D-004C-BED1-826FD6B7538B}"/>
                      </a:ext>
                    </a:extLst>
                  </p:cNvPr>
                  <p:cNvGrpSpPr>
                    <a:grpSpLocks/>
                  </p:cNvGrpSpPr>
                  <p:nvPr/>
                </p:nvGrpSpPr>
                <p:grpSpPr bwMode="auto">
                  <a:xfrm>
                    <a:off x="4739" y="1327"/>
                    <a:ext cx="582" cy="139"/>
                    <a:chOff x="614" y="2568"/>
                    <a:chExt cx="725" cy="139"/>
                  </a:xfrm>
                </p:grpSpPr>
                <p:sp>
                  <p:nvSpPr>
                    <p:cNvPr id="348" name="AutoShape 970">
                      <a:extLst>
                        <a:ext uri="{FF2B5EF4-FFF2-40B4-BE49-F238E27FC236}">
                          <a16:creationId xmlns:a16="http://schemas.microsoft.com/office/drawing/2014/main" id="{61DC189F-D857-CE49-9706-A99AFD074139}"/>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9" name="AutoShape 971">
                      <a:extLst>
                        <a:ext uri="{FF2B5EF4-FFF2-40B4-BE49-F238E27FC236}">
                          <a16:creationId xmlns:a16="http://schemas.microsoft.com/office/drawing/2014/main" id="{8FED6611-7057-CD45-9474-CA215533CFCA}"/>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7" name="Rectangle 972">
                    <a:extLst>
                      <a:ext uri="{FF2B5EF4-FFF2-40B4-BE49-F238E27FC236}">
                        <a16:creationId xmlns:a16="http://schemas.microsoft.com/office/drawing/2014/main" id="{043E3E2C-723D-CA49-8604-B8FA4FD29217}"/>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Freeform 973">
                    <a:extLst>
                      <a:ext uri="{FF2B5EF4-FFF2-40B4-BE49-F238E27FC236}">
                        <a16:creationId xmlns:a16="http://schemas.microsoft.com/office/drawing/2014/main" id="{A7D59DBF-B240-2743-8F05-CD66521792A4}"/>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Freeform 974">
                    <a:extLst>
                      <a:ext uri="{FF2B5EF4-FFF2-40B4-BE49-F238E27FC236}">
                        <a16:creationId xmlns:a16="http://schemas.microsoft.com/office/drawing/2014/main" id="{782758E0-5FA1-2541-8957-4820DA264444}"/>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0" name="Oval 975">
                    <a:extLst>
                      <a:ext uri="{FF2B5EF4-FFF2-40B4-BE49-F238E27FC236}">
                        <a16:creationId xmlns:a16="http://schemas.microsoft.com/office/drawing/2014/main" id="{E43434A9-1771-1841-B10D-00C68B13FB31}"/>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1" name="Freeform 976">
                    <a:extLst>
                      <a:ext uri="{FF2B5EF4-FFF2-40B4-BE49-F238E27FC236}">
                        <a16:creationId xmlns:a16="http://schemas.microsoft.com/office/drawing/2014/main" id="{7F3BC29B-77D4-0345-BC99-5EBDE517864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2" name="AutoShape 977">
                    <a:extLst>
                      <a:ext uri="{FF2B5EF4-FFF2-40B4-BE49-F238E27FC236}">
                        <a16:creationId xmlns:a16="http://schemas.microsoft.com/office/drawing/2014/main" id="{AB8C4D5D-D558-0E48-B735-10A1700F94AB}"/>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3" name="AutoShape 978">
                    <a:extLst>
                      <a:ext uri="{FF2B5EF4-FFF2-40B4-BE49-F238E27FC236}">
                        <a16:creationId xmlns:a16="http://schemas.microsoft.com/office/drawing/2014/main" id="{A52E34C3-2A4E-6E43-AEAD-80E9029E9F40}"/>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Oval 979">
                    <a:extLst>
                      <a:ext uri="{FF2B5EF4-FFF2-40B4-BE49-F238E27FC236}">
                        <a16:creationId xmlns:a16="http://schemas.microsoft.com/office/drawing/2014/main" id="{CF996EB8-B8AF-1645-81FB-5C4480FC108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5" name="Oval 980">
                    <a:extLst>
                      <a:ext uri="{FF2B5EF4-FFF2-40B4-BE49-F238E27FC236}">
                        <a16:creationId xmlns:a16="http://schemas.microsoft.com/office/drawing/2014/main" id="{6ABBF416-3D25-A54A-B9CB-9BC7B8D8BD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6" name="Oval 981">
                    <a:extLst>
                      <a:ext uri="{FF2B5EF4-FFF2-40B4-BE49-F238E27FC236}">
                        <a16:creationId xmlns:a16="http://schemas.microsoft.com/office/drawing/2014/main" id="{BEBFB614-43B9-5A4B-8E5D-794244BE125E}"/>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Rectangle 982">
                    <a:extLst>
                      <a:ext uri="{FF2B5EF4-FFF2-40B4-BE49-F238E27FC236}">
                        <a16:creationId xmlns:a16="http://schemas.microsoft.com/office/drawing/2014/main" id="{C5CE1C8E-4047-8540-B7FB-EBAB3DBC646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65" name="Rectangle 227">
                  <a:extLst>
                    <a:ext uri="{FF2B5EF4-FFF2-40B4-BE49-F238E27FC236}">
                      <a16:creationId xmlns:a16="http://schemas.microsoft.com/office/drawing/2014/main" id="{DDE0D48B-5AA6-5340-937B-33FE1BA44B20}"/>
                    </a:ext>
                  </a:extLst>
                </p:cNvPr>
                <p:cNvSpPr>
                  <a:spLocks noChangeArrowheads="1"/>
                </p:cNvSpPr>
                <p:nvPr/>
              </p:nvSpPr>
              <p:spPr bwMode="auto">
                <a:xfrm>
                  <a:off x="10452186" y="4753064"/>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6" name="Rectangle 228">
                  <a:extLst>
                    <a:ext uri="{FF2B5EF4-FFF2-40B4-BE49-F238E27FC236}">
                      <a16:creationId xmlns:a16="http://schemas.microsoft.com/office/drawing/2014/main" id="{AEBD2839-8A70-0849-9413-EA386C5B0A76}"/>
                    </a:ext>
                  </a:extLst>
                </p:cNvPr>
                <p:cNvSpPr>
                  <a:spLocks noChangeArrowheads="1"/>
                </p:cNvSpPr>
                <p:nvPr/>
              </p:nvSpPr>
              <p:spPr bwMode="auto">
                <a:xfrm>
                  <a:off x="10418848" y="4776877"/>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7" name="Rectangle 229">
                  <a:extLst>
                    <a:ext uri="{FF2B5EF4-FFF2-40B4-BE49-F238E27FC236}">
                      <a16:creationId xmlns:a16="http://schemas.microsoft.com/office/drawing/2014/main" id="{66D99AF7-74D7-B440-A1E0-2DC5D0A5EFA3}"/>
                    </a:ext>
                  </a:extLst>
                </p:cNvPr>
                <p:cNvSpPr>
                  <a:spLocks noChangeArrowheads="1"/>
                </p:cNvSpPr>
                <p:nvPr/>
              </p:nvSpPr>
              <p:spPr bwMode="auto">
                <a:xfrm>
                  <a:off x="10425991" y="4930726"/>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8" name="Text Box 230">
                  <a:extLst>
                    <a:ext uri="{FF2B5EF4-FFF2-40B4-BE49-F238E27FC236}">
                      <a16:creationId xmlns:a16="http://schemas.microsoft.com/office/drawing/2014/main" id="{0C785C80-53AC-EA4E-992A-05BE1EFF5EBC}"/>
                    </a:ext>
                  </a:extLst>
                </p:cNvPr>
                <p:cNvSpPr txBox="1">
                  <a:spLocks noChangeArrowheads="1"/>
                </p:cNvSpPr>
                <p:nvPr/>
              </p:nvSpPr>
              <p:spPr bwMode="auto">
                <a:xfrm>
                  <a:off x="10355149" y="4742972"/>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9" name="Line 231">
                  <a:extLst>
                    <a:ext uri="{FF2B5EF4-FFF2-40B4-BE49-F238E27FC236}">
                      <a16:creationId xmlns:a16="http://schemas.microsoft.com/office/drawing/2014/main" id="{444422FC-4C08-2E49-AD0C-394B62D1B370}"/>
                    </a:ext>
                  </a:extLst>
                </p:cNvPr>
                <p:cNvSpPr>
                  <a:spLocks noChangeShapeType="1"/>
                </p:cNvSpPr>
                <p:nvPr/>
              </p:nvSpPr>
              <p:spPr bwMode="auto">
                <a:xfrm>
                  <a:off x="10418848" y="5119777"/>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0" name="Line 232">
                  <a:extLst>
                    <a:ext uri="{FF2B5EF4-FFF2-40B4-BE49-F238E27FC236}">
                      <a16:creationId xmlns:a16="http://schemas.microsoft.com/office/drawing/2014/main" id="{D3DF9882-BA24-4148-9227-6803DB03F930}"/>
                    </a:ext>
                  </a:extLst>
                </p:cNvPr>
                <p:cNvSpPr>
                  <a:spLocks noChangeShapeType="1"/>
                </p:cNvSpPr>
                <p:nvPr/>
              </p:nvSpPr>
              <p:spPr bwMode="auto">
                <a:xfrm>
                  <a:off x="10428373" y="5257889"/>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1" name="Line 233">
                  <a:extLst>
                    <a:ext uri="{FF2B5EF4-FFF2-40B4-BE49-F238E27FC236}">
                      <a16:creationId xmlns:a16="http://schemas.microsoft.com/office/drawing/2014/main" id="{238E9799-3D8B-F54E-BFBB-FE1237FADF63}"/>
                    </a:ext>
                  </a:extLst>
                </p:cNvPr>
                <p:cNvSpPr>
                  <a:spLocks noChangeShapeType="1"/>
                </p:cNvSpPr>
                <p:nvPr/>
              </p:nvSpPr>
              <p:spPr bwMode="auto">
                <a:xfrm>
                  <a:off x="10428373" y="5396002"/>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 name="Group 7">
                <a:extLst>
                  <a:ext uri="{FF2B5EF4-FFF2-40B4-BE49-F238E27FC236}">
                    <a16:creationId xmlns:a16="http://schemas.microsoft.com/office/drawing/2014/main" id="{677610FF-4F61-2C4A-A861-FC0ED9C69928}"/>
                  </a:ext>
                </a:extLst>
              </p:cNvPr>
              <p:cNvGrpSpPr/>
              <p:nvPr/>
            </p:nvGrpSpPr>
            <p:grpSpPr>
              <a:xfrm>
                <a:off x="8252702" y="1137866"/>
                <a:ext cx="814388" cy="854075"/>
                <a:chOff x="9791027" y="656358"/>
                <a:chExt cx="814388" cy="854075"/>
              </a:xfrm>
            </p:grpSpPr>
            <p:sp>
              <p:nvSpPr>
                <p:cNvPr id="519" name="Rectangle 227">
                  <a:extLst>
                    <a:ext uri="{FF2B5EF4-FFF2-40B4-BE49-F238E27FC236}">
                      <a16:creationId xmlns:a16="http://schemas.microsoft.com/office/drawing/2014/main" id="{B61510CE-247E-1E43-BA4A-EC188AFE0CB8}"/>
                    </a:ext>
                  </a:extLst>
                </p:cNvPr>
                <p:cNvSpPr>
                  <a:spLocks noChangeArrowheads="1"/>
                </p:cNvSpPr>
                <p:nvPr/>
              </p:nvSpPr>
              <p:spPr bwMode="auto">
                <a:xfrm>
                  <a:off x="9888064" y="666450"/>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0" name="Rectangle 228">
                  <a:extLst>
                    <a:ext uri="{FF2B5EF4-FFF2-40B4-BE49-F238E27FC236}">
                      <a16:creationId xmlns:a16="http://schemas.microsoft.com/office/drawing/2014/main" id="{4174338D-3A0E-9747-819D-0C19F4DF4AA8}"/>
                    </a:ext>
                  </a:extLst>
                </p:cNvPr>
                <p:cNvSpPr>
                  <a:spLocks noChangeArrowheads="1"/>
                </p:cNvSpPr>
                <p:nvPr/>
              </p:nvSpPr>
              <p:spPr bwMode="auto">
                <a:xfrm>
                  <a:off x="9854726" y="690263"/>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1" name="Rectangle 229">
                  <a:extLst>
                    <a:ext uri="{FF2B5EF4-FFF2-40B4-BE49-F238E27FC236}">
                      <a16:creationId xmlns:a16="http://schemas.microsoft.com/office/drawing/2014/main" id="{621AE13C-4ABC-334F-8206-4D5E08465C6E}"/>
                    </a:ext>
                  </a:extLst>
                </p:cNvPr>
                <p:cNvSpPr>
                  <a:spLocks noChangeArrowheads="1"/>
                </p:cNvSpPr>
                <p:nvPr/>
              </p:nvSpPr>
              <p:spPr bwMode="auto">
                <a:xfrm>
                  <a:off x="9861869" y="844112"/>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2" name="Text Box 230">
                  <a:extLst>
                    <a:ext uri="{FF2B5EF4-FFF2-40B4-BE49-F238E27FC236}">
                      <a16:creationId xmlns:a16="http://schemas.microsoft.com/office/drawing/2014/main" id="{CA38D367-F86F-AB43-B21E-1EEE691D3D74}"/>
                    </a:ext>
                  </a:extLst>
                </p:cNvPr>
                <p:cNvSpPr txBox="1">
                  <a:spLocks noChangeArrowheads="1"/>
                </p:cNvSpPr>
                <p:nvPr/>
              </p:nvSpPr>
              <p:spPr bwMode="auto">
                <a:xfrm>
                  <a:off x="9791027" y="656358"/>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3" name="Line 231">
                  <a:extLst>
                    <a:ext uri="{FF2B5EF4-FFF2-40B4-BE49-F238E27FC236}">
                      <a16:creationId xmlns:a16="http://schemas.microsoft.com/office/drawing/2014/main" id="{A3474A7D-75ED-1D4F-BB1C-5BA4ECFE69E7}"/>
                    </a:ext>
                  </a:extLst>
                </p:cNvPr>
                <p:cNvSpPr>
                  <a:spLocks noChangeShapeType="1"/>
                </p:cNvSpPr>
                <p:nvPr/>
              </p:nvSpPr>
              <p:spPr bwMode="auto">
                <a:xfrm>
                  <a:off x="9854726" y="1033163"/>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4" name="Line 232">
                  <a:extLst>
                    <a:ext uri="{FF2B5EF4-FFF2-40B4-BE49-F238E27FC236}">
                      <a16:creationId xmlns:a16="http://schemas.microsoft.com/office/drawing/2014/main" id="{79D6BFCD-0081-1543-8A02-CDC78B944799}"/>
                    </a:ext>
                  </a:extLst>
                </p:cNvPr>
                <p:cNvSpPr>
                  <a:spLocks noChangeShapeType="1"/>
                </p:cNvSpPr>
                <p:nvPr/>
              </p:nvSpPr>
              <p:spPr bwMode="auto">
                <a:xfrm>
                  <a:off x="9864251" y="1171275"/>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5" name="Line 233">
                  <a:extLst>
                    <a:ext uri="{FF2B5EF4-FFF2-40B4-BE49-F238E27FC236}">
                      <a16:creationId xmlns:a16="http://schemas.microsoft.com/office/drawing/2014/main" id="{539E5FFB-197B-6F44-A1D2-C9A93359AB7C}"/>
                    </a:ext>
                  </a:extLst>
                </p:cNvPr>
                <p:cNvSpPr>
                  <a:spLocks noChangeShapeType="1"/>
                </p:cNvSpPr>
                <p:nvPr/>
              </p:nvSpPr>
              <p:spPr bwMode="auto">
                <a:xfrm>
                  <a:off x="9864251" y="1309388"/>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558" name="Up-Down Arrow 557">
                <a:extLst>
                  <a:ext uri="{FF2B5EF4-FFF2-40B4-BE49-F238E27FC236}">
                    <a16:creationId xmlns:a16="http://schemas.microsoft.com/office/drawing/2014/main" id="{1F1264FF-C88C-CF4E-85AF-1CB82BE0554E}"/>
                  </a:ext>
                </a:extLst>
              </p:cNvPr>
              <p:cNvSpPr/>
              <p:nvPr/>
            </p:nvSpPr>
            <p:spPr>
              <a:xfrm rot="19889198">
                <a:off x="9544123" y="1270072"/>
                <a:ext cx="626354" cy="3838406"/>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9" name="TextBox 558">
                <a:extLst>
                  <a:ext uri="{FF2B5EF4-FFF2-40B4-BE49-F238E27FC236}">
                    <a16:creationId xmlns:a16="http://schemas.microsoft.com/office/drawing/2014/main" id="{BDB4ECF5-2BA8-034C-9E12-98E6A9A3E77D}"/>
                  </a:ext>
                </a:extLst>
              </p:cNvPr>
              <p:cNvSpPr txBox="1"/>
              <p:nvPr/>
            </p:nvSpPr>
            <p:spPr>
              <a:xfrm rot="3706861">
                <a:off x="8640694" y="3103268"/>
                <a:ext cx="255044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logical end-end transport</a:t>
                </a:r>
              </a:p>
            </p:txBody>
          </p:sp>
        </p:grpSp>
      </p:grpSp>
      <p:sp>
        <p:nvSpPr>
          <p:cNvPr id="517" name="Rectangle 3">
            <a:extLst>
              <a:ext uri="{FF2B5EF4-FFF2-40B4-BE49-F238E27FC236}">
                <a16:creationId xmlns:a16="http://schemas.microsoft.com/office/drawing/2014/main" id="{5DD1F129-FF75-B647-8A9A-42B6C0C7E416}"/>
              </a:ext>
            </a:extLst>
          </p:cNvPr>
          <p:cNvSpPr txBox="1">
            <a:spLocks noChangeArrowheads="1"/>
          </p:cNvSpPr>
          <p:nvPr/>
        </p:nvSpPr>
        <p:spPr>
          <a:xfrm>
            <a:off x="684691" y="2787535"/>
            <a:ext cx="5815703" cy="232775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transport protocols actions in end systems: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breaks application messages into </a:t>
            </a:r>
            <a:r>
              <a:rPr kumimoji="0" lang="en-US" sz="2400" b="0" i="1" u="none" strike="noStrike" kern="1200" cap="none" spc="0" normalizeH="0" baseline="0" noProof="0" dirty="0">
                <a:ln>
                  <a:noFill/>
                </a:ln>
                <a:solidFill>
                  <a:srgbClr val="CC0000"/>
                </a:solidFill>
                <a:effectLst/>
                <a:uLnTx/>
                <a:uFillTx/>
                <a:latin typeface="Calibri" panose="020F0502020204030204"/>
                <a:ea typeface="+mn-ea"/>
                <a:cs typeface="+mn-cs"/>
              </a:rPr>
              <a:t>segments</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passes to  network layer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reassembles segments into messages, passes to application layer</a:t>
            </a:r>
          </a:p>
        </p:txBody>
      </p:sp>
      <p:sp>
        <p:nvSpPr>
          <p:cNvPr id="518" name="Rectangle 3">
            <a:extLst>
              <a:ext uri="{FF2B5EF4-FFF2-40B4-BE49-F238E27FC236}">
                <a16:creationId xmlns:a16="http://schemas.microsoft.com/office/drawing/2014/main" id="{C3EBA7FC-18E1-7D43-9310-976F49009C6C}"/>
              </a:ext>
            </a:extLst>
          </p:cNvPr>
          <p:cNvSpPr txBox="1">
            <a:spLocks noChangeArrowheads="1"/>
          </p:cNvSpPr>
          <p:nvPr/>
        </p:nvSpPr>
        <p:spPr>
          <a:xfrm>
            <a:off x="681217" y="5165099"/>
            <a:ext cx="5815703" cy="1448546"/>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two transport protocols available to Internet applications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TCP, UDP</a:t>
            </a:r>
          </a:p>
        </p:txBody>
      </p:sp>
      <p:sp>
        <p:nvSpPr>
          <p:cNvPr id="526" name="Slide Number Placeholder 2">
            <a:extLst>
              <a:ext uri="{FF2B5EF4-FFF2-40B4-BE49-F238E27FC236}">
                <a16:creationId xmlns:a16="http://schemas.microsoft.com/office/drawing/2014/main" id="{58250C2D-03C7-2C42-9317-E77099EDA1D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a:t>
            </a:fld>
            <a:endParaRPr lang="en-US" dirty="0"/>
          </a:p>
        </p:txBody>
      </p:sp>
    </p:spTree>
    <p:extLst>
      <p:ext uri="{BB962C8B-B14F-4D97-AF65-F5344CB8AC3E}">
        <p14:creationId xmlns:p14="http://schemas.microsoft.com/office/powerpoint/2010/main" val="3758367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44"/>
                                        </p:tgtEl>
                                        <p:attrNameLst>
                                          <p:attrName>style.visibility</p:attrName>
                                        </p:attrNameLst>
                                      </p:cBhvr>
                                      <p:to>
                                        <p:strVal val="visible"/>
                                      </p:to>
                                    </p:set>
                                    <p:animEffect transition="in" filter="dissolve">
                                      <p:cBhvr>
                                        <p:cTn id="10" dur="500"/>
                                        <p:tgtEl>
                                          <p:spTgt spid="44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517"/>
                                        </p:tgtEl>
                                        <p:attrNameLst>
                                          <p:attrName>style.visibility</p:attrName>
                                        </p:attrNameLst>
                                      </p:cBhvr>
                                      <p:to>
                                        <p:strVal val="visible"/>
                                      </p:to>
                                    </p:set>
                                    <p:animEffect transition="in" filter="dissolve">
                                      <p:cBhvr>
                                        <p:cTn id="15" dur="500"/>
                                        <p:tgtEl>
                                          <p:spTgt spid="517"/>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18"/>
                                        </p:tgtEl>
                                        <p:attrNameLst>
                                          <p:attrName>style.visibility</p:attrName>
                                        </p:attrNameLst>
                                      </p:cBhvr>
                                      <p:to>
                                        <p:strVal val="visible"/>
                                      </p:to>
                                    </p:set>
                                    <p:animEffect transition="in" filter="dissolve">
                                      <p:cBhvr>
                                        <p:cTn id="20" dur="500"/>
                                        <p:tgtEl>
                                          <p:spTgt spid="5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4" grpId="0" animBg="1"/>
      <p:bldP spid="517" grpId="0"/>
      <p:bldP spid="51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Principles of reliable </a:t>
            </a:r>
            <a:r>
              <a:rPr lang="en-US" dirty="0"/>
              <a:t>d</a:t>
            </a:r>
            <a:r>
              <a:rPr lang="en-US" sz="4400" dirty="0"/>
              <a:t>ata </a:t>
            </a:r>
            <a:r>
              <a:rPr lang="en-US" dirty="0"/>
              <a:t>t</a:t>
            </a:r>
            <a:r>
              <a:rPr lang="en-US" sz="4400" dirty="0"/>
              <a:t>ransfer </a:t>
            </a:r>
          </a:p>
        </p:txBody>
      </p:sp>
      <p:grpSp>
        <p:nvGrpSpPr>
          <p:cNvPr id="9" name="Group 8">
            <a:extLst>
              <a:ext uri="{FF2B5EF4-FFF2-40B4-BE49-F238E27FC236}">
                <a16:creationId xmlns:a16="http://schemas.microsoft.com/office/drawing/2014/main" id="{C7D89CDE-A98B-A64B-A840-9A38508B9B43}"/>
              </a:ext>
            </a:extLst>
          </p:cNvPr>
          <p:cNvGrpSpPr/>
          <p:nvPr/>
        </p:nvGrpSpPr>
        <p:grpSpPr>
          <a:xfrm>
            <a:off x="6226081" y="1900904"/>
            <a:ext cx="5598584" cy="4095684"/>
            <a:chOff x="6226081" y="2364366"/>
            <a:chExt cx="5598584" cy="4095684"/>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6944646" y="2545250"/>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7541116" y="2997281"/>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6677899" y="2425781"/>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10189724" y="2496350"/>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10248853" y="2969571"/>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11287371" y="2364366"/>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6584655" y="33189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10078299" y="329119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E0A94F7F-9401-4C4F-80C6-4F0C25C18F5C}"/>
                </a:ext>
              </a:extLst>
            </p:cNvPr>
            <p:cNvSpPr txBox="1"/>
            <p:nvPr/>
          </p:nvSpPr>
          <p:spPr>
            <a:xfrm>
              <a:off x="6226081" y="3037743"/>
              <a:ext cx="994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application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9" name="TextBox 108">
              <a:extLst>
                <a:ext uri="{FF2B5EF4-FFF2-40B4-BE49-F238E27FC236}">
                  <a16:creationId xmlns:a16="http://schemas.microsoft.com/office/drawing/2014/main" id="{28F3F5F7-78A1-3C45-AC73-9F2A188FD37C}"/>
                </a:ext>
              </a:extLst>
            </p:cNvPr>
            <p:cNvSpPr txBox="1"/>
            <p:nvPr/>
          </p:nvSpPr>
          <p:spPr>
            <a:xfrm>
              <a:off x="6344394" y="3265491"/>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3D73C66D-8F36-5E4B-BBC6-B804471BAAF5}"/>
                </a:ext>
              </a:extLst>
            </p:cNvPr>
            <p:cNvSpPr txBox="1"/>
            <p:nvPr/>
          </p:nvSpPr>
          <p:spPr>
            <a:xfrm flipH="1">
              <a:off x="7109034" y="5998385"/>
              <a:ext cx="465717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reliable service </a:t>
              </a:r>
              <a:r>
                <a:rPr kumimoji="0" lang="en-US" sz="2400" b="0" i="1" u="none" strike="noStrike" kern="1200" cap="none" spc="0" normalizeH="0" baseline="0" noProof="0" dirty="0">
                  <a:ln>
                    <a:noFill/>
                  </a:ln>
                  <a:solidFill>
                    <a:srgbClr val="C00000"/>
                  </a:solidFill>
                  <a:effectLst/>
                  <a:uLnTx/>
                  <a:uFillTx/>
                  <a:latin typeface="Calibri" panose="020F0502020204030204"/>
                  <a:ea typeface="+mn-ea"/>
                  <a:cs typeface="+mn-cs"/>
                </a:rPr>
                <a:t>implementation</a:t>
              </a:r>
            </a:p>
          </p:txBody>
        </p:sp>
        <p:grpSp>
          <p:nvGrpSpPr>
            <p:cNvPr id="233" name="Group 232">
              <a:extLst>
                <a:ext uri="{FF2B5EF4-FFF2-40B4-BE49-F238E27FC236}">
                  <a16:creationId xmlns:a16="http://schemas.microsoft.com/office/drawing/2014/main" id="{0D04F411-4AAF-BC49-BC7A-363692477E93}"/>
                </a:ext>
              </a:extLst>
            </p:cNvPr>
            <p:cNvGrpSpPr/>
            <p:nvPr/>
          </p:nvGrpSpPr>
          <p:grpSpPr>
            <a:xfrm>
              <a:off x="6573835" y="5301907"/>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234" name="TextBox 233">
              <a:extLst>
                <a:ext uri="{FF2B5EF4-FFF2-40B4-BE49-F238E27FC236}">
                  <a16:creationId xmlns:a16="http://schemas.microsoft.com/office/drawing/2014/main" id="{AEB73EE5-0075-EE47-B5CC-61EAD4F66FC9}"/>
                </a:ext>
              </a:extLst>
            </p:cNvPr>
            <p:cNvSpPr txBox="1"/>
            <p:nvPr/>
          </p:nvSpPr>
          <p:spPr>
            <a:xfrm>
              <a:off x="6413644" y="5279980"/>
              <a:ext cx="79438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5" name="TextBox 234">
              <a:extLst>
                <a:ext uri="{FF2B5EF4-FFF2-40B4-BE49-F238E27FC236}">
                  <a16:creationId xmlns:a16="http://schemas.microsoft.com/office/drawing/2014/main" id="{6021091A-40C7-3E48-A368-62B168C379FE}"/>
                </a:ext>
              </a:extLst>
            </p:cNvPr>
            <p:cNvSpPr txBox="1"/>
            <p:nvPr/>
          </p:nvSpPr>
          <p:spPr>
            <a:xfrm>
              <a:off x="6358993" y="5023850"/>
              <a:ext cx="8686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transport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7532988" y="3216212"/>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10867079" y="3152635"/>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6584496" y="3824138"/>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 of</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9914975" y="3826493"/>
              <a:ext cx="1896984" cy="840230"/>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of 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7535360" y="5023850"/>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10248530" y="5019009"/>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grpSp>
        <p:nvGrpSpPr>
          <p:cNvPr id="88" name="Group 87">
            <a:extLst>
              <a:ext uri="{FF2B5EF4-FFF2-40B4-BE49-F238E27FC236}">
                <a16:creationId xmlns:a16="http://schemas.microsoft.com/office/drawing/2014/main" id="{CC1537B2-998E-7649-AE3E-ACB471EB73E8}"/>
              </a:ext>
            </a:extLst>
          </p:cNvPr>
          <p:cNvGrpSpPr/>
          <p:nvPr/>
        </p:nvGrpSpPr>
        <p:grpSpPr>
          <a:xfrm>
            <a:off x="1042183" y="3581463"/>
            <a:ext cx="8970256" cy="2246769"/>
            <a:chOff x="1042183" y="4044925"/>
            <a:chExt cx="8970256" cy="2246769"/>
          </a:xfrm>
        </p:grpSpPr>
        <p:sp>
          <p:nvSpPr>
            <p:cNvPr id="89" name="TextBox 88">
              <a:extLst>
                <a:ext uri="{FF2B5EF4-FFF2-40B4-BE49-F238E27FC236}">
                  <a16:creationId xmlns:a16="http://schemas.microsoft.com/office/drawing/2014/main" id="{910591A5-B3B8-B947-A7F1-BDBD4F667F70}"/>
                </a:ext>
              </a:extLst>
            </p:cNvPr>
            <p:cNvSpPr txBox="1"/>
            <p:nvPr/>
          </p:nvSpPr>
          <p:spPr>
            <a:xfrm>
              <a:off x="1042183" y="4044925"/>
              <a:ext cx="4815357" cy="224676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receiver do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know the “state” of each other, e.g., was a message received?</a:t>
              </a:r>
            </a:p>
            <a:p>
              <a:pPr marL="457200" marR="0" lvl="0" indent="-457200"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unless communicated via a message</a:t>
              </a:r>
            </a:p>
          </p:txBody>
        </p:sp>
        <p:cxnSp>
          <p:nvCxnSpPr>
            <p:cNvPr id="90" name="Straight Connector 89">
              <a:extLst>
                <a:ext uri="{FF2B5EF4-FFF2-40B4-BE49-F238E27FC236}">
                  <a16:creationId xmlns:a16="http://schemas.microsoft.com/office/drawing/2014/main" id="{655271F5-62E0-BF47-BF60-FE01086FB678}"/>
                </a:ext>
              </a:extLst>
            </p:cNvPr>
            <p:cNvCxnSpPr>
              <a:cxnSpLocks/>
            </p:cNvCxnSpPr>
            <p:nvPr/>
          </p:nvCxnSpPr>
          <p:spPr>
            <a:xfrm flipH="1">
              <a:off x="5799610" y="4167212"/>
              <a:ext cx="1091351" cy="100112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733B8B2C-3583-1D4A-9253-C59A292E0DE2}"/>
                </a:ext>
              </a:extLst>
            </p:cNvPr>
            <p:cNvCxnSpPr>
              <a:cxnSpLocks/>
            </p:cNvCxnSpPr>
            <p:nvPr/>
          </p:nvCxnSpPr>
          <p:spPr>
            <a:xfrm flipH="1">
              <a:off x="5800941" y="4291381"/>
              <a:ext cx="4211498" cy="8863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93" name="Oval 92">
            <a:extLst>
              <a:ext uri="{FF2B5EF4-FFF2-40B4-BE49-F238E27FC236}">
                <a16:creationId xmlns:a16="http://schemas.microsoft.com/office/drawing/2014/main" id="{80A6EEAE-C014-954F-ADE6-66049A46FFBE}"/>
              </a:ext>
            </a:extLst>
          </p:cNvPr>
          <p:cNvSpPr/>
          <p:nvPr/>
        </p:nvSpPr>
        <p:spPr>
          <a:xfrm>
            <a:off x="6586778" y="3177152"/>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4" name="Oval 93">
            <a:extLst>
              <a:ext uri="{FF2B5EF4-FFF2-40B4-BE49-F238E27FC236}">
                <a16:creationId xmlns:a16="http://schemas.microsoft.com/office/drawing/2014/main" id="{0FE70045-1128-264B-A4F3-CC9AAED801DA}"/>
              </a:ext>
            </a:extLst>
          </p:cNvPr>
          <p:cNvSpPr/>
          <p:nvPr/>
        </p:nvSpPr>
        <p:spPr>
          <a:xfrm>
            <a:off x="9885335" y="3174569"/>
            <a:ext cx="1952787"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shower curtain&#10;&#10;Description automatically generated">
            <a:extLst>
              <a:ext uri="{FF2B5EF4-FFF2-40B4-BE49-F238E27FC236}">
                <a16:creationId xmlns:a16="http://schemas.microsoft.com/office/drawing/2014/main" id="{916F2FD5-AF05-E24C-BB57-482FB6C40C8C}"/>
              </a:ext>
            </a:extLst>
          </p:cNvPr>
          <p:cNvPicPr>
            <a:picLocks noChangeAspect="1"/>
          </p:cNvPicPr>
          <p:nvPr/>
        </p:nvPicPr>
        <p:blipFill>
          <a:blip r:embed="rId4"/>
          <a:stretch>
            <a:fillRect/>
          </a:stretch>
        </p:blipFill>
        <p:spPr>
          <a:xfrm>
            <a:off x="8292476" y="1291955"/>
            <a:ext cx="1976012" cy="4393769"/>
          </a:xfrm>
          <a:prstGeom prst="rect">
            <a:avLst/>
          </a:prstGeom>
        </p:spPr>
      </p:pic>
      <p:pic>
        <p:nvPicPr>
          <p:cNvPr id="92" name="Picture 91" descr="A shower curtain&#10;&#10;Description automatically generated">
            <a:extLst>
              <a:ext uri="{FF2B5EF4-FFF2-40B4-BE49-F238E27FC236}">
                <a16:creationId xmlns:a16="http://schemas.microsoft.com/office/drawing/2014/main" id="{60AABE17-DADA-B14B-B0C4-01EC1B9C6813}"/>
              </a:ext>
            </a:extLst>
          </p:cNvPr>
          <p:cNvPicPr>
            <a:picLocks noChangeAspect="1"/>
          </p:cNvPicPr>
          <p:nvPr/>
        </p:nvPicPr>
        <p:blipFill>
          <a:blip r:embed="rId4"/>
          <a:stretch>
            <a:fillRect/>
          </a:stretch>
        </p:blipFill>
        <p:spPr>
          <a:xfrm>
            <a:off x="8219289" y="1165171"/>
            <a:ext cx="3972711" cy="4579749"/>
          </a:xfrm>
          <a:prstGeom prst="rect">
            <a:avLst/>
          </a:prstGeom>
        </p:spPr>
      </p:pic>
      <p:sp>
        <p:nvSpPr>
          <p:cNvPr id="87" name="Slide Number Placeholder 2">
            <a:extLst>
              <a:ext uri="{FF2B5EF4-FFF2-40B4-BE49-F238E27FC236}">
                <a16:creationId xmlns:a16="http://schemas.microsoft.com/office/drawing/2014/main" id="{A2229121-4A15-DF44-A869-74D8C822A5F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40</a:t>
            </a:fld>
            <a:endParaRPr lang="en-US" dirty="0"/>
          </a:p>
        </p:txBody>
      </p:sp>
    </p:spTree>
    <p:extLst>
      <p:ext uri="{BB962C8B-B14F-4D97-AF65-F5344CB8AC3E}">
        <p14:creationId xmlns:p14="http://schemas.microsoft.com/office/powerpoint/2010/main" val="3298885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dissolve">
                                      <p:cBhvr>
                                        <p:cTn id="7" dur="1000"/>
                                        <p:tgtEl>
                                          <p:spTgt spid="8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2"/>
                                        </p:tgtEl>
                                        <p:attrNameLst>
                                          <p:attrName>style.visibility</p:attrName>
                                        </p:attrNameLst>
                                      </p:cBhvr>
                                      <p:to>
                                        <p:strVal val="visible"/>
                                      </p:to>
                                    </p:set>
                                    <p:animEffect transition="in" filter="wipe(left)">
                                      <p:cBhvr>
                                        <p:cTn id="17" dur="10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Reliable data transfer protocol (</a:t>
            </a:r>
            <a:r>
              <a:rPr lang="en-US" sz="4400" dirty="0" err="1"/>
              <a:t>rdt</a:t>
            </a:r>
            <a:r>
              <a:rPr lang="en-US" sz="4400" dirty="0"/>
              <a:t>): interfaces</a:t>
            </a:r>
          </a:p>
        </p:txBody>
      </p:sp>
      <p:grpSp>
        <p:nvGrpSpPr>
          <p:cNvPr id="15" name="Group 14">
            <a:extLst>
              <a:ext uri="{FF2B5EF4-FFF2-40B4-BE49-F238E27FC236}">
                <a16:creationId xmlns:a16="http://schemas.microsoft.com/office/drawing/2014/main" id="{5F3D26B5-5E98-5E4A-87D8-7FA097DF959B}"/>
              </a:ext>
            </a:extLst>
          </p:cNvPr>
          <p:cNvGrpSpPr/>
          <p:nvPr/>
        </p:nvGrpSpPr>
        <p:grpSpPr>
          <a:xfrm>
            <a:off x="2579501" y="2165159"/>
            <a:ext cx="7088417" cy="3419122"/>
            <a:chOff x="2293693" y="1943479"/>
            <a:chExt cx="7088417" cy="3419122"/>
          </a:xfrm>
        </p:grpSpPr>
        <p:grpSp>
          <p:nvGrpSpPr>
            <p:cNvPr id="98" name="Group 97">
              <a:extLst>
                <a:ext uri="{FF2B5EF4-FFF2-40B4-BE49-F238E27FC236}">
                  <a16:creationId xmlns:a16="http://schemas.microsoft.com/office/drawing/2014/main" id="{6F69B15D-5882-BD4E-83B7-5C85A253A430}"/>
                </a:ext>
              </a:extLst>
            </p:cNvPr>
            <p:cNvGrpSpPr/>
            <p:nvPr/>
          </p:nvGrpSpPr>
          <p:grpSpPr>
            <a:xfrm>
              <a:off x="3481010" y="2124363"/>
              <a:ext cx="1245036" cy="593992"/>
              <a:chOff x="9852456" y="608434"/>
              <a:chExt cx="1245036" cy="593992"/>
            </a:xfrm>
          </p:grpSpPr>
          <p:sp>
            <p:nvSpPr>
              <p:cNvPr id="157" name="Oval 19">
                <a:extLst>
                  <a:ext uri="{FF2B5EF4-FFF2-40B4-BE49-F238E27FC236}">
                    <a16:creationId xmlns:a16="http://schemas.microsoft.com/office/drawing/2014/main" id="{056D9101-B295-BE4A-9002-B9C75319D4B3}"/>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8" name="TextBox 157">
                <a:extLst>
                  <a:ext uri="{FF2B5EF4-FFF2-40B4-BE49-F238E27FC236}">
                    <a16:creationId xmlns:a16="http://schemas.microsoft.com/office/drawing/2014/main" id="{B98075D5-1094-EA42-8C93-9C2D954BC121}"/>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sending process</a:t>
                </a:r>
              </a:p>
            </p:txBody>
          </p:sp>
        </p:grpSp>
        <p:grpSp>
          <p:nvGrpSpPr>
            <p:cNvPr id="99" name="Group 98">
              <a:extLst>
                <a:ext uri="{FF2B5EF4-FFF2-40B4-BE49-F238E27FC236}">
                  <a16:creationId xmlns:a16="http://schemas.microsoft.com/office/drawing/2014/main" id="{5402A96E-C536-5E4C-BB36-5F57DDFFE613}"/>
                </a:ext>
              </a:extLst>
            </p:cNvPr>
            <p:cNvGrpSpPr/>
            <p:nvPr/>
          </p:nvGrpSpPr>
          <p:grpSpPr>
            <a:xfrm>
              <a:off x="4077480" y="2576394"/>
              <a:ext cx="577241" cy="338554"/>
              <a:chOff x="9950444" y="999755"/>
              <a:chExt cx="577241" cy="338554"/>
            </a:xfrm>
          </p:grpSpPr>
          <p:sp>
            <p:nvSpPr>
              <p:cNvPr id="155" name="Rectangle 154">
                <a:extLst>
                  <a:ext uri="{FF2B5EF4-FFF2-40B4-BE49-F238E27FC236}">
                    <a16:creationId xmlns:a16="http://schemas.microsoft.com/office/drawing/2014/main" id="{0D3BE65A-11E7-ED41-B532-DDED3A87485C}"/>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6" name="TextBox 155">
                <a:extLst>
                  <a:ext uri="{FF2B5EF4-FFF2-40B4-BE49-F238E27FC236}">
                    <a16:creationId xmlns:a16="http://schemas.microsoft.com/office/drawing/2014/main" id="{05315891-C43B-4E47-AA7C-98881DCEDB55}"/>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0" name="Group 194">
              <a:extLst>
                <a:ext uri="{FF2B5EF4-FFF2-40B4-BE49-F238E27FC236}">
                  <a16:creationId xmlns:a16="http://schemas.microsoft.com/office/drawing/2014/main" id="{54168ABB-31DA-FD4E-B361-85C3C0971BE8}"/>
                </a:ext>
              </a:extLst>
            </p:cNvPr>
            <p:cNvGrpSpPr>
              <a:grpSpLocks/>
            </p:cNvGrpSpPr>
            <p:nvPr/>
          </p:nvGrpSpPr>
          <p:grpSpPr bwMode="auto">
            <a:xfrm>
              <a:off x="3214263" y="2004894"/>
              <a:ext cx="545509" cy="512284"/>
              <a:chOff x="-44" y="1473"/>
              <a:chExt cx="981" cy="1105"/>
            </a:xfrm>
          </p:grpSpPr>
          <p:pic>
            <p:nvPicPr>
              <p:cNvPr id="153" name="Picture 195" descr="desktop_computer_stylized_medium">
                <a:extLst>
                  <a:ext uri="{FF2B5EF4-FFF2-40B4-BE49-F238E27FC236}">
                    <a16:creationId xmlns:a16="http://schemas.microsoft.com/office/drawing/2014/main" id="{272E925C-57A6-144C-A625-180C395BB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4" name="Freeform 196">
                <a:extLst>
                  <a:ext uri="{FF2B5EF4-FFF2-40B4-BE49-F238E27FC236}">
                    <a16:creationId xmlns:a16="http://schemas.microsoft.com/office/drawing/2014/main" id="{5E936CF8-605C-F948-973D-474011FE90E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1" name="Group 100">
              <a:extLst>
                <a:ext uri="{FF2B5EF4-FFF2-40B4-BE49-F238E27FC236}">
                  <a16:creationId xmlns:a16="http://schemas.microsoft.com/office/drawing/2014/main" id="{94E6CD2B-9DBD-9847-AE43-1F20A9F4B7A7}"/>
                </a:ext>
              </a:extLst>
            </p:cNvPr>
            <p:cNvGrpSpPr/>
            <p:nvPr/>
          </p:nvGrpSpPr>
          <p:grpSpPr>
            <a:xfrm>
              <a:off x="6726088" y="2075463"/>
              <a:ext cx="1245036" cy="593992"/>
              <a:chOff x="9852456" y="608434"/>
              <a:chExt cx="1245036" cy="593992"/>
            </a:xfrm>
          </p:grpSpPr>
          <p:sp>
            <p:nvSpPr>
              <p:cNvPr id="151" name="Oval 19">
                <a:extLst>
                  <a:ext uri="{FF2B5EF4-FFF2-40B4-BE49-F238E27FC236}">
                    <a16:creationId xmlns:a16="http://schemas.microsoft.com/office/drawing/2014/main" id="{65C8DA48-6ECB-6D4D-80B9-2E7231D021E7}"/>
                  </a:ext>
                </a:extLst>
              </p:cNvPr>
              <p:cNvSpPr>
                <a:spLocks noChangeArrowheads="1"/>
              </p:cNvSpPr>
              <p:nvPr/>
            </p:nvSpPr>
            <p:spPr bwMode="auto">
              <a:xfrm>
                <a:off x="9852456" y="608434"/>
                <a:ext cx="1245036" cy="593992"/>
              </a:xfrm>
              <a:prstGeom prst="ellipse">
                <a:avLst/>
              </a:prstGeom>
              <a:solidFill>
                <a:srgbClr val="CCFFFF"/>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52" name="TextBox 151">
                <a:extLst>
                  <a:ext uri="{FF2B5EF4-FFF2-40B4-BE49-F238E27FC236}">
                    <a16:creationId xmlns:a16="http://schemas.microsoft.com/office/drawing/2014/main" id="{F98362D2-A31F-1547-A061-D0BD0AD53B62}"/>
                  </a:ext>
                </a:extLst>
              </p:cNvPr>
              <p:cNvSpPr txBox="1"/>
              <p:nvPr/>
            </p:nvSpPr>
            <p:spPr>
              <a:xfrm>
                <a:off x="9935581" y="645213"/>
                <a:ext cx="1106491" cy="541046"/>
              </a:xfrm>
              <a:prstGeom prst="rect">
                <a:avLst/>
              </a:prstGeom>
              <a:noFill/>
            </p:spPr>
            <p:txBody>
              <a:bodyPr wrap="square" rtlCol="0">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receiving process</a:t>
                </a:r>
              </a:p>
            </p:txBody>
          </p:sp>
        </p:grpSp>
        <p:grpSp>
          <p:nvGrpSpPr>
            <p:cNvPr id="102" name="Group 101">
              <a:extLst>
                <a:ext uri="{FF2B5EF4-FFF2-40B4-BE49-F238E27FC236}">
                  <a16:creationId xmlns:a16="http://schemas.microsoft.com/office/drawing/2014/main" id="{E2053A92-714B-3A4D-BA72-E2002B5EB226}"/>
                </a:ext>
              </a:extLst>
            </p:cNvPr>
            <p:cNvGrpSpPr/>
            <p:nvPr/>
          </p:nvGrpSpPr>
          <p:grpSpPr>
            <a:xfrm>
              <a:off x="6785217" y="2548684"/>
              <a:ext cx="577241" cy="338554"/>
              <a:chOff x="9678159" y="981583"/>
              <a:chExt cx="577241" cy="338554"/>
            </a:xfrm>
          </p:grpSpPr>
          <p:sp>
            <p:nvSpPr>
              <p:cNvPr id="149" name="Rectangle 148">
                <a:extLst>
                  <a:ext uri="{FF2B5EF4-FFF2-40B4-BE49-F238E27FC236}">
                    <a16:creationId xmlns:a16="http://schemas.microsoft.com/office/drawing/2014/main" id="{87AF5445-F895-274D-B4CA-4B559C14920A}"/>
                  </a:ext>
                </a:extLst>
              </p:cNvPr>
              <p:cNvSpPr/>
              <p:nvPr/>
            </p:nvSpPr>
            <p:spPr>
              <a:xfrm>
                <a:off x="9744032" y="1048007"/>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TextBox 149">
                <a:extLst>
                  <a:ext uri="{FF2B5EF4-FFF2-40B4-BE49-F238E27FC236}">
                    <a16:creationId xmlns:a16="http://schemas.microsoft.com/office/drawing/2014/main" id="{405D7A89-0963-7D45-9872-8A6C26AFF4EB}"/>
                  </a:ext>
                </a:extLst>
              </p:cNvPr>
              <p:cNvSpPr txBox="1"/>
              <p:nvPr/>
            </p:nvSpPr>
            <p:spPr>
              <a:xfrm>
                <a:off x="9678159" y="981583"/>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03" name="Group 161">
              <a:extLst>
                <a:ext uri="{FF2B5EF4-FFF2-40B4-BE49-F238E27FC236}">
                  <a16:creationId xmlns:a16="http://schemas.microsoft.com/office/drawing/2014/main" id="{72242579-6133-6C4E-BF67-26CF5BCBECC7}"/>
                </a:ext>
              </a:extLst>
            </p:cNvPr>
            <p:cNvGrpSpPr>
              <a:grpSpLocks/>
            </p:cNvGrpSpPr>
            <p:nvPr/>
          </p:nvGrpSpPr>
          <p:grpSpPr bwMode="auto">
            <a:xfrm>
              <a:off x="7823735" y="1943479"/>
              <a:ext cx="230514" cy="466725"/>
              <a:chOff x="4140" y="429"/>
              <a:chExt cx="1425" cy="2396"/>
            </a:xfrm>
          </p:grpSpPr>
          <p:sp>
            <p:nvSpPr>
              <p:cNvPr id="117" name="Freeform 162">
                <a:extLst>
                  <a:ext uri="{FF2B5EF4-FFF2-40B4-BE49-F238E27FC236}">
                    <a16:creationId xmlns:a16="http://schemas.microsoft.com/office/drawing/2014/main" id="{508C64E2-5C75-8B42-912F-0F4DAB5E11F5}"/>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8" name="Rectangle 163">
                <a:extLst>
                  <a:ext uri="{FF2B5EF4-FFF2-40B4-BE49-F238E27FC236}">
                    <a16:creationId xmlns:a16="http://schemas.microsoft.com/office/drawing/2014/main" id="{1F2031F6-89EC-AD4C-B442-1E0A3C270EA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Freeform 164">
                <a:extLst>
                  <a:ext uri="{FF2B5EF4-FFF2-40B4-BE49-F238E27FC236}">
                    <a16:creationId xmlns:a16="http://schemas.microsoft.com/office/drawing/2014/main" id="{0BA0DD87-2FD6-244B-82C8-88C2D0A5833C}"/>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0" name="Freeform 165">
                <a:extLst>
                  <a:ext uri="{FF2B5EF4-FFF2-40B4-BE49-F238E27FC236}">
                    <a16:creationId xmlns:a16="http://schemas.microsoft.com/office/drawing/2014/main" id="{7207167F-9D03-3F47-8166-127D9E26F058}"/>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21" name="Rectangle 166">
                <a:extLst>
                  <a:ext uri="{FF2B5EF4-FFF2-40B4-BE49-F238E27FC236}">
                    <a16:creationId xmlns:a16="http://schemas.microsoft.com/office/drawing/2014/main" id="{D8ACE697-B009-5441-8959-DAC8BF3B1CB8}"/>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2" name="Group 167">
                <a:extLst>
                  <a:ext uri="{FF2B5EF4-FFF2-40B4-BE49-F238E27FC236}">
                    <a16:creationId xmlns:a16="http://schemas.microsoft.com/office/drawing/2014/main" id="{AFAFE92F-768B-0E40-8189-F135D4962862}"/>
                  </a:ext>
                </a:extLst>
              </p:cNvPr>
              <p:cNvGrpSpPr>
                <a:grpSpLocks/>
              </p:cNvGrpSpPr>
              <p:nvPr/>
            </p:nvGrpSpPr>
            <p:grpSpPr bwMode="auto">
              <a:xfrm>
                <a:off x="4749" y="668"/>
                <a:ext cx="581" cy="145"/>
                <a:chOff x="614" y="2568"/>
                <a:chExt cx="725" cy="139"/>
              </a:xfrm>
            </p:grpSpPr>
            <p:sp>
              <p:nvSpPr>
                <p:cNvPr id="147" name="AutoShape 168">
                  <a:extLst>
                    <a:ext uri="{FF2B5EF4-FFF2-40B4-BE49-F238E27FC236}">
                      <a16:creationId xmlns:a16="http://schemas.microsoft.com/office/drawing/2014/main" id="{6617210C-BFB6-0D4D-B38A-5E9106661AF0}"/>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AutoShape 169">
                  <a:extLst>
                    <a:ext uri="{FF2B5EF4-FFF2-40B4-BE49-F238E27FC236}">
                      <a16:creationId xmlns:a16="http://schemas.microsoft.com/office/drawing/2014/main" id="{5EE6018A-C9AA-184F-B7ED-42AFC16D772E}"/>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3" name="Rectangle 170">
                <a:extLst>
                  <a:ext uri="{FF2B5EF4-FFF2-40B4-BE49-F238E27FC236}">
                    <a16:creationId xmlns:a16="http://schemas.microsoft.com/office/drawing/2014/main" id="{F82DB15E-18D1-4A4D-80D4-EAB41BA5033C}"/>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4" name="Group 171">
                <a:extLst>
                  <a:ext uri="{FF2B5EF4-FFF2-40B4-BE49-F238E27FC236}">
                    <a16:creationId xmlns:a16="http://schemas.microsoft.com/office/drawing/2014/main" id="{52997F44-9E26-5F46-914A-DD4ADC8770B4}"/>
                  </a:ext>
                </a:extLst>
              </p:cNvPr>
              <p:cNvGrpSpPr>
                <a:grpSpLocks/>
              </p:cNvGrpSpPr>
              <p:nvPr/>
            </p:nvGrpSpPr>
            <p:grpSpPr bwMode="auto">
              <a:xfrm>
                <a:off x="4747" y="994"/>
                <a:ext cx="581" cy="134"/>
                <a:chOff x="614" y="2568"/>
                <a:chExt cx="725" cy="139"/>
              </a:xfrm>
            </p:grpSpPr>
            <p:sp>
              <p:nvSpPr>
                <p:cNvPr id="145" name="AutoShape 172">
                  <a:extLst>
                    <a:ext uri="{FF2B5EF4-FFF2-40B4-BE49-F238E27FC236}">
                      <a16:creationId xmlns:a16="http://schemas.microsoft.com/office/drawing/2014/main" id="{7DD2F60B-01B7-A848-9111-DBA2C17DC6C0}"/>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AutoShape 173">
                  <a:extLst>
                    <a:ext uri="{FF2B5EF4-FFF2-40B4-BE49-F238E27FC236}">
                      <a16:creationId xmlns:a16="http://schemas.microsoft.com/office/drawing/2014/main" id="{399E173F-3471-434E-8657-60AF028897C5}"/>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5" name="Rectangle 174">
                <a:extLst>
                  <a:ext uri="{FF2B5EF4-FFF2-40B4-BE49-F238E27FC236}">
                    <a16:creationId xmlns:a16="http://schemas.microsoft.com/office/drawing/2014/main" id="{CC1F5612-3C85-EF42-8C7F-34C5C7ED07E7}"/>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Rectangle 175">
                <a:extLst>
                  <a:ext uri="{FF2B5EF4-FFF2-40B4-BE49-F238E27FC236}">
                    <a16:creationId xmlns:a16="http://schemas.microsoft.com/office/drawing/2014/main" id="{608F68F9-0FC6-8540-8955-44F7FC3BA2D3}"/>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176">
                <a:extLst>
                  <a:ext uri="{FF2B5EF4-FFF2-40B4-BE49-F238E27FC236}">
                    <a16:creationId xmlns:a16="http://schemas.microsoft.com/office/drawing/2014/main" id="{ECCEFB02-32C8-8940-8A0B-AB56D987ACE8}"/>
                  </a:ext>
                </a:extLst>
              </p:cNvPr>
              <p:cNvGrpSpPr>
                <a:grpSpLocks/>
              </p:cNvGrpSpPr>
              <p:nvPr/>
            </p:nvGrpSpPr>
            <p:grpSpPr bwMode="auto">
              <a:xfrm>
                <a:off x="4735" y="1627"/>
                <a:ext cx="582" cy="151"/>
                <a:chOff x="614" y="2568"/>
                <a:chExt cx="725" cy="139"/>
              </a:xfrm>
            </p:grpSpPr>
            <p:sp>
              <p:nvSpPr>
                <p:cNvPr id="143" name="AutoShape 177">
                  <a:extLst>
                    <a:ext uri="{FF2B5EF4-FFF2-40B4-BE49-F238E27FC236}">
                      <a16:creationId xmlns:a16="http://schemas.microsoft.com/office/drawing/2014/main" id="{9748E381-A81E-B241-A522-B9A17C2A8B39}"/>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AutoShape 178">
                  <a:extLst>
                    <a:ext uri="{FF2B5EF4-FFF2-40B4-BE49-F238E27FC236}">
                      <a16:creationId xmlns:a16="http://schemas.microsoft.com/office/drawing/2014/main" id="{3E8CC9C2-8373-D54C-873D-9F47F61D751A}"/>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28" name="Freeform 179">
                <a:extLst>
                  <a:ext uri="{FF2B5EF4-FFF2-40B4-BE49-F238E27FC236}">
                    <a16:creationId xmlns:a16="http://schemas.microsoft.com/office/drawing/2014/main" id="{3AFA0A16-38BD-F347-95DC-13669F1BC291}"/>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29" name="Group 180">
                <a:extLst>
                  <a:ext uri="{FF2B5EF4-FFF2-40B4-BE49-F238E27FC236}">
                    <a16:creationId xmlns:a16="http://schemas.microsoft.com/office/drawing/2014/main" id="{3CE589A0-5A73-794D-ABC2-A1B10BB78C09}"/>
                  </a:ext>
                </a:extLst>
              </p:cNvPr>
              <p:cNvGrpSpPr>
                <a:grpSpLocks/>
              </p:cNvGrpSpPr>
              <p:nvPr/>
            </p:nvGrpSpPr>
            <p:grpSpPr bwMode="auto">
              <a:xfrm>
                <a:off x="4739" y="1327"/>
                <a:ext cx="582" cy="139"/>
                <a:chOff x="614" y="2568"/>
                <a:chExt cx="725" cy="139"/>
              </a:xfrm>
            </p:grpSpPr>
            <p:sp>
              <p:nvSpPr>
                <p:cNvPr id="141" name="AutoShape 181">
                  <a:extLst>
                    <a:ext uri="{FF2B5EF4-FFF2-40B4-BE49-F238E27FC236}">
                      <a16:creationId xmlns:a16="http://schemas.microsoft.com/office/drawing/2014/main" id="{89FB1F6B-6C98-F24F-A895-DC97628788D2}"/>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AutoShape 182">
                  <a:extLst>
                    <a:ext uri="{FF2B5EF4-FFF2-40B4-BE49-F238E27FC236}">
                      <a16:creationId xmlns:a16="http://schemas.microsoft.com/office/drawing/2014/main" id="{A55EACC1-1331-7842-9049-9FB02F3B1F27}"/>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0" name="Rectangle 183">
                <a:extLst>
                  <a:ext uri="{FF2B5EF4-FFF2-40B4-BE49-F238E27FC236}">
                    <a16:creationId xmlns:a16="http://schemas.microsoft.com/office/drawing/2014/main" id="{46F63067-A332-D94A-A7BC-02C7CEAE0C38}"/>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Freeform 184">
                <a:extLst>
                  <a:ext uri="{FF2B5EF4-FFF2-40B4-BE49-F238E27FC236}">
                    <a16:creationId xmlns:a16="http://schemas.microsoft.com/office/drawing/2014/main" id="{359C02C4-AE3C-424E-88A6-A84CCF30229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2" name="Freeform 185">
                <a:extLst>
                  <a:ext uri="{FF2B5EF4-FFF2-40B4-BE49-F238E27FC236}">
                    <a16:creationId xmlns:a16="http://schemas.microsoft.com/office/drawing/2014/main" id="{1CC2B8AD-B212-0745-A970-E79786EB0CD2}"/>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3" name="Oval 186">
                <a:extLst>
                  <a:ext uri="{FF2B5EF4-FFF2-40B4-BE49-F238E27FC236}">
                    <a16:creationId xmlns:a16="http://schemas.microsoft.com/office/drawing/2014/main" id="{5D94AEF0-68E4-7046-B0ED-DCCE63C2396F}"/>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4" name="Freeform 187">
                <a:extLst>
                  <a:ext uri="{FF2B5EF4-FFF2-40B4-BE49-F238E27FC236}">
                    <a16:creationId xmlns:a16="http://schemas.microsoft.com/office/drawing/2014/main" id="{C6292415-0292-8D4A-AB56-DF120D9C1935}"/>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5" name="AutoShape 188">
                <a:extLst>
                  <a:ext uri="{FF2B5EF4-FFF2-40B4-BE49-F238E27FC236}">
                    <a16:creationId xmlns:a16="http://schemas.microsoft.com/office/drawing/2014/main" id="{412209D6-3554-F94F-B517-9F6DB7F4931D}"/>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AutoShape 189">
                <a:extLst>
                  <a:ext uri="{FF2B5EF4-FFF2-40B4-BE49-F238E27FC236}">
                    <a16:creationId xmlns:a16="http://schemas.microsoft.com/office/drawing/2014/main" id="{C870F13A-A9EC-F445-8D64-37F050C0AC07}"/>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Oval 190">
                <a:extLst>
                  <a:ext uri="{FF2B5EF4-FFF2-40B4-BE49-F238E27FC236}">
                    <a16:creationId xmlns:a16="http://schemas.microsoft.com/office/drawing/2014/main" id="{A39E8A5C-F61E-744E-836D-41A7361D6DC4}"/>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Oval 191">
                <a:extLst>
                  <a:ext uri="{FF2B5EF4-FFF2-40B4-BE49-F238E27FC236}">
                    <a16:creationId xmlns:a16="http://schemas.microsoft.com/office/drawing/2014/main" id="{9B90C8D9-94E0-5945-8363-EDFE59BB315C}"/>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39" name="Oval 192">
                <a:extLst>
                  <a:ext uri="{FF2B5EF4-FFF2-40B4-BE49-F238E27FC236}">
                    <a16:creationId xmlns:a16="http://schemas.microsoft.com/office/drawing/2014/main" id="{DE44202E-E28C-0E4D-8741-6A031871E8E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Rectangle 193">
                <a:extLst>
                  <a:ext uri="{FF2B5EF4-FFF2-40B4-BE49-F238E27FC236}">
                    <a16:creationId xmlns:a16="http://schemas.microsoft.com/office/drawing/2014/main" id="{D8BFBA71-4557-6B46-A05C-92CAEC49ECC1}"/>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cxnSp>
          <p:nvCxnSpPr>
            <p:cNvPr id="105" name="Straight Connector 104">
              <a:extLst>
                <a:ext uri="{FF2B5EF4-FFF2-40B4-BE49-F238E27FC236}">
                  <a16:creationId xmlns:a16="http://schemas.microsoft.com/office/drawing/2014/main" id="{11F9B693-3039-7842-B826-C79453DC74BC}"/>
                </a:ext>
              </a:extLst>
            </p:cNvPr>
            <p:cNvCxnSpPr>
              <a:cxnSpLocks/>
            </p:cNvCxnSpPr>
            <p:nvPr/>
          </p:nvCxnSpPr>
          <p:spPr>
            <a:xfrm>
              <a:off x="3121019" y="2898014"/>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2E3D64B-7462-DF45-A72D-0EEE887E1FC6}"/>
                </a:ext>
              </a:extLst>
            </p:cNvPr>
            <p:cNvCxnSpPr>
              <a:cxnSpLocks/>
            </p:cNvCxnSpPr>
            <p:nvPr/>
          </p:nvCxnSpPr>
          <p:spPr>
            <a:xfrm>
              <a:off x="6614663" y="2870304"/>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233" name="Group 232">
              <a:extLst>
                <a:ext uri="{FF2B5EF4-FFF2-40B4-BE49-F238E27FC236}">
                  <a16:creationId xmlns:a16="http://schemas.microsoft.com/office/drawing/2014/main" id="{0D04F411-4AAF-BC49-BC7A-363692477E93}"/>
                </a:ext>
              </a:extLst>
            </p:cNvPr>
            <p:cNvGrpSpPr/>
            <p:nvPr/>
          </p:nvGrpSpPr>
          <p:grpSpPr>
            <a:xfrm>
              <a:off x="3110199" y="4881020"/>
              <a:ext cx="5250830" cy="481581"/>
              <a:chOff x="6737055" y="3471301"/>
              <a:chExt cx="5250830" cy="481581"/>
            </a:xfrm>
          </p:grpSpPr>
          <p:grpSp>
            <p:nvGrpSpPr>
              <p:cNvPr id="223" name="Group 222">
                <a:extLst>
                  <a:ext uri="{FF2B5EF4-FFF2-40B4-BE49-F238E27FC236}">
                    <a16:creationId xmlns:a16="http://schemas.microsoft.com/office/drawing/2014/main" id="{C5146927-C3B8-DF48-9CFC-4B18E58EBBED}"/>
                  </a:ext>
                </a:extLst>
              </p:cNvPr>
              <p:cNvGrpSpPr/>
              <p:nvPr/>
            </p:nvGrpSpPr>
            <p:grpSpPr>
              <a:xfrm>
                <a:off x="8324240" y="3583550"/>
                <a:ext cx="2044628" cy="369332"/>
                <a:chOff x="7504363" y="3155701"/>
                <a:chExt cx="2044628" cy="369332"/>
              </a:xfrm>
            </p:grpSpPr>
            <p:grpSp>
              <p:nvGrpSpPr>
                <p:cNvPr id="224" name="Group 223">
                  <a:extLst>
                    <a:ext uri="{FF2B5EF4-FFF2-40B4-BE49-F238E27FC236}">
                      <a16:creationId xmlns:a16="http://schemas.microsoft.com/office/drawing/2014/main" id="{36331F64-A8EF-C84E-B30D-A7547D452764}"/>
                    </a:ext>
                  </a:extLst>
                </p:cNvPr>
                <p:cNvGrpSpPr/>
                <p:nvPr/>
              </p:nvGrpSpPr>
              <p:grpSpPr>
                <a:xfrm>
                  <a:off x="7504363" y="3183676"/>
                  <a:ext cx="2003932" cy="306163"/>
                  <a:chOff x="1616358" y="2551230"/>
                  <a:chExt cx="2141698" cy="218510"/>
                </a:xfrm>
              </p:grpSpPr>
              <p:sp>
                <p:nvSpPr>
                  <p:cNvPr id="226" name="Rectangle 225">
                    <a:extLst>
                      <a:ext uri="{FF2B5EF4-FFF2-40B4-BE49-F238E27FC236}">
                        <a16:creationId xmlns:a16="http://schemas.microsoft.com/office/drawing/2014/main" id="{A58BC41B-0FE4-7548-8B41-7D58F1B562DA}"/>
                      </a:ext>
                    </a:extLst>
                  </p:cNvPr>
                  <p:cNvSpPr/>
                  <p:nvPr/>
                </p:nvSpPr>
                <p:spPr>
                  <a:xfrm>
                    <a:off x="1673508" y="2551230"/>
                    <a:ext cx="2027398"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7" name="Oval 226">
                    <a:extLst>
                      <a:ext uri="{FF2B5EF4-FFF2-40B4-BE49-F238E27FC236}">
                        <a16:creationId xmlns:a16="http://schemas.microsoft.com/office/drawing/2014/main" id="{02FB0512-C154-9E47-9EBA-D924E2099BE6}"/>
                      </a:ext>
                    </a:extLst>
                  </p:cNvPr>
                  <p:cNvSpPr/>
                  <p:nvPr/>
                </p:nvSpPr>
                <p:spPr>
                  <a:xfrm>
                    <a:off x="1616358" y="2551230"/>
                    <a:ext cx="114300" cy="218510"/>
                  </a:xfrm>
                  <a:prstGeom prst="ellipse">
                    <a:avLst/>
                  </a:prstGeom>
                  <a:solidFill>
                    <a:srgbClr val="7ACCF4"/>
                  </a:soli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8" name="Oval 227">
                    <a:extLst>
                      <a:ext uri="{FF2B5EF4-FFF2-40B4-BE49-F238E27FC236}">
                        <a16:creationId xmlns:a16="http://schemas.microsoft.com/office/drawing/2014/main" id="{C63F6E63-7445-F243-9368-2132BE86292D}"/>
                      </a:ext>
                    </a:extLst>
                  </p:cNvPr>
                  <p:cNvSpPr/>
                  <p:nvPr/>
                </p:nvSpPr>
                <p:spPr>
                  <a:xfrm>
                    <a:off x="3643756" y="2551230"/>
                    <a:ext cx="114300" cy="218510"/>
                  </a:xfrm>
                  <a:prstGeom prst="ellipse">
                    <a:avLst/>
                  </a:prstGeom>
                  <a:gradFill flip="none" rotWithShape="1">
                    <a:gsLst>
                      <a:gs pos="0">
                        <a:schemeClr val="accent5">
                          <a:lumMod val="75000"/>
                        </a:schemeClr>
                      </a:gs>
                      <a:gs pos="100000">
                        <a:schemeClr val="accent5">
                          <a:lumMod val="75000"/>
                        </a:schemeClr>
                      </a:gs>
                      <a:gs pos="50000">
                        <a:srgbClr val="7ACCF4"/>
                      </a:gs>
                    </a:gsLst>
                    <a:lin ang="16200000" scaled="0"/>
                    <a:tileRect/>
                  </a:gradFill>
                  <a:ln w="6350">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9" name="Rectangle 228">
                    <a:extLst>
                      <a:ext uri="{FF2B5EF4-FFF2-40B4-BE49-F238E27FC236}">
                        <a16:creationId xmlns:a16="http://schemas.microsoft.com/office/drawing/2014/main" id="{EE8FCEBF-7EAA-0647-A2EA-4FF2A92ADD8C}"/>
                      </a:ext>
                    </a:extLst>
                  </p:cNvPr>
                  <p:cNvSpPr/>
                  <p:nvPr/>
                </p:nvSpPr>
                <p:spPr>
                  <a:xfrm>
                    <a:off x="3491356" y="2551230"/>
                    <a:ext cx="209550" cy="218510"/>
                  </a:xfrm>
                  <a:prstGeom prst="rect">
                    <a:avLst/>
                  </a:prstGeom>
                  <a:gradFill>
                    <a:gsLst>
                      <a:gs pos="0">
                        <a:schemeClr val="accent5">
                          <a:lumMod val="75000"/>
                        </a:schemeClr>
                      </a:gs>
                      <a:gs pos="100000">
                        <a:schemeClr val="accent5">
                          <a:lumMod val="75000"/>
                        </a:schemeClr>
                      </a:gs>
                      <a:gs pos="52000">
                        <a:srgbClr val="7ACCF4"/>
                      </a:gs>
                    </a:gsLst>
                    <a:lin ang="16200000" scaled="0"/>
                  </a:gradFill>
                  <a:ln w="63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25" name="TextBox 224">
                  <a:extLst>
                    <a:ext uri="{FF2B5EF4-FFF2-40B4-BE49-F238E27FC236}">
                      <a16:creationId xmlns:a16="http://schemas.microsoft.com/office/drawing/2014/main" id="{68623763-0736-1640-9198-34E20A0A0952}"/>
                    </a:ext>
                  </a:extLst>
                </p:cNvPr>
                <p:cNvSpPr txBox="1"/>
                <p:nvPr/>
              </p:nvSpPr>
              <p:spPr>
                <a:xfrm>
                  <a:off x="7626477" y="3155701"/>
                  <a:ext cx="192251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unreliable channel</a:t>
                  </a:r>
                </a:p>
              </p:txBody>
            </p:sp>
          </p:grpSp>
          <p:cxnSp>
            <p:nvCxnSpPr>
              <p:cNvPr id="230" name="Straight Connector 229">
                <a:extLst>
                  <a:ext uri="{FF2B5EF4-FFF2-40B4-BE49-F238E27FC236}">
                    <a16:creationId xmlns:a16="http://schemas.microsoft.com/office/drawing/2014/main" id="{DBEEB1A6-0E73-AB48-B495-F487B566C625}"/>
                  </a:ext>
                </a:extLst>
              </p:cNvPr>
              <p:cNvCxnSpPr>
                <a:cxnSpLocks/>
              </p:cNvCxnSpPr>
              <p:nvPr/>
            </p:nvCxnSpPr>
            <p:spPr>
              <a:xfrm>
                <a:off x="6737055"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7BF7B94-FA7B-2246-B803-641BA21FAD78}"/>
                  </a:ext>
                </a:extLst>
              </p:cNvPr>
              <p:cNvCxnSpPr>
                <a:cxnSpLocks/>
              </p:cNvCxnSpPr>
              <p:nvPr/>
            </p:nvCxnSpPr>
            <p:spPr>
              <a:xfrm>
                <a:off x="10299974" y="3471301"/>
                <a:ext cx="1687911"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237" name="Straight Arrow Connector 236">
              <a:extLst>
                <a:ext uri="{FF2B5EF4-FFF2-40B4-BE49-F238E27FC236}">
                  <a16:creationId xmlns:a16="http://schemas.microsoft.com/office/drawing/2014/main" id="{05D4C2CD-9395-C64F-91D1-D32BF3685F81}"/>
                </a:ext>
              </a:extLst>
            </p:cNvPr>
            <p:cNvCxnSpPr>
              <a:cxnSpLocks/>
            </p:cNvCxnSpPr>
            <p:nvPr/>
          </p:nvCxnSpPr>
          <p:spPr>
            <a:xfrm>
              <a:off x="4069352" y="2795325"/>
              <a:ext cx="0" cy="403537"/>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A7F37CC4-8A14-554D-96BA-B69174DD341C}"/>
                </a:ext>
              </a:extLst>
            </p:cNvPr>
            <p:cNvCxnSpPr>
              <a:cxnSpLocks/>
            </p:cNvCxnSpPr>
            <p:nvPr/>
          </p:nvCxnSpPr>
          <p:spPr>
            <a:xfrm flipV="1">
              <a:off x="7403443" y="2731748"/>
              <a:ext cx="0" cy="43940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414248C8-665E-0640-BFD4-2689CB960EDD}"/>
                </a:ext>
              </a:extLst>
            </p:cNvPr>
            <p:cNvSpPr txBox="1"/>
            <p:nvPr/>
          </p:nvSpPr>
          <p:spPr>
            <a:xfrm>
              <a:off x="3042206" y="3300756"/>
              <a:ext cx="2001038"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sender-side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implementation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of </a:t>
              </a:r>
              <a:r>
                <a:rPr kumimoji="0" lang="en-US" sz="1800" b="0" i="0" u="none" strike="noStrike" kern="1200" cap="none" spc="0" normalizeH="0" baseline="0" noProof="0" dirty="0" err="1">
                  <a:ln>
                    <a:noFill/>
                  </a:ln>
                  <a:solidFill>
                    <a:prstClr val="black"/>
                  </a:solidFill>
                  <a:effectLst/>
                  <a:uLnTx/>
                  <a:uFillTx/>
                  <a:latin typeface="Courier" pitchFamily="2" charset="0"/>
                  <a:ea typeface="+mn-ea"/>
                  <a:cs typeface="+mn-cs"/>
                </a:rPr>
                <a:t>rdt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reliable data transfer protocol</a:t>
              </a:r>
            </a:p>
          </p:txBody>
        </p:sp>
        <p:sp>
          <p:nvSpPr>
            <p:cNvPr id="244" name="TextBox 243">
              <a:extLst>
                <a:ext uri="{FF2B5EF4-FFF2-40B4-BE49-F238E27FC236}">
                  <a16:creationId xmlns:a16="http://schemas.microsoft.com/office/drawing/2014/main" id="{026C4778-F96F-564F-92C4-81A147260836}"/>
                </a:ext>
              </a:extLst>
            </p:cNvPr>
            <p:cNvSpPr txBox="1"/>
            <p:nvPr/>
          </p:nvSpPr>
          <p:spPr>
            <a:xfrm>
              <a:off x="6413059" y="3328511"/>
              <a:ext cx="2001033" cy="1089529"/>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receiver-side</a:t>
              </a:r>
            </a:p>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black"/>
                  </a:solidFill>
                  <a:effectLst/>
                  <a:uLnTx/>
                  <a:uFillTx/>
                  <a:latin typeface="Calibri" panose="020F0502020204030204"/>
                  <a:ea typeface="+mn-ea"/>
                  <a:cs typeface="+mn-cs"/>
                </a:rPr>
                <a:t>implementation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of </a:t>
              </a:r>
              <a:r>
                <a:rPr kumimoji="0" lang="en-US" sz="1800" b="0" i="0" u="none" strike="noStrike" kern="1200" cap="none" spc="0" normalizeH="0" baseline="0" noProof="0" dirty="0" err="1">
                  <a:ln>
                    <a:noFill/>
                  </a:ln>
                  <a:solidFill>
                    <a:prstClr val="black"/>
                  </a:solidFill>
                  <a:effectLst/>
                  <a:uLnTx/>
                  <a:uFillTx/>
                  <a:latin typeface="Courier" pitchFamily="2" charset="0"/>
                  <a:ea typeface="+mn-ea"/>
                  <a:cs typeface="+mn-cs"/>
                </a:rPr>
                <a:t>rdt</a:t>
              </a:r>
              <a:r>
                <a:rPr kumimoji="0" lang="en-US" sz="1800" b="0" i="0" u="none" strike="noStrike" kern="1200" cap="none" spc="0" normalizeH="0" baseline="0" noProof="0" dirty="0">
                  <a:ln>
                    <a:noFill/>
                  </a:ln>
                  <a:solidFill>
                    <a:prstClr val="black"/>
                  </a:solidFill>
                  <a:effectLst/>
                  <a:uLnTx/>
                  <a:uFillTx/>
                  <a:latin typeface="Courier" pitchFamily="2" charset="0"/>
                  <a:ea typeface="+mn-ea"/>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reliable data transfer protocol</a:t>
              </a:r>
            </a:p>
          </p:txBody>
        </p:sp>
        <p:grpSp>
          <p:nvGrpSpPr>
            <p:cNvPr id="250" name="Group 249">
              <a:extLst>
                <a:ext uri="{FF2B5EF4-FFF2-40B4-BE49-F238E27FC236}">
                  <a16:creationId xmlns:a16="http://schemas.microsoft.com/office/drawing/2014/main" id="{3A5444DE-2616-4949-A343-9AB06B194D91}"/>
                </a:ext>
              </a:extLst>
            </p:cNvPr>
            <p:cNvGrpSpPr/>
            <p:nvPr/>
          </p:nvGrpSpPr>
          <p:grpSpPr>
            <a:xfrm>
              <a:off x="4071724" y="4602963"/>
              <a:ext cx="632009" cy="632009"/>
              <a:chOff x="7408198" y="4955748"/>
              <a:chExt cx="632009" cy="632009"/>
            </a:xfrm>
          </p:grpSpPr>
          <p:cxnSp>
            <p:nvCxnSpPr>
              <p:cNvPr id="247" name="Straight Connector 246">
                <a:extLst>
                  <a:ext uri="{FF2B5EF4-FFF2-40B4-BE49-F238E27FC236}">
                    <a16:creationId xmlns:a16="http://schemas.microsoft.com/office/drawing/2014/main" id="{3C799D3A-CE2A-E048-B2D1-4A59AF4A4487}"/>
                  </a:ext>
                </a:extLst>
              </p:cNvPr>
              <p:cNvCxnSpPr>
                <a:cxnSpLocks/>
              </p:cNvCxnSpPr>
              <p:nvPr/>
            </p:nvCxnSpPr>
            <p:spPr>
              <a:xfrm>
                <a:off x="7417790" y="4955748"/>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594AB361-99B5-124A-BC74-926DDD1383FA}"/>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grpSp>
          <p:nvGrpSpPr>
            <p:cNvPr id="251" name="Group 250">
              <a:extLst>
                <a:ext uri="{FF2B5EF4-FFF2-40B4-BE49-F238E27FC236}">
                  <a16:creationId xmlns:a16="http://schemas.microsoft.com/office/drawing/2014/main" id="{BA49793A-2EFA-244E-B721-948595E86530}"/>
                </a:ext>
              </a:extLst>
            </p:cNvPr>
            <p:cNvGrpSpPr/>
            <p:nvPr/>
          </p:nvGrpSpPr>
          <p:grpSpPr>
            <a:xfrm rot="16200000">
              <a:off x="6784894" y="4598122"/>
              <a:ext cx="632009" cy="632009"/>
              <a:chOff x="7408198" y="4948974"/>
              <a:chExt cx="632009" cy="632009"/>
            </a:xfrm>
          </p:grpSpPr>
          <p:cxnSp>
            <p:nvCxnSpPr>
              <p:cNvPr id="252" name="Straight Connector 251">
                <a:extLst>
                  <a:ext uri="{FF2B5EF4-FFF2-40B4-BE49-F238E27FC236}">
                    <a16:creationId xmlns:a16="http://schemas.microsoft.com/office/drawing/2014/main" id="{E0252BA6-E2F4-EA40-A719-21D09BB00749}"/>
                  </a:ext>
                </a:extLst>
              </p:cNvPr>
              <p:cNvCxnSpPr>
                <a:cxnSpLocks/>
              </p:cNvCxnSpPr>
              <p:nvPr/>
            </p:nvCxnSpPr>
            <p:spPr>
              <a:xfrm>
                <a:off x="7427960" y="4948974"/>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42B1015B-F6E9-1049-9672-7C7605BFFCB3}"/>
                  </a:ext>
                </a:extLst>
              </p:cNvPr>
              <p:cNvCxnSpPr>
                <a:cxnSpLocks/>
              </p:cNvCxnSpPr>
              <p:nvPr/>
            </p:nvCxnSpPr>
            <p:spPr>
              <a:xfrm rot="5400000">
                <a:off x="7724203" y="5247906"/>
                <a:ext cx="0" cy="632009"/>
              </a:xfrm>
              <a:prstGeom prst="line">
                <a:avLst/>
              </a:prstGeom>
              <a:ln w="47625">
                <a:solidFill>
                  <a:srgbClr val="3C6CDF"/>
                </a:solidFill>
                <a:headEnd type="triangle"/>
              </a:ln>
            </p:spPr>
            <p:style>
              <a:lnRef idx="1">
                <a:schemeClr val="accent1"/>
              </a:lnRef>
              <a:fillRef idx="0">
                <a:schemeClr val="accent1"/>
              </a:fillRef>
              <a:effectRef idx="0">
                <a:schemeClr val="accent1"/>
              </a:effectRef>
              <a:fontRef idx="minor">
                <a:schemeClr val="tx1"/>
              </a:fontRef>
            </p:style>
          </p:cxnSp>
        </p:grpSp>
        <p:sp>
          <p:nvSpPr>
            <p:cNvPr id="9" name="TextBox 8">
              <a:extLst>
                <a:ext uri="{FF2B5EF4-FFF2-40B4-BE49-F238E27FC236}">
                  <a16:creationId xmlns:a16="http://schemas.microsoft.com/office/drawing/2014/main" id="{C2F0730B-D0ED-F641-98C5-78E791D1F90B}"/>
                </a:ext>
              </a:extLst>
            </p:cNvPr>
            <p:cNvSpPr txBox="1"/>
            <p:nvPr/>
          </p:nvSpPr>
          <p:spPr>
            <a:xfrm>
              <a:off x="2293693" y="2546898"/>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rdt_send</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0" name="TextBox 159">
              <a:extLst>
                <a:ext uri="{FF2B5EF4-FFF2-40B4-BE49-F238E27FC236}">
                  <a16:creationId xmlns:a16="http://schemas.microsoft.com/office/drawing/2014/main" id="{5F274F00-C43B-6D4C-8305-49C2887DFDB8}"/>
                </a:ext>
              </a:extLst>
            </p:cNvPr>
            <p:cNvSpPr txBox="1"/>
            <p:nvPr/>
          </p:nvSpPr>
          <p:spPr>
            <a:xfrm>
              <a:off x="2637055" y="4529903"/>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udt_send</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1" name="TextBox 160">
              <a:extLst>
                <a:ext uri="{FF2B5EF4-FFF2-40B4-BE49-F238E27FC236}">
                  <a16:creationId xmlns:a16="http://schemas.microsoft.com/office/drawing/2014/main" id="{8360D8A8-FCEB-0748-86B2-6367F0490699}"/>
                </a:ext>
              </a:extLst>
            </p:cNvPr>
            <p:cNvSpPr txBox="1"/>
            <p:nvPr/>
          </p:nvSpPr>
          <p:spPr>
            <a:xfrm>
              <a:off x="7460091" y="4522693"/>
              <a:ext cx="16879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rdt_rcv</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sp>
          <p:nvSpPr>
            <p:cNvPr id="162" name="TextBox 161">
              <a:extLst>
                <a:ext uri="{FF2B5EF4-FFF2-40B4-BE49-F238E27FC236}">
                  <a16:creationId xmlns:a16="http://schemas.microsoft.com/office/drawing/2014/main" id="{D4C97A67-5BFF-1F4C-BB10-0037874E0FBC}"/>
                </a:ext>
              </a:extLst>
            </p:cNvPr>
            <p:cNvSpPr txBox="1"/>
            <p:nvPr/>
          </p:nvSpPr>
          <p:spPr>
            <a:xfrm>
              <a:off x="7446811" y="2872208"/>
              <a:ext cx="193529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prstClr val="black"/>
                  </a:solidFill>
                  <a:effectLst/>
                  <a:uLnTx/>
                  <a:uFillTx/>
                  <a:latin typeface="Courier" pitchFamily="2" charset="0"/>
                  <a:ea typeface="+mn-ea"/>
                  <a:cs typeface="+mn-cs"/>
                </a:rPr>
                <a:t>deliver_data</a:t>
              </a:r>
              <a:r>
                <a:rPr kumimoji="0" lang="en-US" sz="1600" b="0" i="0" u="none" strike="noStrike" kern="1200" cap="none" spc="0" normalizeH="0" baseline="0" noProof="0" dirty="0">
                  <a:ln>
                    <a:noFill/>
                  </a:ln>
                  <a:solidFill>
                    <a:prstClr val="black"/>
                  </a:solidFill>
                  <a:effectLst/>
                  <a:uLnTx/>
                  <a:uFillTx/>
                  <a:latin typeface="Courier" pitchFamily="2" charset="0"/>
                  <a:ea typeface="+mn-ea"/>
                  <a:cs typeface="+mn-cs"/>
                </a:rPr>
                <a:t>()</a:t>
              </a:r>
            </a:p>
          </p:txBody>
        </p:sp>
        <p:grpSp>
          <p:nvGrpSpPr>
            <p:cNvPr id="14" name="Group 13">
              <a:extLst>
                <a:ext uri="{FF2B5EF4-FFF2-40B4-BE49-F238E27FC236}">
                  <a16:creationId xmlns:a16="http://schemas.microsoft.com/office/drawing/2014/main" id="{F43034C5-12D0-B544-8624-5B957307D6C4}"/>
                </a:ext>
              </a:extLst>
            </p:cNvPr>
            <p:cNvGrpSpPr/>
            <p:nvPr/>
          </p:nvGrpSpPr>
          <p:grpSpPr>
            <a:xfrm>
              <a:off x="4198761" y="4538107"/>
              <a:ext cx="1129178" cy="338554"/>
              <a:chOff x="4492148" y="4699180"/>
              <a:chExt cx="1129178" cy="338554"/>
            </a:xfrm>
          </p:grpSpPr>
          <p:grpSp>
            <p:nvGrpSpPr>
              <p:cNvPr id="163" name="Group 162">
                <a:extLst>
                  <a:ext uri="{FF2B5EF4-FFF2-40B4-BE49-F238E27FC236}">
                    <a16:creationId xmlns:a16="http://schemas.microsoft.com/office/drawing/2014/main" id="{6EE61F86-BE11-7149-9359-71FBA7C666F1}"/>
                  </a:ext>
                </a:extLst>
              </p:cNvPr>
              <p:cNvGrpSpPr/>
              <p:nvPr/>
            </p:nvGrpSpPr>
            <p:grpSpPr>
              <a:xfrm>
                <a:off x="5044085" y="4699180"/>
                <a:ext cx="577241" cy="338554"/>
                <a:chOff x="9950444" y="999755"/>
                <a:chExt cx="577241" cy="338554"/>
              </a:xfrm>
            </p:grpSpPr>
            <p:sp>
              <p:nvSpPr>
                <p:cNvPr id="164" name="Rectangle 163">
                  <a:extLst>
                    <a:ext uri="{FF2B5EF4-FFF2-40B4-BE49-F238E27FC236}">
                      <a16:creationId xmlns:a16="http://schemas.microsoft.com/office/drawing/2014/main" id="{57D8AC92-EC61-6A41-96EB-9AC393F717F1}"/>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5" name="TextBox 164">
                  <a:extLst>
                    <a:ext uri="{FF2B5EF4-FFF2-40B4-BE49-F238E27FC236}">
                      <a16:creationId xmlns:a16="http://schemas.microsoft.com/office/drawing/2014/main" id="{F1637E6F-EFC0-D84A-BD43-1DD363CF3717}"/>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67" name="Group 166">
                <a:extLst>
                  <a:ext uri="{FF2B5EF4-FFF2-40B4-BE49-F238E27FC236}">
                    <a16:creationId xmlns:a16="http://schemas.microsoft.com/office/drawing/2014/main" id="{65EE0A01-2F8E-5749-87FB-D527A9FE564A}"/>
                  </a:ext>
                </a:extLst>
              </p:cNvPr>
              <p:cNvGrpSpPr/>
              <p:nvPr/>
            </p:nvGrpSpPr>
            <p:grpSpPr>
              <a:xfrm>
                <a:off x="4492148" y="4738794"/>
                <a:ext cx="684009" cy="276999"/>
                <a:chOff x="9965227" y="1039458"/>
                <a:chExt cx="684009" cy="276999"/>
              </a:xfrm>
            </p:grpSpPr>
            <p:sp>
              <p:nvSpPr>
                <p:cNvPr id="168" name="Rectangle 167">
                  <a:extLst>
                    <a:ext uri="{FF2B5EF4-FFF2-40B4-BE49-F238E27FC236}">
                      <a16:creationId xmlns:a16="http://schemas.microsoft.com/office/drawing/2014/main" id="{04B6CB81-4155-2746-910F-3F3A2CCC25D4}"/>
                    </a:ext>
                  </a:extLst>
                </p:cNvPr>
                <p:cNvSpPr/>
                <p:nvPr/>
              </p:nvSpPr>
              <p:spPr>
                <a:xfrm>
                  <a:off x="10010632" y="1066693"/>
                  <a:ext cx="561043"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9" name="TextBox 168">
                  <a:extLst>
                    <a:ext uri="{FF2B5EF4-FFF2-40B4-BE49-F238E27FC236}">
                      <a16:creationId xmlns:a16="http://schemas.microsoft.com/office/drawing/2014/main" id="{6539C471-3169-F34C-99B5-F3105A964D11}"/>
                    </a:ext>
                  </a:extLst>
                </p:cNvPr>
                <p:cNvSpPr txBox="1"/>
                <p:nvPr/>
              </p:nvSpPr>
              <p:spPr>
                <a:xfrm>
                  <a:off x="9965227" y="1039458"/>
                  <a:ext cx="68400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Header</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nvGrpSpPr>
            <p:cNvPr id="170" name="Group 169">
              <a:extLst>
                <a:ext uri="{FF2B5EF4-FFF2-40B4-BE49-F238E27FC236}">
                  <a16:creationId xmlns:a16="http://schemas.microsoft.com/office/drawing/2014/main" id="{B6FA9AE8-EBC5-0147-94F3-3E921D2CC449}"/>
                </a:ext>
              </a:extLst>
            </p:cNvPr>
            <p:cNvGrpSpPr/>
            <p:nvPr/>
          </p:nvGrpSpPr>
          <p:grpSpPr>
            <a:xfrm>
              <a:off x="6194588" y="4534824"/>
              <a:ext cx="1129178" cy="338554"/>
              <a:chOff x="4492148" y="4699180"/>
              <a:chExt cx="1129178" cy="338554"/>
            </a:xfrm>
          </p:grpSpPr>
          <p:grpSp>
            <p:nvGrpSpPr>
              <p:cNvPr id="171" name="Group 170">
                <a:extLst>
                  <a:ext uri="{FF2B5EF4-FFF2-40B4-BE49-F238E27FC236}">
                    <a16:creationId xmlns:a16="http://schemas.microsoft.com/office/drawing/2014/main" id="{914827A5-B36D-5447-BDA9-1E2D6F444CD2}"/>
                  </a:ext>
                </a:extLst>
              </p:cNvPr>
              <p:cNvGrpSpPr/>
              <p:nvPr/>
            </p:nvGrpSpPr>
            <p:grpSpPr>
              <a:xfrm>
                <a:off x="5044085" y="4699180"/>
                <a:ext cx="577241" cy="338554"/>
                <a:chOff x="9950444" y="999755"/>
                <a:chExt cx="577241" cy="338554"/>
              </a:xfrm>
            </p:grpSpPr>
            <p:sp>
              <p:nvSpPr>
                <p:cNvPr id="175" name="Rectangle 174">
                  <a:extLst>
                    <a:ext uri="{FF2B5EF4-FFF2-40B4-BE49-F238E27FC236}">
                      <a16:creationId xmlns:a16="http://schemas.microsoft.com/office/drawing/2014/main" id="{86365D49-EBCD-6849-85B0-2CEB5230224A}"/>
                    </a:ext>
                  </a:extLst>
                </p:cNvPr>
                <p:cNvSpPr/>
                <p:nvPr/>
              </p:nvSpPr>
              <p:spPr>
                <a:xfrm>
                  <a:off x="10010633" y="1066693"/>
                  <a:ext cx="429378"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TextBox 175">
                  <a:extLst>
                    <a:ext uri="{FF2B5EF4-FFF2-40B4-BE49-F238E27FC236}">
                      <a16:creationId xmlns:a16="http://schemas.microsoft.com/office/drawing/2014/main" id="{595BF0A2-D091-7845-BCE5-75F48AA8E23A}"/>
                    </a:ext>
                  </a:extLst>
                </p:cNvPr>
                <p:cNvSpPr txBox="1"/>
                <p:nvPr/>
              </p:nvSpPr>
              <p:spPr>
                <a:xfrm>
                  <a:off x="9950444" y="999755"/>
                  <a:ext cx="577241"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data</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172" name="Group 171">
                <a:extLst>
                  <a:ext uri="{FF2B5EF4-FFF2-40B4-BE49-F238E27FC236}">
                    <a16:creationId xmlns:a16="http://schemas.microsoft.com/office/drawing/2014/main" id="{67440755-0E4E-954E-AF41-146130A58AC5}"/>
                  </a:ext>
                </a:extLst>
              </p:cNvPr>
              <p:cNvGrpSpPr/>
              <p:nvPr/>
            </p:nvGrpSpPr>
            <p:grpSpPr>
              <a:xfrm>
                <a:off x="4492148" y="4738794"/>
                <a:ext cx="684009" cy="276999"/>
                <a:chOff x="9965227" y="1039458"/>
                <a:chExt cx="684009" cy="276999"/>
              </a:xfrm>
            </p:grpSpPr>
            <p:sp>
              <p:nvSpPr>
                <p:cNvPr id="173" name="Rectangle 172">
                  <a:extLst>
                    <a:ext uri="{FF2B5EF4-FFF2-40B4-BE49-F238E27FC236}">
                      <a16:creationId xmlns:a16="http://schemas.microsoft.com/office/drawing/2014/main" id="{570E072F-7451-6049-8AE4-47E446A3608F}"/>
                    </a:ext>
                  </a:extLst>
                </p:cNvPr>
                <p:cNvSpPr/>
                <p:nvPr/>
              </p:nvSpPr>
              <p:spPr>
                <a:xfrm>
                  <a:off x="10010632" y="1066693"/>
                  <a:ext cx="561043" cy="2152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TextBox 173">
                  <a:extLst>
                    <a:ext uri="{FF2B5EF4-FFF2-40B4-BE49-F238E27FC236}">
                      <a16:creationId xmlns:a16="http://schemas.microsoft.com/office/drawing/2014/main" id="{FC86A8E8-F3DF-0C45-B9B7-56C26EB61CCB}"/>
                    </a:ext>
                  </a:extLst>
                </p:cNvPr>
                <p:cNvSpPr txBox="1"/>
                <p:nvPr/>
              </p:nvSpPr>
              <p:spPr>
                <a:xfrm>
                  <a:off x="9965227" y="1039458"/>
                  <a:ext cx="684009"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Header</a:t>
                  </a: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grpSp>
      </p:grpSp>
      <p:grpSp>
        <p:nvGrpSpPr>
          <p:cNvPr id="197" name="Group 6">
            <a:extLst>
              <a:ext uri="{FF2B5EF4-FFF2-40B4-BE49-F238E27FC236}">
                <a16:creationId xmlns:a16="http://schemas.microsoft.com/office/drawing/2014/main" id="{71667032-3DE5-D641-AF89-31661341B629}"/>
              </a:ext>
            </a:extLst>
          </p:cNvPr>
          <p:cNvGrpSpPr>
            <a:grpSpLocks/>
          </p:cNvGrpSpPr>
          <p:nvPr/>
        </p:nvGrpSpPr>
        <p:grpSpPr bwMode="auto">
          <a:xfrm>
            <a:off x="352441" y="1450769"/>
            <a:ext cx="3206750" cy="1430338"/>
            <a:chOff x="240" y="920"/>
            <a:chExt cx="2020" cy="901"/>
          </a:xfrm>
        </p:grpSpPr>
        <p:sp>
          <p:nvSpPr>
            <p:cNvPr id="198" name="Text Box 7">
              <a:extLst>
                <a:ext uri="{FF2B5EF4-FFF2-40B4-BE49-F238E27FC236}">
                  <a16:creationId xmlns:a16="http://schemas.microsoft.com/office/drawing/2014/main" id="{B992066A-2018-C94C-AFAF-EE19612D0A94}"/>
                </a:ext>
              </a:extLst>
            </p:cNvPr>
            <p:cNvSpPr txBox="1">
              <a:spLocks noChangeArrowheads="1"/>
            </p:cNvSpPr>
            <p:nvPr/>
          </p:nvSpPr>
          <p:spPr bwMode="auto">
            <a:xfrm>
              <a:off x="318" y="920"/>
              <a:ext cx="1895" cy="58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rdt_send</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from above, (e.g., by app.). Passed data to deliver to receiver upper layer</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199" name="Group 8">
              <a:extLst>
                <a:ext uri="{FF2B5EF4-FFF2-40B4-BE49-F238E27FC236}">
                  <a16:creationId xmlns:a16="http://schemas.microsoft.com/office/drawing/2014/main" id="{9A43EE55-B459-A442-AF20-820C98C69C07}"/>
                </a:ext>
              </a:extLst>
            </p:cNvPr>
            <p:cNvGrpSpPr>
              <a:grpSpLocks/>
            </p:cNvGrpSpPr>
            <p:nvPr/>
          </p:nvGrpSpPr>
          <p:grpSpPr bwMode="auto">
            <a:xfrm>
              <a:off x="240" y="921"/>
              <a:ext cx="2020" cy="900"/>
              <a:chOff x="240" y="933"/>
              <a:chExt cx="2020" cy="900"/>
            </a:xfrm>
          </p:grpSpPr>
          <p:sp>
            <p:nvSpPr>
              <p:cNvPr id="200" name="Line 9">
                <a:extLst>
                  <a:ext uri="{FF2B5EF4-FFF2-40B4-BE49-F238E27FC236}">
                    <a16:creationId xmlns:a16="http://schemas.microsoft.com/office/drawing/2014/main" id="{D59558C8-6B42-C945-B92F-70A2CBF157D5}"/>
                  </a:ext>
                </a:extLst>
              </p:cNvPr>
              <p:cNvSpPr>
                <a:spLocks noChangeShapeType="1"/>
              </p:cNvSpPr>
              <p:nvPr/>
            </p:nvSpPr>
            <p:spPr bwMode="auto">
              <a:xfrm>
                <a:off x="1787" y="1509"/>
                <a:ext cx="174" cy="324"/>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1" name="Rectangle 10">
                <a:extLst>
                  <a:ext uri="{FF2B5EF4-FFF2-40B4-BE49-F238E27FC236}">
                    <a16:creationId xmlns:a16="http://schemas.microsoft.com/office/drawing/2014/main" id="{686FEA1A-00FC-FD44-B59F-41229CD93A2C}"/>
                  </a:ext>
                </a:extLst>
              </p:cNvPr>
              <p:cNvSpPr>
                <a:spLocks noChangeArrowheads="1"/>
              </p:cNvSpPr>
              <p:nvPr/>
            </p:nvSpPr>
            <p:spPr bwMode="auto">
              <a:xfrm>
                <a:off x="240" y="933"/>
                <a:ext cx="2020" cy="558"/>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02" name="Group 11">
            <a:extLst>
              <a:ext uri="{FF2B5EF4-FFF2-40B4-BE49-F238E27FC236}">
                <a16:creationId xmlns:a16="http://schemas.microsoft.com/office/drawing/2014/main" id="{D5975D2B-C7D8-5443-B05C-D424C6687958}"/>
              </a:ext>
            </a:extLst>
          </p:cNvPr>
          <p:cNvGrpSpPr>
            <a:grpSpLocks/>
          </p:cNvGrpSpPr>
          <p:nvPr/>
        </p:nvGrpSpPr>
        <p:grpSpPr bwMode="auto">
          <a:xfrm>
            <a:off x="665618" y="5097921"/>
            <a:ext cx="3074988" cy="1393825"/>
            <a:chOff x="218" y="3055"/>
            <a:chExt cx="1937" cy="878"/>
          </a:xfrm>
        </p:grpSpPr>
        <p:sp>
          <p:nvSpPr>
            <p:cNvPr id="203" name="Text Box 12">
              <a:extLst>
                <a:ext uri="{FF2B5EF4-FFF2-40B4-BE49-F238E27FC236}">
                  <a16:creationId xmlns:a16="http://schemas.microsoft.com/office/drawing/2014/main" id="{3112DCC3-CE7F-0946-98BD-677D47E5D9EC}"/>
                </a:ext>
              </a:extLst>
            </p:cNvPr>
            <p:cNvSpPr txBox="1">
              <a:spLocks noChangeArrowheads="1"/>
            </p:cNvSpPr>
            <p:nvPr/>
          </p:nvSpPr>
          <p:spPr bwMode="auto">
            <a:xfrm>
              <a:off x="233" y="3356"/>
              <a:ext cx="1878" cy="57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udt_send</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by </a:t>
              </a:r>
              <a:r>
                <a:rPr kumimoji="0" lang="en-US" sz="1800" b="0"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rdt</a:t>
              </a:r>
              <a:endParaRPr kumimoji="0" lang="en-US" sz="1800" b="0" i="0" u="none" strike="noStrike" kern="1200" cap="none" spc="0" normalizeH="0" baseline="0" noProof="0" dirty="0">
                <a:ln>
                  <a:noFill/>
                </a:ln>
                <a:solidFill>
                  <a:prstClr val="black"/>
                </a:solidFill>
                <a:effectLst/>
                <a:uLnTx/>
                <a:uFillTx/>
                <a:latin typeface="Courier" pitchFamily="2" charset="0"/>
                <a:ea typeface="ＭＳ Ｐゴシック"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to transfer packet over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unreliable channel to receiver</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204" name="Group 13">
              <a:extLst>
                <a:ext uri="{FF2B5EF4-FFF2-40B4-BE49-F238E27FC236}">
                  <a16:creationId xmlns:a16="http://schemas.microsoft.com/office/drawing/2014/main" id="{B6C30B44-1E4C-5642-B786-3E6EA26B0E37}"/>
                </a:ext>
              </a:extLst>
            </p:cNvPr>
            <p:cNvGrpSpPr>
              <a:grpSpLocks/>
            </p:cNvGrpSpPr>
            <p:nvPr/>
          </p:nvGrpSpPr>
          <p:grpSpPr bwMode="auto">
            <a:xfrm>
              <a:off x="218" y="3055"/>
              <a:ext cx="1937" cy="867"/>
              <a:chOff x="218" y="3055"/>
              <a:chExt cx="1937" cy="867"/>
            </a:xfrm>
          </p:grpSpPr>
          <p:sp>
            <p:nvSpPr>
              <p:cNvPr id="205" name="Line 14">
                <a:extLst>
                  <a:ext uri="{FF2B5EF4-FFF2-40B4-BE49-F238E27FC236}">
                    <a16:creationId xmlns:a16="http://schemas.microsoft.com/office/drawing/2014/main" id="{E0160BA3-7E99-FF4F-B251-3A57C4067339}"/>
                  </a:ext>
                </a:extLst>
              </p:cNvPr>
              <p:cNvSpPr>
                <a:spLocks noChangeShapeType="1"/>
              </p:cNvSpPr>
              <p:nvPr/>
            </p:nvSpPr>
            <p:spPr bwMode="auto">
              <a:xfrm flipV="1">
                <a:off x="1433" y="3055"/>
                <a:ext cx="359" cy="303"/>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206" name="Rectangle 15">
                <a:extLst>
                  <a:ext uri="{FF2B5EF4-FFF2-40B4-BE49-F238E27FC236}">
                    <a16:creationId xmlns:a16="http://schemas.microsoft.com/office/drawing/2014/main" id="{9DF0B33E-9F7D-6D42-BB3E-B10B8F37A046}"/>
                  </a:ext>
                </a:extLst>
              </p:cNvPr>
              <p:cNvSpPr>
                <a:spLocks noChangeArrowheads="1"/>
              </p:cNvSpPr>
              <p:nvPr/>
            </p:nvSpPr>
            <p:spPr bwMode="auto">
              <a:xfrm>
                <a:off x="218" y="3364"/>
                <a:ext cx="1937" cy="558"/>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07" name="Group 16">
            <a:extLst>
              <a:ext uri="{FF2B5EF4-FFF2-40B4-BE49-F238E27FC236}">
                <a16:creationId xmlns:a16="http://schemas.microsoft.com/office/drawing/2014/main" id="{17BBEB73-4D20-4E49-B116-621BC3CAA3C6}"/>
              </a:ext>
            </a:extLst>
          </p:cNvPr>
          <p:cNvGrpSpPr>
            <a:grpSpLocks/>
          </p:cNvGrpSpPr>
          <p:nvPr/>
        </p:nvGrpSpPr>
        <p:grpSpPr bwMode="auto">
          <a:xfrm>
            <a:off x="8446406" y="5042355"/>
            <a:ext cx="3122613" cy="1520825"/>
            <a:chOff x="3071" y="2986"/>
            <a:chExt cx="1967" cy="958"/>
          </a:xfrm>
        </p:grpSpPr>
        <p:sp>
          <p:nvSpPr>
            <p:cNvPr id="208" name="Text Box 17">
              <a:extLst>
                <a:ext uri="{FF2B5EF4-FFF2-40B4-BE49-F238E27FC236}">
                  <a16:creationId xmlns:a16="http://schemas.microsoft.com/office/drawing/2014/main" id="{13F46785-7C2F-3743-9685-4279D33DE680}"/>
                </a:ext>
              </a:extLst>
            </p:cNvPr>
            <p:cNvSpPr txBox="1">
              <a:spLocks noChangeArrowheads="1"/>
            </p:cNvSpPr>
            <p:nvPr/>
          </p:nvSpPr>
          <p:spPr bwMode="auto">
            <a:xfrm>
              <a:off x="3101" y="3362"/>
              <a:ext cx="1937" cy="58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rdt_rcv</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when packet arrives on receiver side of channel</a:t>
              </a: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grpSp>
          <p:nvGrpSpPr>
            <p:cNvPr id="209" name="Group 18">
              <a:extLst>
                <a:ext uri="{FF2B5EF4-FFF2-40B4-BE49-F238E27FC236}">
                  <a16:creationId xmlns:a16="http://schemas.microsoft.com/office/drawing/2014/main" id="{6F4A03FB-C196-4245-A236-BAE0357475F2}"/>
                </a:ext>
              </a:extLst>
            </p:cNvPr>
            <p:cNvGrpSpPr>
              <a:grpSpLocks/>
            </p:cNvGrpSpPr>
            <p:nvPr/>
          </p:nvGrpSpPr>
          <p:grpSpPr bwMode="auto">
            <a:xfrm>
              <a:off x="3071" y="2986"/>
              <a:ext cx="1937" cy="943"/>
              <a:chOff x="3071" y="2986"/>
              <a:chExt cx="1937" cy="943"/>
            </a:xfrm>
          </p:grpSpPr>
          <p:sp>
            <p:nvSpPr>
              <p:cNvPr id="210" name="Line 19">
                <a:extLst>
                  <a:ext uri="{FF2B5EF4-FFF2-40B4-BE49-F238E27FC236}">
                    <a16:creationId xmlns:a16="http://schemas.microsoft.com/office/drawing/2014/main" id="{DFAB6866-5B35-6E41-8F29-0263EC44C604}"/>
                  </a:ext>
                </a:extLst>
              </p:cNvPr>
              <p:cNvSpPr>
                <a:spLocks noChangeShapeType="1"/>
              </p:cNvSpPr>
              <p:nvPr/>
            </p:nvSpPr>
            <p:spPr bwMode="auto">
              <a:xfrm flipH="1" flipV="1">
                <a:off x="3312" y="2986"/>
                <a:ext cx="398" cy="371"/>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211" name="Rectangle 20">
                <a:extLst>
                  <a:ext uri="{FF2B5EF4-FFF2-40B4-BE49-F238E27FC236}">
                    <a16:creationId xmlns:a16="http://schemas.microsoft.com/office/drawing/2014/main" id="{144EF218-DC19-974D-9D41-3796E5959FAA}"/>
                  </a:ext>
                </a:extLst>
              </p:cNvPr>
              <p:cNvSpPr>
                <a:spLocks noChangeArrowheads="1"/>
              </p:cNvSpPr>
              <p:nvPr/>
            </p:nvSpPr>
            <p:spPr bwMode="auto">
              <a:xfrm>
                <a:off x="3071" y="3348"/>
                <a:ext cx="1937" cy="581"/>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12" name="Group 21">
            <a:extLst>
              <a:ext uri="{FF2B5EF4-FFF2-40B4-BE49-F238E27FC236}">
                <a16:creationId xmlns:a16="http://schemas.microsoft.com/office/drawing/2014/main" id="{42650407-45AA-3C47-B59D-AAD89CBCEE9E}"/>
              </a:ext>
            </a:extLst>
          </p:cNvPr>
          <p:cNvGrpSpPr>
            <a:grpSpLocks/>
          </p:cNvGrpSpPr>
          <p:nvPr/>
        </p:nvGrpSpPr>
        <p:grpSpPr bwMode="auto">
          <a:xfrm>
            <a:off x="8824801" y="1555220"/>
            <a:ext cx="3063876" cy="1571625"/>
            <a:chOff x="3138" y="936"/>
            <a:chExt cx="1930" cy="990"/>
          </a:xfrm>
        </p:grpSpPr>
        <p:sp>
          <p:nvSpPr>
            <p:cNvPr id="213" name="Text Box 22">
              <a:extLst>
                <a:ext uri="{FF2B5EF4-FFF2-40B4-BE49-F238E27FC236}">
                  <a16:creationId xmlns:a16="http://schemas.microsoft.com/office/drawing/2014/main" id="{A91EF9B4-2F2C-834D-A9F0-AF5FF0012C06}"/>
                </a:ext>
              </a:extLst>
            </p:cNvPr>
            <p:cNvSpPr txBox="1">
              <a:spLocks noChangeArrowheads="1"/>
            </p:cNvSpPr>
            <p:nvPr/>
          </p:nvSpPr>
          <p:spPr bwMode="auto">
            <a:xfrm>
              <a:off x="3168" y="936"/>
              <a:ext cx="1900" cy="407"/>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srgbClr val="C00000"/>
                  </a:solidFill>
                  <a:effectLst/>
                  <a:uLnTx/>
                  <a:uFillTx/>
                  <a:latin typeface="Calibri" panose="020F0502020204030204"/>
                  <a:ea typeface="ＭＳ Ｐゴシック" charset="0"/>
                  <a:cs typeface="+mn-cs"/>
                </a:rPr>
                <a:t>deliver_data</a:t>
              </a:r>
              <a:r>
                <a:rPr kumimoji="0" lang="en-US" sz="1800" b="1"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a:t>
              </a:r>
              <a:r>
                <a:rPr kumimoji="0" lang="en-US" sz="1800" b="0" i="0" u="none" strike="noStrike" kern="1200" cap="none" spc="0" normalizeH="0" baseline="0" noProof="0" dirty="0">
                  <a:ln>
                    <a:noFill/>
                  </a:ln>
                  <a:solidFill>
                    <a:srgbClr val="C00000"/>
                  </a:solidFill>
                  <a:effectLst/>
                  <a:uLnTx/>
                  <a:uFillTx/>
                  <a:latin typeface="Calibri" panose="020F0502020204030204"/>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called by </a:t>
              </a:r>
              <a:r>
                <a:rPr kumimoji="0" lang="en-US" sz="1800" b="0"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rdt</a:t>
              </a:r>
              <a:r>
                <a:rPr kumimoji="0" lang="en-US" sz="1800" b="0" i="0" u="none" strike="noStrike" kern="1200" cap="none" spc="0" normalizeH="0" baseline="0" noProof="0" dirty="0">
                  <a:ln>
                    <a:noFill/>
                  </a:ln>
                  <a:solidFill>
                    <a:prstClr val="black"/>
                  </a:solidFill>
                  <a:effectLst/>
                  <a:uLnTx/>
                  <a:uFillTx/>
                  <a:latin typeface="Courier" pitchFamily="2" charset="0"/>
                  <a:ea typeface="ＭＳ Ｐゴシック" charset="0"/>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to deliver data to upper layer</a:t>
              </a:r>
            </a:p>
          </p:txBody>
        </p:sp>
        <p:grpSp>
          <p:nvGrpSpPr>
            <p:cNvPr id="214" name="Group 23">
              <a:extLst>
                <a:ext uri="{FF2B5EF4-FFF2-40B4-BE49-F238E27FC236}">
                  <a16:creationId xmlns:a16="http://schemas.microsoft.com/office/drawing/2014/main" id="{2D175EAB-99E5-D446-9FA5-DA6520AC99E3}"/>
                </a:ext>
              </a:extLst>
            </p:cNvPr>
            <p:cNvGrpSpPr>
              <a:grpSpLocks/>
            </p:cNvGrpSpPr>
            <p:nvPr/>
          </p:nvGrpSpPr>
          <p:grpSpPr bwMode="auto">
            <a:xfrm>
              <a:off x="3138" y="942"/>
              <a:ext cx="1899" cy="984"/>
              <a:chOff x="3138" y="942"/>
              <a:chExt cx="1899" cy="984"/>
            </a:xfrm>
          </p:grpSpPr>
          <p:sp>
            <p:nvSpPr>
              <p:cNvPr id="215" name="Line 24">
                <a:extLst>
                  <a:ext uri="{FF2B5EF4-FFF2-40B4-BE49-F238E27FC236}">
                    <a16:creationId xmlns:a16="http://schemas.microsoft.com/office/drawing/2014/main" id="{B4F4A625-25A9-7C49-A577-9E5369A60459}"/>
                  </a:ext>
                </a:extLst>
              </p:cNvPr>
              <p:cNvSpPr>
                <a:spLocks noChangeShapeType="1"/>
              </p:cNvSpPr>
              <p:nvPr/>
            </p:nvSpPr>
            <p:spPr bwMode="auto">
              <a:xfrm flipH="1">
                <a:off x="3328" y="1334"/>
                <a:ext cx="325" cy="592"/>
              </a:xfrm>
              <a:prstGeom prst="line">
                <a:avLst/>
              </a:prstGeom>
              <a:noFill/>
              <a:ln w="19050">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ahoma" charset="0"/>
                  <a:ea typeface="ＭＳ Ｐゴシック" charset="0"/>
                  <a:cs typeface="+mn-cs"/>
                </a:endParaRPr>
              </a:p>
            </p:txBody>
          </p:sp>
          <p:sp>
            <p:nvSpPr>
              <p:cNvPr id="216" name="Rectangle 25">
                <a:extLst>
                  <a:ext uri="{FF2B5EF4-FFF2-40B4-BE49-F238E27FC236}">
                    <a16:creationId xmlns:a16="http://schemas.microsoft.com/office/drawing/2014/main" id="{EB9BAEEC-FC22-9041-B4A4-025004EA540A}"/>
                  </a:ext>
                </a:extLst>
              </p:cNvPr>
              <p:cNvSpPr>
                <a:spLocks noChangeArrowheads="1"/>
              </p:cNvSpPr>
              <p:nvPr/>
            </p:nvSpPr>
            <p:spPr bwMode="auto">
              <a:xfrm>
                <a:off x="3138" y="942"/>
                <a:ext cx="1899" cy="396"/>
              </a:xfrm>
              <a:prstGeom prst="rect">
                <a:avLst/>
              </a:prstGeom>
              <a:noFill/>
              <a:ln w="19050">
                <a:solidFill>
                  <a:srgbClr val="C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grpSp>
        <p:nvGrpSpPr>
          <p:cNvPr id="217" name="Group 216">
            <a:extLst>
              <a:ext uri="{FF2B5EF4-FFF2-40B4-BE49-F238E27FC236}">
                <a16:creationId xmlns:a16="http://schemas.microsoft.com/office/drawing/2014/main" id="{6F41A62F-3DD7-6346-9896-7AA8D52AFD01}"/>
              </a:ext>
            </a:extLst>
          </p:cNvPr>
          <p:cNvGrpSpPr/>
          <p:nvPr/>
        </p:nvGrpSpPr>
        <p:grpSpPr>
          <a:xfrm>
            <a:off x="4390890" y="5513755"/>
            <a:ext cx="3819165" cy="1064365"/>
            <a:chOff x="2631911" y="5334147"/>
            <a:chExt cx="3819165" cy="1064365"/>
          </a:xfrm>
        </p:grpSpPr>
        <p:sp>
          <p:nvSpPr>
            <p:cNvPr id="218" name="TextBox 217">
              <a:extLst>
                <a:ext uri="{FF2B5EF4-FFF2-40B4-BE49-F238E27FC236}">
                  <a16:creationId xmlns:a16="http://schemas.microsoft.com/office/drawing/2014/main" id="{81FE2BAE-2017-AB42-AD7C-774573E3F768}"/>
                </a:ext>
              </a:extLst>
            </p:cNvPr>
            <p:cNvSpPr txBox="1"/>
            <p:nvPr/>
          </p:nvSpPr>
          <p:spPr>
            <a:xfrm>
              <a:off x="2631911" y="5807581"/>
              <a:ext cx="3819165" cy="5909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Bi-directional communication over unreliable channel</a:t>
              </a:r>
            </a:p>
          </p:txBody>
        </p:sp>
        <p:cxnSp>
          <p:nvCxnSpPr>
            <p:cNvPr id="219" name="Straight Connector 218">
              <a:extLst>
                <a:ext uri="{FF2B5EF4-FFF2-40B4-BE49-F238E27FC236}">
                  <a16:creationId xmlns:a16="http://schemas.microsoft.com/office/drawing/2014/main" id="{69CFE212-FAA9-9642-8915-72A4331BBDCC}"/>
                </a:ext>
              </a:extLst>
            </p:cNvPr>
            <p:cNvCxnSpPr>
              <a:cxnSpLocks/>
            </p:cNvCxnSpPr>
            <p:nvPr/>
          </p:nvCxnSpPr>
          <p:spPr>
            <a:xfrm>
              <a:off x="2905750" y="5334147"/>
              <a:ext cx="1431271" cy="47343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6648DDD5-23AA-D944-BD74-7186BAB3A91E}"/>
                </a:ext>
              </a:extLst>
            </p:cNvPr>
            <p:cNvCxnSpPr>
              <a:cxnSpLocks/>
            </p:cNvCxnSpPr>
            <p:nvPr/>
          </p:nvCxnSpPr>
          <p:spPr>
            <a:xfrm flipH="1">
              <a:off x="4339308" y="5338301"/>
              <a:ext cx="1358761" cy="46928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24DA57A5-E7F2-7A4B-9805-D1B62272D517}"/>
              </a:ext>
            </a:extLst>
          </p:cNvPr>
          <p:cNvGrpSpPr/>
          <p:nvPr/>
        </p:nvGrpSpPr>
        <p:grpSpPr>
          <a:xfrm>
            <a:off x="4175224" y="3049446"/>
            <a:ext cx="3819165" cy="734333"/>
            <a:chOff x="2418275" y="5378074"/>
            <a:chExt cx="3819165" cy="734333"/>
          </a:xfrm>
        </p:grpSpPr>
        <p:sp>
          <p:nvSpPr>
            <p:cNvPr id="222" name="TextBox 221">
              <a:extLst>
                <a:ext uri="{FF2B5EF4-FFF2-40B4-BE49-F238E27FC236}">
                  <a16:creationId xmlns:a16="http://schemas.microsoft.com/office/drawing/2014/main" id="{AA641F40-AD8C-4445-92AF-C75760D41DB5}"/>
                </a:ext>
              </a:extLst>
            </p:cNvPr>
            <p:cNvSpPr txBox="1"/>
            <p:nvPr/>
          </p:nvSpPr>
          <p:spPr>
            <a:xfrm>
              <a:off x="2418275" y="5770775"/>
              <a:ext cx="3819165" cy="341632"/>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a:t>
              </a:r>
            </a:p>
          </p:txBody>
        </p:sp>
        <p:cxnSp>
          <p:nvCxnSpPr>
            <p:cNvPr id="231" name="Straight Connector 230">
              <a:extLst>
                <a:ext uri="{FF2B5EF4-FFF2-40B4-BE49-F238E27FC236}">
                  <a16:creationId xmlns:a16="http://schemas.microsoft.com/office/drawing/2014/main" id="{5EC91614-D442-594E-977D-A7CD27559B86}"/>
                </a:ext>
              </a:extLst>
            </p:cNvPr>
            <p:cNvCxnSpPr>
              <a:cxnSpLocks/>
              <a:stCxn id="156" idx="2"/>
            </p:cNvCxnSpPr>
            <p:nvPr/>
          </p:nvCxnSpPr>
          <p:spPr>
            <a:xfrm>
              <a:off x="2882260" y="5405784"/>
              <a:ext cx="1454761" cy="4017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F28C5F11-037B-3141-81EB-95B8DB592151}"/>
                </a:ext>
              </a:extLst>
            </p:cNvPr>
            <p:cNvCxnSpPr>
              <a:cxnSpLocks/>
              <a:stCxn id="150" idx="2"/>
            </p:cNvCxnSpPr>
            <p:nvPr/>
          </p:nvCxnSpPr>
          <p:spPr>
            <a:xfrm flipH="1">
              <a:off x="4339309" y="5378074"/>
              <a:ext cx="1250688" cy="4295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50AC3C84-7598-504F-A405-3ABFEB5F658C}"/>
              </a:ext>
            </a:extLst>
          </p:cNvPr>
          <p:cNvGrpSpPr/>
          <p:nvPr/>
        </p:nvGrpSpPr>
        <p:grpSpPr>
          <a:xfrm>
            <a:off x="5125651" y="4114827"/>
            <a:ext cx="1774588" cy="687847"/>
            <a:chOff x="5125651" y="4114827"/>
            <a:chExt cx="1774588" cy="687847"/>
          </a:xfrm>
        </p:grpSpPr>
        <p:sp>
          <p:nvSpPr>
            <p:cNvPr id="241" name="TextBox 240">
              <a:extLst>
                <a:ext uri="{FF2B5EF4-FFF2-40B4-BE49-F238E27FC236}">
                  <a16:creationId xmlns:a16="http://schemas.microsoft.com/office/drawing/2014/main" id="{EDB0CBDE-E11E-4D44-A1B1-F46AB6BB5EE3}"/>
                </a:ext>
              </a:extLst>
            </p:cNvPr>
            <p:cNvSpPr txBox="1"/>
            <p:nvPr/>
          </p:nvSpPr>
          <p:spPr>
            <a:xfrm>
              <a:off x="5532497" y="4114827"/>
              <a:ext cx="1135642" cy="341632"/>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packet</a:t>
              </a:r>
            </a:p>
          </p:txBody>
        </p:sp>
        <p:grpSp>
          <p:nvGrpSpPr>
            <p:cNvPr id="27" name="Group 26">
              <a:extLst>
                <a:ext uri="{FF2B5EF4-FFF2-40B4-BE49-F238E27FC236}">
                  <a16:creationId xmlns:a16="http://schemas.microsoft.com/office/drawing/2014/main" id="{9D568B1D-51FF-AA46-90CF-7CFEE16AA233}"/>
                </a:ext>
              </a:extLst>
            </p:cNvPr>
            <p:cNvGrpSpPr/>
            <p:nvPr/>
          </p:nvGrpSpPr>
          <p:grpSpPr>
            <a:xfrm flipV="1">
              <a:off x="5125651" y="4373167"/>
              <a:ext cx="1774588" cy="429507"/>
              <a:chOff x="8970705" y="3780959"/>
              <a:chExt cx="2707737" cy="429507"/>
            </a:xfrm>
          </p:grpSpPr>
          <p:cxnSp>
            <p:nvCxnSpPr>
              <p:cNvPr id="242" name="Straight Connector 241">
                <a:extLst>
                  <a:ext uri="{FF2B5EF4-FFF2-40B4-BE49-F238E27FC236}">
                    <a16:creationId xmlns:a16="http://schemas.microsoft.com/office/drawing/2014/main" id="{E2B11327-3736-0944-A286-E629946AF6C2}"/>
                  </a:ext>
                </a:extLst>
              </p:cNvPr>
              <p:cNvCxnSpPr>
                <a:cxnSpLocks/>
              </p:cNvCxnSpPr>
              <p:nvPr/>
            </p:nvCxnSpPr>
            <p:spPr>
              <a:xfrm>
                <a:off x="8970705" y="3808669"/>
                <a:ext cx="1454761" cy="4017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A509D373-1A9D-6F41-B2A3-89CFB48DFD95}"/>
                  </a:ext>
                </a:extLst>
              </p:cNvPr>
              <p:cNvCxnSpPr>
                <a:cxnSpLocks/>
              </p:cNvCxnSpPr>
              <p:nvPr/>
            </p:nvCxnSpPr>
            <p:spPr>
              <a:xfrm flipH="1">
                <a:off x="10427754" y="3780959"/>
                <a:ext cx="1250688" cy="4295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159" name="Oval 158">
            <a:extLst>
              <a:ext uri="{FF2B5EF4-FFF2-40B4-BE49-F238E27FC236}">
                <a16:creationId xmlns:a16="http://schemas.microsoft.com/office/drawing/2014/main" id="{C022FBDC-CC2E-5E47-9678-89FEA29CD830}"/>
              </a:ext>
            </a:extLst>
          </p:cNvPr>
          <p:cNvSpPr/>
          <p:nvPr/>
        </p:nvSpPr>
        <p:spPr>
          <a:xfrm>
            <a:off x="3233978" y="3481952"/>
            <a:ext cx="2201622"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Oval 165">
            <a:extLst>
              <a:ext uri="{FF2B5EF4-FFF2-40B4-BE49-F238E27FC236}">
                <a16:creationId xmlns:a16="http://schemas.microsoft.com/office/drawing/2014/main" id="{FF958383-DD7C-5640-BB35-D8FF6965A3B4}"/>
              </a:ext>
            </a:extLst>
          </p:cNvPr>
          <p:cNvSpPr/>
          <p:nvPr/>
        </p:nvSpPr>
        <p:spPr>
          <a:xfrm>
            <a:off x="6574078" y="3494652"/>
            <a:ext cx="2201622" cy="1239865"/>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7" name="Slide Number Placeholder 2">
            <a:extLst>
              <a:ext uri="{FF2B5EF4-FFF2-40B4-BE49-F238E27FC236}">
                <a16:creationId xmlns:a16="http://schemas.microsoft.com/office/drawing/2014/main" id="{6DBFA797-FCF1-D64C-B202-129E2249C30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41</a:t>
            </a:fld>
            <a:endParaRPr lang="en-US" dirty="0"/>
          </a:p>
        </p:txBody>
      </p:sp>
    </p:spTree>
    <p:extLst>
      <p:ext uri="{BB962C8B-B14F-4D97-AF65-F5344CB8AC3E}">
        <p14:creationId xmlns:p14="http://schemas.microsoft.com/office/powerpoint/2010/main" val="872649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7"/>
                                        </p:tgtEl>
                                        <p:attrNameLst>
                                          <p:attrName>style.visibility</p:attrName>
                                        </p:attrNameLst>
                                      </p:cBhvr>
                                      <p:to>
                                        <p:strVal val="visible"/>
                                      </p:to>
                                    </p:set>
                                    <p:anim calcmode="lin" valueType="num">
                                      <p:cBhvr additive="base">
                                        <p:cTn id="7" dur="500" fill="hold"/>
                                        <p:tgtEl>
                                          <p:spTgt spid="197"/>
                                        </p:tgtEl>
                                        <p:attrNameLst>
                                          <p:attrName>ppt_x</p:attrName>
                                        </p:attrNameLst>
                                      </p:cBhvr>
                                      <p:tavLst>
                                        <p:tav tm="0">
                                          <p:val>
                                            <p:strVal val="0-#ppt_w/2"/>
                                          </p:val>
                                        </p:tav>
                                        <p:tav tm="100000">
                                          <p:val>
                                            <p:strVal val="#ppt_x"/>
                                          </p:val>
                                        </p:tav>
                                      </p:tavLst>
                                    </p:anim>
                                    <p:anim calcmode="lin" valueType="num">
                                      <p:cBhvr additive="base">
                                        <p:cTn id="8" dur="500" fill="hold"/>
                                        <p:tgtEl>
                                          <p:spTgt spid="19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202"/>
                                        </p:tgtEl>
                                        <p:attrNameLst>
                                          <p:attrName>style.visibility</p:attrName>
                                        </p:attrNameLst>
                                      </p:cBhvr>
                                      <p:to>
                                        <p:strVal val="visible"/>
                                      </p:to>
                                    </p:set>
                                    <p:anim calcmode="lin" valueType="num">
                                      <p:cBhvr additive="base">
                                        <p:cTn id="13" dur="500" fill="hold"/>
                                        <p:tgtEl>
                                          <p:spTgt spid="202"/>
                                        </p:tgtEl>
                                        <p:attrNameLst>
                                          <p:attrName>ppt_x</p:attrName>
                                        </p:attrNameLst>
                                      </p:cBhvr>
                                      <p:tavLst>
                                        <p:tav tm="0">
                                          <p:val>
                                            <p:strVal val="0-#ppt_w/2"/>
                                          </p:val>
                                        </p:tav>
                                        <p:tav tm="100000">
                                          <p:val>
                                            <p:strVal val="#ppt_x"/>
                                          </p:val>
                                        </p:tav>
                                      </p:tavLst>
                                    </p:anim>
                                    <p:anim calcmode="lin" valueType="num">
                                      <p:cBhvr additive="base">
                                        <p:cTn id="14" dur="500" fill="hold"/>
                                        <p:tgtEl>
                                          <p:spTgt spid="202"/>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207"/>
                                        </p:tgtEl>
                                        <p:attrNameLst>
                                          <p:attrName>style.visibility</p:attrName>
                                        </p:attrNameLst>
                                      </p:cBhvr>
                                      <p:to>
                                        <p:strVal val="visible"/>
                                      </p:to>
                                    </p:set>
                                    <p:anim calcmode="lin" valueType="num">
                                      <p:cBhvr additive="base">
                                        <p:cTn id="19" dur="500" fill="hold"/>
                                        <p:tgtEl>
                                          <p:spTgt spid="207"/>
                                        </p:tgtEl>
                                        <p:attrNameLst>
                                          <p:attrName>ppt_x</p:attrName>
                                        </p:attrNameLst>
                                      </p:cBhvr>
                                      <p:tavLst>
                                        <p:tav tm="0">
                                          <p:val>
                                            <p:strVal val="1+#ppt_w/2"/>
                                          </p:val>
                                        </p:tav>
                                        <p:tav tm="100000">
                                          <p:val>
                                            <p:strVal val="#ppt_x"/>
                                          </p:val>
                                        </p:tav>
                                      </p:tavLst>
                                    </p:anim>
                                    <p:anim calcmode="lin" valueType="num">
                                      <p:cBhvr additive="base">
                                        <p:cTn id="20" dur="500" fill="hold"/>
                                        <p:tgtEl>
                                          <p:spTgt spid="20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212"/>
                                        </p:tgtEl>
                                        <p:attrNameLst>
                                          <p:attrName>style.visibility</p:attrName>
                                        </p:attrNameLst>
                                      </p:cBhvr>
                                      <p:to>
                                        <p:strVal val="visible"/>
                                      </p:to>
                                    </p:set>
                                    <p:anim calcmode="lin" valueType="num">
                                      <p:cBhvr additive="base">
                                        <p:cTn id="25" dur="500" fill="hold"/>
                                        <p:tgtEl>
                                          <p:spTgt spid="212"/>
                                        </p:tgtEl>
                                        <p:attrNameLst>
                                          <p:attrName>ppt_x</p:attrName>
                                        </p:attrNameLst>
                                      </p:cBhvr>
                                      <p:tavLst>
                                        <p:tav tm="0">
                                          <p:val>
                                            <p:strVal val="1+#ppt_w/2"/>
                                          </p:val>
                                        </p:tav>
                                        <p:tav tm="100000">
                                          <p:val>
                                            <p:strVal val="#ppt_x"/>
                                          </p:val>
                                        </p:tav>
                                      </p:tavLst>
                                    </p:anim>
                                    <p:anim calcmode="lin" valueType="num">
                                      <p:cBhvr additive="base">
                                        <p:cTn id="26" dur="500" fill="hold"/>
                                        <p:tgtEl>
                                          <p:spTgt spid="212"/>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17"/>
                                        </p:tgtEl>
                                        <p:attrNameLst>
                                          <p:attrName>style.visibility</p:attrName>
                                        </p:attrNameLst>
                                      </p:cBhvr>
                                      <p:to>
                                        <p:strVal val="visible"/>
                                      </p:to>
                                    </p:set>
                                    <p:animEffect transition="in" filter="dissolve">
                                      <p:cBhvr>
                                        <p:cTn id="31" dur="500"/>
                                        <p:tgtEl>
                                          <p:spTgt spid="217"/>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221"/>
                                        </p:tgtEl>
                                        <p:attrNameLst>
                                          <p:attrName>style.visibility</p:attrName>
                                        </p:attrNameLst>
                                      </p:cBhvr>
                                      <p:to>
                                        <p:strVal val="visible"/>
                                      </p:to>
                                    </p:set>
                                    <p:animEffect transition="in" filter="dissolve">
                                      <p:cBhvr>
                                        <p:cTn id="36" dur="500"/>
                                        <p:tgtEl>
                                          <p:spTgt spid="221"/>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dissolve">
                                      <p:cBhvr>
                                        <p:cTn id="4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400" dirty="0"/>
              <a:t>Reliable data transfer: getting started</a:t>
            </a:r>
          </a:p>
        </p:txBody>
      </p:sp>
      <p:sp>
        <p:nvSpPr>
          <p:cNvPr id="193" name="Rectangle 3">
            <a:extLst>
              <a:ext uri="{FF2B5EF4-FFF2-40B4-BE49-F238E27FC236}">
                <a16:creationId xmlns:a16="http://schemas.microsoft.com/office/drawing/2014/main" id="{5D93718A-0690-8C4E-A748-FD7FA291E0B5}"/>
              </a:ext>
            </a:extLst>
          </p:cNvPr>
          <p:cNvSpPr txBox="1">
            <a:spLocks noChangeArrowheads="1"/>
          </p:cNvSpPr>
          <p:nvPr/>
        </p:nvSpPr>
        <p:spPr bwMode="auto">
          <a:xfrm>
            <a:off x="906239" y="1209675"/>
            <a:ext cx="11056577" cy="3352800"/>
          </a:xfrm>
          <a:prstGeom prst="rect">
            <a:avLst/>
          </a:prstGeom>
          <a:noFill/>
          <a:ln>
            <a:noFill/>
          </a:ln>
          <a:effectLst/>
          <a:extLst>
            <a:ext uri="{91240B29-F687-4f45-9708-019B960494DF}">
              <a14:hiddenLine xmlns:a14="http://schemas.microsoft.com/office/drawing/2010/main" xmlns="" w="9525">
                <a:solidFill>
                  <a:srgbClr val="CC0000"/>
                </a:solidFill>
                <a:miter lim="800000"/>
                <a:headEnd/>
                <a:tailEnd/>
              </a14:hiddenLine>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ja-JP" sz="3200" b="0" i="0" u="none" strike="noStrike" kern="0" cap="none" spc="0" normalizeH="0" baseline="0" noProof="0" dirty="0">
                <a:ln>
                  <a:noFill/>
                </a:ln>
                <a:solidFill>
                  <a:srgbClr val="C00000"/>
                </a:solidFill>
                <a:effectLst/>
                <a:uLnTx/>
                <a:uFillTx/>
                <a:latin typeface="Calibri" panose="020F0502020204030204"/>
                <a:ea typeface="ＭＳ Ｐゴシック" panose="020B0600070205080204" pitchFamily="34" charset="-128"/>
              </a:rPr>
              <a:t>We will:</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incrementally develop sender, receiver sides of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r</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eliable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d</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ata </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ransfer protocol (</a:t>
            </a:r>
            <a:r>
              <a:rPr kumimoji="0" lang="en-US" altLang="en-US" sz="2800" b="0" i="0" u="none" strike="noStrike" kern="0" cap="none" spc="0" normalizeH="0" baseline="0" noProof="0" dirty="0" err="1">
                <a:ln>
                  <a:noFill/>
                </a:ln>
                <a:solidFill>
                  <a:prstClr val="black"/>
                </a:solidFill>
                <a:effectLst/>
                <a:uLnTx/>
                <a:uFillTx/>
                <a:latin typeface="Courier" pitchFamily="2" charset="0"/>
                <a:ea typeface="ＭＳ Ｐゴシック" panose="020B0600070205080204" pitchFamily="34" charset="-128"/>
              </a:rPr>
              <a:t>rdt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a:t>
            </a:r>
          </a:p>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consider only unidirectional data transfer</a:t>
            </a:r>
          </a:p>
          <a:p>
            <a:pPr marL="687388" marR="0" lvl="1" indent="-230188"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but control info will flow in both directions!</a:t>
            </a:r>
          </a:p>
        </p:txBody>
      </p:sp>
      <p:sp>
        <p:nvSpPr>
          <p:cNvPr id="194" name="Oval 5">
            <a:extLst>
              <a:ext uri="{FF2B5EF4-FFF2-40B4-BE49-F238E27FC236}">
                <a16:creationId xmlns:a16="http://schemas.microsoft.com/office/drawing/2014/main" id="{239622CA-E70A-CC42-B345-49DC0319BAA9}"/>
              </a:ext>
            </a:extLst>
          </p:cNvPr>
          <p:cNvSpPr>
            <a:spLocks noChangeArrowheads="1"/>
          </p:cNvSpPr>
          <p:nvPr/>
        </p:nvSpPr>
        <p:spPr bwMode="auto">
          <a:xfrm>
            <a:off x="4017605" y="4873894"/>
            <a:ext cx="885825" cy="876300"/>
          </a:xfrm>
          <a:prstGeom prst="ellipse">
            <a:avLst/>
          </a:prstGeom>
          <a:solidFill>
            <a:srgbClr val="000099"/>
          </a:solidFill>
          <a:ln>
            <a:noFill/>
          </a:ln>
          <a:effectLst/>
          <a:extLst>
            <a:ext uri="{91240B29-F687-4f45-9708-019B960494DF}">
              <a14:hiddenLine xmlns:a14="http://schemas.microsoft.com/office/drawing/2010/main" xmlns="" w="19050">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95" name="Oval 6">
            <a:extLst>
              <a:ext uri="{FF2B5EF4-FFF2-40B4-BE49-F238E27FC236}">
                <a16:creationId xmlns:a16="http://schemas.microsoft.com/office/drawing/2014/main" id="{3070A472-417C-B64C-8596-E60CAE3FAF1E}"/>
              </a:ext>
            </a:extLst>
          </p:cNvPr>
          <p:cNvSpPr>
            <a:spLocks noChangeArrowheads="1"/>
          </p:cNvSpPr>
          <p:nvPr/>
        </p:nvSpPr>
        <p:spPr bwMode="auto">
          <a:xfrm>
            <a:off x="3927117" y="4899294"/>
            <a:ext cx="942975" cy="876300"/>
          </a:xfrm>
          <a:prstGeom prst="ellipse">
            <a:avLst/>
          </a:prstGeom>
          <a:solidFill>
            <a:srgbClr val="FFFFFF"/>
          </a:solidFill>
          <a:ln w="1905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6" name="Text Box 7">
            <a:extLst>
              <a:ext uri="{FF2B5EF4-FFF2-40B4-BE49-F238E27FC236}">
                <a16:creationId xmlns:a16="http://schemas.microsoft.com/office/drawing/2014/main" id="{08B8C369-B54C-DA42-A239-7C5638495649}"/>
              </a:ext>
            </a:extLst>
          </p:cNvPr>
          <p:cNvSpPr txBox="1">
            <a:spLocks noChangeArrowheads="1"/>
          </p:cNvSpPr>
          <p:nvPr/>
        </p:nvSpPr>
        <p:spPr bwMode="auto">
          <a:xfrm>
            <a:off x="4038243" y="5013594"/>
            <a:ext cx="735012" cy="7016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state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1</a:t>
            </a:r>
          </a:p>
        </p:txBody>
      </p:sp>
      <p:sp>
        <p:nvSpPr>
          <p:cNvPr id="234" name="Freeform 8">
            <a:extLst>
              <a:ext uri="{FF2B5EF4-FFF2-40B4-BE49-F238E27FC236}">
                <a16:creationId xmlns:a16="http://schemas.microsoft.com/office/drawing/2014/main" id="{3475345F-C536-0A44-888E-B17681F112D6}"/>
              </a:ext>
            </a:extLst>
          </p:cNvPr>
          <p:cNvSpPr>
            <a:spLocks/>
          </p:cNvSpPr>
          <p:nvPr/>
        </p:nvSpPr>
        <p:spPr bwMode="auto">
          <a:xfrm>
            <a:off x="4870092" y="4851669"/>
            <a:ext cx="3952875" cy="285750"/>
          </a:xfrm>
          <a:custGeom>
            <a:avLst/>
            <a:gdLst>
              <a:gd name="T0" fmla="*/ 0 w 1446"/>
              <a:gd name="T1" fmla="*/ 2147483647 h 180"/>
              <a:gd name="T2" fmla="*/ 2147483647 w 1446"/>
              <a:gd name="T3" fmla="*/ 2147483647 h 180"/>
              <a:gd name="T4" fmla="*/ 0 60000 65536"/>
              <a:gd name="T5" fmla="*/ 0 60000 65536"/>
            </a:gdLst>
            <a:ahLst/>
            <a:cxnLst>
              <a:cxn ang="T4">
                <a:pos x="T0" y="T1"/>
              </a:cxn>
              <a:cxn ang="T5">
                <a:pos x="T2" y="T3"/>
              </a:cxn>
            </a:cxnLst>
            <a:rect l="0" t="0" r="r" b="b"/>
            <a:pathLst>
              <a:path w="1446" h="180">
                <a:moveTo>
                  <a:pt x="0" y="180"/>
                </a:moveTo>
                <a:cubicBezTo>
                  <a:pt x="540" y="30"/>
                  <a:pt x="972" y="0"/>
                  <a:pt x="1446" y="168"/>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5" name="Oval 10">
            <a:extLst>
              <a:ext uri="{FF2B5EF4-FFF2-40B4-BE49-F238E27FC236}">
                <a16:creationId xmlns:a16="http://schemas.microsoft.com/office/drawing/2014/main" id="{746ECFE2-5CD0-C04F-8B87-C645E1556A9F}"/>
              </a:ext>
            </a:extLst>
          </p:cNvPr>
          <p:cNvSpPr>
            <a:spLocks noChangeArrowheads="1"/>
          </p:cNvSpPr>
          <p:nvPr/>
        </p:nvSpPr>
        <p:spPr bwMode="auto">
          <a:xfrm>
            <a:off x="8802330" y="4977635"/>
            <a:ext cx="873124" cy="876300"/>
          </a:xfrm>
          <a:prstGeom prst="ellipse">
            <a:avLst/>
          </a:prstGeom>
          <a:solidFill>
            <a:srgbClr val="000099"/>
          </a:solidFill>
          <a:ln>
            <a:noFill/>
          </a:ln>
          <a:effectLst/>
          <a:extLst>
            <a:ext uri="{91240B29-F687-4f45-9708-019B960494DF}">
              <a14:hiddenLine xmlns:a14="http://schemas.microsoft.com/office/drawing/2010/main" xmlns="" w="19050">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8" name="Oval 11">
            <a:extLst>
              <a:ext uri="{FF2B5EF4-FFF2-40B4-BE49-F238E27FC236}">
                <a16:creationId xmlns:a16="http://schemas.microsoft.com/office/drawing/2014/main" id="{64FCB6C7-C6F9-8C46-BF1F-E9242E6C942E}"/>
              </a:ext>
            </a:extLst>
          </p:cNvPr>
          <p:cNvSpPr>
            <a:spLocks noChangeArrowheads="1"/>
          </p:cNvSpPr>
          <p:nvPr/>
        </p:nvSpPr>
        <p:spPr bwMode="auto">
          <a:xfrm>
            <a:off x="8737242" y="5004069"/>
            <a:ext cx="885825" cy="876300"/>
          </a:xfrm>
          <a:prstGeom prst="ellipse">
            <a:avLst/>
          </a:prstGeom>
          <a:solidFill>
            <a:srgbClr val="FFFFFF"/>
          </a:solidFill>
          <a:ln w="1905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9" name="Text Box 12">
            <a:extLst>
              <a:ext uri="{FF2B5EF4-FFF2-40B4-BE49-F238E27FC236}">
                <a16:creationId xmlns:a16="http://schemas.microsoft.com/office/drawing/2014/main" id="{57C97D62-0B61-3848-BBA8-5FCC09BFDC01}"/>
              </a:ext>
            </a:extLst>
          </p:cNvPr>
          <p:cNvSpPr txBox="1">
            <a:spLocks noChangeArrowheads="1"/>
          </p:cNvSpPr>
          <p:nvPr/>
        </p:nvSpPr>
        <p:spPr bwMode="auto">
          <a:xfrm>
            <a:off x="8802017" y="5112019"/>
            <a:ext cx="735012" cy="70167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state</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2</a:t>
            </a:r>
          </a:p>
        </p:txBody>
      </p:sp>
      <p:sp>
        <p:nvSpPr>
          <p:cNvPr id="246" name="Text Box 13">
            <a:extLst>
              <a:ext uri="{FF2B5EF4-FFF2-40B4-BE49-F238E27FC236}">
                <a16:creationId xmlns:a16="http://schemas.microsoft.com/office/drawing/2014/main" id="{807A58CF-7E9F-DF4E-9818-2CBC4ED16CA2}"/>
              </a:ext>
            </a:extLst>
          </p:cNvPr>
          <p:cNvSpPr txBox="1">
            <a:spLocks noChangeArrowheads="1"/>
          </p:cNvSpPr>
          <p:nvPr/>
        </p:nvSpPr>
        <p:spPr bwMode="auto">
          <a:xfrm>
            <a:off x="5100280" y="4216669"/>
            <a:ext cx="3152775"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C0000"/>
                </a:solidFill>
                <a:effectLst/>
                <a:uLnTx/>
                <a:uFillTx/>
                <a:latin typeface="Tahoma" charset="0"/>
                <a:ea typeface="ＭＳ Ｐゴシック" charset="0"/>
                <a:cs typeface="+mn-cs"/>
              </a:rPr>
              <a:t>event causing state transition</a:t>
            </a:r>
            <a:endPar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endParaRPr>
          </a:p>
        </p:txBody>
      </p:sp>
      <p:sp>
        <p:nvSpPr>
          <p:cNvPr id="248" name="Text Box 14">
            <a:extLst>
              <a:ext uri="{FF2B5EF4-FFF2-40B4-BE49-F238E27FC236}">
                <a16:creationId xmlns:a16="http://schemas.microsoft.com/office/drawing/2014/main" id="{6FE48C09-1C7F-8C4D-B56E-B697D8EF6AD8}"/>
              </a:ext>
            </a:extLst>
          </p:cNvPr>
          <p:cNvSpPr txBox="1">
            <a:spLocks noChangeArrowheads="1"/>
          </p:cNvSpPr>
          <p:nvPr/>
        </p:nvSpPr>
        <p:spPr bwMode="auto">
          <a:xfrm>
            <a:off x="5027255" y="4511944"/>
            <a:ext cx="3421062"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actions taken on state transition</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54" name="Line 15">
            <a:extLst>
              <a:ext uri="{FF2B5EF4-FFF2-40B4-BE49-F238E27FC236}">
                <a16:creationId xmlns:a16="http://schemas.microsoft.com/office/drawing/2014/main" id="{C6A8A602-5239-A74B-AD17-B72696EF3F0B}"/>
              </a:ext>
            </a:extLst>
          </p:cNvPr>
          <p:cNvSpPr>
            <a:spLocks noChangeShapeType="1"/>
          </p:cNvSpPr>
          <p:nvPr/>
        </p:nvSpPr>
        <p:spPr bwMode="auto">
          <a:xfrm>
            <a:off x="4993917" y="4565919"/>
            <a:ext cx="3381375" cy="0"/>
          </a:xfrm>
          <a:prstGeom prst="line">
            <a:avLst/>
          </a:prstGeom>
          <a:noFill/>
          <a:ln w="28575">
            <a:solidFill>
              <a:srgbClr val="CC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5" name="Rectangle 16">
            <a:extLst>
              <a:ext uri="{FF2B5EF4-FFF2-40B4-BE49-F238E27FC236}">
                <a16:creationId xmlns:a16="http://schemas.microsoft.com/office/drawing/2014/main" id="{C0FAC860-2F25-F545-9139-9C98D6260A8C}"/>
              </a:ext>
            </a:extLst>
          </p:cNvPr>
          <p:cNvSpPr>
            <a:spLocks noChangeArrowheads="1"/>
          </p:cNvSpPr>
          <p:nvPr/>
        </p:nvSpPr>
        <p:spPr bwMode="auto">
          <a:xfrm>
            <a:off x="1012467" y="4899294"/>
            <a:ext cx="2771775" cy="1238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42900" marR="0" lvl="0" indent="-342900" algn="r" defTabSz="914400" rtl="0" eaLnBrk="0" fontAlgn="base" latinLnBrk="0" hangingPunct="0">
              <a:lnSpc>
                <a:spcPct val="85000"/>
              </a:lnSpc>
              <a:spcBef>
                <a:spcPct val="20000"/>
              </a:spcBef>
              <a:spcAft>
                <a:spcPct val="0"/>
              </a:spcAft>
              <a:buClr>
                <a:srgbClr val="000099"/>
              </a:buClr>
              <a:buSzPct val="65000"/>
              <a:buFont typeface="Wingdings" pitchFamily="2" charset="2"/>
              <a:buNone/>
              <a:tabLst/>
              <a:defRPr/>
            </a:pPr>
            <a:r>
              <a:rPr kumimoji="0" lang="en-US" altLang="en-US" sz="1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state:</a:t>
            </a: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when in this </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state</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next state uniquely determined by next event</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56" name="Freeform 17">
            <a:extLst>
              <a:ext uri="{FF2B5EF4-FFF2-40B4-BE49-F238E27FC236}">
                <a16:creationId xmlns:a16="http://schemas.microsoft.com/office/drawing/2014/main" id="{6C66B08F-D328-CD47-A7C2-DEFD7C90E7AF}"/>
              </a:ext>
            </a:extLst>
          </p:cNvPr>
          <p:cNvSpPr>
            <a:spLocks/>
          </p:cNvSpPr>
          <p:nvPr/>
        </p:nvSpPr>
        <p:spPr bwMode="auto">
          <a:xfrm>
            <a:off x="4270017" y="5775594"/>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7" name="Freeform 18">
            <a:extLst>
              <a:ext uri="{FF2B5EF4-FFF2-40B4-BE49-F238E27FC236}">
                <a16:creationId xmlns:a16="http://schemas.microsoft.com/office/drawing/2014/main" id="{EBD24A16-C963-134E-B147-F90FBCE99895}"/>
              </a:ext>
            </a:extLst>
          </p:cNvPr>
          <p:cNvSpPr>
            <a:spLocks/>
          </p:cNvSpPr>
          <p:nvPr/>
        </p:nvSpPr>
        <p:spPr bwMode="auto">
          <a:xfrm flipH="1" flipV="1">
            <a:off x="9413517" y="5813694"/>
            <a:ext cx="95250" cy="581025"/>
          </a:xfrm>
          <a:custGeom>
            <a:avLst/>
            <a:gdLst>
              <a:gd name="T0" fmla="*/ 2147483647 w 60"/>
              <a:gd name="T1" fmla="*/ 2147483647 h 366"/>
              <a:gd name="T2" fmla="*/ 2147483647 w 60"/>
              <a:gd name="T3" fmla="*/ 0 h 366"/>
              <a:gd name="T4" fmla="*/ 0 60000 65536"/>
              <a:gd name="T5" fmla="*/ 0 60000 65536"/>
            </a:gdLst>
            <a:ahLst/>
            <a:cxnLst>
              <a:cxn ang="T4">
                <a:pos x="T0" y="T1"/>
              </a:cxn>
              <a:cxn ang="T5">
                <a:pos x="T2" y="T3"/>
              </a:cxn>
            </a:cxnLst>
            <a:rect l="0" t="0" r="r" b="b"/>
            <a:pathLst>
              <a:path w="60" h="366">
                <a:moveTo>
                  <a:pt x="48" y="366"/>
                </a:moveTo>
                <a:cubicBezTo>
                  <a:pt x="0" y="204"/>
                  <a:pt x="60" y="55"/>
                  <a:pt x="60" y="0"/>
                </a:cubicBezTo>
              </a:path>
            </a:pathLst>
          </a:custGeom>
          <a:noFill/>
          <a:ln w="28575" cap="flat" cmpd="sng">
            <a:solidFill>
              <a:srgbClr val="CC0000"/>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8" name="Line 19">
            <a:extLst>
              <a:ext uri="{FF2B5EF4-FFF2-40B4-BE49-F238E27FC236}">
                <a16:creationId xmlns:a16="http://schemas.microsoft.com/office/drawing/2014/main" id="{8C0C0821-24D7-9B48-B890-E098F3F3B2F5}"/>
              </a:ext>
            </a:extLst>
          </p:cNvPr>
          <p:cNvSpPr>
            <a:spLocks noChangeShapeType="1"/>
          </p:cNvSpPr>
          <p:nvPr/>
        </p:nvSpPr>
        <p:spPr bwMode="auto">
          <a:xfrm>
            <a:off x="4824055" y="5532730"/>
            <a:ext cx="1541462" cy="738164"/>
          </a:xfrm>
          <a:prstGeom prst="line">
            <a:avLst/>
          </a:prstGeom>
          <a:noFill/>
          <a:ln w="2857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9" name="Text Box 21">
            <a:extLst>
              <a:ext uri="{FF2B5EF4-FFF2-40B4-BE49-F238E27FC236}">
                <a16:creationId xmlns:a16="http://schemas.microsoft.com/office/drawing/2014/main" id="{7E164E54-B268-A247-AA63-9539F6FF224A}"/>
              </a:ext>
            </a:extLst>
          </p:cNvPr>
          <p:cNvSpPr txBox="1">
            <a:spLocks noChangeArrowheads="1"/>
          </p:cNvSpPr>
          <p:nvPr/>
        </p:nvSpPr>
        <p:spPr bwMode="auto">
          <a:xfrm>
            <a:off x="5560655" y="5312044"/>
            <a:ext cx="742950"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event</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60" name="Text Box 22">
            <a:extLst>
              <a:ext uri="{FF2B5EF4-FFF2-40B4-BE49-F238E27FC236}">
                <a16:creationId xmlns:a16="http://schemas.microsoft.com/office/drawing/2014/main" id="{DE18FED2-1875-864F-91AF-6509DB74229F}"/>
              </a:ext>
            </a:extLst>
          </p:cNvPr>
          <p:cNvSpPr txBox="1">
            <a:spLocks noChangeArrowheads="1"/>
          </p:cNvSpPr>
          <p:nvPr/>
        </p:nvSpPr>
        <p:spPr bwMode="auto">
          <a:xfrm>
            <a:off x="5520967" y="5616844"/>
            <a:ext cx="890588" cy="36671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CC0000"/>
                </a:solidFill>
                <a:effectLst/>
                <a:uLnTx/>
                <a:uFillTx/>
                <a:latin typeface="Tahoma" charset="0"/>
                <a:ea typeface="ＭＳ Ｐゴシック" charset="0"/>
                <a:cs typeface="+mn-cs"/>
              </a:rPr>
              <a:t>actions</a:t>
            </a:r>
            <a:endParaRPr kumimoji="0" lang="en-US" sz="24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261" name="Line 23">
            <a:extLst>
              <a:ext uri="{FF2B5EF4-FFF2-40B4-BE49-F238E27FC236}">
                <a16:creationId xmlns:a16="http://schemas.microsoft.com/office/drawing/2014/main" id="{F2E746A2-18BE-7647-9805-C4C76DAACB29}"/>
              </a:ext>
            </a:extLst>
          </p:cNvPr>
          <p:cNvSpPr>
            <a:spLocks noChangeShapeType="1"/>
          </p:cNvSpPr>
          <p:nvPr/>
        </p:nvSpPr>
        <p:spPr bwMode="auto">
          <a:xfrm>
            <a:off x="5470167" y="5670819"/>
            <a:ext cx="942975" cy="0"/>
          </a:xfrm>
          <a:prstGeom prst="line">
            <a:avLst/>
          </a:prstGeom>
          <a:noFill/>
          <a:ln w="28575">
            <a:solidFill>
              <a:srgbClr val="CC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3" name="Rectangle 3">
            <a:extLst>
              <a:ext uri="{FF2B5EF4-FFF2-40B4-BE49-F238E27FC236}">
                <a16:creationId xmlns:a16="http://schemas.microsoft.com/office/drawing/2014/main" id="{3081F250-E04F-164D-8093-2C4E84FB9F25}"/>
              </a:ext>
            </a:extLst>
          </p:cNvPr>
          <p:cNvSpPr txBox="1">
            <a:spLocks noChangeArrowheads="1"/>
          </p:cNvSpPr>
          <p:nvPr/>
        </p:nvSpPr>
        <p:spPr bwMode="auto">
          <a:xfrm>
            <a:off x="918939" y="3470275"/>
            <a:ext cx="11056577" cy="542925"/>
          </a:xfrm>
          <a:prstGeom prst="rect">
            <a:avLst/>
          </a:prstGeom>
          <a:noFill/>
          <a:ln>
            <a:noFill/>
          </a:ln>
          <a:effectLst/>
          <a:extLst>
            <a:ext uri="{91240B29-F687-4f45-9708-019B960494DF}">
              <a14:hiddenLine xmlns:a14="http://schemas.microsoft.com/office/drawing/2010/main" xmlns="" w="9525">
                <a:solidFill>
                  <a:srgbClr val="CC0000"/>
                </a:solidFill>
                <a:miter lim="800000"/>
                <a:headEnd/>
                <a:tailEnd/>
              </a14:hiddenLine>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use finite state machines (FSM)  to specify sender, receiver</a:t>
            </a:r>
          </a:p>
        </p:txBody>
      </p:sp>
      <p:sp>
        <p:nvSpPr>
          <p:cNvPr id="22" name="Slide Number Placeholder 2">
            <a:extLst>
              <a:ext uri="{FF2B5EF4-FFF2-40B4-BE49-F238E27FC236}">
                <a16:creationId xmlns:a16="http://schemas.microsoft.com/office/drawing/2014/main" id="{659D8DFE-4F7C-F240-94AE-B357C506057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42</a:t>
            </a:fld>
            <a:endParaRPr lang="en-US" dirty="0"/>
          </a:p>
        </p:txBody>
      </p:sp>
    </p:spTree>
    <p:extLst>
      <p:ext uri="{BB962C8B-B14F-4D97-AF65-F5344CB8AC3E}">
        <p14:creationId xmlns:p14="http://schemas.microsoft.com/office/powerpoint/2010/main" val="1599882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dissolve">
                                      <p:cBhvr>
                                        <p:cTn id="7" dur="500"/>
                                        <p:tgtEl>
                                          <p:spTgt spid="19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95"/>
                                        </p:tgtEl>
                                        <p:attrNameLst>
                                          <p:attrName>style.visibility</p:attrName>
                                        </p:attrNameLst>
                                      </p:cBhvr>
                                      <p:to>
                                        <p:strVal val="visible"/>
                                      </p:to>
                                    </p:set>
                                    <p:animEffect transition="in" filter="dissolve">
                                      <p:cBhvr>
                                        <p:cTn id="10" dur="500"/>
                                        <p:tgtEl>
                                          <p:spTgt spid="19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96"/>
                                        </p:tgtEl>
                                        <p:attrNameLst>
                                          <p:attrName>style.visibility</p:attrName>
                                        </p:attrNameLst>
                                      </p:cBhvr>
                                      <p:to>
                                        <p:strVal val="visible"/>
                                      </p:to>
                                    </p:set>
                                    <p:animEffect transition="in" filter="dissolve">
                                      <p:cBhvr>
                                        <p:cTn id="13" dur="500"/>
                                        <p:tgtEl>
                                          <p:spTgt spid="19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34"/>
                                        </p:tgtEl>
                                        <p:attrNameLst>
                                          <p:attrName>style.visibility</p:attrName>
                                        </p:attrNameLst>
                                      </p:cBhvr>
                                      <p:to>
                                        <p:strVal val="visible"/>
                                      </p:to>
                                    </p:set>
                                    <p:animEffect transition="in" filter="dissolve">
                                      <p:cBhvr>
                                        <p:cTn id="16" dur="500"/>
                                        <p:tgtEl>
                                          <p:spTgt spid="234"/>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35"/>
                                        </p:tgtEl>
                                        <p:attrNameLst>
                                          <p:attrName>style.visibility</p:attrName>
                                        </p:attrNameLst>
                                      </p:cBhvr>
                                      <p:to>
                                        <p:strVal val="visible"/>
                                      </p:to>
                                    </p:set>
                                    <p:animEffect transition="in" filter="dissolve">
                                      <p:cBhvr>
                                        <p:cTn id="19" dur="500"/>
                                        <p:tgtEl>
                                          <p:spTgt spid="235"/>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238"/>
                                        </p:tgtEl>
                                        <p:attrNameLst>
                                          <p:attrName>style.visibility</p:attrName>
                                        </p:attrNameLst>
                                      </p:cBhvr>
                                      <p:to>
                                        <p:strVal val="visible"/>
                                      </p:to>
                                    </p:set>
                                    <p:animEffect transition="in" filter="dissolve">
                                      <p:cBhvr>
                                        <p:cTn id="22" dur="500"/>
                                        <p:tgtEl>
                                          <p:spTgt spid="238"/>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39"/>
                                        </p:tgtEl>
                                        <p:attrNameLst>
                                          <p:attrName>style.visibility</p:attrName>
                                        </p:attrNameLst>
                                      </p:cBhvr>
                                      <p:to>
                                        <p:strVal val="visible"/>
                                      </p:to>
                                    </p:set>
                                    <p:animEffect transition="in" filter="dissolve">
                                      <p:cBhvr>
                                        <p:cTn id="25" dur="500"/>
                                        <p:tgtEl>
                                          <p:spTgt spid="239"/>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246"/>
                                        </p:tgtEl>
                                        <p:attrNameLst>
                                          <p:attrName>style.visibility</p:attrName>
                                        </p:attrNameLst>
                                      </p:cBhvr>
                                      <p:to>
                                        <p:strVal val="visible"/>
                                      </p:to>
                                    </p:set>
                                    <p:animEffect transition="in" filter="dissolve">
                                      <p:cBhvr>
                                        <p:cTn id="28" dur="500"/>
                                        <p:tgtEl>
                                          <p:spTgt spid="246"/>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248"/>
                                        </p:tgtEl>
                                        <p:attrNameLst>
                                          <p:attrName>style.visibility</p:attrName>
                                        </p:attrNameLst>
                                      </p:cBhvr>
                                      <p:to>
                                        <p:strVal val="visible"/>
                                      </p:to>
                                    </p:set>
                                    <p:animEffect transition="in" filter="dissolve">
                                      <p:cBhvr>
                                        <p:cTn id="31" dur="500"/>
                                        <p:tgtEl>
                                          <p:spTgt spid="248"/>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54"/>
                                        </p:tgtEl>
                                        <p:attrNameLst>
                                          <p:attrName>style.visibility</p:attrName>
                                        </p:attrNameLst>
                                      </p:cBhvr>
                                      <p:to>
                                        <p:strVal val="visible"/>
                                      </p:to>
                                    </p:set>
                                    <p:animEffect transition="in" filter="dissolve">
                                      <p:cBhvr>
                                        <p:cTn id="34" dur="500"/>
                                        <p:tgtEl>
                                          <p:spTgt spid="254"/>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55"/>
                                        </p:tgtEl>
                                        <p:attrNameLst>
                                          <p:attrName>style.visibility</p:attrName>
                                        </p:attrNameLst>
                                      </p:cBhvr>
                                      <p:to>
                                        <p:strVal val="visible"/>
                                      </p:to>
                                    </p:set>
                                    <p:animEffect transition="in" filter="dissolve">
                                      <p:cBhvr>
                                        <p:cTn id="37" dur="500"/>
                                        <p:tgtEl>
                                          <p:spTgt spid="255"/>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256"/>
                                        </p:tgtEl>
                                        <p:attrNameLst>
                                          <p:attrName>style.visibility</p:attrName>
                                        </p:attrNameLst>
                                      </p:cBhvr>
                                      <p:to>
                                        <p:strVal val="visible"/>
                                      </p:to>
                                    </p:set>
                                    <p:animEffect transition="in" filter="dissolve">
                                      <p:cBhvr>
                                        <p:cTn id="40" dur="500"/>
                                        <p:tgtEl>
                                          <p:spTgt spid="256"/>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257"/>
                                        </p:tgtEl>
                                        <p:attrNameLst>
                                          <p:attrName>style.visibility</p:attrName>
                                        </p:attrNameLst>
                                      </p:cBhvr>
                                      <p:to>
                                        <p:strVal val="visible"/>
                                      </p:to>
                                    </p:set>
                                    <p:animEffect transition="in" filter="dissolve">
                                      <p:cBhvr>
                                        <p:cTn id="43" dur="500"/>
                                        <p:tgtEl>
                                          <p:spTgt spid="257"/>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258"/>
                                        </p:tgtEl>
                                        <p:attrNameLst>
                                          <p:attrName>style.visibility</p:attrName>
                                        </p:attrNameLst>
                                      </p:cBhvr>
                                      <p:to>
                                        <p:strVal val="visible"/>
                                      </p:to>
                                    </p:set>
                                    <p:animEffect transition="in" filter="dissolve">
                                      <p:cBhvr>
                                        <p:cTn id="46" dur="500"/>
                                        <p:tgtEl>
                                          <p:spTgt spid="258"/>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259"/>
                                        </p:tgtEl>
                                        <p:attrNameLst>
                                          <p:attrName>style.visibility</p:attrName>
                                        </p:attrNameLst>
                                      </p:cBhvr>
                                      <p:to>
                                        <p:strVal val="visible"/>
                                      </p:to>
                                    </p:set>
                                    <p:animEffect transition="in" filter="dissolve">
                                      <p:cBhvr>
                                        <p:cTn id="49" dur="500"/>
                                        <p:tgtEl>
                                          <p:spTgt spid="259"/>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260"/>
                                        </p:tgtEl>
                                        <p:attrNameLst>
                                          <p:attrName>style.visibility</p:attrName>
                                        </p:attrNameLst>
                                      </p:cBhvr>
                                      <p:to>
                                        <p:strVal val="visible"/>
                                      </p:to>
                                    </p:set>
                                    <p:animEffect transition="in" filter="dissolve">
                                      <p:cBhvr>
                                        <p:cTn id="52" dur="500"/>
                                        <p:tgtEl>
                                          <p:spTgt spid="260"/>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261"/>
                                        </p:tgtEl>
                                        <p:attrNameLst>
                                          <p:attrName>style.visibility</p:attrName>
                                        </p:attrNameLst>
                                      </p:cBhvr>
                                      <p:to>
                                        <p:strVal val="visible"/>
                                      </p:to>
                                    </p:set>
                                    <p:animEffect transition="in" filter="dissolve">
                                      <p:cBhvr>
                                        <p:cTn id="55" dur="500"/>
                                        <p:tgtEl>
                                          <p:spTgt spid="261"/>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dissolve">
                                      <p:cBhvr>
                                        <p:cTn id="5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195" grpId="0" animBg="1"/>
      <p:bldP spid="196" grpId="0"/>
      <p:bldP spid="234" grpId="0" animBg="1"/>
      <p:bldP spid="235" grpId="0" animBg="1"/>
      <p:bldP spid="238" grpId="0" animBg="1"/>
      <p:bldP spid="239" grpId="0"/>
      <p:bldP spid="246" grpId="0"/>
      <p:bldP spid="248" grpId="0"/>
      <p:bldP spid="254" grpId="0" animBg="1"/>
      <p:bldP spid="255" grpId="0"/>
      <p:bldP spid="256" grpId="0" animBg="1"/>
      <p:bldP spid="257" grpId="0" animBg="1"/>
      <p:bldP spid="258" grpId="0" animBg="1"/>
      <p:bldP spid="259" grpId="0"/>
      <p:bldP spid="260" grpId="0"/>
      <p:bldP spid="261" grpId="0" animBg="1"/>
      <p:bldP spid="2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rdt1.0: </a:t>
            </a:r>
            <a:r>
              <a:rPr lang="en-US" sz="4400" dirty="0"/>
              <a:t>reliable transfer over a reliable channel</a:t>
            </a:r>
          </a:p>
        </p:txBody>
      </p:sp>
      <p:sp>
        <p:nvSpPr>
          <p:cNvPr id="22" name="Rectangle 3">
            <a:extLst>
              <a:ext uri="{FF2B5EF4-FFF2-40B4-BE49-F238E27FC236}">
                <a16:creationId xmlns:a16="http://schemas.microsoft.com/office/drawing/2014/main" id="{973DDEF7-C28A-F04F-AD65-DE94D6CF205E}"/>
              </a:ext>
            </a:extLst>
          </p:cNvPr>
          <p:cNvSpPr txBox="1">
            <a:spLocks noChangeArrowheads="1"/>
          </p:cNvSpPr>
          <p:nvPr/>
        </p:nvSpPr>
        <p:spPr>
          <a:xfrm>
            <a:off x="798690" y="1370551"/>
            <a:ext cx="7896225" cy="301942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perfectly reliable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bit errors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no loss of packets</a:t>
            </a:r>
          </a:p>
        </p:txBody>
      </p:sp>
      <p:sp>
        <p:nvSpPr>
          <p:cNvPr id="42" name="Freeform 6">
            <a:extLst>
              <a:ext uri="{FF2B5EF4-FFF2-40B4-BE49-F238E27FC236}">
                <a16:creationId xmlns:a16="http://schemas.microsoft.com/office/drawing/2014/main" id="{72679C5D-F3D6-DB4D-B0B3-7D339F36B74D}"/>
              </a:ext>
            </a:extLst>
          </p:cNvPr>
          <p:cNvSpPr>
            <a:spLocks/>
          </p:cNvSpPr>
          <p:nvPr/>
        </p:nvSpPr>
        <p:spPr bwMode="auto">
          <a:xfrm>
            <a:off x="2850759" y="4627024"/>
            <a:ext cx="611187" cy="1027112"/>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3" name="Text Box 7">
            <a:extLst>
              <a:ext uri="{FF2B5EF4-FFF2-40B4-BE49-F238E27FC236}">
                <a16:creationId xmlns:a16="http://schemas.microsoft.com/office/drawing/2014/main" id="{9B9E7156-7163-514D-9217-22616724C466}"/>
              </a:ext>
            </a:extLst>
          </p:cNvPr>
          <p:cNvSpPr txBox="1">
            <a:spLocks noChangeArrowheads="1"/>
          </p:cNvSpPr>
          <p:nvPr/>
        </p:nvSpPr>
        <p:spPr bwMode="auto">
          <a:xfrm>
            <a:off x="3251680" y="5048046"/>
            <a:ext cx="268287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packet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(packet)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5" name="Group 4">
            <a:extLst>
              <a:ext uri="{FF2B5EF4-FFF2-40B4-BE49-F238E27FC236}">
                <a16:creationId xmlns:a16="http://schemas.microsoft.com/office/drawing/2014/main" id="{C7585234-D59C-0545-841B-A27D389014BC}"/>
              </a:ext>
            </a:extLst>
          </p:cNvPr>
          <p:cNvGrpSpPr/>
          <p:nvPr/>
        </p:nvGrpSpPr>
        <p:grpSpPr>
          <a:xfrm>
            <a:off x="3261921" y="4671474"/>
            <a:ext cx="2255838" cy="428625"/>
            <a:chOff x="3084121" y="4379374"/>
            <a:chExt cx="2255838" cy="428625"/>
          </a:xfrm>
        </p:grpSpPr>
        <p:sp>
          <p:nvSpPr>
            <p:cNvPr id="44" name="Text Box 8">
              <a:extLst>
                <a:ext uri="{FF2B5EF4-FFF2-40B4-BE49-F238E27FC236}">
                  <a16:creationId xmlns:a16="http://schemas.microsoft.com/office/drawing/2014/main" id="{F76E2421-9F9F-FC42-837C-A6C05CDF5A21}"/>
                </a:ext>
              </a:extLst>
            </p:cNvPr>
            <p:cNvSpPr txBox="1">
              <a:spLocks noChangeArrowheads="1"/>
            </p:cNvSpPr>
            <p:nvPr/>
          </p:nvSpPr>
          <p:spPr bwMode="auto">
            <a:xfrm>
              <a:off x="3084121" y="4379374"/>
              <a:ext cx="22558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5" name="Line 9">
              <a:extLst>
                <a:ext uri="{FF2B5EF4-FFF2-40B4-BE49-F238E27FC236}">
                  <a16:creationId xmlns:a16="http://schemas.microsoft.com/office/drawing/2014/main" id="{7D992FAD-AF7B-FB47-8AD1-6805A49B2633}"/>
                </a:ext>
              </a:extLst>
            </p:cNvPr>
            <p:cNvSpPr>
              <a:spLocks noChangeShapeType="1"/>
            </p:cNvSpPr>
            <p:nvPr/>
          </p:nvSpPr>
          <p:spPr bwMode="auto">
            <a:xfrm>
              <a:off x="3184134" y="4722274"/>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7" name="Text Box 11">
            <a:extLst>
              <a:ext uri="{FF2B5EF4-FFF2-40B4-BE49-F238E27FC236}">
                <a16:creationId xmlns:a16="http://schemas.microsoft.com/office/drawing/2014/main" id="{3D37D715-DFFD-D144-86D7-84AAD14254C9}"/>
              </a:ext>
            </a:extLst>
          </p:cNvPr>
          <p:cNvSpPr txBox="1">
            <a:spLocks noChangeArrowheads="1"/>
          </p:cNvSpPr>
          <p:nvPr/>
        </p:nvSpPr>
        <p:spPr bwMode="auto">
          <a:xfrm>
            <a:off x="9581566" y="5063272"/>
            <a:ext cx="2487612"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packet,data</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0" name="Freeform 14">
            <a:extLst>
              <a:ext uri="{FF2B5EF4-FFF2-40B4-BE49-F238E27FC236}">
                <a16:creationId xmlns:a16="http://schemas.microsoft.com/office/drawing/2014/main" id="{971AF932-17EF-C746-BE92-15D36EC0FFDD}"/>
              </a:ext>
            </a:extLst>
          </p:cNvPr>
          <p:cNvSpPr>
            <a:spLocks/>
          </p:cNvSpPr>
          <p:nvPr/>
        </p:nvSpPr>
        <p:spPr bwMode="auto">
          <a:xfrm>
            <a:off x="9171991" y="4666397"/>
            <a:ext cx="611187" cy="102711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B8AF4F26-5E6F-8F4D-A612-50842B04E515}"/>
              </a:ext>
            </a:extLst>
          </p:cNvPr>
          <p:cNvGrpSpPr/>
          <p:nvPr/>
        </p:nvGrpSpPr>
        <p:grpSpPr>
          <a:xfrm>
            <a:off x="9597441" y="4742597"/>
            <a:ext cx="1541462" cy="336550"/>
            <a:chOff x="9419641" y="4450497"/>
            <a:chExt cx="1541462" cy="336550"/>
          </a:xfrm>
        </p:grpSpPr>
        <p:sp>
          <p:nvSpPr>
            <p:cNvPr id="52" name="Line 16">
              <a:extLst>
                <a:ext uri="{FF2B5EF4-FFF2-40B4-BE49-F238E27FC236}">
                  <a16:creationId xmlns:a16="http://schemas.microsoft.com/office/drawing/2014/main" id="{755DAE31-6FE9-AA43-BE65-0F2D63F3A75D}"/>
                </a:ext>
              </a:extLst>
            </p:cNvPr>
            <p:cNvSpPr>
              <a:spLocks noChangeShapeType="1"/>
            </p:cNvSpPr>
            <p:nvPr/>
          </p:nvSpPr>
          <p:spPr bwMode="auto">
            <a:xfrm>
              <a:off x="9505366" y="4774347"/>
              <a:ext cx="1296987"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Rectangle 18">
              <a:extLst>
                <a:ext uri="{FF2B5EF4-FFF2-40B4-BE49-F238E27FC236}">
                  <a16:creationId xmlns:a16="http://schemas.microsoft.com/office/drawing/2014/main" id="{CC7E66DF-39CF-1142-BEBC-BFB9E33B62F7}"/>
                </a:ext>
              </a:extLst>
            </p:cNvPr>
            <p:cNvSpPr>
              <a:spLocks noChangeArrowheads="1"/>
            </p:cNvSpPr>
            <p:nvPr/>
          </p:nvSpPr>
          <p:spPr bwMode="auto">
            <a:xfrm>
              <a:off x="9419641" y="4450497"/>
              <a:ext cx="1541462"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err="1">
                  <a:ln>
                    <a:noFill/>
                  </a:ln>
                  <a:solidFill>
                    <a:srgbClr val="000000"/>
                  </a:solidFill>
                  <a:effectLst/>
                  <a:uLnTx/>
                  <a:uFillTx/>
                  <a:latin typeface="Arial" charset="0"/>
                  <a:ea typeface="ＭＳ Ｐゴシック" charset="0"/>
                  <a:cs typeface="+mn-cs"/>
                </a:rPr>
                <a:t>rdt_rcv</a:t>
              </a:r>
              <a:r>
                <a:rPr kumimoji="0" lang="en-US" sz="1600" b="0" i="0" u="none" strike="noStrike" kern="1200" cap="none" spc="0" normalizeH="0" baseline="0" noProof="0" dirty="0">
                  <a:ln>
                    <a:noFill/>
                  </a:ln>
                  <a:solidFill>
                    <a:srgbClr val="000000"/>
                  </a:solidFill>
                  <a:effectLst/>
                  <a:uLnTx/>
                  <a:uFillTx/>
                  <a:latin typeface="Arial" charset="0"/>
                  <a:ea typeface="ＭＳ Ｐゴシック" charset="0"/>
                  <a:cs typeface="+mn-cs"/>
                </a:rPr>
                <a:t>(packet)</a:t>
              </a:r>
            </a:p>
          </p:txBody>
        </p:sp>
      </p:grpSp>
      <p:grpSp>
        <p:nvGrpSpPr>
          <p:cNvPr id="10" name="Group 9">
            <a:extLst>
              <a:ext uri="{FF2B5EF4-FFF2-40B4-BE49-F238E27FC236}">
                <a16:creationId xmlns:a16="http://schemas.microsoft.com/office/drawing/2014/main" id="{C6A7B144-988F-3142-A53D-2AD67E7E25EE}"/>
              </a:ext>
            </a:extLst>
          </p:cNvPr>
          <p:cNvGrpSpPr/>
          <p:nvPr/>
        </p:nvGrpSpPr>
        <p:grpSpPr>
          <a:xfrm>
            <a:off x="6812375" y="4666397"/>
            <a:ext cx="2496141" cy="1027113"/>
            <a:chOff x="6075775" y="5479197"/>
            <a:chExt cx="2496141" cy="1027113"/>
          </a:xfrm>
        </p:grpSpPr>
        <p:sp>
          <p:nvSpPr>
            <p:cNvPr id="48" name="Oval 12">
              <a:extLst>
                <a:ext uri="{FF2B5EF4-FFF2-40B4-BE49-F238E27FC236}">
                  <a16:creationId xmlns:a16="http://schemas.microsoft.com/office/drawing/2014/main" id="{15A02CFE-8E15-5B47-955E-884B96AD154D}"/>
                </a:ext>
              </a:extLst>
            </p:cNvPr>
            <p:cNvSpPr>
              <a:spLocks noChangeArrowheads="1"/>
            </p:cNvSpPr>
            <p:nvPr/>
          </p:nvSpPr>
          <p:spPr bwMode="auto">
            <a:xfrm>
              <a:off x="7536866" y="5495072"/>
              <a:ext cx="955675" cy="101123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9" name="Text Box 13">
              <a:extLst>
                <a:ext uri="{FF2B5EF4-FFF2-40B4-BE49-F238E27FC236}">
                  <a16:creationId xmlns:a16="http://schemas.microsoft.com/office/drawing/2014/main" id="{CBC9B555-6B5C-7741-88F2-5079C590022D}"/>
                </a:ext>
              </a:extLst>
            </p:cNvPr>
            <p:cNvSpPr txBox="1">
              <a:spLocks noChangeArrowheads="1"/>
            </p:cNvSpPr>
            <p:nvPr/>
          </p:nvSpPr>
          <p:spPr bwMode="auto">
            <a:xfrm>
              <a:off x="7473366" y="5580797"/>
              <a:ext cx="1098550" cy="912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3" name="Line 17">
              <a:extLst>
                <a:ext uri="{FF2B5EF4-FFF2-40B4-BE49-F238E27FC236}">
                  <a16:creationId xmlns:a16="http://schemas.microsoft.com/office/drawing/2014/main" id="{07806C13-AC0C-744F-A689-B195B8638391}"/>
                </a:ext>
              </a:extLst>
            </p:cNvPr>
            <p:cNvSpPr>
              <a:spLocks noChangeShapeType="1"/>
            </p:cNvSpPr>
            <p:nvPr/>
          </p:nvSpPr>
          <p:spPr bwMode="auto">
            <a:xfrm>
              <a:off x="7213016" y="5479197"/>
              <a:ext cx="385762" cy="242888"/>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 name="Text Box 20">
              <a:extLst>
                <a:ext uri="{FF2B5EF4-FFF2-40B4-BE49-F238E27FC236}">
                  <a16:creationId xmlns:a16="http://schemas.microsoft.com/office/drawing/2014/main" id="{AD290DCB-DA87-BF46-B9F0-5E8404C38FE9}"/>
                </a:ext>
              </a:extLst>
            </p:cNvPr>
            <p:cNvSpPr txBox="1">
              <a:spLocks noChangeArrowheads="1"/>
            </p:cNvSpPr>
            <p:nvPr/>
          </p:nvSpPr>
          <p:spPr bwMode="auto">
            <a:xfrm>
              <a:off x="6075775" y="5745404"/>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grpSp>
      <p:pic>
        <p:nvPicPr>
          <p:cNvPr id="25604" name="Picture 4" descr="Image result for easy button&quot;">
            <a:extLst>
              <a:ext uri="{FF2B5EF4-FFF2-40B4-BE49-F238E27FC236}">
                <a16:creationId xmlns:a16="http://schemas.microsoft.com/office/drawing/2014/main" id="{FD822998-0D59-7945-AC2A-EA37C240B2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7940" y="1871323"/>
            <a:ext cx="2139751" cy="2139751"/>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3">
            <a:extLst>
              <a:ext uri="{FF2B5EF4-FFF2-40B4-BE49-F238E27FC236}">
                <a16:creationId xmlns:a16="http://schemas.microsoft.com/office/drawing/2014/main" id="{85610A16-2670-7448-8F41-F03B9E524F38}"/>
              </a:ext>
            </a:extLst>
          </p:cNvPr>
          <p:cNvSpPr txBox="1">
            <a:spLocks noChangeArrowheads="1"/>
          </p:cNvSpPr>
          <p:nvPr/>
        </p:nvSpPr>
        <p:spPr>
          <a:xfrm>
            <a:off x="798690" y="2794001"/>
            <a:ext cx="7896225" cy="15113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separate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FSMs for sender, receiver:</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sender sends data into underlying channel</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reads data from underlying channel</a:t>
            </a:r>
          </a:p>
        </p:txBody>
      </p:sp>
      <p:grpSp>
        <p:nvGrpSpPr>
          <p:cNvPr id="9" name="Group 8">
            <a:extLst>
              <a:ext uri="{FF2B5EF4-FFF2-40B4-BE49-F238E27FC236}">
                <a16:creationId xmlns:a16="http://schemas.microsoft.com/office/drawing/2014/main" id="{7F2EE118-43B6-9B4F-B323-BCE06C274814}"/>
              </a:ext>
            </a:extLst>
          </p:cNvPr>
          <p:cNvGrpSpPr/>
          <p:nvPr/>
        </p:nvGrpSpPr>
        <p:grpSpPr>
          <a:xfrm>
            <a:off x="706840" y="4601624"/>
            <a:ext cx="2271310" cy="1027112"/>
            <a:chOff x="262340" y="5579524"/>
            <a:chExt cx="2271310" cy="1027112"/>
          </a:xfrm>
        </p:grpSpPr>
        <p:grpSp>
          <p:nvGrpSpPr>
            <p:cNvPr id="8" name="Group 7">
              <a:extLst>
                <a:ext uri="{FF2B5EF4-FFF2-40B4-BE49-F238E27FC236}">
                  <a16:creationId xmlns:a16="http://schemas.microsoft.com/office/drawing/2014/main" id="{685AB00B-9A93-AB4E-B61E-272D7AC641F9}"/>
                </a:ext>
              </a:extLst>
            </p:cNvPr>
            <p:cNvGrpSpPr/>
            <p:nvPr/>
          </p:nvGrpSpPr>
          <p:grpSpPr>
            <a:xfrm>
              <a:off x="262340" y="5579524"/>
              <a:ext cx="2201069" cy="1027112"/>
              <a:chOff x="795740" y="4614324"/>
              <a:chExt cx="2201069" cy="1027112"/>
            </a:xfrm>
          </p:grpSpPr>
          <p:sp>
            <p:nvSpPr>
              <p:cNvPr id="46" name="Line 10">
                <a:extLst>
                  <a:ext uri="{FF2B5EF4-FFF2-40B4-BE49-F238E27FC236}">
                    <a16:creationId xmlns:a16="http://schemas.microsoft.com/office/drawing/2014/main" id="{53CBEB33-D2BE-EA4E-9053-8A4F592B82D6}"/>
                  </a:ext>
                </a:extLst>
              </p:cNvPr>
              <p:cNvSpPr>
                <a:spLocks noChangeShapeType="1"/>
              </p:cNvSpPr>
              <p:nvPr/>
            </p:nvSpPr>
            <p:spPr bwMode="auto">
              <a:xfrm>
                <a:off x="1717284" y="4614324"/>
                <a:ext cx="385762" cy="242887"/>
              </a:xfrm>
              <a:prstGeom prst="line">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5" name="Text Box 19">
                <a:extLst>
                  <a:ext uri="{FF2B5EF4-FFF2-40B4-BE49-F238E27FC236}">
                    <a16:creationId xmlns:a16="http://schemas.microsoft.com/office/drawing/2014/main" id="{16E30F35-9D21-5542-B316-8DC5ACBE27DA}"/>
                  </a:ext>
                </a:extLst>
              </p:cNvPr>
              <p:cNvSpPr txBox="1">
                <a:spLocks noChangeArrowheads="1"/>
              </p:cNvSpPr>
              <p:nvPr/>
            </p:nvSpPr>
            <p:spPr bwMode="auto">
              <a:xfrm>
                <a:off x="795740" y="4985781"/>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40" name="Oval 4">
                <a:extLst>
                  <a:ext uri="{FF2B5EF4-FFF2-40B4-BE49-F238E27FC236}">
                    <a16:creationId xmlns:a16="http://schemas.microsoft.com/office/drawing/2014/main" id="{1B157770-6762-CF45-9B74-7457DBFE2B56}"/>
                  </a:ext>
                </a:extLst>
              </p:cNvPr>
              <p:cNvSpPr>
                <a:spLocks noChangeArrowheads="1"/>
              </p:cNvSpPr>
              <p:nvPr/>
            </p:nvSpPr>
            <p:spPr bwMode="auto">
              <a:xfrm>
                <a:off x="2041134" y="4630199"/>
                <a:ext cx="955675" cy="1011237"/>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1" name="Text Box 5">
              <a:extLst>
                <a:ext uri="{FF2B5EF4-FFF2-40B4-BE49-F238E27FC236}">
                  <a16:creationId xmlns:a16="http://schemas.microsoft.com/office/drawing/2014/main" id="{CE38ECA0-E265-FA4A-950E-CC50EF2CA516}"/>
                </a:ext>
              </a:extLst>
            </p:cNvPr>
            <p:cNvSpPr txBox="1">
              <a:spLocks noChangeArrowheads="1"/>
            </p:cNvSpPr>
            <p:nvPr/>
          </p:nvSpPr>
          <p:spPr bwMode="auto">
            <a:xfrm>
              <a:off x="1435100" y="5693824"/>
              <a:ext cx="1098550" cy="91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27" name="Slide Number Placeholder 2">
            <a:extLst>
              <a:ext uri="{FF2B5EF4-FFF2-40B4-BE49-F238E27FC236}">
                <a16:creationId xmlns:a16="http://schemas.microsoft.com/office/drawing/2014/main" id="{4E6AC2D9-3427-7142-95C3-6DF77122338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43</a:t>
            </a:fld>
            <a:endParaRPr lang="en-US" dirty="0"/>
          </a:p>
        </p:txBody>
      </p:sp>
    </p:spTree>
    <p:extLst>
      <p:ext uri="{BB962C8B-B14F-4D97-AF65-F5344CB8AC3E}">
        <p14:creationId xmlns:p14="http://schemas.microsoft.com/office/powerpoint/2010/main" val="851839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dissolve">
                                      <p:cBhvr>
                                        <p:cTn id="17" dur="500"/>
                                        <p:tgtEl>
                                          <p:spTgt spid="42"/>
                                        </p:tgtEl>
                                      </p:cBhvr>
                                    </p:animEffect>
                                  </p:childTnLst>
                                </p:cTn>
                              </p:par>
                            </p:childTnLst>
                          </p:cTn>
                        </p:par>
                        <p:par>
                          <p:cTn id="18" fill="hold">
                            <p:stCondLst>
                              <p:cond delay="500"/>
                            </p:stCondLst>
                            <p:childTnLst>
                              <p:par>
                                <p:cTn id="19" presetID="9"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dissolve">
                                      <p:cBhvr>
                                        <p:cTn id="21" dur="500"/>
                                        <p:tgtEl>
                                          <p:spTgt spid="5"/>
                                        </p:tgtEl>
                                      </p:cBhvr>
                                    </p:animEffect>
                                  </p:childTnLst>
                                </p:cTn>
                              </p:par>
                            </p:childTnLst>
                          </p:cTn>
                        </p:par>
                        <p:par>
                          <p:cTn id="22" fill="hold">
                            <p:stCondLst>
                              <p:cond delay="1000"/>
                            </p:stCondLst>
                            <p:childTnLst>
                              <p:par>
                                <p:cTn id="23" presetID="9" presetClass="entr" presetSubtype="0" fill="hold" grpId="0" nodeType="afterEffect">
                                  <p:stCondLst>
                                    <p:cond delay="0"/>
                                  </p:stCondLst>
                                  <p:childTnLst>
                                    <p:set>
                                      <p:cBhvr>
                                        <p:cTn id="24" dur="1" fill="hold">
                                          <p:stCondLst>
                                            <p:cond delay="0"/>
                                          </p:stCondLst>
                                        </p:cTn>
                                        <p:tgtEl>
                                          <p:spTgt spid="43"/>
                                        </p:tgtEl>
                                        <p:attrNameLst>
                                          <p:attrName>style.visibility</p:attrName>
                                        </p:attrNameLst>
                                      </p:cBhvr>
                                      <p:to>
                                        <p:strVal val="visible"/>
                                      </p:to>
                                    </p:set>
                                    <p:animEffect transition="in" filter="dissolve">
                                      <p:cBhvr>
                                        <p:cTn id="25" dur="500"/>
                                        <p:tgtEl>
                                          <p:spTgt spid="43"/>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dissolv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50"/>
                                        </p:tgtEl>
                                        <p:attrNameLst>
                                          <p:attrName>style.visibility</p:attrName>
                                        </p:attrNameLst>
                                      </p:cBhvr>
                                      <p:to>
                                        <p:strVal val="visible"/>
                                      </p:to>
                                    </p:set>
                                    <p:animEffect transition="in" filter="dissolve">
                                      <p:cBhvr>
                                        <p:cTn id="35" dur="500"/>
                                        <p:tgtEl>
                                          <p:spTgt spid="50"/>
                                        </p:tgtEl>
                                      </p:cBhvr>
                                    </p:animEffect>
                                  </p:childTnLst>
                                </p:cTn>
                              </p:par>
                            </p:childTnLst>
                          </p:cTn>
                        </p:par>
                        <p:par>
                          <p:cTn id="36" fill="hold">
                            <p:stCondLst>
                              <p:cond delay="500"/>
                            </p:stCondLst>
                            <p:childTnLst>
                              <p:par>
                                <p:cTn id="37" presetID="9" presetClass="entr" presetSubtype="0" fill="hold"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dissolve">
                                      <p:cBhvr>
                                        <p:cTn id="39" dur="500"/>
                                        <p:tgtEl>
                                          <p:spTgt spid="6"/>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dissolve">
                                      <p:cBhvr>
                                        <p:cTn id="43" dur="500"/>
                                        <p:tgtEl>
                                          <p:spTgt spid="47"/>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nodeType="clickEffect">
                                  <p:stCondLst>
                                    <p:cond delay="0"/>
                                  </p:stCondLst>
                                  <p:childTnLst>
                                    <p:set>
                                      <p:cBhvr>
                                        <p:cTn id="47" dur="1" fill="hold">
                                          <p:stCondLst>
                                            <p:cond delay="0"/>
                                          </p:stCondLst>
                                        </p:cTn>
                                        <p:tgtEl>
                                          <p:spTgt spid="25604"/>
                                        </p:tgtEl>
                                        <p:attrNameLst>
                                          <p:attrName>style.visibility</p:attrName>
                                        </p:attrNameLst>
                                      </p:cBhvr>
                                      <p:to>
                                        <p:strVal val="visible"/>
                                      </p:to>
                                    </p:set>
                                    <p:animEffect transition="in" filter="dissolve">
                                      <p:cBhvr>
                                        <p:cTn id="48" dur="500"/>
                                        <p:tgtEl>
                                          <p:spTgt spid="256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7" grpId="0"/>
      <p:bldP spid="50" grpId="0" animBg="1"/>
      <p:bldP spid="2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channel with bit errors</a:t>
            </a:r>
            <a:endParaRPr lang="en-US" sz="4400" dirty="0"/>
          </a:p>
        </p:txBody>
      </p:sp>
      <p:sp>
        <p:nvSpPr>
          <p:cNvPr id="23" name="Rectangle 3">
            <a:extLst>
              <a:ext uri="{FF2B5EF4-FFF2-40B4-BE49-F238E27FC236}">
                <a16:creationId xmlns:a16="http://schemas.microsoft.com/office/drawing/2014/main" id="{3E368E9F-FC61-C94B-B4CE-5CA7B0FEB788}"/>
              </a:ext>
            </a:extLst>
          </p:cNvPr>
          <p:cNvSpPr txBox="1">
            <a:spLocks noChangeArrowheads="1"/>
          </p:cNvSpPr>
          <p:nvPr/>
        </p:nvSpPr>
        <p:spPr>
          <a:xfrm>
            <a:off x="673994" y="1274398"/>
            <a:ext cx="11100625" cy="44481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9575" marR="0" lvl="0" indent="-295275"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underlying channel may flip bits in packet</a:t>
            </a:r>
          </a:p>
          <a:p>
            <a:pPr marL="695325" marR="0" lvl="1" indent="-231775" algn="l" defTabSz="914400" rtl="0" eaLnBrk="1" fontAlgn="auto" latinLnBrk="0" hangingPunct="1">
              <a:lnSpc>
                <a:spcPct val="80000"/>
              </a:lnSpc>
              <a:spcBef>
                <a:spcPts val="8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checksum to detect bit errors</a:t>
            </a:r>
          </a:p>
          <a:p>
            <a:pPr marL="409575" marR="0" lvl="0" indent="-279400" algn="l" defTabSz="914400" rtl="0" eaLnBrk="1" fontAlgn="auto" latinLnBrk="0" hangingPunct="1">
              <a:lnSpc>
                <a:spcPct val="75000"/>
              </a:lnSpc>
              <a:spcBef>
                <a:spcPts val="1000"/>
              </a:spcBef>
              <a:spcAft>
                <a:spcPts val="0"/>
              </a:spcAft>
              <a:buClr>
                <a:srgbClr val="0000A3"/>
              </a:buClr>
              <a:buSzTx/>
              <a:buFont typeface="Wingdings" charset="2"/>
              <a:buChar char="§"/>
              <a:tabLst/>
              <a:defRPr/>
            </a:pP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the</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question: how to recover from errors?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Rectangle 2">
            <a:extLst>
              <a:ext uri="{FF2B5EF4-FFF2-40B4-BE49-F238E27FC236}">
                <a16:creationId xmlns:a16="http://schemas.microsoft.com/office/drawing/2014/main" id="{6EBA4373-2F4E-9C40-8D34-CD4CD038CE07}"/>
              </a:ext>
            </a:extLst>
          </p:cNvPr>
          <p:cNvSpPr txBox="1">
            <a:spLocks noChangeArrowheads="1"/>
          </p:cNvSpPr>
          <p:nvPr/>
        </p:nvSpPr>
        <p:spPr>
          <a:xfrm>
            <a:off x="662419" y="2680738"/>
            <a:ext cx="11004862" cy="215700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95325" marR="0" lvl="1" indent="-231775" algn="l" defTabSz="914400" rtl="0" eaLnBrk="1" fontAlgn="auto" latinLnBrk="0" hangingPunct="1">
              <a:lnSpc>
                <a:spcPct val="90000"/>
              </a:lnSpc>
              <a:spcBef>
                <a:spcPct val="45000"/>
              </a:spcBef>
              <a:spcAft>
                <a:spcPts val="0"/>
              </a:spcAft>
              <a:buClr>
                <a:srgbClr val="0000A8"/>
              </a:buClr>
              <a:buSzTx/>
              <a:buFont typeface="Arial"/>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acknowledgements (ACKs):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receiver explicitly tells sender that pkt received OK</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negative acknowledgements (NAKs):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receiver explicitly tells sender that pkt had errors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a:t>
            </a: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retransmits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pkt on receipt of NAK</a:t>
            </a:r>
          </a:p>
        </p:txBody>
      </p:sp>
      <p:grpSp>
        <p:nvGrpSpPr>
          <p:cNvPr id="7" name="Group 13">
            <a:extLst>
              <a:ext uri="{FF2B5EF4-FFF2-40B4-BE49-F238E27FC236}">
                <a16:creationId xmlns:a16="http://schemas.microsoft.com/office/drawing/2014/main" id="{0DED2191-7C7B-EA46-AFB1-5A7A4509EEC8}"/>
              </a:ext>
            </a:extLst>
          </p:cNvPr>
          <p:cNvGrpSpPr>
            <a:grpSpLocks/>
          </p:cNvGrpSpPr>
          <p:nvPr/>
        </p:nvGrpSpPr>
        <p:grpSpPr bwMode="auto">
          <a:xfrm>
            <a:off x="937549" y="5087784"/>
            <a:ext cx="10729731" cy="1466850"/>
            <a:chOff x="1552" y="2800"/>
            <a:chExt cx="2578" cy="924"/>
          </a:xfrm>
        </p:grpSpPr>
        <p:sp>
          <p:nvSpPr>
            <p:cNvPr id="8" name="Rectangle 7">
              <a:extLst>
                <a:ext uri="{FF2B5EF4-FFF2-40B4-BE49-F238E27FC236}">
                  <a16:creationId xmlns:a16="http://schemas.microsoft.com/office/drawing/2014/main" id="{CA5C33DB-F1DF-074B-AA2F-B41978703359}"/>
                </a:ext>
              </a:extLst>
            </p:cNvPr>
            <p:cNvSpPr>
              <a:spLocks noChangeArrowheads="1"/>
            </p:cNvSpPr>
            <p:nvPr/>
          </p:nvSpPr>
          <p:spPr bwMode="auto">
            <a:xfrm>
              <a:off x="1552" y="2974"/>
              <a:ext cx="2578" cy="595"/>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9" name="Rectangle 9">
              <a:extLst>
                <a:ext uri="{FF2B5EF4-FFF2-40B4-BE49-F238E27FC236}">
                  <a16:creationId xmlns:a16="http://schemas.microsoft.com/office/drawing/2014/main" id="{CB4139DF-921F-E940-9AD8-677EFA8E24B3}"/>
                </a:ext>
              </a:extLst>
            </p:cNvPr>
            <p:cNvSpPr>
              <a:spLocks noChangeArrowheads="1"/>
            </p:cNvSpPr>
            <p:nvPr/>
          </p:nvSpPr>
          <p:spPr bwMode="auto">
            <a:xfrm>
              <a:off x="2226" y="2864"/>
              <a:ext cx="88" cy="223"/>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 name="Text Box 10">
              <a:extLst>
                <a:ext uri="{FF2B5EF4-FFF2-40B4-BE49-F238E27FC236}">
                  <a16:creationId xmlns:a16="http://schemas.microsoft.com/office/drawing/2014/main" id="{B44BC4A2-14C8-8A47-B1A1-506171B4D389}"/>
                </a:ext>
              </a:extLst>
            </p:cNvPr>
            <p:cNvSpPr txBox="1">
              <a:spLocks noChangeArrowheads="1"/>
            </p:cNvSpPr>
            <p:nvPr/>
          </p:nvSpPr>
          <p:spPr bwMode="auto">
            <a:xfrm>
              <a:off x="1724" y="2800"/>
              <a:ext cx="687"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stop and wait</a:t>
              </a:r>
            </a:p>
          </p:txBody>
        </p:sp>
        <p:sp>
          <p:nvSpPr>
            <p:cNvPr id="11" name="Text Box 6">
              <a:extLst>
                <a:ext uri="{FF2B5EF4-FFF2-40B4-BE49-F238E27FC236}">
                  <a16:creationId xmlns:a16="http://schemas.microsoft.com/office/drawing/2014/main" id="{EEE47A92-87A4-AD48-8A94-DC9DCFA6DD50}"/>
                </a:ext>
              </a:extLst>
            </p:cNvPr>
            <p:cNvSpPr txBox="1">
              <a:spLocks noChangeArrowheads="1"/>
            </p:cNvSpPr>
            <p:nvPr/>
          </p:nvSpPr>
          <p:spPr bwMode="auto">
            <a:xfrm>
              <a:off x="1678" y="3136"/>
              <a:ext cx="2452" cy="58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CC0000"/>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 sends one packet,  then waits for receiver  response</a:t>
              </a:r>
            </a:p>
          </p:txBody>
        </p:sp>
      </p:grpSp>
      <p:sp>
        <p:nvSpPr>
          <p:cNvPr id="12" name="Slide Number Placeholder 2">
            <a:extLst>
              <a:ext uri="{FF2B5EF4-FFF2-40B4-BE49-F238E27FC236}">
                <a16:creationId xmlns:a16="http://schemas.microsoft.com/office/drawing/2014/main" id="{8EDA3199-9071-AC4D-8C68-A368602E92B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44</a:t>
            </a:fld>
            <a:endParaRPr lang="en-US" dirty="0"/>
          </a:p>
        </p:txBody>
      </p:sp>
    </p:spTree>
    <p:extLst>
      <p:ext uri="{BB962C8B-B14F-4D97-AF65-F5344CB8AC3E}">
        <p14:creationId xmlns:p14="http://schemas.microsoft.com/office/powerpoint/2010/main" val="157211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dissolv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5">
                                            <p:txEl>
                                              <p:pRg st="0" end="0"/>
                                            </p:txEl>
                                          </p:spTgt>
                                        </p:tgtEl>
                                        <p:attrNameLst>
                                          <p:attrName>style.visibility</p:attrName>
                                        </p:attrNameLst>
                                      </p:cBhvr>
                                      <p:to>
                                        <p:strVal val="visible"/>
                                      </p:to>
                                    </p:set>
                                    <p:animEffect transition="in" filter="dissolve">
                                      <p:cBhvr>
                                        <p:cTn id="12" dur="500"/>
                                        <p:tgtEl>
                                          <p:spTgt spid="2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5">
                                            <p:txEl>
                                              <p:pRg st="1" end="1"/>
                                            </p:txEl>
                                          </p:spTgt>
                                        </p:tgtEl>
                                        <p:attrNameLst>
                                          <p:attrName>style.visibility</p:attrName>
                                        </p:attrNameLst>
                                      </p:cBhvr>
                                      <p:to>
                                        <p:strVal val="visible"/>
                                      </p:to>
                                    </p:set>
                                    <p:animEffect transition="in" filter="dissolve">
                                      <p:cBhvr>
                                        <p:cTn id="17" dur="500"/>
                                        <p:tgtEl>
                                          <p:spTgt spid="2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5">
                                            <p:txEl>
                                              <p:pRg st="2" end="2"/>
                                            </p:txEl>
                                          </p:spTgt>
                                        </p:tgtEl>
                                        <p:attrNameLst>
                                          <p:attrName>style.visibility</p:attrName>
                                        </p:attrNameLst>
                                      </p:cBhvr>
                                      <p:to>
                                        <p:strVal val="visible"/>
                                      </p:to>
                                    </p:set>
                                    <p:animEffect transition="in" filter="dissolve">
                                      <p:cBhvr>
                                        <p:cTn id="22" dur="500"/>
                                        <p:tgtEl>
                                          <p:spTgt spid="2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dissolv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5" grpId="0" build="p" bldLvl="2"/>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Rectangle 168">
            <a:extLst>
              <a:ext uri="{FF2B5EF4-FFF2-40B4-BE49-F238E27FC236}">
                <a16:creationId xmlns:a16="http://schemas.microsoft.com/office/drawing/2014/main" id="{68EB694D-F4ED-0141-BBB1-034CE4FDF113}"/>
              </a:ext>
            </a:extLst>
          </p:cNvPr>
          <p:cNvSpPr/>
          <p:nvPr/>
        </p:nvSpPr>
        <p:spPr>
          <a:xfrm>
            <a:off x="9870220" y="5077299"/>
            <a:ext cx="1669250" cy="31104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Rectangle 167">
            <a:extLst>
              <a:ext uri="{FF2B5EF4-FFF2-40B4-BE49-F238E27FC236}">
                <a16:creationId xmlns:a16="http://schemas.microsoft.com/office/drawing/2014/main" id="{D3935A0A-DEFE-0D4A-A039-8D2F8EDE2B13}"/>
              </a:ext>
            </a:extLst>
          </p:cNvPr>
          <p:cNvSpPr/>
          <p:nvPr/>
        </p:nvSpPr>
        <p:spPr>
          <a:xfrm>
            <a:off x="10103160" y="2734197"/>
            <a:ext cx="1333279" cy="31104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specifications</a:t>
            </a:r>
            <a:endParaRPr lang="en-US" sz="4400" dirty="0"/>
          </a:p>
        </p:txBody>
      </p:sp>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D0E913FD-5AB0-D647-A2DB-C235CF8D718B}"/>
              </a:ext>
            </a:extLst>
          </p:cNvPr>
          <p:cNvGrpSpPr/>
          <p:nvPr/>
        </p:nvGrpSpPr>
        <p:grpSpPr>
          <a:xfrm>
            <a:off x="8325876" y="2721318"/>
            <a:ext cx="3394075" cy="1036638"/>
            <a:chOff x="8325876" y="2721318"/>
            <a:chExt cx="3394075" cy="103663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6" y="2721318"/>
              <a:ext cx="3394075" cy="630238"/>
              <a:chOff x="2222" y="2804"/>
              <a:chExt cx="2138" cy="39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25" y="280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0" y="4591214"/>
            <a:ext cx="4142349" cy="1379872"/>
            <a:chOff x="8049650"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0" y="5037504"/>
              <a:ext cx="4142349" cy="933582"/>
              <a:chOff x="8049650" y="5037504"/>
              <a:chExt cx="4142349" cy="933582"/>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43" name="Text Box 16">
            <a:extLst>
              <a:ext uri="{FF2B5EF4-FFF2-40B4-BE49-F238E27FC236}">
                <a16:creationId xmlns:a16="http://schemas.microsoft.com/office/drawing/2014/main" id="{99B9B250-0EDF-9940-8119-8A3858DACA6A}"/>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 name="Rectangle 3">
            <a:extLst>
              <a:ext uri="{FF2B5EF4-FFF2-40B4-BE49-F238E27FC236}">
                <a16:creationId xmlns:a16="http://schemas.microsoft.com/office/drawing/2014/main" id="{37A227A0-FE6A-9E43-8D11-7C390E9CA534}"/>
              </a:ext>
            </a:extLst>
          </p:cNvPr>
          <p:cNvSpPr/>
          <p:nvPr/>
        </p:nvSpPr>
        <p:spPr>
          <a:xfrm>
            <a:off x="7841292" y="2480153"/>
            <a:ext cx="4246323" cy="40083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Slide Number Placeholder 2">
            <a:extLst>
              <a:ext uri="{FF2B5EF4-FFF2-40B4-BE49-F238E27FC236}">
                <a16:creationId xmlns:a16="http://schemas.microsoft.com/office/drawing/2014/main" id="{C5DFF1AE-5E68-A349-98EF-93FDA954903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45</a:t>
            </a:fld>
            <a:endParaRPr lang="en-US" dirty="0"/>
          </a:p>
        </p:txBody>
      </p:sp>
    </p:spTree>
    <p:extLst>
      <p:ext uri="{BB962C8B-B14F-4D97-AF65-F5344CB8AC3E}">
        <p14:creationId xmlns:p14="http://schemas.microsoft.com/office/powerpoint/2010/main" val="3006643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5"/>
                                        </p:tgtEl>
                                        <p:attrNameLst>
                                          <p:attrName>style.visibility</p:attrName>
                                        </p:attrNameLst>
                                      </p:cBhvr>
                                      <p:to>
                                        <p:strVal val="visible"/>
                                      </p:to>
                                    </p:set>
                                    <p:animEffect transition="in" filter="wipe(left)">
                                      <p:cBhvr>
                                        <p:cTn id="7" dur="500"/>
                                        <p:tgtEl>
                                          <p:spTgt spid="15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158"/>
                                        </p:tgtEl>
                                        <p:attrNameLst>
                                          <p:attrName>style.visibility</p:attrName>
                                        </p:attrNameLst>
                                      </p:cBhvr>
                                      <p:to>
                                        <p:strVal val="visible"/>
                                      </p:to>
                                    </p:set>
                                    <p:animEffect transition="in" filter="wipe(right)">
                                      <p:cBhvr>
                                        <p:cTn id="12" dur="500"/>
                                        <p:tgtEl>
                                          <p:spTgt spid="15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56"/>
                                        </p:tgtEl>
                                        <p:attrNameLst>
                                          <p:attrName>style.visibility</p:attrName>
                                        </p:attrNameLst>
                                      </p:cBhvr>
                                      <p:to>
                                        <p:strVal val="visible"/>
                                      </p:to>
                                    </p:set>
                                    <p:animEffect transition="in" filter="wipe(up)">
                                      <p:cBhvr>
                                        <p:cTn id="17" dur="500"/>
                                        <p:tgtEl>
                                          <p:spTgt spid="156"/>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dissolve">
                                      <p:cBhvr>
                                        <p:cTn id="20" dur="500"/>
                                        <p:tgtEl>
                                          <p:spTgt spid="43"/>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xit" presetSubtype="0" fill="hold" grpId="0" nodeType="clickEffect">
                                  <p:stCondLst>
                                    <p:cond delay="0"/>
                                  </p:stCondLst>
                                  <p:childTnLst>
                                    <p:animEffect transition="out" filter="dissolv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59"/>
                                        </p:tgtEl>
                                        <p:attrNameLst>
                                          <p:attrName>style.visibility</p:attrName>
                                        </p:attrNameLst>
                                      </p:cBhvr>
                                      <p:to>
                                        <p:strVal val="visible"/>
                                      </p:to>
                                    </p:set>
                                    <p:animEffect transition="in" filter="wipe(left)">
                                      <p:cBhvr>
                                        <p:cTn id="30" dur="500"/>
                                        <p:tgtEl>
                                          <p:spTgt spid="159"/>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68"/>
                                        </p:tgtEl>
                                        <p:attrNameLst>
                                          <p:attrName>style.visibility</p:attrName>
                                        </p:attrNameLst>
                                      </p:cBhvr>
                                      <p:to>
                                        <p:strVal val="visible"/>
                                      </p:to>
                                    </p:set>
                                    <p:animEffect transition="in" filter="dissolve">
                                      <p:cBhvr>
                                        <p:cTn id="33" dur="500"/>
                                        <p:tgtEl>
                                          <p:spTgt spid="168"/>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164"/>
                                        </p:tgtEl>
                                        <p:attrNameLst>
                                          <p:attrName>style.visibility</p:attrName>
                                        </p:attrNameLst>
                                      </p:cBhvr>
                                      <p:to>
                                        <p:strVal val="visible"/>
                                      </p:to>
                                    </p:set>
                                    <p:animEffect transition="in" filter="wipe(left)">
                                      <p:cBhvr>
                                        <p:cTn id="38" dur="500"/>
                                        <p:tgtEl>
                                          <p:spTgt spid="164"/>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69"/>
                                        </p:tgtEl>
                                        <p:attrNameLst>
                                          <p:attrName>style.visibility</p:attrName>
                                        </p:attrNameLst>
                                      </p:cBhvr>
                                      <p:to>
                                        <p:strVal val="visible"/>
                                      </p:to>
                                    </p:set>
                                    <p:animEffect transition="in" filter="dissolve">
                                      <p:cBhvr>
                                        <p:cTn id="41" dur="500"/>
                                        <p:tgtEl>
                                          <p:spTgt spid="1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animBg="1"/>
      <p:bldP spid="168" grpId="0" animBg="1"/>
      <p:bldP spid="43" grpId="0"/>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FSM specification</a:t>
            </a:r>
            <a:endParaRPr lang="en-US" sz="4400" dirty="0"/>
          </a:p>
        </p:txBody>
      </p:sp>
      <p:sp>
        <p:nvSpPr>
          <p:cNvPr id="109" name="Oval 3">
            <a:extLst>
              <a:ext uri="{FF2B5EF4-FFF2-40B4-BE49-F238E27FC236}">
                <a16:creationId xmlns:a16="http://schemas.microsoft.com/office/drawing/2014/main" id="{606B9A69-736A-BE4F-8E57-1E4DD86ADE7D}"/>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0" name="Text Box 4">
            <a:extLst>
              <a:ext uri="{FF2B5EF4-FFF2-40B4-BE49-F238E27FC236}">
                <a16:creationId xmlns:a16="http://schemas.microsoft.com/office/drawing/2014/main" id="{9158E582-2053-DB47-8544-5430174AAC29}"/>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56" name="Group 155">
            <a:extLst>
              <a:ext uri="{FF2B5EF4-FFF2-40B4-BE49-F238E27FC236}">
                <a16:creationId xmlns:a16="http://schemas.microsoft.com/office/drawing/2014/main" id="{1A819A83-E50E-0842-8735-DFC0B065BABA}"/>
              </a:ext>
            </a:extLst>
          </p:cNvPr>
          <p:cNvGrpSpPr/>
          <p:nvPr/>
        </p:nvGrpSpPr>
        <p:grpSpPr>
          <a:xfrm>
            <a:off x="5004826" y="2400535"/>
            <a:ext cx="3673475" cy="919271"/>
            <a:chOff x="5004826" y="2400535"/>
            <a:chExt cx="3673475" cy="919271"/>
          </a:xfrm>
        </p:grpSpPr>
        <p:sp>
          <p:nvSpPr>
            <p:cNvPr id="120" name="Freeform 14">
              <a:extLst>
                <a:ext uri="{FF2B5EF4-FFF2-40B4-BE49-F238E27FC236}">
                  <a16:creationId xmlns:a16="http://schemas.microsoft.com/office/drawing/2014/main" id="{6794142E-E5B8-3F45-81C1-8A8F8E602B04}"/>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Text Box 15">
              <a:extLst>
                <a:ext uri="{FF2B5EF4-FFF2-40B4-BE49-F238E27FC236}">
                  <a16:creationId xmlns:a16="http://schemas.microsoft.com/office/drawing/2014/main" id="{EBF1463C-CBD7-1049-80A6-FED400C12A10}"/>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2" name="Text Box 16">
              <a:extLst>
                <a:ext uri="{FF2B5EF4-FFF2-40B4-BE49-F238E27FC236}">
                  <a16:creationId xmlns:a16="http://schemas.microsoft.com/office/drawing/2014/main" id="{C1489951-F533-6243-BF54-F4FB192513F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3" name="Line 17">
              <a:extLst>
                <a:ext uri="{FF2B5EF4-FFF2-40B4-BE49-F238E27FC236}">
                  <a16:creationId xmlns:a16="http://schemas.microsoft.com/office/drawing/2014/main" id="{E7CC9AD6-FAA9-474E-B46B-1E603A7D16C8}"/>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8" name="Group 22">
            <a:extLst>
              <a:ext uri="{FF2B5EF4-FFF2-40B4-BE49-F238E27FC236}">
                <a16:creationId xmlns:a16="http://schemas.microsoft.com/office/drawing/2014/main" id="{6E4E03EB-86D3-824C-9C7B-D6204AA45EF1}"/>
              </a:ext>
            </a:extLst>
          </p:cNvPr>
          <p:cNvGrpSpPr>
            <a:grpSpLocks/>
          </p:cNvGrpSpPr>
          <p:nvPr/>
        </p:nvGrpSpPr>
        <p:grpSpPr bwMode="auto">
          <a:xfrm>
            <a:off x="4044388" y="2362543"/>
            <a:ext cx="1074738" cy="962025"/>
            <a:chOff x="1540" y="2116"/>
            <a:chExt cx="677" cy="606"/>
          </a:xfrm>
        </p:grpSpPr>
        <p:sp>
          <p:nvSpPr>
            <p:cNvPr id="129" name="Oval 23">
              <a:extLst>
                <a:ext uri="{FF2B5EF4-FFF2-40B4-BE49-F238E27FC236}">
                  <a16:creationId xmlns:a16="http://schemas.microsoft.com/office/drawing/2014/main" id="{290478B3-253F-D048-8DE9-187624FD0138}"/>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0" name="Text Box 24">
              <a:extLst>
                <a:ext uri="{FF2B5EF4-FFF2-40B4-BE49-F238E27FC236}">
                  <a16:creationId xmlns:a16="http://schemas.microsoft.com/office/drawing/2014/main" id="{33128FC3-7340-2B43-998B-4D14B544CCA9}"/>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9" name="Group 158">
            <a:extLst>
              <a:ext uri="{FF2B5EF4-FFF2-40B4-BE49-F238E27FC236}">
                <a16:creationId xmlns:a16="http://schemas.microsoft.com/office/drawing/2014/main" id="{D0E913FD-5AB0-D647-A2DB-C235CF8D718B}"/>
              </a:ext>
            </a:extLst>
          </p:cNvPr>
          <p:cNvGrpSpPr/>
          <p:nvPr/>
        </p:nvGrpSpPr>
        <p:grpSpPr>
          <a:xfrm>
            <a:off x="8325876" y="2721318"/>
            <a:ext cx="3394075" cy="1036638"/>
            <a:chOff x="8325876" y="2721318"/>
            <a:chExt cx="3394075" cy="1036638"/>
          </a:xfrm>
        </p:grpSpPr>
        <p:grpSp>
          <p:nvGrpSpPr>
            <p:cNvPr id="124" name="Group 18">
              <a:extLst>
                <a:ext uri="{FF2B5EF4-FFF2-40B4-BE49-F238E27FC236}">
                  <a16:creationId xmlns:a16="http://schemas.microsoft.com/office/drawing/2014/main" id="{1FD009B5-82D3-A54A-A742-8202ED8CE702}"/>
                </a:ext>
              </a:extLst>
            </p:cNvPr>
            <p:cNvGrpSpPr>
              <a:grpSpLocks/>
            </p:cNvGrpSpPr>
            <p:nvPr/>
          </p:nvGrpSpPr>
          <p:grpSpPr bwMode="auto">
            <a:xfrm>
              <a:off x="8325876" y="2721318"/>
              <a:ext cx="3394075" cy="630238"/>
              <a:chOff x="2222" y="2804"/>
              <a:chExt cx="2138" cy="397"/>
            </a:xfrm>
          </p:grpSpPr>
          <p:sp>
            <p:nvSpPr>
              <p:cNvPr id="125" name="Text Box 19">
                <a:extLst>
                  <a:ext uri="{FF2B5EF4-FFF2-40B4-BE49-F238E27FC236}">
                    <a16:creationId xmlns:a16="http://schemas.microsoft.com/office/drawing/2014/main" id="{A317A424-F2E1-824F-B626-E01E0E2404B1}"/>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udt_send(NAK)</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6" name="Text Box 20">
                <a:extLst>
                  <a:ext uri="{FF2B5EF4-FFF2-40B4-BE49-F238E27FC236}">
                    <a16:creationId xmlns:a16="http://schemas.microsoft.com/office/drawing/2014/main" id="{F3C2F2D4-E406-8746-8990-3E5ED0A5CAE1}"/>
                  </a:ext>
                </a:extLst>
              </p:cNvPr>
              <p:cNvSpPr txBox="1">
                <a:spLocks noChangeArrowheads="1"/>
              </p:cNvSpPr>
              <p:nvPr/>
            </p:nvSpPr>
            <p:spPr bwMode="auto">
              <a:xfrm>
                <a:off x="2225" y="2804"/>
                <a:ext cx="2135"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7" name="Line 21">
                <a:extLst>
                  <a:ext uri="{FF2B5EF4-FFF2-40B4-BE49-F238E27FC236}">
                    <a16:creationId xmlns:a16="http://schemas.microsoft.com/office/drawing/2014/main" id="{BE673EC8-DD07-7A43-8EF8-4AF46E325C31}"/>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1" name="Freeform 25">
              <a:extLst>
                <a:ext uri="{FF2B5EF4-FFF2-40B4-BE49-F238E27FC236}">
                  <a16:creationId xmlns:a16="http://schemas.microsoft.com/office/drawing/2014/main" id="{0EE6DE3B-8CC5-4840-9E43-E2F13B451312}"/>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2" name="Oval 26">
            <a:extLst>
              <a:ext uri="{FF2B5EF4-FFF2-40B4-BE49-F238E27FC236}">
                <a16:creationId xmlns:a16="http://schemas.microsoft.com/office/drawing/2014/main" id="{D886EFDE-A0BD-234F-9505-E1DFE71A45A0}"/>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33" name="Text Box 27">
            <a:extLst>
              <a:ext uri="{FF2B5EF4-FFF2-40B4-BE49-F238E27FC236}">
                <a16:creationId xmlns:a16="http://schemas.microsoft.com/office/drawing/2014/main" id="{7D124EF1-1801-CC41-AA27-4430B21813BF}"/>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64" name="Group 163">
            <a:extLst>
              <a:ext uri="{FF2B5EF4-FFF2-40B4-BE49-F238E27FC236}">
                <a16:creationId xmlns:a16="http://schemas.microsoft.com/office/drawing/2014/main" id="{311BB54D-2176-2D44-BD7F-B18C9C74D8A4}"/>
              </a:ext>
            </a:extLst>
          </p:cNvPr>
          <p:cNvGrpSpPr/>
          <p:nvPr/>
        </p:nvGrpSpPr>
        <p:grpSpPr>
          <a:xfrm>
            <a:off x="8049650" y="4591214"/>
            <a:ext cx="4142349" cy="1379872"/>
            <a:chOff x="8049650" y="4591214"/>
            <a:chExt cx="4142349" cy="1379872"/>
          </a:xfrm>
        </p:grpSpPr>
        <p:grpSp>
          <p:nvGrpSpPr>
            <p:cNvPr id="163" name="Group 162">
              <a:extLst>
                <a:ext uri="{FF2B5EF4-FFF2-40B4-BE49-F238E27FC236}">
                  <a16:creationId xmlns:a16="http://schemas.microsoft.com/office/drawing/2014/main" id="{E182C09B-F3FC-C340-BB16-737F51CA96BE}"/>
                </a:ext>
              </a:extLst>
            </p:cNvPr>
            <p:cNvGrpSpPr/>
            <p:nvPr/>
          </p:nvGrpSpPr>
          <p:grpSpPr>
            <a:xfrm>
              <a:off x="8049650" y="5037504"/>
              <a:ext cx="4142349" cy="933582"/>
              <a:chOff x="8049650" y="5037504"/>
              <a:chExt cx="4142349" cy="933582"/>
            </a:xfrm>
          </p:grpSpPr>
          <p:sp>
            <p:nvSpPr>
              <p:cNvPr id="113" name="Text Box 7">
                <a:extLst>
                  <a:ext uri="{FF2B5EF4-FFF2-40B4-BE49-F238E27FC236}">
                    <a16:creationId xmlns:a16="http://schemas.microsoft.com/office/drawing/2014/main" id="{60B53257-B255-5D45-9C56-20A5CE5DE77F}"/>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4" name="Text Box 8">
                <a:extLst>
                  <a:ext uri="{FF2B5EF4-FFF2-40B4-BE49-F238E27FC236}">
                    <a16:creationId xmlns:a16="http://schemas.microsoft.com/office/drawing/2014/main" id="{2151DB25-A53F-EF4A-BDBD-C8DD839A622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5" name="Line 9">
                <a:extLst>
                  <a:ext uri="{FF2B5EF4-FFF2-40B4-BE49-F238E27FC236}">
                    <a16:creationId xmlns:a16="http://schemas.microsoft.com/office/drawing/2014/main" id="{4797C970-D2E8-AA47-91A6-90DF435C025D}"/>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Freeform 28">
              <a:extLst>
                <a:ext uri="{FF2B5EF4-FFF2-40B4-BE49-F238E27FC236}">
                  <a16:creationId xmlns:a16="http://schemas.microsoft.com/office/drawing/2014/main" id="{8D9E8E7D-01E2-7040-828E-B4AD37E6C50C}"/>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5" name="Group 154">
            <a:extLst>
              <a:ext uri="{FF2B5EF4-FFF2-40B4-BE49-F238E27FC236}">
                <a16:creationId xmlns:a16="http://schemas.microsoft.com/office/drawing/2014/main" id="{FCAE8B13-78CF-DD4C-AD79-FE70F24547E0}"/>
              </a:ext>
            </a:extLst>
          </p:cNvPr>
          <p:cNvGrpSpPr/>
          <p:nvPr/>
        </p:nvGrpSpPr>
        <p:grpSpPr>
          <a:xfrm>
            <a:off x="2756926" y="1340193"/>
            <a:ext cx="3643312" cy="1027113"/>
            <a:chOff x="2756926" y="1340193"/>
            <a:chExt cx="3643312" cy="1027113"/>
          </a:xfrm>
        </p:grpSpPr>
        <p:sp>
          <p:nvSpPr>
            <p:cNvPr id="111" name="Text Box 5">
              <a:extLst>
                <a:ext uri="{FF2B5EF4-FFF2-40B4-BE49-F238E27FC236}">
                  <a16:creationId xmlns:a16="http://schemas.microsoft.com/office/drawing/2014/main" id="{B4419231-71F9-2847-A8A7-8F91C3BFAD5F}"/>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2" name="Line 6">
              <a:extLst>
                <a:ext uri="{FF2B5EF4-FFF2-40B4-BE49-F238E27FC236}">
                  <a16:creationId xmlns:a16="http://schemas.microsoft.com/office/drawing/2014/main" id="{9D8A7D98-AFD4-AA49-B033-1C3F29FDF103}"/>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Freeform 10">
              <a:extLst>
                <a:ext uri="{FF2B5EF4-FFF2-40B4-BE49-F238E27FC236}">
                  <a16:creationId xmlns:a16="http://schemas.microsoft.com/office/drawing/2014/main" id="{C65AC33D-DAC6-0248-903C-715D380A05CD}"/>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Text Box 35">
              <a:extLst>
                <a:ext uri="{FF2B5EF4-FFF2-40B4-BE49-F238E27FC236}">
                  <a16:creationId xmlns:a16="http://schemas.microsoft.com/office/drawing/2014/main" id="{8B2CC675-7409-974B-A183-2AC7E249C391}"/>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8" name="Group 157">
            <a:extLst>
              <a:ext uri="{FF2B5EF4-FFF2-40B4-BE49-F238E27FC236}">
                <a16:creationId xmlns:a16="http://schemas.microsoft.com/office/drawing/2014/main" id="{02805388-DFB1-CA42-9623-430C96CD0F0B}"/>
              </a:ext>
            </a:extLst>
          </p:cNvPr>
          <p:cNvGrpSpPr/>
          <p:nvPr/>
        </p:nvGrpSpPr>
        <p:grpSpPr>
          <a:xfrm>
            <a:off x="2270357" y="3283338"/>
            <a:ext cx="3548062" cy="989290"/>
            <a:chOff x="2270357" y="3283338"/>
            <a:chExt cx="3548062" cy="989290"/>
          </a:xfrm>
        </p:grpSpPr>
        <p:sp>
          <p:nvSpPr>
            <p:cNvPr id="117" name="Freeform 11">
              <a:extLst>
                <a:ext uri="{FF2B5EF4-FFF2-40B4-BE49-F238E27FC236}">
                  <a16:creationId xmlns:a16="http://schemas.microsoft.com/office/drawing/2014/main" id="{A19E971B-C68E-A549-8D13-4C8364D2B1AA}"/>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57" name="Group 156">
              <a:extLst>
                <a:ext uri="{FF2B5EF4-FFF2-40B4-BE49-F238E27FC236}">
                  <a16:creationId xmlns:a16="http://schemas.microsoft.com/office/drawing/2014/main" id="{ABF189C5-1BB2-BC42-81CE-EEB51DB2B907}"/>
                </a:ext>
              </a:extLst>
            </p:cNvPr>
            <p:cNvGrpSpPr/>
            <p:nvPr/>
          </p:nvGrpSpPr>
          <p:grpSpPr>
            <a:xfrm>
              <a:off x="2270357" y="3545923"/>
              <a:ext cx="3548062" cy="726705"/>
              <a:chOff x="2270357" y="3545923"/>
              <a:chExt cx="3548062" cy="726705"/>
            </a:xfrm>
          </p:grpSpPr>
          <p:sp>
            <p:nvSpPr>
              <p:cNvPr id="118" name="Text Box 12">
                <a:extLst>
                  <a:ext uri="{FF2B5EF4-FFF2-40B4-BE49-F238E27FC236}">
                    <a16:creationId xmlns:a16="http://schemas.microsoft.com/office/drawing/2014/main" id="{FCE2965F-754F-364F-B14F-750853FEF20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9" name="Line 13">
                <a:extLst>
                  <a:ext uri="{FF2B5EF4-FFF2-40B4-BE49-F238E27FC236}">
                    <a16:creationId xmlns:a16="http://schemas.microsoft.com/office/drawing/2014/main" id="{0299AD54-1602-364D-808A-ECEE022223FD}"/>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Text Box 48">
                <a:extLst>
                  <a:ext uri="{FF2B5EF4-FFF2-40B4-BE49-F238E27FC236}">
                    <a16:creationId xmlns:a16="http://schemas.microsoft.com/office/drawing/2014/main" id="{1FB61FFA-0819-7D46-887F-D92660FD923F}"/>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61" name="Text Box 19">
            <a:extLst>
              <a:ext uri="{FF2B5EF4-FFF2-40B4-BE49-F238E27FC236}">
                <a16:creationId xmlns:a16="http://schemas.microsoft.com/office/drawing/2014/main" id="{E3EA8A75-DE92-3B4A-9ED1-2A5CE8EFB2FD}"/>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62" name="Text Box 20">
            <a:extLst>
              <a:ext uri="{FF2B5EF4-FFF2-40B4-BE49-F238E27FC236}">
                <a16:creationId xmlns:a16="http://schemas.microsoft.com/office/drawing/2014/main" id="{D2BC55B0-1B2D-D346-8B9C-EC274C2EC352}"/>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4" name="TextBox 3">
            <a:extLst>
              <a:ext uri="{FF2B5EF4-FFF2-40B4-BE49-F238E27FC236}">
                <a16:creationId xmlns:a16="http://schemas.microsoft.com/office/drawing/2014/main" id="{6FA53170-F7EC-A34D-8A41-984A3AC85C5B}"/>
              </a:ext>
            </a:extLst>
          </p:cNvPr>
          <p:cNvSpPr txBox="1"/>
          <p:nvPr/>
        </p:nvSpPr>
        <p:spPr>
          <a:xfrm>
            <a:off x="965915" y="4680633"/>
            <a:ext cx="6532819"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libri" panose="020F0502020204030204"/>
                <a:ea typeface="+mn-ea"/>
                <a:cs typeface="+mn-cs"/>
              </a:rPr>
              <a:t>Note: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“state” of receiver (did the receiver get my message correctly?) isn’t known to sender unless somehow communicated from receiver to sender</a:t>
            </a:r>
          </a:p>
          <a:p>
            <a:pPr marL="342900" marR="0" lvl="0" indent="-228600" algn="l" defTabSz="914400" rtl="0" eaLnBrk="1" fontAlgn="auto" latinLnBrk="0" hangingPunct="1">
              <a:lnSpc>
                <a:spcPct val="100000"/>
              </a:lnSpc>
              <a:spcBef>
                <a:spcPts val="0"/>
              </a:spcBef>
              <a:spcAft>
                <a:spcPts val="0"/>
              </a:spcAft>
              <a:buClr>
                <a:srgbClr val="0000A8"/>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that’s why we need a protocol!</a:t>
            </a:r>
          </a:p>
        </p:txBody>
      </p:sp>
      <p:sp>
        <p:nvSpPr>
          <p:cNvPr id="43" name="Text Box 16">
            <a:extLst>
              <a:ext uri="{FF2B5EF4-FFF2-40B4-BE49-F238E27FC236}">
                <a16:creationId xmlns:a16="http://schemas.microsoft.com/office/drawing/2014/main" id="{ADA65A1F-AF0E-7A4E-89E8-DE7816681B41}"/>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pic>
        <p:nvPicPr>
          <p:cNvPr id="44" name="Picture 43" descr="A shower curtain&#10;&#10;Description automatically generated">
            <a:extLst>
              <a:ext uri="{FF2B5EF4-FFF2-40B4-BE49-F238E27FC236}">
                <a16:creationId xmlns:a16="http://schemas.microsoft.com/office/drawing/2014/main" id="{AC45B1FA-8BA1-4648-AD93-40677902A5F6}"/>
              </a:ext>
            </a:extLst>
          </p:cNvPr>
          <p:cNvPicPr>
            <a:picLocks noChangeAspect="1"/>
          </p:cNvPicPr>
          <p:nvPr/>
        </p:nvPicPr>
        <p:blipFill>
          <a:blip r:embed="rId3"/>
          <a:stretch>
            <a:fillRect/>
          </a:stretch>
        </p:blipFill>
        <p:spPr>
          <a:xfrm>
            <a:off x="7333303" y="2155771"/>
            <a:ext cx="4642797" cy="4579749"/>
          </a:xfrm>
          <a:prstGeom prst="rect">
            <a:avLst/>
          </a:prstGeom>
        </p:spPr>
      </p:pic>
      <p:sp>
        <p:nvSpPr>
          <p:cNvPr id="46" name="Text Box 16">
            <a:extLst>
              <a:ext uri="{FF2B5EF4-FFF2-40B4-BE49-F238E27FC236}">
                <a16:creationId xmlns:a16="http://schemas.microsoft.com/office/drawing/2014/main" id="{D6DB0EA5-C28C-5D47-A606-CB6349A9853F}"/>
              </a:ext>
            </a:extLst>
          </p:cNvPr>
          <p:cNvSpPr txBox="1">
            <a:spLocks noChangeArrowheads="1"/>
          </p:cNvSpPr>
          <p:nvPr/>
        </p:nvSpPr>
        <p:spPr bwMode="auto">
          <a:xfrm>
            <a:off x="5459797" y="2400795"/>
            <a:ext cx="2085975" cy="398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highlight>
                <a:srgbClr val="FFFF00"/>
              </a:highlight>
              <a:uLnTx/>
              <a:uFillTx/>
              <a:latin typeface="Times New Roman" panose="02020603050405020304" pitchFamily="18" charset="0"/>
              <a:ea typeface="ＭＳ Ｐゴシック" panose="020B0600070205080204" pitchFamily="34" charset="-128"/>
              <a:cs typeface="+mn-cs"/>
            </a:endParaRPr>
          </a:p>
        </p:txBody>
      </p:sp>
      <p:sp>
        <p:nvSpPr>
          <p:cNvPr id="47" name="Text Box 16">
            <a:extLst>
              <a:ext uri="{FF2B5EF4-FFF2-40B4-BE49-F238E27FC236}">
                <a16:creationId xmlns:a16="http://schemas.microsoft.com/office/drawing/2014/main" id="{C8AFC91C-B2AA-274D-BDE6-DBE3D808D252}"/>
              </a:ext>
            </a:extLst>
          </p:cNvPr>
          <p:cNvSpPr txBox="1">
            <a:spLocks noChangeArrowheads="1"/>
          </p:cNvSpPr>
          <p:nvPr/>
        </p:nvSpPr>
        <p:spPr bwMode="auto">
          <a:xfrm>
            <a:off x="3949171" y="3557373"/>
            <a:ext cx="2085975" cy="3986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highlight>
                  <a:srgbClr val="FFFF00"/>
                </a:highligh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highlight>
                <a:srgbClr val="FFFF00"/>
              </a:highlight>
              <a:uLnTx/>
              <a:uFillTx/>
              <a:latin typeface="Times New Roman" panose="02020603050405020304" pitchFamily="18" charset="0"/>
              <a:ea typeface="ＭＳ Ｐゴシック" panose="020B0600070205080204" pitchFamily="34" charset="-128"/>
              <a:cs typeface="+mn-cs"/>
            </a:endParaRPr>
          </a:p>
        </p:txBody>
      </p:sp>
      <p:sp>
        <p:nvSpPr>
          <p:cNvPr id="45" name="Slide Number Placeholder 2">
            <a:extLst>
              <a:ext uri="{FF2B5EF4-FFF2-40B4-BE49-F238E27FC236}">
                <a16:creationId xmlns:a16="http://schemas.microsoft.com/office/drawing/2014/main" id="{74821291-B2F1-5248-8BEE-C21E2CB0970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46</a:t>
            </a:fld>
            <a:endParaRPr lang="en-US" dirty="0"/>
          </a:p>
        </p:txBody>
      </p:sp>
    </p:spTree>
    <p:extLst>
      <p:ext uri="{BB962C8B-B14F-4D97-AF65-F5344CB8AC3E}">
        <p14:creationId xmlns:p14="http://schemas.microsoft.com/office/powerpoint/2010/main" val="1572850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10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dissolve">
                                      <p:cBhvr>
                                        <p:cTn id="12" dur="500"/>
                                        <p:tgtEl>
                                          <p:spTgt spid="4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dissolve">
                                      <p:cBhvr>
                                        <p:cTn id="15"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operation with no errors</a:t>
            </a:r>
            <a:endParaRPr lang="en-US" sz="4400" dirty="0"/>
          </a:p>
        </p:txBody>
      </p:sp>
      <p:sp>
        <p:nvSpPr>
          <p:cNvPr id="37" name="Oval 3">
            <a:extLst>
              <a:ext uri="{FF2B5EF4-FFF2-40B4-BE49-F238E27FC236}">
                <a16:creationId xmlns:a16="http://schemas.microsoft.com/office/drawing/2014/main" id="{20368D61-C8F9-C64D-9076-63AF0503E0F6}"/>
              </a:ext>
            </a:extLst>
          </p:cNvPr>
          <p:cNvSpPr>
            <a:spLocks noChangeArrowheads="1"/>
          </p:cNvSpPr>
          <p:nvPr/>
        </p:nvSpPr>
        <p:spPr bwMode="auto">
          <a:xfrm>
            <a:off x="2448951"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38" name="Text Box 4">
            <a:extLst>
              <a:ext uri="{FF2B5EF4-FFF2-40B4-BE49-F238E27FC236}">
                <a16:creationId xmlns:a16="http://schemas.microsoft.com/office/drawing/2014/main" id="{229D572B-0C64-BC4F-9787-CFDFDB4AFDBE}"/>
              </a:ext>
            </a:extLst>
          </p:cNvPr>
          <p:cNvSpPr txBox="1">
            <a:spLocks noChangeArrowheads="1"/>
          </p:cNvSpPr>
          <p:nvPr/>
        </p:nvSpPr>
        <p:spPr bwMode="auto">
          <a:xfrm>
            <a:off x="2347351"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39" name="Text Box 5">
            <a:extLst>
              <a:ext uri="{FF2B5EF4-FFF2-40B4-BE49-F238E27FC236}">
                <a16:creationId xmlns:a16="http://schemas.microsoft.com/office/drawing/2014/main" id="{7E93FFA4-44C6-0E4F-ABD0-1688475EEC2D}"/>
              </a:ext>
            </a:extLst>
          </p:cNvPr>
          <p:cNvSpPr txBox="1">
            <a:spLocks noChangeArrowheads="1"/>
          </p:cNvSpPr>
          <p:nvPr/>
        </p:nvSpPr>
        <p:spPr bwMode="auto">
          <a:xfrm>
            <a:off x="2756926"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40" name="Line 6">
            <a:extLst>
              <a:ext uri="{FF2B5EF4-FFF2-40B4-BE49-F238E27FC236}">
                <a16:creationId xmlns:a16="http://schemas.microsoft.com/office/drawing/2014/main" id="{AAE6181D-40C5-4947-8D16-192C2CC21901}"/>
              </a:ext>
            </a:extLst>
          </p:cNvPr>
          <p:cNvSpPr>
            <a:spLocks noChangeShapeType="1"/>
          </p:cNvSpPr>
          <p:nvPr/>
        </p:nvSpPr>
        <p:spPr bwMode="auto">
          <a:xfrm>
            <a:off x="2861701"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10">
            <a:extLst>
              <a:ext uri="{FF2B5EF4-FFF2-40B4-BE49-F238E27FC236}">
                <a16:creationId xmlns:a16="http://schemas.microsoft.com/office/drawing/2014/main" id="{C49AAF37-6767-EA4A-BCF2-2730B5DAFFCF}"/>
              </a:ext>
            </a:extLst>
          </p:cNvPr>
          <p:cNvSpPr>
            <a:spLocks/>
          </p:cNvSpPr>
          <p:nvPr/>
        </p:nvSpPr>
        <p:spPr bwMode="auto">
          <a:xfrm flipV="1">
            <a:off x="2809313"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11">
            <a:extLst>
              <a:ext uri="{FF2B5EF4-FFF2-40B4-BE49-F238E27FC236}">
                <a16:creationId xmlns:a16="http://schemas.microsoft.com/office/drawing/2014/main" id="{F2665E42-05D1-2742-9715-0A7AB328CC68}"/>
              </a:ext>
            </a:extLst>
          </p:cNvPr>
          <p:cNvSpPr>
            <a:spLocks/>
          </p:cNvSpPr>
          <p:nvPr/>
        </p:nvSpPr>
        <p:spPr bwMode="auto">
          <a:xfrm>
            <a:off x="2856938" y="328011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14">
            <a:extLst>
              <a:ext uri="{FF2B5EF4-FFF2-40B4-BE49-F238E27FC236}">
                <a16:creationId xmlns:a16="http://schemas.microsoft.com/office/drawing/2014/main" id="{FF5156B3-5F3E-7247-9787-81C01F98AADA}"/>
              </a:ext>
            </a:extLst>
          </p:cNvPr>
          <p:cNvSpPr>
            <a:spLocks/>
          </p:cNvSpPr>
          <p:nvPr/>
        </p:nvSpPr>
        <p:spPr bwMode="auto">
          <a:xfrm>
            <a:off x="5004826"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Text Box 15">
            <a:extLst>
              <a:ext uri="{FF2B5EF4-FFF2-40B4-BE49-F238E27FC236}">
                <a16:creationId xmlns:a16="http://schemas.microsoft.com/office/drawing/2014/main" id="{2F0C4339-9749-3E4B-AEF3-DFBC5861C0E1}"/>
              </a:ext>
            </a:extLst>
          </p:cNvPr>
          <p:cNvSpPr txBox="1">
            <a:spLocks noChangeArrowheads="1"/>
          </p:cNvSpPr>
          <p:nvPr/>
        </p:nvSpPr>
        <p:spPr bwMode="auto">
          <a:xfrm>
            <a:off x="5314388"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17">
            <a:extLst>
              <a:ext uri="{FF2B5EF4-FFF2-40B4-BE49-F238E27FC236}">
                <a16:creationId xmlns:a16="http://schemas.microsoft.com/office/drawing/2014/main" id="{B12405C6-9FEC-A645-ABAA-32067C853440}"/>
              </a:ext>
            </a:extLst>
          </p:cNvPr>
          <p:cNvSpPr>
            <a:spLocks noChangeShapeType="1"/>
          </p:cNvSpPr>
          <p:nvPr/>
        </p:nvSpPr>
        <p:spPr bwMode="auto">
          <a:xfrm>
            <a:off x="5408051"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2" name="Group 18">
            <a:extLst>
              <a:ext uri="{FF2B5EF4-FFF2-40B4-BE49-F238E27FC236}">
                <a16:creationId xmlns:a16="http://schemas.microsoft.com/office/drawing/2014/main" id="{6469EBCB-9365-8146-9A22-EA4BFBF0E079}"/>
              </a:ext>
            </a:extLst>
          </p:cNvPr>
          <p:cNvGrpSpPr>
            <a:grpSpLocks/>
          </p:cNvGrpSpPr>
          <p:nvPr/>
        </p:nvGrpSpPr>
        <p:grpSpPr bwMode="auto">
          <a:xfrm>
            <a:off x="8325876" y="3094378"/>
            <a:ext cx="1828800" cy="257175"/>
            <a:chOff x="2222" y="3039"/>
            <a:chExt cx="1152" cy="162"/>
          </a:xfrm>
        </p:grpSpPr>
        <p:sp>
          <p:nvSpPr>
            <p:cNvPr id="53" name="Text Box 19">
              <a:extLst>
                <a:ext uri="{FF2B5EF4-FFF2-40B4-BE49-F238E27FC236}">
                  <a16:creationId xmlns:a16="http://schemas.microsoft.com/office/drawing/2014/main" id="{3A6C17B0-3CB8-BD4F-82A3-F8BBBF7760BF}"/>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55" name="Line 21">
              <a:extLst>
                <a:ext uri="{FF2B5EF4-FFF2-40B4-BE49-F238E27FC236}">
                  <a16:creationId xmlns:a16="http://schemas.microsoft.com/office/drawing/2014/main" id="{7262AE28-C6B2-7A4B-B2BF-40A0797B4995}"/>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6" name="Group 22">
            <a:extLst>
              <a:ext uri="{FF2B5EF4-FFF2-40B4-BE49-F238E27FC236}">
                <a16:creationId xmlns:a16="http://schemas.microsoft.com/office/drawing/2014/main" id="{E9E74661-52F5-5E48-982A-52E52A35DC45}"/>
              </a:ext>
            </a:extLst>
          </p:cNvPr>
          <p:cNvGrpSpPr>
            <a:grpSpLocks/>
          </p:cNvGrpSpPr>
          <p:nvPr/>
        </p:nvGrpSpPr>
        <p:grpSpPr bwMode="auto">
          <a:xfrm>
            <a:off x="4044388" y="2362543"/>
            <a:ext cx="1074738" cy="962025"/>
            <a:chOff x="1540" y="2116"/>
            <a:chExt cx="677" cy="606"/>
          </a:xfrm>
        </p:grpSpPr>
        <p:sp>
          <p:nvSpPr>
            <p:cNvPr id="57" name="Oval 23">
              <a:extLst>
                <a:ext uri="{FF2B5EF4-FFF2-40B4-BE49-F238E27FC236}">
                  <a16:creationId xmlns:a16="http://schemas.microsoft.com/office/drawing/2014/main" id="{8D34CBBE-DA94-E64E-9580-4F3F4131C86A}"/>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58" name="Text Box 24">
              <a:extLst>
                <a:ext uri="{FF2B5EF4-FFF2-40B4-BE49-F238E27FC236}">
                  <a16:creationId xmlns:a16="http://schemas.microsoft.com/office/drawing/2014/main" id="{1B4A0021-CFA3-4E40-B284-73C34108A342}"/>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sp>
        <p:nvSpPr>
          <p:cNvPr id="59" name="Freeform 25">
            <a:extLst>
              <a:ext uri="{FF2B5EF4-FFF2-40B4-BE49-F238E27FC236}">
                <a16:creationId xmlns:a16="http://schemas.microsoft.com/office/drawing/2014/main" id="{3DB66570-2E6B-DB42-959E-FB21F91FD83C}"/>
              </a:ext>
            </a:extLst>
          </p:cNvPr>
          <p:cNvSpPr>
            <a:spLocks/>
          </p:cNvSpPr>
          <p:nvPr/>
        </p:nvSpPr>
        <p:spPr bwMode="auto">
          <a:xfrm>
            <a:off x="8424301"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Oval 26">
            <a:extLst>
              <a:ext uri="{FF2B5EF4-FFF2-40B4-BE49-F238E27FC236}">
                <a16:creationId xmlns:a16="http://schemas.microsoft.com/office/drawing/2014/main" id="{8A47B34C-876C-9A40-BB81-39CFF157E854}"/>
              </a:ext>
            </a:extLst>
          </p:cNvPr>
          <p:cNvSpPr>
            <a:spLocks noChangeArrowheads="1"/>
          </p:cNvSpPr>
          <p:nvPr/>
        </p:nvSpPr>
        <p:spPr bwMode="auto">
          <a:xfrm>
            <a:off x="8516376"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61" name="Text Box 27">
            <a:extLst>
              <a:ext uri="{FF2B5EF4-FFF2-40B4-BE49-F238E27FC236}">
                <a16:creationId xmlns:a16="http://schemas.microsoft.com/office/drawing/2014/main" id="{D69029E6-5338-FD44-BC15-0BA8A98F15B0}"/>
              </a:ext>
            </a:extLst>
          </p:cNvPr>
          <p:cNvSpPr txBox="1">
            <a:spLocks noChangeArrowheads="1"/>
          </p:cNvSpPr>
          <p:nvPr/>
        </p:nvSpPr>
        <p:spPr bwMode="auto">
          <a:xfrm>
            <a:off x="8429063"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62" name="Freeform 28">
            <a:extLst>
              <a:ext uri="{FF2B5EF4-FFF2-40B4-BE49-F238E27FC236}">
                <a16:creationId xmlns:a16="http://schemas.microsoft.com/office/drawing/2014/main" id="{062C8ABB-D477-0442-96DB-AF4A7A380558}"/>
              </a:ext>
            </a:extLst>
          </p:cNvPr>
          <p:cNvSpPr>
            <a:spLocks/>
          </p:cNvSpPr>
          <p:nvPr/>
        </p:nvSpPr>
        <p:spPr bwMode="auto">
          <a:xfrm flipV="1">
            <a:off x="8437001"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63" name="Group 29">
            <a:extLst>
              <a:ext uri="{FF2B5EF4-FFF2-40B4-BE49-F238E27FC236}">
                <a16:creationId xmlns:a16="http://schemas.microsoft.com/office/drawing/2014/main" id="{824EB22B-3441-BB4C-9908-EA5200566BEF}"/>
              </a:ext>
            </a:extLst>
          </p:cNvPr>
          <p:cNvGrpSpPr>
            <a:grpSpLocks/>
          </p:cNvGrpSpPr>
          <p:nvPr/>
        </p:nvGrpSpPr>
        <p:grpSpPr bwMode="auto">
          <a:xfrm>
            <a:off x="2101288" y="2306981"/>
            <a:ext cx="1333500" cy="1004887"/>
            <a:chOff x="220" y="1365"/>
            <a:chExt cx="840" cy="633"/>
          </a:xfrm>
        </p:grpSpPr>
        <p:sp>
          <p:nvSpPr>
            <p:cNvPr id="64" name="Line 30">
              <a:extLst>
                <a:ext uri="{FF2B5EF4-FFF2-40B4-BE49-F238E27FC236}">
                  <a16:creationId xmlns:a16="http://schemas.microsoft.com/office/drawing/2014/main" id="{E482CA24-27A0-084A-87D9-E941B0A259BA}"/>
                </a:ext>
              </a:extLst>
            </p:cNvPr>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Oval 31">
              <a:extLst>
                <a:ext uri="{FF2B5EF4-FFF2-40B4-BE49-F238E27FC236}">
                  <a16:creationId xmlns:a16="http://schemas.microsoft.com/office/drawing/2014/main" id="{B1FC38D6-025E-7842-ADA7-35FDE217EA4E}"/>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grpSp>
        <p:nvGrpSpPr>
          <p:cNvPr id="66" name="Group 32">
            <a:extLst>
              <a:ext uri="{FF2B5EF4-FFF2-40B4-BE49-F238E27FC236}">
                <a16:creationId xmlns:a16="http://schemas.microsoft.com/office/drawing/2014/main" id="{5BBC5929-B4AB-D94E-9C05-8B8E4E50A932}"/>
              </a:ext>
            </a:extLst>
          </p:cNvPr>
          <p:cNvGrpSpPr>
            <a:grpSpLocks/>
          </p:cNvGrpSpPr>
          <p:nvPr/>
        </p:nvGrpSpPr>
        <p:grpSpPr bwMode="auto">
          <a:xfrm>
            <a:off x="8086163" y="3637306"/>
            <a:ext cx="1414463" cy="1033462"/>
            <a:chOff x="3990" y="2203"/>
            <a:chExt cx="891" cy="651"/>
          </a:xfrm>
        </p:grpSpPr>
        <p:sp>
          <p:nvSpPr>
            <p:cNvPr id="67" name="Line 33">
              <a:extLst>
                <a:ext uri="{FF2B5EF4-FFF2-40B4-BE49-F238E27FC236}">
                  <a16:creationId xmlns:a16="http://schemas.microsoft.com/office/drawing/2014/main" id="{C8C95C30-694C-3343-9A2B-29D823BB5369}"/>
                </a:ext>
              </a:extLst>
            </p:cNvPr>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Oval 34">
              <a:extLst>
                <a:ext uri="{FF2B5EF4-FFF2-40B4-BE49-F238E27FC236}">
                  <a16:creationId xmlns:a16="http://schemas.microsoft.com/office/drawing/2014/main" id="{9CF26F83-62A4-774B-95EC-D614996A7AD6}"/>
                </a:ext>
              </a:extLst>
            </p:cNvPr>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69" name="Text Box 35">
            <a:extLst>
              <a:ext uri="{FF2B5EF4-FFF2-40B4-BE49-F238E27FC236}">
                <a16:creationId xmlns:a16="http://schemas.microsoft.com/office/drawing/2014/main" id="{4F145C19-20CA-7145-8B2A-77BEB54A39E8}"/>
              </a:ext>
            </a:extLst>
          </p:cNvPr>
          <p:cNvSpPr txBox="1">
            <a:spLocks noChangeArrowheads="1"/>
          </p:cNvSpPr>
          <p:nvPr/>
        </p:nvSpPr>
        <p:spPr bwMode="auto">
          <a:xfrm>
            <a:off x="2782326"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70" name="Line 36">
            <a:extLst>
              <a:ext uri="{FF2B5EF4-FFF2-40B4-BE49-F238E27FC236}">
                <a16:creationId xmlns:a16="http://schemas.microsoft.com/office/drawing/2014/main" id="{26143F76-F1DE-F740-8D25-07F17B3B05D6}"/>
              </a:ext>
            </a:extLst>
          </p:cNvPr>
          <p:cNvSpPr>
            <a:spLocks noChangeShapeType="1"/>
          </p:cNvSpPr>
          <p:nvPr/>
        </p:nvSpPr>
        <p:spPr bwMode="auto">
          <a:xfrm>
            <a:off x="2763276" y="1429093"/>
            <a:ext cx="12700" cy="747713"/>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71" name="Freeform 37">
            <a:extLst>
              <a:ext uri="{FF2B5EF4-FFF2-40B4-BE49-F238E27FC236}">
                <a16:creationId xmlns:a16="http://schemas.microsoft.com/office/drawing/2014/main" id="{58B7878D-57FD-8A41-8E7B-6BF34CB3A771}"/>
              </a:ext>
            </a:extLst>
          </p:cNvPr>
          <p:cNvSpPr>
            <a:spLocks/>
          </p:cNvSpPr>
          <p:nvPr/>
        </p:nvSpPr>
        <p:spPr bwMode="auto">
          <a:xfrm>
            <a:off x="2763276" y="2146642"/>
            <a:ext cx="7148415" cy="2944699"/>
          </a:xfrm>
          <a:custGeom>
            <a:avLst/>
            <a:gdLst>
              <a:gd name="T0" fmla="*/ 0 w 4219"/>
              <a:gd name="T1" fmla="*/ 2147483647 h 1928"/>
              <a:gd name="T2" fmla="*/ 2147483647 w 4219"/>
              <a:gd name="T3" fmla="*/ 0 h 1928"/>
              <a:gd name="T4" fmla="*/ 2147483647 w 4219"/>
              <a:gd name="T5" fmla="*/ 2147483647 h 1928"/>
              <a:gd name="T6" fmla="*/ 2147483647 w 4219"/>
              <a:gd name="T7" fmla="*/ 2147483647 h 1928"/>
              <a:gd name="T8" fmla="*/ 0 60000 65536"/>
              <a:gd name="T9" fmla="*/ 0 60000 65536"/>
              <a:gd name="T10" fmla="*/ 0 60000 65536"/>
              <a:gd name="T11" fmla="*/ 0 60000 65536"/>
              <a:gd name="connsiteX0" fmla="*/ 0 w 10000"/>
              <a:gd name="connsiteY0" fmla="*/ 52 h 10000"/>
              <a:gd name="connsiteX1" fmla="*/ 2377 w 10000"/>
              <a:gd name="connsiteY1" fmla="*/ 0 h 10000"/>
              <a:gd name="connsiteX2" fmla="*/ 8009 w 10000"/>
              <a:gd name="connsiteY2" fmla="*/ 9621 h 10000"/>
              <a:gd name="connsiteX3" fmla="*/ 10000 w 10000"/>
              <a:gd name="connsiteY3" fmla="*/ 10000 h 10000"/>
              <a:gd name="connsiteX0" fmla="*/ 0 w 10673"/>
              <a:gd name="connsiteY0" fmla="*/ 52 h 9621"/>
              <a:gd name="connsiteX1" fmla="*/ 2377 w 10673"/>
              <a:gd name="connsiteY1" fmla="*/ 0 h 9621"/>
              <a:gd name="connsiteX2" fmla="*/ 8009 w 10673"/>
              <a:gd name="connsiteY2" fmla="*/ 9621 h 9621"/>
              <a:gd name="connsiteX3" fmla="*/ 10673 w 10673"/>
              <a:gd name="connsiteY3" fmla="*/ 9621 h 9621"/>
            </a:gdLst>
            <a:ahLst/>
            <a:cxnLst>
              <a:cxn ang="0">
                <a:pos x="connsiteX0" y="connsiteY0"/>
              </a:cxn>
              <a:cxn ang="0">
                <a:pos x="connsiteX1" y="connsiteY1"/>
              </a:cxn>
              <a:cxn ang="0">
                <a:pos x="connsiteX2" y="connsiteY2"/>
              </a:cxn>
              <a:cxn ang="0">
                <a:pos x="connsiteX3" y="connsiteY3"/>
              </a:cxn>
            </a:cxnLst>
            <a:rect l="l" t="t" r="r" b="b"/>
            <a:pathLst>
              <a:path w="10673" h="9621">
                <a:moveTo>
                  <a:pt x="0" y="52"/>
                </a:moveTo>
                <a:lnTo>
                  <a:pt x="2377" y="0"/>
                </a:lnTo>
                <a:lnTo>
                  <a:pt x="8009" y="9621"/>
                </a:lnTo>
                <a:lnTo>
                  <a:pt x="10673" y="9621"/>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2" name="Group 38">
            <a:extLst>
              <a:ext uri="{FF2B5EF4-FFF2-40B4-BE49-F238E27FC236}">
                <a16:creationId xmlns:a16="http://schemas.microsoft.com/office/drawing/2014/main" id="{81979E69-43B0-224E-AEE7-932D8FB25EC5}"/>
              </a:ext>
            </a:extLst>
          </p:cNvPr>
          <p:cNvGrpSpPr>
            <a:grpSpLocks/>
          </p:cNvGrpSpPr>
          <p:nvPr/>
        </p:nvGrpSpPr>
        <p:grpSpPr bwMode="auto">
          <a:xfrm>
            <a:off x="2099701" y="2306981"/>
            <a:ext cx="1333500" cy="1004887"/>
            <a:chOff x="220" y="1365"/>
            <a:chExt cx="840" cy="633"/>
          </a:xfrm>
        </p:grpSpPr>
        <p:sp>
          <p:nvSpPr>
            <p:cNvPr id="73" name="Line 39">
              <a:extLst>
                <a:ext uri="{FF2B5EF4-FFF2-40B4-BE49-F238E27FC236}">
                  <a16:creationId xmlns:a16="http://schemas.microsoft.com/office/drawing/2014/main" id="{021756D2-A025-CF41-A055-C96F4929A19F}"/>
                </a:ext>
              </a:extLst>
            </p:cNvPr>
            <p:cNvSpPr>
              <a:spLocks noChangeShapeType="1"/>
            </p:cNvSpPr>
            <p:nvPr/>
          </p:nvSpPr>
          <p:spPr bwMode="auto">
            <a:xfrm>
              <a:off x="220" y="1365"/>
              <a:ext cx="273" cy="154"/>
            </a:xfrm>
            <a:prstGeom prst="line">
              <a:avLst/>
            </a:prstGeom>
            <a:noFill/>
            <a:ln w="28575">
              <a:solidFill>
                <a:schemeClr val="tx2"/>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Oval 40">
              <a:extLst>
                <a:ext uri="{FF2B5EF4-FFF2-40B4-BE49-F238E27FC236}">
                  <a16:creationId xmlns:a16="http://schemas.microsoft.com/office/drawing/2014/main" id="{34F50062-00A1-4541-B9F4-BEF323F05F2D}"/>
                </a:ext>
              </a:extLst>
            </p:cNvPr>
            <p:cNvSpPr>
              <a:spLocks noChangeArrowheads="1"/>
            </p:cNvSpPr>
            <p:nvPr/>
          </p:nvSpPr>
          <p:spPr bwMode="auto">
            <a:xfrm>
              <a:off x="439" y="1392"/>
              <a:ext cx="621" cy="606"/>
            </a:xfrm>
            <a:prstGeom prst="ellipse">
              <a:avLst/>
            </a:prstGeom>
            <a:noFill/>
            <a:ln w="38100">
              <a:solidFill>
                <a:schemeClr val="tx2"/>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108" name="Oval 41">
            <a:extLst>
              <a:ext uri="{FF2B5EF4-FFF2-40B4-BE49-F238E27FC236}">
                <a16:creationId xmlns:a16="http://schemas.microsoft.com/office/drawing/2014/main" id="{9AEB6601-DAB8-A041-9DF0-30C886DDBE6D}"/>
              </a:ext>
            </a:extLst>
          </p:cNvPr>
          <p:cNvSpPr>
            <a:spLocks noChangeArrowheads="1"/>
          </p:cNvSpPr>
          <p:nvPr/>
        </p:nvSpPr>
        <p:spPr bwMode="auto">
          <a:xfrm>
            <a:off x="4084076" y="2362543"/>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09" name="Line 42">
            <a:extLst>
              <a:ext uri="{FF2B5EF4-FFF2-40B4-BE49-F238E27FC236}">
                <a16:creationId xmlns:a16="http://schemas.microsoft.com/office/drawing/2014/main" id="{2CE2B382-7E31-324B-8E6C-07DE61767B89}"/>
              </a:ext>
            </a:extLst>
          </p:cNvPr>
          <p:cNvSpPr>
            <a:spLocks noChangeShapeType="1"/>
          </p:cNvSpPr>
          <p:nvPr/>
        </p:nvSpPr>
        <p:spPr bwMode="auto">
          <a:xfrm flipH="1">
            <a:off x="8013138" y="5042243"/>
            <a:ext cx="12700" cy="1193800"/>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0" name="Freeform 43">
            <a:extLst>
              <a:ext uri="{FF2B5EF4-FFF2-40B4-BE49-F238E27FC236}">
                <a16:creationId xmlns:a16="http://schemas.microsoft.com/office/drawing/2014/main" id="{A4E624BD-18B7-E144-8B12-E9F34C001BC1}"/>
              </a:ext>
            </a:extLst>
          </p:cNvPr>
          <p:cNvSpPr>
            <a:spLocks/>
          </p:cNvSpPr>
          <p:nvPr/>
        </p:nvSpPr>
        <p:spPr bwMode="auto">
          <a:xfrm>
            <a:off x="2122306" y="3871617"/>
            <a:ext cx="7452932" cy="2415225"/>
          </a:xfrm>
          <a:custGeom>
            <a:avLst/>
            <a:gdLst>
              <a:gd name="T0" fmla="*/ 2147483647 w 4200"/>
              <a:gd name="T1" fmla="*/ 2147483647 h 1424"/>
              <a:gd name="T2" fmla="*/ 2147483647 w 4200"/>
              <a:gd name="T3" fmla="*/ 2147483647 h 1424"/>
              <a:gd name="T4" fmla="*/ 2147483647 w 4200"/>
              <a:gd name="T5" fmla="*/ 0 h 1424"/>
              <a:gd name="T6" fmla="*/ 0 w 4200"/>
              <a:gd name="T7" fmla="*/ 0 h 1424"/>
              <a:gd name="T8" fmla="*/ 0 60000 65536"/>
              <a:gd name="T9" fmla="*/ 0 60000 65536"/>
              <a:gd name="T10" fmla="*/ 0 60000 65536"/>
              <a:gd name="T11" fmla="*/ 0 60000 65536"/>
              <a:gd name="connsiteX0" fmla="*/ 10000 w 10000"/>
              <a:gd name="connsiteY0" fmla="*/ 10684 h 10684"/>
              <a:gd name="connsiteX1" fmla="*/ 7676 w 10000"/>
              <a:gd name="connsiteY1" fmla="*/ 10684 h 10684"/>
              <a:gd name="connsiteX2" fmla="*/ 4167 w 10000"/>
              <a:gd name="connsiteY2" fmla="*/ 0 h 10684"/>
              <a:gd name="connsiteX3" fmla="*/ 0 w 10000"/>
              <a:gd name="connsiteY3" fmla="*/ 684 h 10684"/>
              <a:gd name="connsiteX0" fmla="*/ 11178 w 11178"/>
              <a:gd name="connsiteY0" fmla="*/ 10684 h 10684"/>
              <a:gd name="connsiteX1" fmla="*/ 8854 w 11178"/>
              <a:gd name="connsiteY1" fmla="*/ 10684 h 10684"/>
              <a:gd name="connsiteX2" fmla="*/ 5345 w 11178"/>
              <a:gd name="connsiteY2" fmla="*/ 0 h 10684"/>
              <a:gd name="connsiteX3" fmla="*/ 0 w 11178"/>
              <a:gd name="connsiteY3" fmla="*/ 0 h 10684"/>
            </a:gdLst>
            <a:ahLst/>
            <a:cxnLst>
              <a:cxn ang="0">
                <a:pos x="connsiteX0" y="connsiteY0"/>
              </a:cxn>
              <a:cxn ang="0">
                <a:pos x="connsiteX1" y="connsiteY1"/>
              </a:cxn>
              <a:cxn ang="0">
                <a:pos x="connsiteX2" y="connsiteY2"/>
              </a:cxn>
              <a:cxn ang="0">
                <a:pos x="connsiteX3" y="connsiteY3"/>
              </a:cxn>
            </a:cxnLst>
            <a:rect l="l" t="t" r="r" b="b"/>
            <a:pathLst>
              <a:path w="11178" h="10684">
                <a:moveTo>
                  <a:pt x="11178" y="10684"/>
                </a:moveTo>
                <a:lnTo>
                  <a:pt x="8854" y="10684"/>
                </a:lnTo>
                <a:lnTo>
                  <a:pt x="5345"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111" name="Group 44">
            <a:extLst>
              <a:ext uri="{FF2B5EF4-FFF2-40B4-BE49-F238E27FC236}">
                <a16:creationId xmlns:a16="http://schemas.microsoft.com/office/drawing/2014/main" id="{433B53F6-3987-AD43-823C-811301531A05}"/>
              </a:ext>
            </a:extLst>
          </p:cNvPr>
          <p:cNvGrpSpPr>
            <a:grpSpLocks/>
          </p:cNvGrpSpPr>
          <p:nvPr/>
        </p:nvGrpSpPr>
        <p:grpSpPr bwMode="auto">
          <a:xfrm>
            <a:off x="2099701" y="2306981"/>
            <a:ext cx="1333500" cy="1004887"/>
            <a:chOff x="220" y="1365"/>
            <a:chExt cx="840" cy="633"/>
          </a:xfrm>
        </p:grpSpPr>
        <p:sp>
          <p:nvSpPr>
            <p:cNvPr id="112" name="Line 45">
              <a:extLst>
                <a:ext uri="{FF2B5EF4-FFF2-40B4-BE49-F238E27FC236}">
                  <a16:creationId xmlns:a16="http://schemas.microsoft.com/office/drawing/2014/main" id="{4591E5D8-8C29-B847-85FE-27EBA5053B7E}"/>
                </a:ext>
              </a:extLst>
            </p:cNvPr>
            <p:cNvSpPr>
              <a:spLocks noChangeShapeType="1"/>
            </p:cNvSpPr>
            <p:nvPr/>
          </p:nvSpPr>
          <p:spPr bwMode="auto">
            <a:xfrm>
              <a:off x="220" y="1365"/>
              <a:ext cx="273" cy="154"/>
            </a:xfrm>
            <a:prstGeom prst="line">
              <a:avLst/>
            </a:prstGeom>
            <a:noFill/>
            <a:ln w="28575">
              <a:solidFill>
                <a:schemeClr val="tx2"/>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Oval 46">
              <a:extLst>
                <a:ext uri="{FF2B5EF4-FFF2-40B4-BE49-F238E27FC236}">
                  <a16:creationId xmlns:a16="http://schemas.microsoft.com/office/drawing/2014/main" id="{611A2C5D-AEE6-DD42-9AF5-7922552584D9}"/>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grpSp>
      <p:sp>
        <p:nvSpPr>
          <p:cNvPr id="114" name="Oval 47">
            <a:extLst>
              <a:ext uri="{FF2B5EF4-FFF2-40B4-BE49-F238E27FC236}">
                <a16:creationId xmlns:a16="http://schemas.microsoft.com/office/drawing/2014/main" id="{14740803-52CF-044E-A44B-1C3382FD69A9}"/>
              </a:ext>
            </a:extLst>
          </p:cNvPr>
          <p:cNvSpPr>
            <a:spLocks noChangeArrowheads="1"/>
          </p:cNvSpPr>
          <p:nvPr/>
        </p:nvSpPr>
        <p:spPr bwMode="auto">
          <a:xfrm>
            <a:off x="4080901" y="2367306"/>
            <a:ext cx="985837" cy="962025"/>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Tahoma" panose="020B0604030504040204" pitchFamily="34" charset="0"/>
              <a:ea typeface="ＭＳ Ｐゴシック" panose="020B0600070205080204" pitchFamily="34" charset="-128"/>
              <a:cs typeface="+mn-cs"/>
            </a:endParaRPr>
          </a:p>
        </p:txBody>
      </p:sp>
      <p:sp>
        <p:nvSpPr>
          <p:cNvPr id="117" name="Text Box 16">
            <a:extLst>
              <a:ext uri="{FF2B5EF4-FFF2-40B4-BE49-F238E27FC236}">
                <a16:creationId xmlns:a16="http://schemas.microsoft.com/office/drawing/2014/main" id="{4960424F-A39C-9F48-B10B-6B92058EBF56}"/>
              </a:ext>
            </a:extLst>
          </p:cNvPr>
          <p:cNvSpPr txBox="1">
            <a:spLocks noChangeArrowheads="1"/>
          </p:cNvSpPr>
          <p:nvPr/>
        </p:nvSpPr>
        <p:spPr bwMode="auto">
          <a:xfrm>
            <a:off x="5288988" y="2400535"/>
            <a:ext cx="3389313"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18" name="Text Box 20">
            <a:extLst>
              <a:ext uri="{FF2B5EF4-FFF2-40B4-BE49-F238E27FC236}">
                <a16:creationId xmlns:a16="http://schemas.microsoft.com/office/drawing/2014/main" id="{F83C8E12-3B9E-D846-B39E-2D62F350B930}"/>
              </a:ext>
            </a:extLst>
          </p:cNvPr>
          <p:cNvSpPr txBox="1">
            <a:spLocks noChangeArrowheads="1"/>
          </p:cNvSpPr>
          <p:nvPr/>
        </p:nvSpPr>
        <p:spPr bwMode="auto">
          <a:xfrm>
            <a:off x="8327563" y="2720534"/>
            <a:ext cx="3389313"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24" name="Group 123">
            <a:extLst>
              <a:ext uri="{FF2B5EF4-FFF2-40B4-BE49-F238E27FC236}">
                <a16:creationId xmlns:a16="http://schemas.microsoft.com/office/drawing/2014/main" id="{CC5AC3F7-1DB3-CE4F-B0C7-F20072FBA703}"/>
              </a:ext>
            </a:extLst>
          </p:cNvPr>
          <p:cNvGrpSpPr/>
          <p:nvPr/>
        </p:nvGrpSpPr>
        <p:grpSpPr>
          <a:xfrm>
            <a:off x="2271408" y="3285357"/>
            <a:ext cx="3548062" cy="989290"/>
            <a:chOff x="2270357" y="3283338"/>
            <a:chExt cx="3548062" cy="989290"/>
          </a:xfrm>
        </p:grpSpPr>
        <p:sp>
          <p:nvSpPr>
            <p:cNvPr id="125" name="Freeform 11">
              <a:extLst>
                <a:ext uri="{FF2B5EF4-FFF2-40B4-BE49-F238E27FC236}">
                  <a16:creationId xmlns:a16="http://schemas.microsoft.com/office/drawing/2014/main" id="{1ECBB11C-9731-AE49-85C4-CC54A9C37108}"/>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26" name="Group 125">
              <a:extLst>
                <a:ext uri="{FF2B5EF4-FFF2-40B4-BE49-F238E27FC236}">
                  <a16:creationId xmlns:a16="http://schemas.microsoft.com/office/drawing/2014/main" id="{803199FB-D06E-3542-B988-7EB9CD9168D8}"/>
                </a:ext>
              </a:extLst>
            </p:cNvPr>
            <p:cNvGrpSpPr/>
            <p:nvPr/>
          </p:nvGrpSpPr>
          <p:grpSpPr>
            <a:xfrm>
              <a:off x="2270357" y="3545923"/>
              <a:ext cx="3548062" cy="726705"/>
              <a:chOff x="2270357" y="3545923"/>
              <a:chExt cx="3548062" cy="726705"/>
            </a:xfrm>
          </p:grpSpPr>
          <p:sp>
            <p:nvSpPr>
              <p:cNvPr id="127" name="Text Box 12">
                <a:extLst>
                  <a:ext uri="{FF2B5EF4-FFF2-40B4-BE49-F238E27FC236}">
                    <a16:creationId xmlns:a16="http://schemas.microsoft.com/office/drawing/2014/main" id="{E0CFEDE3-2A91-2845-ABA4-C03E7492EE81}"/>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28" name="Line 13">
                <a:extLst>
                  <a:ext uri="{FF2B5EF4-FFF2-40B4-BE49-F238E27FC236}">
                    <a16:creationId xmlns:a16="http://schemas.microsoft.com/office/drawing/2014/main" id="{332EC257-20A6-9B48-A641-8E69142E58DC}"/>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9" name="Text Box 48">
                <a:extLst>
                  <a:ext uri="{FF2B5EF4-FFF2-40B4-BE49-F238E27FC236}">
                    <a16:creationId xmlns:a16="http://schemas.microsoft.com/office/drawing/2014/main" id="{BC7A4A01-571A-C94B-BAEC-EA73E5A39295}"/>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grpSp>
        <p:nvGrpSpPr>
          <p:cNvPr id="130" name="Group 129">
            <a:extLst>
              <a:ext uri="{FF2B5EF4-FFF2-40B4-BE49-F238E27FC236}">
                <a16:creationId xmlns:a16="http://schemas.microsoft.com/office/drawing/2014/main" id="{5E324CA8-B37F-8C4E-9533-D4557801C16E}"/>
              </a:ext>
            </a:extLst>
          </p:cNvPr>
          <p:cNvGrpSpPr/>
          <p:nvPr/>
        </p:nvGrpSpPr>
        <p:grpSpPr>
          <a:xfrm>
            <a:off x="8049650" y="5037504"/>
            <a:ext cx="4142349" cy="933582"/>
            <a:chOff x="8049650" y="5037504"/>
            <a:chExt cx="4142349" cy="933582"/>
          </a:xfrm>
        </p:grpSpPr>
        <p:sp>
          <p:nvSpPr>
            <p:cNvPr id="131" name="Text Box 7">
              <a:extLst>
                <a:ext uri="{FF2B5EF4-FFF2-40B4-BE49-F238E27FC236}">
                  <a16:creationId xmlns:a16="http://schemas.microsoft.com/office/drawing/2014/main" id="{723DBA89-E099-1146-9344-FD97D358659B}"/>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2" name="Text Box 8">
              <a:extLst>
                <a:ext uri="{FF2B5EF4-FFF2-40B4-BE49-F238E27FC236}">
                  <a16:creationId xmlns:a16="http://schemas.microsoft.com/office/drawing/2014/main" id="{05CEFA42-064E-3142-841C-4AC47C36BCC4}"/>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33" name="Line 9">
              <a:extLst>
                <a:ext uri="{FF2B5EF4-FFF2-40B4-BE49-F238E27FC236}">
                  <a16:creationId xmlns:a16="http://schemas.microsoft.com/office/drawing/2014/main" id="{0872816E-A3BC-B14C-B375-097293AE6178}"/>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34" name="Text Box 19">
            <a:extLst>
              <a:ext uri="{FF2B5EF4-FFF2-40B4-BE49-F238E27FC236}">
                <a16:creationId xmlns:a16="http://schemas.microsoft.com/office/drawing/2014/main" id="{55D8DBB5-D62B-EB4E-B678-676582C50DB5}"/>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35" name="Text Box 20">
            <a:extLst>
              <a:ext uri="{FF2B5EF4-FFF2-40B4-BE49-F238E27FC236}">
                <a16:creationId xmlns:a16="http://schemas.microsoft.com/office/drawing/2014/main" id="{6A4DBB19-70E8-BE4F-86ED-46D7FF5489BB}"/>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74" name="Text Box 16">
            <a:extLst>
              <a:ext uri="{FF2B5EF4-FFF2-40B4-BE49-F238E27FC236}">
                <a16:creationId xmlns:a16="http://schemas.microsoft.com/office/drawing/2014/main" id="{312C203B-3A0A-BD4E-8578-6F37A2E7EB80}"/>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5" name="Slide Number Placeholder 2">
            <a:extLst>
              <a:ext uri="{FF2B5EF4-FFF2-40B4-BE49-F238E27FC236}">
                <a16:creationId xmlns:a16="http://schemas.microsoft.com/office/drawing/2014/main" id="{70847C17-240C-8943-BAC9-8DEDA07FFF59}"/>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47</a:t>
            </a:fld>
            <a:endParaRPr lang="en-US" dirty="0"/>
          </a:p>
        </p:txBody>
      </p:sp>
    </p:spTree>
    <p:extLst>
      <p:ext uri="{BB962C8B-B14F-4D97-AF65-F5344CB8AC3E}">
        <p14:creationId xmlns:p14="http://schemas.microsoft.com/office/powerpoint/2010/main" val="741472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dissolve">
                                      <p:cBhvr>
                                        <p:cTn id="7" dur="500"/>
                                        <p:tgtEl>
                                          <p:spTgt spid="6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6"/>
                                        </p:tgtEl>
                                        <p:attrNameLst>
                                          <p:attrName>style.visibility</p:attrName>
                                        </p:attrNameLst>
                                      </p:cBhvr>
                                      <p:to>
                                        <p:strVal val="visible"/>
                                      </p:to>
                                    </p:set>
                                    <p:animEffect transition="in" filter="dissolve">
                                      <p:cBhvr>
                                        <p:cTn id="12" dur="500"/>
                                        <p:tgtEl>
                                          <p:spTgt spid="6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0"/>
                                        </p:tgtEl>
                                        <p:attrNameLst>
                                          <p:attrName>style.visibility</p:attrName>
                                        </p:attrNameLst>
                                      </p:cBhvr>
                                      <p:to>
                                        <p:strVal val="visible"/>
                                      </p:to>
                                    </p:set>
                                    <p:animEffect transition="in" filter="wipe(up)">
                                      <p:cBhvr>
                                        <p:cTn id="17" dur="1000"/>
                                        <p:tgtEl>
                                          <p:spTgt spid="70"/>
                                        </p:tgtEl>
                                      </p:cBhvr>
                                    </p:animEffect>
                                  </p:childTnLst>
                                  <p:subTnLst>
                                    <p:set>
                                      <p:cBhvr override="childStyle">
                                        <p:cTn dur="1" fill="hold" display="0" masterRel="nextClick" afterEffect="1"/>
                                        <p:tgtEl>
                                          <p:spTgt spid="70"/>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wipe(left)">
                                      <p:cBhvr>
                                        <p:cTn id="22" dur="1000"/>
                                        <p:tgtEl>
                                          <p:spTgt spid="71"/>
                                        </p:tgtEl>
                                      </p:cBhvr>
                                    </p:animEffect>
                                  </p:childTnLst>
                                  <p:subTnLst>
                                    <p:set>
                                      <p:cBhvr override="childStyle">
                                        <p:cTn dur="1" fill="hold" display="0" masterRel="nextClick" afterEffect="1"/>
                                        <p:tgtEl>
                                          <p:spTgt spid="71"/>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109"/>
                                        </p:tgtEl>
                                        <p:attrNameLst>
                                          <p:attrName>style.visibility</p:attrName>
                                        </p:attrNameLst>
                                      </p:cBhvr>
                                      <p:to>
                                        <p:strVal val="visible"/>
                                      </p:to>
                                    </p:set>
                                    <p:animEffect transition="in" filter="wipe(up)">
                                      <p:cBhvr>
                                        <p:cTn id="31" dur="1000"/>
                                        <p:tgtEl>
                                          <p:spTgt spid="109"/>
                                        </p:tgtEl>
                                      </p:cBhvr>
                                    </p:animEffect>
                                  </p:childTnLst>
                                  <p:subTnLst>
                                    <p:set>
                                      <p:cBhvr override="childStyle">
                                        <p:cTn dur="1" fill="hold" display="0" masterRel="nextClick" afterEffect="1"/>
                                        <p:tgtEl>
                                          <p:spTgt spid="109"/>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110"/>
                                        </p:tgtEl>
                                        <p:attrNameLst>
                                          <p:attrName>style.visibility</p:attrName>
                                        </p:attrNameLst>
                                      </p:cBhvr>
                                      <p:to>
                                        <p:strVal val="visible"/>
                                      </p:to>
                                    </p:set>
                                    <p:animEffect transition="in" filter="wipe(right)">
                                      <p:cBhvr>
                                        <p:cTn id="36" dur="1000"/>
                                        <p:tgtEl>
                                          <p:spTgt spid="110"/>
                                        </p:tgtEl>
                                      </p:cBhvr>
                                    </p:animEffect>
                                  </p:childTnLst>
                                  <p:subTnLst>
                                    <p:set>
                                      <p:cBhvr override="childStyle">
                                        <p:cTn dur="1" fill="hold" display="0" masterRel="sameClick" afterEffect="1">
                                          <p:stCondLst>
                                            <p:cond evt="end" delay="0">
                                              <p:tn val="34"/>
                                            </p:cond>
                                          </p:stCondLst>
                                        </p:cTn>
                                        <p:tgtEl>
                                          <p:spTgt spid="110"/>
                                        </p:tgtEl>
                                        <p:attrNameLst>
                                          <p:attrName>style.visibility</p:attrName>
                                        </p:attrNameLst>
                                      </p:cBhvr>
                                      <p:to>
                                        <p:strVal val="hidden"/>
                                      </p:to>
                                    </p:set>
                                  </p:subTnLst>
                                </p:cTn>
                              </p:par>
                            </p:childTnLst>
                          </p:cTn>
                        </p:par>
                        <p:par>
                          <p:cTn id="37" fill="hold">
                            <p:stCondLst>
                              <p:cond delay="1000"/>
                            </p:stCondLst>
                            <p:childTnLst>
                              <p:par>
                                <p:cTn id="38" presetID="1" presetClass="entr" presetSubtype="0" fill="hold" nodeType="afterEffect">
                                  <p:stCondLst>
                                    <p:cond delay="0"/>
                                  </p:stCondLst>
                                  <p:childTnLst>
                                    <p:set>
                                      <p:cBhvr>
                                        <p:cTn id="39" dur="1" fill="hold">
                                          <p:stCondLst>
                                            <p:cond delay="0"/>
                                          </p:stCondLst>
                                        </p:cTn>
                                        <p:tgtEl>
                                          <p:spTgt spid="111"/>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114"/>
                                        </p:tgtEl>
                                        <p:attrNameLst>
                                          <p:attrName>style.visibility</p:attrName>
                                        </p:attrNameLst>
                                      </p:cBhvr>
                                      <p:to>
                                        <p:strVal val="visible"/>
                                      </p:to>
                                    </p:set>
                                  </p:childTnLst>
                                </p:cTn>
                              </p:par>
                              <p:par>
                                <p:cTn id="42" presetID="1" presetClass="entr" presetSubtype="0" fill="hold" grpId="1" nodeType="withEffect">
                                  <p:stCondLst>
                                    <p:cond delay="0"/>
                                  </p:stCondLst>
                                  <p:childTnLst>
                                    <p:set>
                                      <p:cBhvr>
                                        <p:cTn id="43"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114" grpId="0" animBg="1"/>
      <p:bldP spid="114" grpId="1"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corrupted packet scenario</a:t>
            </a:r>
            <a:endParaRPr lang="en-US" sz="4400" dirty="0"/>
          </a:p>
        </p:txBody>
      </p:sp>
      <p:sp>
        <p:nvSpPr>
          <p:cNvPr id="133" name="Oval 3">
            <a:extLst>
              <a:ext uri="{FF2B5EF4-FFF2-40B4-BE49-F238E27FC236}">
                <a16:creationId xmlns:a16="http://schemas.microsoft.com/office/drawing/2014/main" id="{69A00FB9-348A-D448-9793-795F22B57161}"/>
              </a:ext>
            </a:extLst>
          </p:cNvPr>
          <p:cNvSpPr>
            <a:spLocks noChangeArrowheads="1"/>
          </p:cNvSpPr>
          <p:nvPr/>
        </p:nvSpPr>
        <p:spPr bwMode="auto">
          <a:xfrm>
            <a:off x="2448440" y="23498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4" name="Text Box 4">
            <a:extLst>
              <a:ext uri="{FF2B5EF4-FFF2-40B4-BE49-F238E27FC236}">
                <a16:creationId xmlns:a16="http://schemas.microsoft.com/office/drawing/2014/main" id="{77096BA8-8AE7-EA4F-B0FD-7469803EAB64}"/>
              </a:ext>
            </a:extLst>
          </p:cNvPr>
          <p:cNvSpPr txBox="1">
            <a:spLocks noChangeArrowheads="1"/>
          </p:cNvSpPr>
          <p:nvPr/>
        </p:nvSpPr>
        <p:spPr bwMode="auto">
          <a:xfrm>
            <a:off x="2346840" y="24339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above</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35" name="Text Box 5">
            <a:extLst>
              <a:ext uri="{FF2B5EF4-FFF2-40B4-BE49-F238E27FC236}">
                <a16:creationId xmlns:a16="http://schemas.microsoft.com/office/drawing/2014/main" id="{D6DC2F34-5901-DE44-A6E9-F9649709412A}"/>
              </a:ext>
            </a:extLst>
          </p:cNvPr>
          <p:cNvSpPr txBox="1">
            <a:spLocks noChangeArrowheads="1"/>
          </p:cNvSpPr>
          <p:nvPr/>
        </p:nvSpPr>
        <p:spPr bwMode="auto">
          <a:xfrm>
            <a:off x="2756415" y="1630706"/>
            <a:ext cx="36433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snkpkt = make_pkt(data,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36" name="Line 6">
            <a:extLst>
              <a:ext uri="{FF2B5EF4-FFF2-40B4-BE49-F238E27FC236}">
                <a16:creationId xmlns:a16="http://schemas.microsoft.com/office/drawing/2014/main" id="{D357F502-19B9-7A40-B1E5-CD7250CA97C6}"/>
              </a:ext>
            </a:extLst>
          </p:cNvPr>
          <p:cNvSpPr>
            <a:spLocks noChangeShapeType="1"/>
          </p:cNvSpPr>
          <p:nvPr/>
        </p:nvSpPr>
        <p:spPr bwMode="auto">
          <a:xfrm>
            <a:off x="2861190" y="1675156"/>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Freeform 10">
            <a:extLst>
              <a:ext uri="{FF2B5EF4-FFF2-40B4-BE49-F238E27FC236}">
                <a16:creationId xmlns:a16="http://schemas.microsoft.com/office/drawing/2014/main" id="{3ADC35A3-77A4-3D42-9882-FB506CCCFA61}"/>
              </a:ext>
            </a:extLst>
          </p:cNvPr>
          <p:cNvSpPr>
            <a:spLocks/>
          </p:cNvSpPr>
          <p:nvPr/>
        </p:nvSpPr>
        <p:spPr bwMode="auto">
          <a:xfrm flipV="1">
            <a:off x="2808802" y="2119656"/>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1" name="Freeform 11">
            <a:extLst>
              <a:ext uri="{FF2B5EF4-FFF2-40B4-BE49-F238E27FC236}">
                <a16:creationId xmlns:a16="http://schemas.microsoft.com/office/drawing/2014/main" id="{3907903E-8186-0B48-B29F-40C6FD559F99}"/>
              </a:ext>
            </a:extLst>
          </p:cNvPr>
          <p:cNvSpPr>
            <a:spLocks/>
          </p:cNvSpPr>
          <p:nvPr/>
        </p:nvSpPr>
        <p:spPr bwMode="auto">
          <a:xfrm>
            <a:off x="2856427" y="328011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4" name="Freeform 14">
            <a:extLst>
              <a:ext uri="{FF2B5EF4-FFF2-40B4-BE49-F238E27FC236}">
                <a16:creationId xmlns:a16="http://schemas.microsoft.com/office/drawing/2014/main" id="{C5D67D61-82E5-5642-B2D5-452A20671145}"/>
              </a:ext>
            </a:extLst>
          </p:cNvPr>
          <p:cNvSpPr>
            <a:spLocks/>
          </p:cNvSpPr>
          <p:nvPr/>
        </p:nvSpPr>
        <p:spPr bwMode="auto">
          <a:xfrm>
            <a:off x="5004315" y="2426043"/>
            <a:ext cx="466725" cy="893763"/>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Text Box 15">
            <a:extLst>
              <a:ext uri="{FF2B5EF4-FFF2-40B4-BE49-F238E27FC236}">
                <a16:creationId xmlns:a16="http://schemas.microsoft.com/office/drawing/2014/main" id="{7BABC5B8-9BD6-F145-8E9A-0912B8AEEF10}"/>
              </a:ext>
            </a:extLst>
          </p:cNvPr>
          <p:cNvSpPr txBox="1">
            <a:spLocks noChangeArrowheads="1"/>
          </p:cNvSpPr>
          <p:nvPr/>
        </p:nvSpPr>
        <p:spPr bwMode="auto">
          <a:xfrm>
            <a:off x="5313877" y="2740368"/>
            <a:ext cx="17637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Text Box 16">
            <a:extLst>
              <a:ext uri="{FF2B5EF4-FFF2-40B4-BE49-F238E27FC236}">
                <a16:creationId xmlns:a16="http://schemas.microsoft.com/office/drawing/2014/main" id="{BE38BF73-5EF1-6B42-B012-9E244200F5F0}"/>
              </a:ext>
            </a:extLst>
          </p:cNvPr>
          <p:cNvSpPr txBox="1">
            <a:spLocks noChangeArrowheads="1"/>
          </p:cNvSpPr>
          <p:nvPr/>
        </p:nvSpPr>
        <p:spPr bwMode="auto">
          <a:xfrm>
            <a:off x="5288477" y="2154581"/>
            <a:ext cx="2085975" cy="631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17">
            <a:extLst>
              <a:ext uri="{FF2B5EF4-FFF2-40B4-BE49-F238E27FC236}">
                <a16:creationId xmlns:a16="http://schemas.microsoft.com/office/drawing/2014/main" id="{6082D473-667E-D744-BD55-1C35E0FE8710}"/>
              </a:ext>
            </a:extLst>
          </p:cNvPr>
          <p:cNvSpPr>
            <a:spLocks noChangeShapeType="1"/>
          </p:cNvSpPr>
          <p:nvPr/>
        </p:nvSpPr>
        <p:spPr bwMode="auto">
          <a:xfrm>
            <a:off x="5407540" y="2740368"/>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2" name="Group 22">
            <a:extLst>
              <a:ext uri="{FF2B5EF4-FFF2-40B4-BE49-F238E27FC236}">
                <a16:creationId xmlns:a16="http://schemas.microsoft.com/office/drawing/2014/main" id="{DCE40CB4-F0AE-734E-AA44-08F29CD02D52}"/>
              </a:ext>
            </a:extLst>
          </p:cNvPr>
          <p:cNvGrpSpPr>
            <a:grpSpLocks/>
          </p:cNvGrpSpPr>
          <p:nvPr/>
        </p:nvGrpSpPr>
        <p:grpSpPr bwMode="auto">
          <a:xfrm>
            <a:off x="4043877" y="2362543"/>
            <a:ext cx="1074738" cy="962025"/>
            <a:chOff x="1540" y="2116"/>
            <a:chExt cx="677" cy="606"/>
          </a:xfrm>
        </p:grpSpPr>
        <p:sp>
          <p:nvSpPr>
            <p:cNvPr id="153" name="Oval 23">
              <a:extLst>
                <a:ext uri="{FF2B5EF4-FFF2-40B4-BE49-F238E27FC236}">
                  <a16:creationId xmlns:a16="http://schemas.microsoft.com/office/drawing/2014/main" id="{D3BB9C31-5D9C-684A-BB70-14F20480A9BA}"/>
                </a:ext>
              </a:extLst>
            </p:cNvPr>
            <p:cNvSpPr>
              <a:spLocks noChangeArrowheads="1"/>
            </p:cNvSpPr>
            <p:nvPr/>
          </p:nvSpPr>
          <p:spPr bwMode="auto">
            <a:xfrm>
              <a:off x="1565" y="2116"/>
              <a:ext cx="621" cy="60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4" name="Text Box 24">
              <a:extLst>
                <a:ext uri="{FF2B5EF4-FFF2-40B4-BE49-F238E27FC236}">
                  <a16:creationId xmlns:a16="http://schemas.microsoft.com/office/drawing/2014/main" id="{7290D8CF-233C-DA4F-8144-17F1D181B533}"/>
                </a:ext>
              </a:extLst>
            </p:cNvPr>
            <p:cNvSpPr txBox="1">
              <a:spLocks noChangeArrowheads="1"/>
            </p:cNvSpPr>
            <p:nvPr/>
          </p:nvSpPr>
          <p:spPr bwMode="auto">
            <a:xfrm>
              <a:off x="1540" y="2163"/>
              <a:ext cx="67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55" name="Freeform 25">
            <a:extLst>
              <a:ext uri="{FF2B5EF4-FFF2-40B4-BE49-F238E27FC236}">
                <a16:creationId xmlns:a16="http://schemas.microsoft.com/office/drawing/2014/main" id="{1FC9F4AC-60DA-664B-8892-94963AC43A62}"/>
              </a:ext>
            </a:extLst>
          </p:cNvPr>
          <p:cNvSpPr>
            <a:spLocks/>
          </p:cNvSpPr>
          <p:nvPr/>
        </p:nvSpPr>
        <p:spPr bwMode="auto">
          <a:xfrm>
            <a:off x="8423790" y="3288056"/>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Oval 26">
            <a:extLst>
              <a:ext uri="{FF2B5EF4-FFF2-40B4-BE49-F238E27FC236}">
                <a16:creationId xmlns:a16="http://schemas.microsoft.com/office/drawing/2014/main" id="{C6A7C088-049A-2642-9A7F-7E6B3149EB38}"/>
              </a:ext>
            </a:extLst>
          </p:cNvPr>
          <p:cNvSpPr>
            <a:spLocks noChangeArrowheads="1"/>
          </p:cNvSpPr>
          <p:nvPr/>
        </p:nvSpPr>
        <p:spPr bwMode="auto">
          <a:xfrm>
            <a:off x="8515865" y="3708743"/>
            <a:ext cx="985837" cy="96202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Text Box 27">
            <a:extLst>
              <a:ext uri="{FF2B5EF4-FFF2-40B4-BE49-F238E27FC236}">
                <a16:creationId xmlns:a16="http://schemas.microsoft.com/office/drawing/2014/main" id="{579E5E2D-B23D-BF43-A731-1D8C59C74825}"/>
              </a:ext>
            </a:extLst>
          </p:cNvPr>
          <p:cNvSpPr txBox="1">
            <a:spLocks noChangeArrowheads="1"/>
          </p:cNvSpPr>
          <p:nvPr/>
        </p:nvSpPr>
        <p:spPr bwMode="auto">
          <a:xfrm>
            <a:off x="8428552" y="3792881"/>
            <a:ext cx="12001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from below</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8" name="Freeform 28">
            <a:extLst>
              <a:ext uri="{FF2B5EF4-FFF2-40B4-BE49-F238E27FC236}">
                <a16:creationId xmlns:a16="http://schemas.microsoft.com/office/drawing/2014/main" id="{82DEFCAC-19A6-8E44-8FD1-83883629ABA7}"/>
              </a:ext>
            </a:extLst>
          </p:cNvPr>
          <p:cNvSpPr>
            <a:spLocks/>
          </p:cNvSpPr>
          <p:nvPr/>
        </p:nvSpPr>
        <p:spPr bwMode="auto">
          <a:xfrm flipV="1">
            <a:off x="8436490" y="4591214"/>
            <a:ext cx="12573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28575"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59" name="Group 29">
            <a:extLst>
              <a:ext uri="{FF2B5EF4-FFF2-40B4-BE49-F238E27FC236}">
                <a16:creationId xmlns:a16="http://schemas.microsoft.com/office/drawing/2014/main" id="{C486E2AA-5514-8349-8774-4B86574332CB}"/>
              </a:ext>
            </a:extLst>
          </p:cNvPr>
          <p:cNvGrpSpPr>
            <a:grpSpLocks/>
          </p:cNvGrpSpPr>
          <p:nvPr/>
        </p:nvGrpSpPr>
        <p:grpSpPr bwMode="auto">
          <a:xfrm>
            <a:off x="2100777" y="2306981"/>
            <a:ext cx="1333500" cy="1004887"/>
            <a:chOff x="220" y="1365"/>
            <a:chExt cx="840" cy="633"/>
          </a:xfrm>
        </p:grpSpPr>
        <p:sp>
          <p:nvSpPr>
            <p:cNvPr id="160" name="Line 30">
              <a:extLst>
                <a:ext uri="{FF2B5EF4-FFF2-40B4-BE49-F238E27FC236}">
                  <a16:creationId xmlns:a16="http://schemas.microsoft.com/office/drawing/2014/main" id="{C0CC58D1-8C84-3E47-909F-D82E63AA1223}"/>
                </a:ext>
              </a:extLst>
            </p:cNvPr>
            <p:cNvSpPr>
              <a:spLocks noChangeShapeType="1"/>
            </p:cNvSpPr>
            <p:nvPr/>
          </p:nvSpPr>
          <p:spPr bwMode="auto">
            <a:xfrm>
              <a:off x="220" y="1365"/>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Oval 31">
              <a:extLst>
                <a:ext uri="{FF2B5EF4-FFF2-40B4-BE49-F238E27FC236}">
                  <a16:creationId xmlns:a16="http://schemas.microsoft.com/office/drawing/2014/main" id="{852C29BD-DA30-1D45-9733-0851CEB0A1B7}"/>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2" name="Group 32">
            <a:extLst>
              <a:ext uri="{FF2B5EF4-FFF2-40B4-BE49-F238E27FC236}">
                <a16:creationId xmlns:a16="http://schemas.microsoft.com/office/drawing/2014/main" id="{A05DCA54-BB9F-EB48-8E9C-19DBD5FE15BE}"/>
              </a:ext>
            </a:extLst>
          </p:cNvPr>
          <p:cNvGrpSpPr>
            <a:grpSpLocks/>
          </p:cNvGrpSpPr>
          <p:nvPr/>
        </p:nvGrpSpPr>
        <p:grpSpPr bwMode="auto">
          <a:xfrm>
            <a:off x="8085652" y="3637306"/>
            <a:ext cx="1414463" cy="1033462"/>
            <a:chOff x="3990" y="2203"/>
            <a:chExt cx="891" cy="651"/>
          </a:xfrm>
        </p:grpSpPr>
        <p:sp>
          <p:nvSpPr>
            <p:cNvPr id="163" name="Line 33">
              <a:extLst>
                <a:ext uri="{FF2B5EF4-FFF2-40B4-BE49-F238E27FC236}">
                  <a16:creationId xmlns:a16="http://schemas.microsoft.com/office/drawing/2014/main" id="{E80E2DDF-EEB5-964A-90BC-641CEA2AE378}"/>
                </a:ext>
              </a:extLst>
            </p:cNvPr>
            <p:cNvSpPr>
              <a:spLocks noChangeShapeType="1"/>
            </p:cNvSpPr>
            <p:nvPr/>
          </p:nvSpPr>
          <p:spPr bwMode="auto">
            <a:xfrm>
              <a:off x="3990" y="2203"/>
              <a:ext cx="273" cy="154"/>
            </a:xfrm>
            <a:prstGeom prst="line">
              <a:avLst/>
            </a:prstGeom>
            <a:noFill/>
            <a:ln w="28575">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4" name="Oval 34">
              <a:extLst>
                <a:ext uri="{FF2B5EF4-FFF2-40B4-BE49-F238E27FC236}">
                  <a16:creationId xmlns:a16="http://schemas.microsoft.com/office/drawing/2014/main" id="{1AD65A4C-E940-0B4D-BFA8-963C7F4DFAD4}"/>
                </a:ext>
              </a:extLst>
            </p:cNvPr>
            <p:cNvSpPr>
              <a:spLocks noChangeArrowheads="1"/>
            </p:cNvSpPr>
            <p:nvPr/>
          </p:nvSpPr>
          <p:spPr bwMode="auto">
            <a:xfrm>
              <a:off x="4260" y="2248"/>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65" name="Text Box 35">
            <a:extLst>
              <a:ext uri="{FF2B5EF4-FFF2-40B4-BE49-F238E27FC236}">
                <a16:creationId xmlns:a16="http://schemas.microsoft.com/office/drawing/2014/main" id="{EB12FDE8-F0FD-FF44-9743-6CC34031C13C}"/>
              </a:ext>
            </a:extLst>
          </p:cNvPr>
          <p:cNvSpPr txBox="1">
            <a:spLocks noChangeArrowheads="1"/>
          </p:cNvSpPr>
          <p:nvPr/>
        </p:nvSpPr>
        <p:spPr bwMode="auto">
          <a:xfrm>
            <a:off x="2781815" y="1340193"/>
            <a:ext cx="22558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6" name="Line 36">
            <a:extLst>
              <a:ext uri="{FF2B5EF4-FFF2-40B4-BE49-F238E27FC236}">
                <a16:creationId xmlns:a16="http://schemas.microsoft.com/office/drawing/2014/main" id="{EC5F8159-C72E-AD42-9E10-261F73F1A7D7}"/>
              </a:ext>
            </a:extLst>
          </p:cNvPr>
          <p:cNvSpPr>
            <a:spLocks noChangeShapeType="1"/>
          </p:cNvSpPr>
          <p:nvPr/>
        </p:nvSpPr>
        <p:spPr bwMode="auto">
          <a:xfrm>
            <a:off x="2762765" y="1429093"/>
            <a:ext cx="12700" cy="747713"/>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7" name="Freeform 37">
            <a:extLst>
              <a:ext uri="{FF2B5EF4-FFF2-40B4-BE49-F238E27FC236}">
                <a16:creationId xmlns:a16="http://schemas.microsoft.com/office/drawing/2014/main" id="{35077D8E-9690-5846-914B-870B57CBFFC1}"/>
              </a:ext>
            </a:extLst>
          </p:cNvPr>
          <p:cNvSpPr>
            <a:spLocks/>
          </p:cNvSpPr>
          <p:nvPr/>
        </p:nvSpPr>
        <p:spPr bwMode="auto">
          <a:xfrm>
            <a:off x="2762765" y="2146643"/>
            <a:ext cx="6940550" cy="654050"/>
          </a:xfrm>
          <a:custGeom>
            <a:avLst/>
            <a:gdLst>
              <a:gd name="T0" fmla="*/ 0 w 4372"/>
              <a:gd name="T1" fmla="*/ 2147483647 h 412"/>
              <a:gd name="T2" fmla="*/ 2147483647 w 4372"/>
              <a:gd name="T3" fmla="*/ 0 h 412"/>
              <a:gd name="T4" fmla="*/ 2147483647 w 4372"/>
              <a:gd name="T5" fmla="*/ 2147483647 h 412"/>
              <a:gd name="T6" fmla="*/ 2147483647 w 4372"/>
              <a:gd name="T7" fmla="*/ 2147483647 h 4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372" h="412">
                <a:moveTo>
                  <a:pt x="0" y="10"/>
                </a:moveTo>
                <a:lnTo>
                  <a:pt x="1003" y="0"/>
                </a:lnTo>
                <a:lnTo>
                  <a:pt x="3508" y="412"/>
                </a:lnTo>
                <a:lnTo>
                  <a:pt x="4372" y="412"/>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68" name="Group 38">
            <a:extLst>
              <a:ext uri="{FF2B5EF4-FFF2-40B4-BE49-F238E27FC236}">
                <a16:creationId xmlns:a16="http://schemas.microsoft.com/office/drawing/2014/main" id="{39365D95-8B18-AE4F-9CEC-9330CADCC26B}"/>
              </a:ext>
            </a:extLst>
          </p:cNvPr>
          <p:cNvGrpSpPr>
            <a:grpSpLocks/>
          </p:cNvGrpSpPr>
          <p:nvPr/>
        </p:nvGrpSpPr>
        <p:grpSpPr bwMode="auto">
          <a:xfrm>
            <a:off x="2099190" y="2306981"/>
            <a:ext cx="1333500" cy="1004887"/>
            <a:chOff x="220" y="1365"/>
            <a:chExt cx="840" cy="633"/>
          </a:xfrm>
        </p:grpSpPr>
        <p:sp>
          <p:nvSpPr>
            <p:cNvPr id="169" name="Line 39">
              <a:extLst>
                <a:ext uri="{FF2B5EF4-FFF2-40B4-BE49-F238E27FC236}">
                  <a16:creationId xmlns:a16="http://schemas.microsoft.com/office/drawing/2014/main" id="{68593BDB-565B-C544-A698-EAB1100890B7}"/>
                </a:ext>
              </a:extLst>
            </p:cNvPr>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Oval 40">
              <a:extLst>
                <a:ext uri="{FF2B5EF4-FFF2-40B4-BE49-F238E27FC236}">
                  <a16:creationId xmlns:a16="http://schemas.microsoft.com/office/drawing/2014/main" id="{99432816-2BCC-7742-BBCC-636611297B08}"/>
                </a:ext>
              </a:extLst>
            </p:cNvPr>
            <p:cNvSpPr>
              <a:spLocks noChangeArrowheads="1"/>
            </p:cNvSpPr>
            <p:nvPr/>
          </p:nvSpPr>
          <p:spPr bwMode="auto">
            <a:xfrm>
              <a:off x="439" y="1392"/>
              <a:ext cx="621" cy="606"/>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1" name="Oval 41">
            <a:extLst>
              <a:ext uri="{FF2B5EF4-FFF2-40B4-BE49-F238E27FC236}">
                <a16:creationId xmlns:a16="http://schemas.microsoft.com/office/drawing/2014/main" id="{2992E4B8-7EF2-1A40-9095-9F4F00D2899A}"/>
              </a:ext>
            </a:extLst>
          </p:cNvPr>
          <p:cNvSpPr>
            <a:spLocks noChangeArrowheads="1"/>
          </p:cNvSpPr>
          <p:nvPr/>
        </p:nvSpPr>
        <p:spPr bwMode="auto">
          <a:xfrm>
            <a:off x="4083565" y="2362543"/>
            <a:ext cx="985837" cy="962025"/>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2" name="Line 42">
            <a:extLst>
              <a:ext uri="{FF2B5EF4-FFF2-40B4-BE49-F238E27FC236}">
                <a16:creationId xmlns:a16="http://schemas.microsoft.com/office/drawing/2014/main" id="{FBE55EA3-B145-414B-A6FF-0F0EE400CF3B}"/>
              </a:ext>
            </a:extLst>
          </p:cNvPr>
          <p:cNvSpPr>
            <a:spLocks noChangeShapeType="1"/>
          </p:cNvSpPr>
          <p:nvPr/>
        </p:nvSpPr>
        <p:spPr bwMode="auto">
          <a:xfrm flipH="1">
            <a:off x="8012627" y="5042243"/>
            <a:ext cx="12700" cy="1193800"/>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3" name="Freeform 43">
            <a:extLst>
              <a:ext uri="{FF2B5EF4-FFF2-40B4-BE49-F238E27FC236}">
                <a16:creationId xmlns:a16="http://schemas.microsoft.com/office/drawing/2014/main" id="{59879249-0649-F24B-B236-6C80F47AAC2E}"/>
              </a:ext>
            </a:extLst>
          </p:cNvPr>
          <p:cNvSpPr>
            <a:spLocks/>
          </p:cNvSpPr>
          <p:nvPr/>
        </p:nvSpPr>
        <p:spPr bwMode="auto">
          <a:xfrm>
            <a:off x="2353297" y="3858893"/>
            <a:ext cx="7272844" cy="2363522"/>
          </a:xfrm>
          <a:custGeom>
            <a:avLst/>
            <a:gdLst>
              <a:gd name="T0" fmla="*/ 2147483647 w 4200"/>
              <a:gd name="T1" fmla="*/ 2147483647 h 1424"/>
              <a:gd name="T2" fmla="*/ 2147483647 w 4200"/>
              <a:gd name="T3" fmla="*/ 2147483647 h 1424"/>
              <a:gd name="T4" fmla="*/ 2147483647 w 4200"/>
              <a:gd name="T5" fmla="*/ 0 h 1424"/>
              <a:gd name="T6" fmla="*/ 0 w 4200"/>
              <a:gd name="T7" fmla="*/ 0 h 1424"/>
              <a:gd name="T8" fmla="*/ 0 60000 65536"/>
              <a:gd name="T9" fmla="*/ 0 60000 65536"/>
              <a:gd name="T10" fmla="*/ 0 60000 65536"/>
              <a:gd name="T11" fmla="*/ 0 60000 65536"/>
              <a:gd name="connsiteX0" fmla="*/ 10000 w 10000"/>
              <a:gd name="connsiteY0" fmla="*/ 10000 h 10000"/>
              <a:gd name="connsiteX1" fmla="*/ 7637 w 10000"/>
              <a:gd name="connsiteY1" fmla="*/ 9715 h 10000"/>
              <a:gd name="connsiteX2" fmla="*/ 4476 w 10000"/>
              <a:gd name="connsiteY2" fmla="*/ 0 h 10000"/>
              <a:gd name="connsiteX3" fmla="*/ 0 w 10000"/>
              <a:gd name="connsiteY3" fmla="*/ 0 h 10000"/>
              <a:gd name="connsiteX0" fmla="*/ 10058 w 10058"/>
              <a:gd name="connsiteY0" fmla="*/ 9601 h 9715"/>
              <a:gd name="connsiteX1" fmla="*/ 7637 w 10058"/>
              <a:gd name="connsiteY1" fmla="*/ 9715 h 9715"/>
              <a:gd name="connsiteX2" fmla="*/ 4476 w 10058"/>
              <a:gd name="connsiteY2" fmla="*/ 0 h 9715"/>
              <a:gd name="connsiteX3" fmla="*/ 0 w 10058"/>
              <a:gd name="connsiteY3" fmla="*/ 0 h 9715"/>
              <a:gd name="connsiteX0" fmla="*/ 10000 w 10000"/>
              <a:gd name="connsiteY0" fmla="*/ 10059 h 10059"/>
              <a:gd name="connsiteX1" fmla="*/ 7593 w 10000"/>
              <a:gd name="connsiteY1" fmla="*/ 10000 h 10059"/>
              <a:gd name="connsiteX2" fmla="*/ 4450 w 10000"/>
              <a:gd name="connsiteY2" fmla="*/ 0 h 10059"/>
              <a:gd name="connsiteX3" fmla="*/ 0 w 10000"/>
              <a:gd name="connsiteY3" fmla="*/ 0 h 10059"/>
              <a:gd name="connsiteX0" fmla="*/ 10019 w 10019"/>
              <a:gd name="connsiteY0" fmla="*/ 10000 h 10000"/>
              <a:gd name="connsiteX1" fmla="*/ 7593 w 10019"/>
              <a:gd name="connsiteY1" fmla="*/ 10000 h 10000"/>
              <a:gd name="connsiteX2" fmla="*/ 4450 w 10019"/>
              <a:gd name="connsiteY2" fmla="*/ 0 h 10000"/>
              <a:gd name="connsiteX3" fmla="*/ 0 w 10019"/>
              <a:gd name="connsiteY3" fmla="*/ 0 h 10000"/>
              <a:gd name="connsiteX0" fmla="*/ 10019 w 10019"/>
              <a:gd name="connsiteY0" fmla="*/ 10586 h 10586"/>
              <a:gd name="connsiteX1" fmla="*/ 7593 w 10019"/>
              <a:gd name="connsiteY1" fmla="*/ 10586 h 10586"/>
              <a:gd name="connsiteX2" fmla="*/ 3989 w 10019"/>
              <a:gd name="connsiteY2" fmla="*/ 0 h 10586"/>
              <a:gd name="connsiteX3" fmla="*/ 0 w 10019"/>
              <a:gd name="connsiteY3" fmla="*/ 586 h 10586"/>
              <a:gd name="connsiteX0" fmla="*/ 10845 w 10845"/>
              <a:gd name="connsiteY0" fmla="*/ 10762 h 10762"/>
              <a:gd name="connsiteX1" fmla="*/ 8419 w 10845"/>
              <a:gd name="connsiteY1" fmla="*/ 10762 h 10762"/>
              <a:gd name="connsiteX2" fmla="*/ 4815 w 10845"/>
              <a:gd name="connsiteY2" fmla="*/ 176 h 10762"/>
              <a:gd name="connsiteX3" fmla="*/ 0 w 10845"/>
              <a:gd name="connsiteY3" fmla="*/ 0 h 10762"/>
              <a:gd name="connsiteX0" fmla="*/ 10845 w 10845"/>
              <a:gd name="connsiteY0" fmla="*/ 10762 h 10762"/>
              <a:gd name="connsiteX1" fmla="*/ 8419 w 10845"/>
              <a:gd name="connsiteY1" fmla="*/ 10762 h 10762"/>
              <a:gd name="connsiteX2" fmla="*/ 4911 w 10845"/>
              <a:gd name="connsiteY2" fmla="*/ 0 h 10762"/>
              <a:gd name="connsiteX3" fmla="*/ 0 w 10845"/>
              <a:gd name="connsiteY3" fmla="*/ 0 h 10762"/>
            </a:gdLst>
            <a:ahLst/>
            <a:cxnLst>
              <a:cxn ang="0">
                <a:pos x="connsiteX0" y="connsiteY0"/>
              </a:cxn>
              <a:cxn ang="0">
                <a:pos x="connsiteX1" y="connsiteY1"/>
              </a:cxn>
              <a:cxn ang="0">
                <a:pos x="connsiteX2" y="connsiteY2"/>
              </a:cxn>
              <a:cxn ang="0">
                <a:pos x="connsiteX3" y="connsiteY3"/>
              </a:cxn>
            </a:cxnLst>
            <a:rect l="l" t="t" r="r" b="b"/>
            <a:pathLst>
              <a:path w="10845" h="10762">
                <a:moveTo>
                  <a:pt x="10845" y="10762"/>
                </a:moveTo>
                <a:lnTo>
                  <a:pt x="8419" y="10762"/>
                </a:lnTo>
                <a:lnTo>
                  <a:pt x="4911"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4" name="Group 44">
            <a:extLst>
              <a:ext uri="{FF2B5EF4-FFF2-40B4-BE49-F238E27FC236}">
                <a16:creationId xmlns:a16="http://schemas.microsoft.com/office/drawing/2014/main" id="{4CB3F7B7-A92F-9B44-92D1-D6DEC5F500AB}"/>
              </a:ext>
            </a:extLst>
          </p:cNvPr>
          <p:cNvGrpSpPr>
            <a:grpSpLocks/>
          </p:cNvGrpSpPr>
          <p:nvPr/>
        </p:nvGrpSpPr>
        <p:grpSpPr bwMode="auto">
          <a:xfrm>
            <a:off x="2099190" y="2306981"/>
            <a:ext cx="1333500" cy="1004887"/>
            <a:chOff x="220" y="1365"/>
            <a:chExt cx="840" cy="633"/>
          </a:xfrm>
        </p:grpSpPr>
        <p:sp>
          <p:nvSpPr>
            <p:cNvPr id="175" name="Line 45">
              <a:extLst>
                <a:ext uri="{FF2B5EF4-FFF2-40B4-BE49-F238E27FC236}">
                  <a16:creationId xmlns:a16="http://schemas.microsoft.com/office/drawing/2014/main" id="{DA8F54E3-D3E2-5B44-B37B-20E7E272BF11}"/>
                </a:ext>
              </a:extLst>
            </p:cNvPr>
            <p:cNvSpPr>
              <a:spLocks noChangeShapeType="1"/>
            </p:cNvSpPr>
            <p:nvPr/>
          </p:nvSpPr>
          <p:spPr bwMode="auto">
            <a:xfrm>
              <a:off x="220" y="1365"/>
              <a:ext cx="273" cy="154"/>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6" name="Oval 46">
              <a:extLst>
                <a:ext uri="{FF2B5EF4-FFF2-40B4-BE49-F238E27FC236}">
                  <a16:creationId xmlns:a16="http://schemas.microsoft.com/office/drawing/2014/main" id="{33BDD6FC-64CC-2347-921C-94F2A9140CAE}"/>
                </a:ext>
              </a:extLst>
            </p:cNvPr>
            <p:cNvSpPr>
              <a:spLocks noChangeArrowheads="1"/>
            </p:cNvSpPr>
            <p:nvPr/>
          </p:nvSpPr>
          <p:spPr bwMode="auto">
            <a:xfrm>
              <a:off x="439" y="1392"/>
              <a:ext cx="621" cy="606"/>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77" name="Oval 47">
            <a:extLst>
              <a:ext uri="{FF2B5EF4-FFF2-40B4-BE49-F238E27FC236}">
                <a16:creationId xmlns:a16="http://schemas.microsoft.com/office/drawing/2014/main" id="{2345AD26-ED57-8F45-B85E-B4144CC9753D}"/>
              </a:ext>
            </a:extLst>
          </p:cNvPr>
          <p:cNvSpPr>
            <a:spLocks noChangeArrowheads="1"/>
          </p:cNvSpPr>
          <p:nvPr/>
        </p:nvSpPr>
        <p:spPr bwMode="auto">
          <a:xfrm>
            <a:off x="4080390" y="2367306"/>
            <a:ext cx="985837" cy="962025"/>
          </a:xfrm>
          <a:prstGeom prst="ellipse">
            <a:avLst/>
          </a:prstGeom>
          <a:noFill/>
          <a:ln w="381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8" name="Line 48">
            <a:extLst>
              <a:ext uri="{FF2B5EF4-FFF2-40B4-BE49-F238E27FC236}">
                <a16:creationId xmlns:a16="http://schemas.microsoft.com/office/drawing/2014/main" id="{99C86BB6-8396-7A4F-A95C-226EFE593D74}"/>
              </a:ext>
            </a:extLst>
          </p:cNvPr>
          <p:cNvSpPr>
            <a:spLocks noChangeShapeType="1"/>
          </p:cNvSpPr>
          <p:nvPr/>
        </p:nvSpPr>
        <p:spPr bwMode="auto">
          <a:xfrm>
            <a:off x="8304727" y="2634006"/>
            <a:ext cx="0" cy="817562"/>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9" name="Freeform 49">
            <a:extLst>
              <a:ext uri="{FF2B5EF4-FFF2-40B4-BE49-F238E27FC236}">
                <a16:creationId xmlns:a16="http://schemas.microsoft.com/office/drawing/2014/main" id="{A524866B-F3C3-0047-A24A-49C2FB7D032D}"/>
              </a:ext>
            </a:extLst>
          </p:cNvPr>
          <p:cNvSpPr>
            <a:spLocks/>
          </p:cNvSpPr>
          <p:nvPr/>
        </p:nvSpPr>
        <p:spPr bwMode="auto">
          <a:xfrm>
            <a:off x="5409127" y="2356193"/>
            <a:ext cx="4378325" cy="1025525"/>
          </a:xfrm>
          <a:custGeom>
            <a:avLst/>
            <a:gdLst>
              <a:gd name="T0" fmla="*/ 2147483647 w 2758"/>
              <a:gd name="T1" fmla="*/ 2147483647 h 646"/>
              <a:gd name="T2" fmla="*/ 2147483647 w 2758"/>
              <a:gd name="T3" fmla="*/ 2147483647 h 646"/>
              <a:gd name="T4" fmla="*/ 2147483647 w 2758"/>
              <a:gd name="T5" fmla="*/ 0 h 646"/>
              <a:gd name="T6" fmla="*/ 0 w 2758"/>
              <a:gd name="T7" fmla="*/ 0 h 64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58" h="646">
                <a:moveTo>
                  <a:pt x="2758" y="646"/>
                </a:moveTo>
                <a:lnTo>
                  <a:pt x="1763" y="629"/>
                </a:lnTo>
                <a:lnTo>
                  <a:pt x="1039" y="0"/>
                </a:lnTo>
                <a:lnTo>
                  <a:pt x="0" y="0"/>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0" name="Line 50">
            <a:extLst>
              <a:ext uri="{FF2B5EF4-FFF2-40B4-BE49-F238E27FC236}">
                <a16:creationId xmlns:a16="http://schemas.microsoft.com/office/drawing/2014/main" id="{E379A4B3-232E-9D4E-A4C6-40DC647EE314}"/>
              </a:ext>
            </a:extLst>
          </p:cNvPr>
          <p:cNvSpPr>
            <a:spLocks noChangeShapeType="1"/>
          </p:cNvSpPr>
          <p:nvPr/>
        </p:nvSpPr>
        <p:spPr bwMode="auto">
          <a:xfrm>
            <a:off x="5299590" y="2230781"/>
            <a:ext cx="0" cy="846137"/>
          </a:xfrm>
          <a:prstGeom prst="line">
            <a:avLst/>
          </a:prstGeom>
          <a:noFill/>
          <a:ln w="762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81" name="Freeform 51">
            <a:extLst>
              <a:ext uri="{FF2B5EF4-FFF2-40B4-BE49-F238E27FC236}">
                <a16:creationId xmlns:a16="http://schemas.microsoft.com/office/drawing/2014/main" id="{7739BB93-5816-A945-B555-C2290DB78FDA}"/>
              </a:ext>
            </a:extLst>
          </p:cNvPr>
          <p:cNvSpPr>
            <a:spLocks/>
          </p:cNvSpPr>
          <p:nvPr/>
        </p:nvSpPr>
        <p:spPr bwMode="auto">
          <a:xfrm>
            <a:off x="5394840" y="3091206"/>
            <a:ext cx="5464750" cy="1966367"/>
          </a:xfrm>
          <a:custGeom>
            <a:avLst/>
            <a:gdLst>
              <a:gd name="T0" fmla="*/ 0 w 2566"/>
              <a:gd name="T1" fmla="*/ 0 h 1344"/>
              <a:gd name="T2" fmla="*/ 2147483647 w 2566"/>
              <a:gd name="T3" fmla="*/ 0 h 1344"/>
              <a:gd name="T4" fmla="*/ 2147483647 w 2566"/>
              <a:gd name="T5" fmla="*/ 2147483647 h 1344"/>
              <a:gd name="T6" fmla="*/ 2147483647 w 2566"/>
              <a:gd name="T7" fmla="*/ 2147483647 h 1344"/>
              <a:gd name="T8" fmla="*/ 0 60000 65536"/>
              <a:gd name="T9" fmla="*/ 0 60000 65536"/>
              <a:gd name="T10" fmla="*/ 0 60000 65536"/>
              <a:gd name="T11" fmla="*/ 0 60000 65536"/>
              <a:gd name="connsiteX0" fmla="*/ 0 w 10000"/>
              <a:gd name="connsiteY0" fmla="*/ 0 h 10000"/>
              <a:gd name="connsiteX1" fmla="*/ 3948 w 10000"/>
              <a:gd name="connsiteY1" fmla="*/ 0 h 10000"/>
              <a:gd name="connsiteX2" fmla="*/ 6367 w 10000"/>
              <a:gd name="connsiteY2" fmla="*/ 9215 h 10000"/>
              <a:gd name="connsiteX3" fmla="*/ 10000 w 10000"/>
              <a:gd name="connsiteY3" fmla="*/ 10000 h 10000"/>
              <a:gd name="connsiteX0" fmla="*/ 0 w 13541"/>
              <a:gd name="connsiteY0" fmla="*/ 0 h 9215"/>
              <a:gd name="connsiteX1" fmla="*/ 3948 w 13541"/>
              <a:gd name="connsiteY1" fmla="*/ 0 h 9215"/>
              <a:gd name="connsiteX2" fmla="*/ 6367 w 13541"/>
              <a:gd name="connsiteY2" fmla="*/ 9215 h 9215"/>
              <a:gd name="connsiteX3" fmla="*/ 13541 w 13541"/>
              <a:gd name="connsiteY3" fmla="*/ 9155 h 9215"/>
              <a:gd name="connsiteX0" fmla="*/ 0 w 9977"/>
              <a:gd name="connsiteY0" fmla="*/ 0 h 10132"/>
              <a:gd name="connsiteX1" fmla="*/ 2916 w 9977"/>
              <a:gd name="connsiteY1" fmla="*/ 0 h 10132"/>
              <a:gd name="connsiteX2" fmla="*/ 4702 w 9977"/>
              <a:gd name="connsiteY2" fmla="*/ 10000 h 10132"/>
              <a:gd name="connsiteX3" fmla="*/ 9977 w 9977"/>
              <a:gd name="connsiteY3" fmla="*/ 10132 h 10132"/>
              <a:gd name="connsiteX0" fmla="*/ 0 w 9930"/>
              <a:gd name="connsiteY0" fmla="*/ 0 h 9871"/>
              <a:gd name="connsiteX1" fmla="*/ 2923 w 9930"/>
              <a:gd name="connsiteY1" fmla="*/ 0 h 9871"/>
              <a:gd name="connsiteX2" fmla="*/ 4713 w 9930"/>
              <a:gd name="connsiteY2" fmla="*/ 9870 h 9871"/>
              <a:gd name="connsiteX3" fmla="*/ 9930 w 9930"/>
              <a:gd name="connsiteY3" fmla="*/ 9871 h 9871"/>
            </a:gdLst>
            <a:ahLst/>
            <a:cxnLst>
              <a:cxn ang="0">
                <a:pos x="connsiteX0" y="connsiteY0"/>
              </a:cxn>
              <a:cxn ang="0">
                <a:pos x="connsiteX1" y="connsiteY1"/>
              </a:cxn>
              <a:cxn ang="0">
                <a:pos x="connsiteX2" y="connsiteY2"/>
              </a:cxn>
              <a:cxn ang="0">
                <a:pos x="connsiteX3" y="connsiteY3"/>
              </a:cxn>
            </a:cxnLst>
            <a:rect l="l" t="t" r="r" b="b"/>
            <a:pathLst>
              <a:path w="9930" h="9871">
                <a:moveTo>
                  <a:pt x="0" y="0"/>
                </a:moveTo>
                <a:lnTo>
                  <a:pt x="2923" y="0"/>
                </a:lnTo>
                <a:lnTo>
                  <a:pt x="4713" y="9870"/>
                </a:lnTo>
                <a:lnTo>
                  <a:pt x="9930" y="9871"/>
                </a:lnTo>
              </a:path>
            </a:pathLst>
          </a:custGeom>
          <a:noFill/>
          <a:ln w="38100" cap="flat" cmpd="sng">
            <a:solidFill>
              <a:srgbClr val="FF0000"/>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83" name="Group 18">
            <a:extLst>
              <a:ext uri="{FF2B5EF4-FFF2-40B4-BE49-F238E27FC236}">
                <a16:creationId xmlns:a16="http://schemas.microsoft.com/office/drawing/2014/main" id="{E284CB69-9F56-5447-BEF7-41A6F2097E8E}"/>
              </a:ext>
            </a:extLst>
          </p:cNvPr>
          <p:cNvGrpSpPr>
            <a:grpSpLocks/>
          </p:cNvGrpSpPr>
          <p:nvPr/>
        </p:nvGrpSpPr>
        <p:grpSpPr bwMode="auto">
          <a:xfrm>
            <a:off x="8325876" y="3094378"/>
            <a:ext cx="1828800" cy="257175"/>
            <a:chOff x="2222" y="3039"/>
            <a:chExt cx="1152" cy="162"/>
          </a:xfrm>
        </p:grpSpPr>
        <p:sp>
          <p:nvSpPr>
            <p:cNvPr id="184" name="Text Box 19">
              <a:extLst>
                <a:ext uri="{FF2B5EF4-FFF2-40B4-BE49-F238E27FC236}">
                  <a16:creationId xmlns:a16="http://schemas.microsoft.com/office/drawing/2014/main" id="{678874A7-3358-5245-A855-DD7E0879D4F7}"/>
                </a:ext>
              </a:extLst>
            </p:cNvPr>
            <p:cNvSpPr txBox="1">
              <a:spLocks noChangeArrowheads="1"/>
            </p:cNvSpPr>
            <p:nvPr/>
          </p:nvSpPr>
          <p:spPr bwMode="auto">
            <a:xfrm>
              <a:off x="2222" y="3039"/>
              <a:ext cx="1152" cy="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(NAK)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5" name="Line 21">
              <a:extLst>
                <a:ext uri="{FF2B5EF4-FFF2-40B4-BE49-F238E27FC236}">
                  <a16:creationId xmlns:a16="http://schemas.microsoft.com/office/drawing/2014/main" id="{56F7C457-03D8-8D48-AA90-B8A469907EAC}"/>
                </a:ext>
              </a:extLst>
            </p:cNvPr>
            <p:cNvSpPr>
              <a:spLocks noChangeShapeType="1"/>
            </p:cNvSpPr>
            <p:nvPr/>
          </p:nvSpPr>
          <p:spPr bwMode="auto">
            <a:xfrm>
              <a:off x="2285" y="3040"/>
              <a:ext cx="62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86" name="Text Box 20">
            <a:extLst>
              <a:ext uri="{FF2B5EF4-FFF2-40B4-BE49-F238E27FC236}">
                <a16:creationId xmlns:a16="http://schemas.microsoft.com/office/drawing/2014/main" id="{69FC3B3A-305F-9B42-8C7E-1C83075E3B36}"/>
              </a:ext>
            </a:extLst>
          </p:cNvPr>
          <p:cNvSpPr txBox="1">
            <a:spLocks noChangeArrowheads="1"/>
          </p:cNvSpPr>
          <p:nvPr/>
        </p:nvSpPr>
        <p:spPr bwMode="auto">
          <a:xfrm>
            <a:off x="8327563" y="2720534"/>
            <a:ext cx="3389313"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grpSp>
        <p:nvGrpSpPr>
          <p:cNvPr id="187" name="Group 186">
            <a:extLst>
              <a:ext uri="{FF2B5EF4-FFF2-40B4-BE49-F238E27FC236}">
                <a16:creationId xmlns:a16="http://schemas.microsoft.com/office/drawing/2014/main" id="{5E98E9E8-48DD-2748-A76A-B86C9C5E697C}"/>
              </a:ext>
            </a:extLst>
          </p:cNvPr>
          <p:cNvGrpSpPr/>
          <p:nvPr/>
        </p:nvGrpSpPr>
        <p:grpSpPr>
          <a:xfrm>
            <a:off x="8049650" y="5037504"/>
            <a:ext cx="4142349" cy="933582"/>
            <a:chOff x="8049650" y="5037504"/>
            <a:chExt cx="4142349" cy="933582"/>
          </a:xfrm>
        </p:grpSpPr>
        <p:sp>
          <p:nvSpPr>
            <p:cNvPr id="188" name="Text Box 7">
              <a:extLst>
                <a:ext uri="{FF2B5EF4-FFF2-40B4-BE49-F238E27FC236}">
                  <a16:creationId xmlns:a16="http://schemas.microsoft.com/office/drawing/2014/main" id="{547ACF72-ABFE-F64D-A037-06CF279C9791}"/>
                </a:ext>
              </a:extLst>
            </p:cNvPr>
            <p:cNvSpPr txBox="1">
              <a:spLocks noChangeArrowheads="1"/>
            </p:cNvSpPr>
            <p:nvPr/>
          </p:nvSpPr>
          <p:spPr bwMode="auto">
            <a:xfrm>
              <a:off x="8071876" y="5351961"/>
              <a:ext cx="2143125"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extract(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(ACK)</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89" name="Text Box 8">
              <a:extLst>
                <a:ext uri="{FF2B5EF4-FFF2-40B4-BE49-F238E27FC236}">
                  <a16:creationId xmlns:a16="http://schemas.microsoft.com/office/drawing/2014/main" id="{ECD6AB09-3FC5-E94A-8358-34E4DEA2C45B}"/>
                </a:ext>
              </a:extLst>
            </p:cNvPr>
            <p:cNvSpPr txBox="1">
              <a:spLocks noChangeArrowheads="1"/>
            </p:cNvSpPr>
            <p:nvPr/>
          </p:nvSpPr>
          <p:spPr bwMode="auto">
            <a:xfrm>
              <a:off x="8049650" y="5037504"/>
              <a:ext cx="4142349"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90" name="Line 9">
              <a:extLst>
                <a:ext uri="{FF2B5EF4-FFF2-40B4-BE49-F238E27FC236}">
                  <a16:creationId xmlns:a16="http://schemas.microsoft.com/office/drawing/2014/main" id="{7D4185C1-C6BE-C246-B80B-AE0463D5FBCE}"/>
                </a:ext>
              </a:extLst>
            </p:cNvPr>
            <p:cNvSpPr>
              <a:spLocks noChangeShapeType="1"/>
            </p:cNvSpPr>
            <p:nvPr/>
          </p:nvSpPr>
          <p:spPr bwMode="auto">
            <a:xfrm>
              <a:off x="8171888" y="5407524"/>
              <a:ext cx="14890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92" name="Group 191">
            <a:extLst>
              <a:ext uri="{FF2B5EF4-FFF2-40B4-BE49-F238E27FC236}">
                <a16:creationId xmlns:a16="http://schemas.microsoft.com/office/drawing/2014/main" id="{72958F88-7074-B842-A46E-481DB4E01207}"/>
              </a:ext>
            </a:extLst>
          </p:cNvPr>
          <p:cNvGrpSpPr/>
          <p:nvPr/>
        </p:nvGrpSpPr>
        <p:grpSpPr>
          <a:xfrm>
            <a:off x="2271408" y="3285357"/>
            <a:ext cx="3548062" cy="989290"/>
            <a:chOff x="2270357" y="3283338"/>
            <a:chExt cx="3548062" cy="989290"/>
          </a:xfrm>
        </p:grpSpPr>
        <p:sp>
          <p:nvSpPr>
            <p:cNvPr id="193" name="Freeform 11">
              <a:extLst>
                <a:ext uri="{FF2B5EF4-FFF2-40B4-BE49-F238E27FC236}">
                  <a16:creationId xmlns:a16="http://schemas.microsoft.com/office/drawing/2014/main" id="{52733FCF-77DF-9549-96B3-58AA1212641C}"/>
                </a:ext>
              </a:extLst>
            </p:cNvPr>
            <p:cNvSpPr>
              <a:spLocks/>
            </p:cNvSpPr>
            <p:nvPr/>
          </p:nvSpPr>
          <p:spPr bwMode="auto">
            <a:xfrm>
              <a:off x="2882338" y="3283338"/>
              <a:ext cx="1800225"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28575"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grpSp>
          <p:nvGrpSpPr>
            <p:cNvPr id="194" name="Group 193">
              <a:extLst>
                <a:ext uri="{FF2B5EF4-FFF2-40B4-BE49-F238E27FC236}">
                  <a16:creationId xmlns:a16="http://schemas.microsoft.com/office/drawing/2014/main" id="{C96D5C38-D258-7844-A167-A26AFEEF24DC}"/>
                </a:ext>
              </a:extLst>
            </p:cNvPr>
            <p:cNvGrpSpPr/>
            <p:nvPr/>
          </p:nvGrpSpPr>
          <p:grpSpPr>
            <a:xfrm>
              <a:off x="2270357" y="3545923"/>
              <a:ext cx="3548062" cy="726705"/>
              <a:chOff x="2270357" y="3545923"/>
              <a:chExt cx="3548062" cy="726705"/>
            </a:xfrm>
          </p:grpSpPr>
          <p:sp>
            <p:nvSpPr>
              <p:cNvPr id="195" name="Text Box 12">
                <a:extLst>
                  <a:ext uri="{FF2B5EF4-FFF2-40B4-BE49-F238E27FC236}">
                    <a16:creationId xmlns:a16="http://schemas.microsoft.com/office/drawing/2014/main" id="{3746DB42-5771-AD4D-9F11-055A2239F8EA}"/>
                  </a:ext>
                </a:extLst>
              </p:cNvPr>
              <p:cNvSpPr txBox="1">
                <a:spLocks noChangeArrowheads="1"/>
              </p:cNvSpPr>
              <p:nvPr/>
            </p:nvSpPr>
            <p:spPr bwMode="auto">
              <a:xfrm>
                <a:off x="2270357" y="3545923"/>
                <a:ext cx="3548062"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196" name="Line 13">
                <a:extLst>
                  <a:ext uri="{FF2B5EF4-FFF2-40B4-BE49-F238E27FC236}">
                    <a16:creationId xmlns:a16="http://schemas.microsoft.com/office/drawing/2014/main" id="{F8840150-1E50-BA43-88E4-6F9188C56B55}"/>
                  </a:ext>
                </a:extLst>
              </p:cNvPr>
              <p:cNvSpPr>
                <a:spLocks noChangeShapeType="1"/>
              </p:cNvSpPr>
              <p:nvPr/>
            </p:nvSpPr>
            <p:spPr bwMode="auto">
              <a:xfrm>
                <a:off x="3330476" y="3919619"/>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7" name="Text Box 48">
                <a:extLst>
                  <a:ext uri="{FF2B5EF4-FFF2-40B4-BE49-F238E27FC236}">
                    <a16:creationId xmlns:a16="http://schemas.microsoft.com/office/drawing/2014/main" id="{13B3F6FD-1B58-2540-B908-71B7D9EFB8FD}"/>
                  </a:ext>
                </a:extLst>
              </p:cNvPr>
              <p:cNvSpPr txBox="1">
                <a:spLocks noChangeArrowheads="1"/>
              </p:cNvSpPr>
              <p:nvPr/>
            </p:nvSpPr>
            <p:spPr bwMode="auto">
              <a:xfrm>
                <a:off x="3665151" y="3936078"/>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ymbol" charset="0"/>
                    <a:ea typeface="ＭＳ Ｐゴシック" charset="0"/>
                    <a:cs typeface="+mn-cs"/>
                  </a:rPr>
                  <a:t>L</a:t>
                </a:r>
              </a:p>
            </p:txBody>
          </p:sp>
        </p:grpSp>
      </p:grpSp>
      <p:sp>
        <p:nvSpPr>
          <p:cNvPr id="198" name="Text Box 19">
            <a:extLst>
              <a:ext uri="{FF2B5EF4-FFF2-40B4-BE49-F238E27FC236}">
                <a16:creationId xmlns:a16="http://schemas.microsoft.com/office/drawing/2014/main" id="{A11F89D9-6E4B-F142-B680-CA9246FEB5B1}"/>
              </a:ext>
            </a:extLst>
          </p:cNvPr>
          <p:cNvSpPr txBox="1">
            <a:spLocks noChangeArrowheads="1"/>
          </p:cNvSpPr>
          <p:nvPr/>
        </p:nvSpPr>
        <p:spPr bwMode="auto">
          <a:xfrm>
            <a:off x="1163066" y="2517724"/>
            <a:ext cx="108902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sender</a:t>
            </a:r>
          </a:p>
        </p:txBody>
      </p:sp>
      <p:sp>
        <p:nvSpPr>
          <p:cNvPr id="199" name="Text Box 20">
            <a:extLst>
              <a:ext uri="{FF2B5EF4-FFF2-40B4-BE49-F238E27FC236}">
                <a16:creationId xmlns:a16="http://schemas.microsoft.com/office/drawing/2014/main" id="{F9D8503E-DBC4-144B-9DCA-064A69A8F4DF}"/>
              </a:ext>
            </a:extLst>
          </p:cNvPr>
          <p:cNvSpPr txBox="1">
            <a:spLocks noChangeArrowheads="1"/>
          </p:cNvSpPr>
          <p:nvPr/>
        </p:nvSpPr>
        <p:spPr bwMode="auto">
          <a:xfrm>
            <a:off x="9660963" y="3961155"/>
            <a:ext cx="12477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CC0000"/>
                </a:solidFill>
                <a:effectLst/>
                <a:uLnTx/>
                <a:uFillTx/>
                <a:latin typeface="Tahoma" charset="0"/>
                <a:ea typeface="ＭＳ Ｐゴシック" charset="0"/>
                <a:cs typeface="+mn-cs"/>
              </a:rPr>
              <a:t>receiver</a:t>
            </a:r>
          </a:p>
        </p:txBody>
      </p:sp>
      <p:sp>
        <p:nvSpPr>
          <p:cNvPr id="59" name="Slide Number Placeholder 2">
            <a:extLst>
              <a:ext uri="{FF2B5EF4-FFF2-40B4-BE49-F238E27FC236}">
                <a16:creationId xmlns:a16="http://schemas.microsoft.com/office/drawing/2014/main" id="{4C651C60-2DE4-0846-A035-0E312850CE3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48</a:t>
            </a:fld>
            <a:endParaRPr lang="en-US" dirty="0"/>
          </a:p>
        </p:txBody>
      </p:sp>
    </p:spTree>
    <p:extLst>
      <p:ext uri="{BB962C8B-B14F-4D97-AF65-F5344CB8AC3E}">
        <p14:creationId xmlns:p14="http://schemas.microsoft.com/office/powerpoint/2010/main" val="3815305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9"/>
                                        </p:tgtEl>
                                        <p:attrNameLst>
                                          <p:attrName>style.visibility</p:attrName>
                                        </p:attrNameLst>
                                      </p:cBhvr>
                                      <p:to>
                                        <p:strVal val="visible"/>
                                      </p:to>
                                    </p:set>
                                    <p:animEffect transition="in" filter="dissolve">
                                      <p:cBhvr>
                                        <p:cTn id="7" dur="500"/>
                                        <p:tgtEl>
                                          <p:spTgt spid="15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62"/>
                                        </p:tgtEl>
                                        <p:attrNameLst>
                                          <p:attrName>style.visibility</p:attrName>
                                        </p:attrNameLst>
                                      </p:cBhvr>
                                      <p:to>
                                        <p:strVal val="visible"/>
                                      </p:to>
                                    </p:set>
                                    <p:animEffect transition="in" filter="dissolve">
                                      <p:cBhvr>
                                        <p:cTn id="12" dur="500"/>
                                        <p:tgtEl>
                                          <p:spTgt spid="16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66"/>
                                        </p:tgtEl>
                                        <p:attrNameLst>
                                          <p:attrName>style.visibility</p:attrName>
                                        </p:attrNameLst>
                                      </p:cBhvr>
                                      <p:to>
                                        <p:strVal val="visible"/>
                                      </p:to>
                                    </p:set>
                                    <p:animEffect transition="in" filter="wipe(up)">
                                      <p:cBhvr>
                                        <p:cTn id="17" dur="1000"/>
                                        <p:tgtEl>
                                          <p:spTgt spid="166"/>
                                        </p:tgtEl>
                                      </p:cBhvr>
                                    </p:animEffect>
                                  </p:childTnLst>
                                  <p:subTnLst>
                                    <p:set>
                                      <p:cBhvr override="childStyle">
                                        <p:cTn dur="1" fill="hold" display="0" masterRel="nextClick" afterEffect="1"/>
                                        <p:tgtEl>
                                          <p:spTgt spid="166"/>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67"/>
                                        </p:tgtEl>
                                        <p:attrNameLst>
                                          <p:attrName>style.visibility</p:attrName>
                                        </p:attrNameLst>
                                      </p:cBhvr>
                                      <p:to>
                                        <p:strVal val="visible"/>
                                      </p:to>
                                    </p:set>
                                    <p:animEffect transition="in" filter="wipe(left)">
                                      <p:cBhvr>
                                        <p:cTn id="22" dur="1000"/>
                                        <p:tgtEl>
                                          <p:spTgt spid="167"/>
                                        </p:tgtEl>
                                      </p:cBhvr>
                                    </p:animEffect>
                                  </p:childTnLst>
                                  <p:subTnLst>
                                    <p:set>
                                      <p:cBhvr override="childStyle">
                                        <p:cTn dur="1" fill="hold" display="0" masterRel="nextClick" afterEffect="1"/>
                                        <p:tgtEl>
                                          <p:spTgt spid="167"/>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6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178"/>
                                        </p:tgtEl>
                                        <p:attrNameLst>
                                          <p:attrName>style.visibility</p:attrName>
                                        </p:attrNameLst>
                                      </p:cBhvr>
                                      <p:to>
                                        <p:strVal val="visible"/>
                                      </p:to>
                                    </p:set>
                                    <p:animEffect transition="in" filter="wipe(up)">
                                      <p:cBhvr>
                                        <p:cTn id="31" dur="1000"/>
                                        <p:tgtEl>
                                          <p:spTgt spid="178"/>
                                        </p:tgtEl>
                                      </p:cBhvr>
                                    </p:animEffect>
                                  </p:childTnLst>
                                  <p:subTnLst>
                                    <p:set>
                                      <p:cBhvr override="childStyle">
                                        <p:cTn dur="1" fill="hold" display="0" masterRel="nextClick" afterEffect="1"/>
                                        <p:tgtEl>
                                          <p:spTgt spid="178"/>
                                        </p:tgtEl>
                                        <p:attrNameLst>
                                          <p:attrName>style.visibility</p:attrName>
                                        </p:attrNameLst>
                                      </p:cBhvr>
                                      <p:to>
                                        <p:strVal val="hidden"/>
                                      </p:to>
                                    </p:set>
                                  </p:sub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179"/>
                                        </p:tgtEl>
                                        <p:attrNameLst>
                                          <p:attrName>style.visibility</p:attrName>
                                        </p:attrNameLst>
                                      </p:cBhvr>
                                      <p:to>
                                        <p:strVal val="visible"/>
                                      </p:to>
                                    </p:set>
                                    <p:animEffect transition="in" filter="wipe(right)">
                                      <p:cBhvr>
                                        <p:cTn id="36" dur="1000"/>
                                        <p:tgtEl>
                                          <p:spTgt spid="179"/>
                                        </p:tgtEl>
                                      </p:cBhvr>
                                    </p:animEffect>
                                  </p:childTnLst>
                                  <p:subTnLst>
                                    <p:set>
                                      <p:cBhvr override="childStyle">
                                        <p:cTn dur="1" fill="hold" display="0" masterRel="nextClick" afterEffect="1"/>
                                        <p:tgtEl>
                                          <p:spTgt spid="179"/>
                                        </p:tgtEl>
                                        <p:attrNameLst>
                                          <p:attrName>style.visibility</p:attrName>
                                        </p:attrNameLst>
                                      </p:cBhvr>
                                      <p:to>
                                        <p:strVal val="hidden"/>
                                      </p:to>
                                    </p:set>
                                  </p:subTnLst>
                                </p:cTn>
                              </p:par>
                            </p:childTnLst>
                          </p:cTn>
                        </p:par>
                      </p:childTnLst>
                    </p:cTn>
                  </p:par>
                  <p:par>
                    <p:cTn id="37" fill="hold">
                      <p:stCondLst>
                        <p:cond delay="indefinite"/>
                      </p:stCondLst>
                      <p:childTnLst>
                        <p:par>
                          <p:cTn id="38" fill="hold">
                            <p:stCondLst>
                              <p:cond delay="0"/>
                            </p:stCondLst>
                            <p:childTnLst>
                              <p:par>
                                <p:cTn id="39" presetID="22" presetClass="entr" presetSubtype="1" fill="hold" nodeType="clickEffect">
                                  <p:stCondLst>
                                    <p:cond delay="0"/>
                                  </p:stCondLst>
                                  <p:childTnLst>
                                    <p:set>
                                      <p:cBhvr>
                                        <p:cTn id="40" dur="1" fill="hold">
                                          <p:stCondLst>
                                            <p:cond delay="0"/>
                                          </p:stCondLst>
                                        </p:cTn>
                                        <p:tgtEl>
                                          <p:spTgt spid="180"/>
                                        </p:tgtEl>
                                        <p:attrNameLst>
                                          <p:attrName>style.visibility</p:attrName>
                                        </p:attrNameLst>
                                      </p:cBhvr>
                                      <p:to>
                                        <p:strVal val="visible"/>
                                      </p:to>
                                    </p:set>
                                    <p:animEffect transition="in" filter="wipe(up)">
                                      <p:cBhvr>
                                        <p:cTn id="41" dur="1000"/>
                                        <p:tgtEl>
                                          <p:spTgt spid="180"/>
                                        </p:tgtEl>
                                      </p:cBhvr>
                                    </p:animEffect>
                                  </p:childTnLst>
                                  <p:subTnLst>
                                    <p:set>
                                      <p:cBhvr override="childStyle">
                                        <p:cTn dur="1" fill="hold" display="0" masterRel="nextClick" afterEffect="1"/>
                                        <p:tgtEl>
                                          <p:spTgt spid="180"/>
                                        </p:tgtEl>
                                        <p:attrNameLst>
                                          <p:attrName>style.visibility</p:attrName>
                                        </p:attrNameLst>
                                      </p:cBhvr>
                                      <p:to>
                                        <p:strVal val="hidden"/>
                                      </p:to>
                                    </p:set>
                                  </p:sub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181"/>
                                        </p:tgtEl>
                                        <p:attrNameLst>
                                          <p:attrName>style.visibility</p:attrName>
                                        </p:attrNameLst>
                                      </p:cBhvr>
                                      <p:to>
                                        <p:strVal val="visible"/>
                                      </p:to>
                                    </p:set>
                                    <p:animEffect transition="in" filter="wipe(left)">
                                      <p:cBhvr>
                                        <p:cTn id="46" dur="2000"/>
                                        <p:tgtEl>
                                          <p:spTgt spid="181"/>
                                        </p:tgtEl>
                                      </p:cBhvr>
                                    </p:animEffect>
                                  </p:childTnLst>
                                  <p:subTnLst>
                                    <p:set>
                                      <p:cBhvr override="childStyle">
                                        <p:cTn dur="1" fill="hold" display="0" masterRel="nextClick" afterEffect="1"/>
                                        <p:tgtEl>
                                          <p:spTgt spid="181"/>
                                        </p:tgtEl>
                                        <p:attrNameLst>
                                          <p:attrName>style.visibility</p:attrName>
                                        </p:attrNameLst>
                                      </p:cBhvr>
                                      <p:to>
                                        <p:strVal val="hidden"/>
                                      </p:to>
                                    </p:set>
                                  </p:subTnLst>
                                </p:cTn>
                              </p:par>
                            </p:childTnLst>
                          </p:cTn>
                        </p:par>
                      </p:childTnLst>
                    </p:cTn>
                  </p:par>
                  <p:par>
                    <p:cTn id="47" fill="hold">
                      <p:stCondLst>
                        <p:cond delay="indefinite"/>
                      </p:stCondLst>
                      <p:childTnLst>
                        <p:par>
                          <p:cTn id="48" fill="hold">
                            <p:stCondLst>
                              <p:cond delay="0"/>
                            </p:stCondLst>
                            <p:childTnLst>
                              <p:par>
                                <p:cTn id="49" presetID="22" presetClass="entr" presetSubtype="1" fill="hold" nodeType="clickEffect">
                                  <p:stCondLst>
                                    <p:cond delay="0"/>
                                  </p:stCondLst>
                                  <p:childTnLst>
                                    <p:set>
                                      <p:cBhvr>
                                        <p:cTn id="50" dur="1" fill="hold">
                                          <p:stCondLst>
                                            <p:cond delay="0"/>
                                          </p:stCondLst>
                                        </p:cTn>
                                        <p:tgtEl>
                                          <p:spTgt spid="172"/>
                                        </p:tgtEl>
                                        <p:attrNameLst>
                                          <p:attrName>style.visibility</p:attrName>
                                        </p:attrNameLst>
                                      </p:cBhvr>
                                      <p:to>
                                        <p:strVal val="visible"/>
                                      </p:to>
                                    </p:set>
                                    <p:animEffect transition="in" filter="wipe(up)">
                                      <p:cBhvr>
                                        <p:cTn id="51" dur="1000"/>
                                        <p:tgtEl>
                                          <p:spTgt spid="172"/>
                                        </p:tgtEl>
                                      </p:cBhvr>
                                    </p:animEffect>
                                  </p:childTnLst>
                                  <p:subTnLst>
                                    <p:set>
                                      <p:cBhvr override="childStyle">
                                        <p:cTn dur="1" fill="hold" display="0" masterRel="nextClick" afterEffect="1"/>
                                        <p:tgtEl>
                                          <p:spTgt spid="172"/>
                                        </p:tgtEl>
                                        <p:attrNameLst>
                                          <p:attrName>style.visibility</p:attrName>
                                        </p:attrNameLst>
                                      </p:cBhvr>
                                      <p:to>
                                        <p:strVal val="hidden"/>
                                      </p:to>
                                    </p:set>
                                  </p:subTnLst>
                                </p:cTn>
                              </p:par>
                            </p:childTnLst>
                          </p:cTn>
                        </p:par>
                      </p:childTnLst>
                    </p:cTn>
                  </p:par>
                  <p:par>
                    <p:cTn id="52" fill="hold">
                      <p:stCondLst>
                        <p:cond delay="indefinite"/>
                      </p:stCondLst>
                      <p:childTnLst>
                        <p:par>
                          <p:cTn id="53" fill="hold">
                            <p:stCondLst>
                              <p:cond delay="0"/>
                            </p:stCondLst>
                            <p:childTnLst>
                              <p:par>
                                <p:cTn id="54" presetID="22" presetClass="entr" presetSubtype="4" fill="hold" nodeType="clickEffect">
                                  <p:stCondLst>
                                    <p:cond delay="0"/>
                                  </p:stCondLst>
                                  <p:childTnLst>
                                    <p:set>
                                      <p:cBhvr>
                                        <p:cTn id="55" dur="1" fill="hold">
                                          <p:stCondLst>
                                            <p:cond delay="0"/>
                                          </p:stCondLst>
                                        </p:cTn>
                                        <p:tgtEl>
                                          <p:spTgt spid="173"/>
                                        </p:tgtEl>
                                        <p:attrNameLst>
                                          <p:attrName>style.visibility</p:attrName>
                                        </p:attrNameLst>
                                      </p:cBhvr>
                                      <p:to>
                                        <p:strVal val="visible"/>
                                      </p:to>
                                    </p:set>
                                    <p:animEffect transition="in" filter="wipe(down)">
                                      <p:cBhvr>
                                        <p:cTn id="56" dur="1000"/>
                                        <p:tgtEl>
                                          <p:spTgt spid="173"/>
                                        </p:tgtEl>
                                      </p:cBhvr>
                                    </p:animEffect>
                                  </p:childTnLst>
                                </p:cTn>
                              </p:par>
                            </p:childTnLst>
                          </p:cTn>
                        </p:par>
                        <p:par>
                          <p:cTn id="57" fill="hold">
                            <p:stCondLst>
                              <p:cond delay="1000"/>
                            </p:stCondLst>
                            <p:childTnLst>
                              <p:par>
                                <p:cTn id="58" presetID="1" presetClass="entr" presetSubtype="0" fill="hold" nodeType="afterEffect">
                                  <p:stCondLst>
                                    <p:cond delay="0"/>
                                  </p:stCondLst>
                                  <p:childTnLst>
                                    <p:set>
                                      <p:cBhvr>
                                        <p:cTn id="59" dur="1" fill="hold">
                                          <p:stCondLst>
                                            <p:cond delay="0"/>
                                          </p:stCondLst>
                                        </p:cTn>
                                        <p:tgtEl>
                                          <p:spTgt spid="174"/>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177"/>
                                        </p:tgtEl>
                                        <p:attrNameLst>
                                          <p:attrName>style.visibility</p:attrName>
                                        </p:attrNameLst>
                                      </p:cBhvr>
                                      <p:to>
                                        <p:strVal val="visible"/>
                                      </p:to>
                                    </p:set>
                                  </p:childTnLst>
                                </p:cTn>
                              </p:par>
                              <p:par>
                                <p:cTn id="62" presetID="1" presetClass="entr" presetSubtype="0" fill="hold" grpId="1" nodeType="withEffect">
                                  <p:stCondLst>
                                    <p:cond delay="0"/>
                                  </p:stCondLst>
                                  <p:childTnLst>
                                    <p:set>
                                      <p:cBhvr>
                                        <p:cTn id="63" dur="1" fill="hold">
                                          <p:stCondLst>
                                            <p:cond delay="0"/>
                                          </p:stCondLst>
                                        </p:cTn>
                                        <p:tgtEl>
                                          <p:spTgt spid="1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animBg="1"/>
      <p:bldP spid="177" grpId="0" animBg="1"/>
      <p:bldP spid="177" grpId="1"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rdt2.0 has a fatal flaw!</a:t>
            </a:r>
            <a:endParaRPr lang="en-US" sz="4400" dirty="0"/>
          </a:p>
        </p:txBody>
      </p:sp>
      <p:sp>
        <p:nvSpPr>
          <p:cNvPr id="54" name="Rectangle 3">
            <a:extLst>
              <a:ext uri="{FF2B5EF4-FFF2-40B4-BE49-F238E27FC236}">
                <a16:creationId xmlns:a16="http://schemas.microsoft.com/office/drawing/2014/main" id="{24A7E6D3-44BD-F44B-9E30-860EE5046FF6}"/>
              </a:ext>
            </a:extLst>
          </p:cNvPr>
          <p:cNvSpPr txBox="1">
            <a:spLocks noChangeArrowheads="1"/>
          </p:cNvSpPr>
          <p:nvPr/>
        </p:nvSpPr>
        <p:spPr>
          <a:xfrm>
            <a:off x="691480" y="1384568"/>
            <a:ext cx="582523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None/>
              <a:tabLst/>
              <a:defRPr/>
            </a:pP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what happens if ACK/NAK corrupted</a:t>
            </a: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a:p>
            <a:pPr marL="460375" marR="0" lvl="0" indent="-2174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doesn’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know what happened at receiver!</a:t>
            </a:r>
          </a:p>
          <a:p>
            <a:pPr marL="460375" marR="0" lvl="0" indent="-217488"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just retransmit: possible duplicate</a:t>
            </a:r>
            <a:endPar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80000"/>
              </a:lnSpc>
              <a:spcBef>
                <a:spcPct val="60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5" name="Rectangle 4">
            <a:extLst>
              <a:ext uri="{FF2B5EF4-FFF2-40B4-BE49-F238E27FC236}">
                <a16:creationId xmlns:a16="http://schemas.microsoft.com/office/drawing/2014/main" id="{A5980F19-9541-754D-B1F9-A97DD6E77B8E}"/>
              </a:ext>
            </a:extLst>
          </p:cNvPr>
          <p:cNvSpPr txBox="1">
            <a:spLocks noChangeArrowheads="1"/>
          </p:cNvSpPr>
          <p:nvPr/>
        </p:nvSpPr>
        <p:spPr>
          <a:xfrm>
            <a:off x="6207334" y="1371689"/>
            <a:ext cx="5293186" cy="3063891"/>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5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handling duplicates</a:t>
            </a:r>
            <a:r>
              <a:rPr kumimoji="0" lang="en-US" altLang="en-US" sz="35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retransmits current pkt if ACK/NAK corrupted</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adds </a:t>
            </a:r>
            <a:r>
              <a:rPr kumimoji="0" lang="en-US" altLang="en-US" sz="2800" b="0" i="1" u="none" strike="noStrike" kern="1200" cap="none" spc="0" normalizeH="0" baseline="0" noProof="0" dirty="0">
                <a:ln>
                  <a:noFill/>
                </a:ln>
                <a:solidFill>
                  <a:srgbClr val="000099"/>
                </a:solidFill>
                <a:effectLst/>
                <a:uLnTx/>
                <a:uFillTx/>
                <a:latin typeface="Calibri" panose="020F0502020204030204"/>
                <a:ea typeface="ＭＳ Ｐゴシック" panose="020B0600070205080204" pitchFamily="34" charset="-128"/>
                <a:cs typeface="+mn-cs"/>
              </a:rPr>
              <a:t>sequence number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each pkt</a:t>
            </a:r>
          </a:p>
          <a:p>
            <a:pPr marL="460375" marR="0" lvl="0" indent="-2174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discards (doesn’</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deliver up) duplicate pkt</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56" name="Group 13">
            <a:extLst>
              <a:ext uri="{FF2B5EF4-FFF2-40B4-BE49-F238E27FC236}">
                <a16:creationId xmlns:a16="http://schemas.microsoft.com/office/drawing/2014/main" id="{DD203542-E210-7447-A332-31A71101B61E}"/>
              </a:ext>
            </a:extLst>
          </p:cNvPr>
          <p:cNvGrpSpPr>
            <a:grpSpLocks/>
          </p:cNvGrpSpPr>
          <p:nvPr/>
        </p:nvGrpSpPr>
        <p:grpSpPr bwMode="auto">
          <a:xfrm>
            <a:off x="3103667" y="4578498"/>
            <a:ext cx="5984666" cy="1603375"/>
            <a:chOff x="1552" y="2800"/>
            <a:chExt cx="2578" cy="1010"/>
          </a:xfrm>
        </p:grpSpPr>
        <p:sp>
          <p:nvSpPr>
            <p:cNvPr id="57" name="Rectangle 7">
              <a:extLst>
                <a:ext uri="{FF2B5EF4-FFF2-40B4-BE49-F238E27FC236}">
                  <a16:creationId xmlns:a16="http://schemas.microsoft.com/office/drawing/2014/main" id="{7263B3B4-235C-B144-9AEF-471ED41D188E}"/>
                </a:ext>
              </a:extLst>
            </p:cNvPr>
            <p:cNvSpPr>
              <a:spLocks noChangeArrowheads="1"/>
            </p:cNvSpPr>
            <p:nvPr/>
          </p:nvSpPr>
          <p:spPr bwMode="auto">
            <a:xfrm>
              <a:off x="1552" y="2974"/>
              <a:ext cx="2578" cy="836"/>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8" name="Rectangle 9">
              <a:extLst>
                <a:ext uri="{FF2B5EF4-FFF2-40B4-BE49-F238E27FC236}">
                  <a16:creationId xmlns:a16="http://schemas.microsoft.com/office/drawing/2014/main" id="{2C183582-BCD6-964F-9986-EC99BBA65A9F}"/>
                </a:ext>
              </a:extLst>
            </p:cNvPr>
            <p:cNvSpPr>
              <a:spLocks noChangeArrowheads="1"/>
            </p:cNvSpPr>
            <p:nvPr/>
          </p:nvSpPr>
          <p:spPr bwMode="auto">
            <a:xfrm>
              <a:off x="2226" y="2864"/>
              <a:ext cx="596" cy="223"/>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59" name="Text Box 10">
              <a:extLst>
                <a:ext uri="{FF2B5EF4-FFF2-40B4-BE49-F238E27FC236}">
                  <a16:creationId xmlns:a16="http://schemas.microsoft.com/office/drawing/2014/main" id="{51B6B572-EC0D-AF4F-816C-095262254C5F}"/>
                </a:ext>
              </a:extLst>
            </p:cNvPr>
            <p:cNvSpPr txBox="1">
              <a:spLocks noChangeArrowheads="1"/>
            </p:cNvSpPr>
            <p:nvPr/>
          </p:nvSpPr>
          <p:spPr bwMode="auto">
            <a:xfrm>
              <a:off x="1724" y="2800"/>
              <a:ext cx="1052"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stop and wait</a:t>
              </a:r>
            </a:p>
          </p:txBody>
        </p:sp>
        <p:sp>
          <p:nvSpPr>
            <p:cNvPr id="60" name="Text Box 6">
              <a:extLst>
                <a:ext uri="{FF2B5EF4-FFF2-40B4-BE49-F238E27FC236}">
                  <a16:creationId xmlns:a16="http://schemas.microsoft.com/office/drawing/2014/main" id="{76C910B9-5EA9-F245-95E8-43CDADF70A45}"/>
                </a:ext>
              </a:extLst>
            </p:cNvPr>
            <p:cNvSpPr txBox="1">
              <a:spLocks noChangeArrowheads="1"/>
            </p:cNvSpPr>
            <p:nvPr/>
          </p:nvSpPr>
          <p:spPr bwMode="auto">
            <a:xfrm>
              <a:off x="1678" y="3136"/>
              <a:ext cx="2452" cy="58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CC0000"/>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5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sender sends one packet,  then waits for receiver  response</a:t>
              </a:r>
            </a:p>
          </p:txBody>
        </p:sp>
      </p:grpSp>
      <p:sp>
        <p:nvSpPr>
          <p:cNvPr id="10" name="Slide Number Placeholder 2">
            <a:extLst>
              <a:ext uri="{FF2B5EF4-FFF2-40B4-BE49-F238E27FC236}">
                <a16:creationId xmlns:a16="http://schemas.microsoft.com/office/drawing/2014/main" id="{85301A5D-98A1-5549-8702-D978C38EA8B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49</a:t>
            </a:fld>
            <a:endParaRPr lang="en-US" dirty="0"/>
          </a:p>
        </p:txBody>
      </p:sp>
    </p:spTree>
    <p:extLst>
      <p:ext uri="{BB962C8B-B14F-4D97-AF65-F5344CB8AC3E}">
        <p14:creationId xmlns:p14="http://schemas.microsoft.com/office/powerpoint/2010/main" val="396730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dissolve">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dissolve">
                                      <p:cBhvr>
                                        <p:cTn id="12" dur="500"/>
                                        <p:tgtEl>
                                          <p:spTgt spid="5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dissolve">
                                      <p:cBhvr>
                                        <p:cTn id="1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fontScale="90000"/>
          </a:bodyPr>
          <a:lstStyle/>
          <a:p>
            <a:r>
              <a:rPr lang="en-US" altLang="en-US" dirty="0">
                <a:cs typeface="Calibri" panose="020F0502020204030204" pitchFamily="34" charset="0"/>
              </a:rPr>
              <a:t>Transport vs. network layer services and protocols</a:t>
            </a:r>
            <a:endParaRPr lang="en-US" dirty="0"/>
          </a:p>
        </p:txBody>
      </p:sp>
      <p:grpSp>
        <p:nvGrpSpPr>
          <p:cNvPr id="4" name="Group 3">
            <a:extLst>
              <a:ext uri="{FF2B5EF4-FFF2-40B4-BE49-F238E27FC236}">
                <a16:creationId xmlns:a16="http://schemas.microsoft.com/office/drawing/2014/main" id="{31CEA1E0-276F-284D-BD4E-42C8F1EBF3F6}"/>
              </a:ext>
            </a:extLst>
          </p:cNvPr>
          <p:cNvGrpSpPr/>
          <p:nvPr/>
        </p:nvGrpSpPr>
        <p:grpSpPr>
          <a:xfrm>
            <a:off x="6278709" y="1094882"/>
            <a:ext cx="5468536" cy="5077175"/>
            <a:chOff x="6430780" y="1365914"/>
            <a:chExt cx="5468536" cy="5077175"/>
          </a:xfrm>
        </p:grpSpPr>
        <p:sp>
          <p:nvSpPr>
            <p:cNvPr id="444" name="Rectangle 443">
              <a:extLst>
                <a:ext uri="{FF2B5EF4-FFF2-40B4-BE49-F238E27FC236}">
                  <a16:creationId xmlns:a16="http://schemas.microsoft.com/office/drawing/2014/main" id="{C47118FD-7A98-6943-B3A3-B578E5FB9F06}"/>
                </a:ext>
              </a:extLst>
            </p:cNvPr>
            <p:cNvSpPr/>
            <p:nvPr/>
          </p:nvSpPr>
          <p:spPr>
            <a:xfrm>
              <a:off x="6539916" y="1365914"/>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8" name="Rectangle 7">
              <a:extLst>
                <a:ext uri="{FF2B5EF4-FFF2-40B4-BE49-F238E27FC236}">
                  <a16:creationId xmlns:a16="http://schemas.microsoft.com/office/drawing/2014/main" id="{9123CC0F-084C-694A-973E-DDF8B74DBB3C}"/>
                </a:ext>
              </a:extLst>
            </p:cNvPr>
            <p:cNvSpPr>
              <a:spLocks noChangeArrowheads="1"/>
            </p:cNvSpPr>
            <p:nvPr/>
          </p:nvSpPr>
          <p:spPr bwMode="auto">
            <a:xfrm>
              <a:off x="6430780" y="1910777"/>
              <a:ext cx="5230917" cy="4409765"/>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526" name="Text Box 11">
              <a:extLst>
                <a:ext uri="{FF2B5EF4-FFF2-40B4-BE49-F238E27FC236}">
                  <a16:creationId xmlns:a16="http://schemas.microsoft.com/office/drawing/2014/main" id="{8933385F-1349-114E-8950-59CB886F3A0E}"/>
                </a:ext>
              </a:extLst>
            </p:cNvPr>
            <p:cNvSpPr txBox="1">
              <a:spLocks noChangeArrowheads="1"/>
            </p:cNvSpPr>
            <p:nvPr/>
          </p:nvSpPr>
          <p:spPr bwMode="auto">
            <a:xfrm>
              <a:off x="7104167" y="1686939"/>
              <a:ext cx="3025187" cy="44563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0000"/>
                </a:lnSpc>
                <a:spcBef>
                  <a:spcPct val="45000"/>
                </a:spcBef>
                <a:spcAft>
                  <a:spcPts val="0"/>
                </a:spcAft>
                <a:buClr>
                  <a:srgbClr val="000099"/>
                </a:buClr>
                <a:buSzPct val="65000"/>
                <a:buFont typeface="Wingdings" charset="0"/>
                <a:buNone/>
                <a:tabLst/>
                <a:defRPr/>
              </a:pPr>
              <a:r>
                <a:rPr kumimoji="0" lang="en-US" sz="28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household analogy:</a:t>
              </a:r>
              <a:endParaRPr kumimoji="0" lang="en-US" sz="28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527" name="Rectangle 4">
              <a:extLst>
                <a:ext uri="{FF2B5EF4-FFF2-40B4-BE49-F238E27FC236}">
                  <a16:creationId xmlns:a16="http://schemas.microsoft.com/office/drawing/2014/main" id="{D8394745-F660-7141-9DD3-60B497C3EBAB}"/>
                </a:ext>
              </a:extLst>
            </p:cNvPr>
            <p:cNvSpPr txBox="1">
              <a:spLocks noChangeArrowheads="1"/>
            </p:cNvSpPr>
            <p:nvPr/>
          </p:nvSpPr>
          <p:spPr>
            <a:xfrm>
              <a:off x="6539915" y="2193352"/>
              <a:ext cx="4916773" cy="4249737"/>
            </a:xfrm>
            <a:prstGeom prst="rect">
              <a:avLst/>
            </a:prstGeom>
            <a:extLst>
              <a:ext uri="{91240B29-F687-4f45-9708-019B960494DF}">
                <a14:hiddenLine xmlns:a14="http://schemas.microsoft.com/office/drawing/2010/main" xmlns="" w="19050" cmpd="sng">
                  <a:solidFill>
                    <a:srgbClr val="FF0000"/>
                  </a:solidFill>
                  <a:miter lim="800000"/>
                  <a:headEnd/>
                  <a:tailEnd/>
                </a14:hiddenLine>
              </a:ext>
            </a:extLst>
          </p:spPr>
          <p:txBody>
            <a:bodyPr vert="horz" lIns="91440" tIns="45720" rIns="91440" bIns="45720" rtlCol="0">
              <a:normAutofit fontScale="92500" lnSpcReduction="2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None/>
                <a:tabLst/>
                <a:defRPr/>
              </a:pPr>
              <a:r>
                <a:rPr kumimoji="0" lang="en-US" altLang="en-US"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12 kids in Ann’</a:t>
              </a:r>
              <a:r>
                <a:rPr kumimoji="0" lang="en-US" altLang="ja-JP"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house sending letters to 12 kids in Bill’s house:</a:t>
              </a:r>
              <a:endParaRPr kumimoji="0" lang="en-US" altLang="ja-JP"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hosts = houses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processes = kids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 messages = letters in envelopes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 protocol = Ann and Bill who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demux</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in-house siblings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network-layer protocol = postal service</a:t>
              </a: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pic>
        <p:nvPicPr>
          <p:cNvPr id="5" name="Picture 4">
            <a:extLst>
              <a:ext uri="{FF2B5EF4-FFF2-40B4-BE49-F238E27FC236}">
                <a16:creationId xmlns:a16="http://schemas.microsoft.com/office/drawing/2014/main" id="{6CFAA90E-01F6-9442-8C29-5980D20B9F2E}"/>
              </a:ext>
            </a:extLst>
          </p:cNvPr>
          <p:cNvPicPr>
            <a:picLocks noChangeAspect="1"/>
          </p:cNvPicPr>
          <p:nvPr/>
        </p:nvPicPr>
        <p:blipFill>
          <a:blip r:embed="rId3"/>
          <a:stretch>
            <a:fillRect/>
          </a:stretch>
        </p:blipFill>
        <p:spPr>
          <a:xfrm>
            <a:off x="1423754" y="1415907"/>
            <a:ext cx="3622416" cy="5035158"/>
          </a:xfrm>
          <a:prstGeom prst="rect">
            <a:avLst/>
          </a:prstGeom>
        </p:spPr>
      </p:pic>
      <p:sp>
        <p:nvSpPr>
          <p:cNvPr id="6" name="Rectangle 5">
            <a:extLst>
              <a:ext uri="{FF2B5EF4-FFF2-40B4-BE49-F238E27FC236}">
                <a16:creationId xmlns:a16="http://schemas.microsoft.com/office/drawing/2014/main" id="{0C49E7E9-FAA1-6B4E-871E-EA23858B60C6}"/>
              </a:ext>
            </a:extLst>
          </p:cNvPr>
          <p:cNvSpPr/>
          <p:nvPr/>
        </p:nvSpPr>
        <p:spPr>
          <a:xfrm>
            <a:off x="6387844" y="4452079"/>
            <a:ext cx="5121782" cy="1364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Slide Number Placeholder 2">
            <a:extLst>
              <a:ext uri="{FF2B5EF4-FFF2-40B4-BE49-F238E27FC236}">
                <a16:creationId xmlns:a16="http://schemas.microsoft.com/office/drawing/2014/main" id="{3D98765B-6EC7-864F-8A48-2FBCD8212BD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a:t>
            </a:fld>
            <a:endParaRPr lang="en-US" dirty="0"/>
          </a:p>
        </p:txBody>
      </p:sp>
    </p:spTree>
    <p:extLst>
      <p:ext uri="{BB962C8B-B14F-4D97-AF65-F5344CB8AC3E}">
        <p14:creationId xmlns:p14="http://schemas.microsoft.com/office/powerpoint/2010/main" val="192764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sender, handling garbled ACK/NAKs</a:t>
            </a:r>
            <a:endParaRPr lang="en-US" sz="4400" dirty="0"/>
          </a:p>
        </p:txBody>
      </p:sp>
      <p:sp>
        <p:nvSpPr>
          <p:cNvPr id="47" name="Oval 3">
            <a:extLst>
              <a:ext uri="{FF2B5EF4-FFF2-40B4-BE49-F238E27FC236}">
                <a16:creationId xmlns:a16="http://schemas.microsoft.com/office/drawing/2014/main" id="{F4C9F03D-E67B-234E-BA55-D7E8F7DDDD11}"/>
              </a:ext>
            </a:extLst>
          </p:cNvPr>
          <p:cNvSpPr>
            <a:spLocks noChangeArrowheads="1"/>
          </p:cNvSpPr>
          <p:nvPr/>
        </p:nvSpPr>
        <p:spPr bwMode="auto">
          <a:xfrm>
            <a:off x="4658777" y="2435427"/>
            <a:ext cx="901700" cy="83661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8" name="Text Box 4">
            <a:extLst>
              <a:ext uri="{FF2B5EF4-FFF2-40B4-BE49-F238E27FC236}">
                <a16:creationId xmlns:a16="http://schemas.microsoft.com/office/drawing/2014/main" id="{512826EB-423D-0E49-8FDB-270557859D99}"/>
              </a:ext>
            </a:extLst>
          </p:cNvPr>
          <p:cNvSpPr txBox="1">
            <a:spLocks noChangeArrowheads="1"/>
          </p:cNvSpPr>
          <p:nvPr/>
        </p:nvSpPr>
        <p:spPr bwMode="auto">
          <a:xfrm>
            <a:off x="4567752" y="2511448"/>
            <a:ext cx="1090613"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2" name="Line 8">
            <a:extLst>
              <a:ext uri="{FF2B5EF4-FFF2-40B4-BE49-F238E27FC236}">
                <a16:creationId xmlns:a16="http://schemas.microsoft.com/office/drawing/2014/main" id="{6251CAAF-59B3-6049-8269-0136EB3BA476}"/>
              </a:ext>
            </a:extLst>
          </p:cNvPr>
          <p:cNvSpPr>
            <a:spLocks noChangeShapeType="1"/>
          </p:cNvSpPr>
          <p:nvPr/>
        </p:nvSpPr>
        <p:spPr bwMode="auto">
          <a:xfrm>
            <a:off x="4384139" y="2390977"/>
            <a:ext cx="377825" cy="190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1" name="Group 10">
            <a:extLst>
              <a:ext uri="{FF2B5EF4-FFF2-40B4-BE49-F238E27FC236}">
                <a16:creationId xmlns:a16="http://schemas.microsoft.com/office/drawing/2014/main" id="{BA1E332A-47D4-2B43-8C9F-38C21B1C7E8C}"/>
              </a:ext>
            </a:extLst>
          </p:cNvPr>
          <p:cNvGrpSpPr>
            <a:grpSpLocks/>
          </p:cNvGrpSpPr>
          <p:nvPr/>
        </p:nvGrpSpPr>
        <p:grpSpPr bwMode="auto">
          <a:xfrm>
            <a:off x="6492339" y="2383039"/>
            <a:ext cx="1089025" cy="865188"/>
            <a:chOff x="2848" y="1499"/>
            <a:chExt cx="660" cy="510"/>
          </a:xfrm>
        </p:grpSpPr>
        <p:sp>
          <p:nvSpPr>
            <p:cNvPr id="62" name="Oval 11">
              <a:extLst>
                <a:ext uri="{FF2B5EF4-FFF2-40B4-BE49-F238E27FC236}">
                  <a16:creationId xmlns:a16="http://schemas.microsoft.com/office/drawing/2014/main" id="{9DE4F784-AF0C-E34C-81A2-913DC58F10E2}"/>
                </a:ext>
              </a:extLst>
            </p:cNvPr>
            <p:cNvSpPr>
              <a:spLocks noChangeArrowheads="1"/>
            </p:cNvSpPr>
            <p:nvPr/>
          </p:nvSpPr>
          <p:spPr bwMode="auto">
            <a:xfrm>
              <a:off x="2893" y="1499"/>
              <a:ext cx="568" cy="510"/>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2">
              <a:extLst>
                <a:ext uri="{FF2B5EF4-FFF2-40B4-BE49-F238E27FC236}">
                  <a16:creationId xmlns:a16="http://schemas.microsoft.com/office/drawing/2014/main" id="{0E862915-5D53-444E-973B-D7C43BF97183}"/>
                </a:ext>
              </a:extLst>
            </p:cNvPr>
            <p:cNvSpPr txBox="1">
              <a:spLocks noChangeArrowheads="1"/>
            </p:cNvSpPr>
            <p:nvPr/>
          </p:nvSpPr>
          <p:spPr bwMode="auto">
            <a:xfrm>
              <a:off x="2848" y="1551"/>
              <a:ext cx="66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0</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7BA1DA02-294B-934E-8385-25257F63BA6D}"/>
              </a:ext>
            </a:extLst>
          </p:cNvPr>
          <p:cNvGrpSpPr/>
          <p:nvPr/>
        </p:nvGrpSpPr>
        <p:grpSpPr>
          <a:xfrm>
            <a:off x="4914364" y="1394027"/>
            <a:ext cx="3694113" cy="1087437"/>
            <a:chOff x="4914364" y="1394027"/>
            <a:chExt cx="3694113" cy="1087437"/>
          </a:xfrm>
        </p:grpSpPr>
        <p:sp>
          <p:nvSpPr>
            <p:cNvPr id="49" name="Text Box 5">
              <a:extLst>
                <a:ext uri="{FF2B5EF4-FFF2-40B4-BE49-F238E27FC236}">
                  <a16:creationId xmlns:a16="http://schemas.microsoft.com/office/drawing/2014/main" id="{87E331C0-8956-B94A-9617-A05FF5ABFB5A}"/>
                </a:ext>
              </a:extLst>
            </p:cNvPr>
            <p:cNvSpPr txBox="1">
              <a:spLocks noChangeArrowheads="1"/>
            </p:cNvSpPr>
            <p:nvPr/>
          </p:nvSpPr>
          <p:spPr bwMode="auto">
            <a:xfrm>
              <a:off x="4914364" y="1706764"/>
              <a:ext cx="36941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A70C87B1-30A2-CF4B-8F5E-B415D876E20D}"/>
                </a:ext>
              </a:extLst>
            </p:cNvPr>
            <p:cNvGrpSpPr/>
            <p:nvPr/>
          </p:nvGrpSpPr>
          <p:grpSpPr>
            <a:xfrm>
              <a:off x="4928652" y="1394027"/>
              <a:ext cx="2852737" cy="1087437"/>
              <a:chOff x="4928652" y="1394027"/>
              <a:chExt cx="2852737" cy="1087437"/>
            </a:xfrm>
          </p:grpSpPr>
          <p:sp>
            <p:nvSpPr>
              <p:cNvPr id="50" name="Text Box 6">
                <a:extLst>
                  <a:ext uri="{FF2B5EF4-FFF2-40B4-BE49-F238E27FC236}">
                    <a16:creationId xmlns:a16="http://schemas.microsoft.com/office/drawing/2014/main" id="{8B74C9CA-A3E5-1442-BBC9-D8DC3707E24B}"/>
                  </a:ext>
                </a:extLst>
              </p:cNvPr>
              <p:cNvSpPr txBox="1">
                <a:spLocks noChangeArrowheads="1"/>
              </p:cNvSpPr>
              <p:nvPr/>
            </p:nvSpPr>
            <p:spPr bwMode="auto">
              <a:xfrm>
                <a:off x="4928652" y="1394027"/>
                <a:ext cx="2111375" cy="30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1" name="Line 7">
                <a:extLst>
                  <a:ext uri="{FF2B5EF4-FFF2-40B4-BE49-F238E27FC236}">
                    <a16:creationId xmlns:a16="http://schemas.microsoft.com/office/drawing/2014/main" id="{70072A5C-7BD3-1347-8EE9-8CEAFBB1A8C6}"/>
                  </a:ext>
                </a:extLst>
              </p:cNvPr>
              <p:cNvSpPr>
                <a:spLocks noChangeShapeType="1"/>
              </p:cNvSpPr>
              <p:nvPr/>
            </p:nvSpPr>
            <p:spPr bwMode="auto">
              <a:xfrm>
                <a:off x="5046127" y="1759152"/>
                <a:ext cx="27352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Freeform 13">
                <a:extLst>
                  <a:ext uri="{FF2B5EF4-FFF2-40B4-BE49-F238E27FC236}">
                    <a16:creationId xmlns:a16="http://schemas.microsoft.com/office/drawing/2014/main" id="{0B9BE592-AD70-2042-904B-EEC5293B290D}"/>
                  </a:ext>
                </a:extLst>
              </p:cNvPr>
              <p:cNvSpPr>
                <a:spLocks/>
              </p:cNvSpPr>
              <p:nvPr/>
            </p:nvSpPr>
            <p:spPr bwMode="auto">
              <a:xfrm flipV="1">
                <a:off x="5215989" y="2260802"/>
                <a:ext cx="1482725" cy="22066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6" name="Group 5">
            <a:extLst>
              <a:ext uri="{FF2B5EF4-FFF2-40B4-BE49-F238E27FC236}">
                <a16:creationId xmlns:a16="http://schemas.microsoft.com/office/drawing/2014/main" id="{39449F5B-E30E-EB4E-8D88-CA2F8497E472}"/>
              </a:ext>
            </a:extLst>
          </p:cNvPr>
          <p:cNvGrpSpPr/>
          <p:nvPr/>
        </p:nvGrpSpPr>
        <p:grpSpPr>
          <a:xfrm>
            <a:off x="7379752" y="1999849"/>
            <a:ext cx="3513428" cy="1207103"/>
            <a:chOff x="7379752" y="1999849"/>
            <a:chExt cx="3513428" cy="1207103"/>
          </a:xfrm>
        </p:grpSpPr>
        <p:sp>
          <p:nvSpPr>
            <p:cNvPr id="65" name="Freeform 14">
              <a:extLst>
                <a:ext uri="{FF2B5EF4-FFF2-40B4-BE49-F238E27FC236}">
                  <a16:creationId xmlns:a16="http://schemas.microsoft.com/office/drawing/2014/main" id="{441BD95E-662D-EC44-934A-74A441B70166}"/>
                </a:ext>
              </a:extLst>
            </p:cNvPr>
            <p:cNvSpPr>
              <a:spLocks/>
            </p:cNvSpPr>
            <p:nvPr/>
          </p:nvSpPr>
          <p:spPr bwMode="auto">
            <a:xfrm rot="20242820">
              <a:off x="7379752" y="2244927"/>
              <a:ext cx="466725" cy="685800"/>
            </a:xfrm>
            <a:custGeom>
              <a:avLst/>
              <a:gdLst>
                <a:gd name="T0" fmla="*/ 0 w 735"/>
                <a:gd name="T1" fmla="*/ 2147483647 h 1080"/>
                <a:gd name="T2" fmla="*/ 0 w 735"/>
                <a:gd name="T3" fmla="*/ 2147483647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Text Box 15">
              <a:extLst>
                <a:ext uri="{FF2B5EF4-FFF2-40B4-BE49-F238E27FC236}">
                  <a16:creationId xmlns:a16="http://schemas.microsoft.com/office/drawing/2014/main" id="{4B2E9E68-BA62-3348-B352-724365F815A2}"/>
                </a:ext>
              </a:extLst>
            </p:cNvPr>
            <p:cNvSpPr txBox="1">
              <a:spLocks noChangeArrowheads="1"/>
            </p:cNvSpPr>
            <p:nvPr/>
          </p:nvSpPr>
          <p:spPr bwMode="auto">
            <a:xfrm>
              <a:off x="7742239" y="2806902"/>
              <a:ext cx="226218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7" name="Text Box 16">
              <a:extLst>
                <a:ext uri="{FF2B5EF4-FFF2-40B4-BE49-F238E27FC236}">
                  <a16:creationId xmlns:a16="http://schemas.microsoft.com/office/drawing/2014/main" id="{8B1473FF-396D-124F-BBF5-94242E43AC72}"/>
                </a:ext>
              </a:extLst>
            </p:cNvPr>
            <p:cNvSpPr txBox="1">
              <a:spLocks noChangeArrowheads="1"/>
            </p:cNvSpPr>
            <p:nvPr/>
          </p:nvSpPr>
          <p:spPr bwMode="auto">
            <a:xfrm>
              <a:off x="7714671" y="1999849"/>
              <a:ext cx="3178509"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17">
              <a:extLst>
                <a:ext uri="{FF2B5EF4-FFF2-40B4-BE49-F238E27FC236}">
                  <a16:creationId xmlns:a16="http://schemas.microsoft.com/office/drawing/2014/main" id="{9508C46B-C13D-114D-A7F0-B0645626527A}"/>
                </a:ext>
              </a:extLst>
            </p:cNvPr>
            <p:cNvSpPr>
              <a:spLocks noChangeShapeType="1"/>
            </p:cNvSpPr>
            <p:nvPr/>
          </p:nvSpPr>
          <p:spPr bwMode="auto">
            <a:xfrm>
              <a:off x="7835364" y="2846589"/>
              <a:ext cx="1433513"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27D86620-4FC8-1B4F-B3F3-482BB43DB050}"/>
              </a:ext>
            </a:extLst>
          </p:cNvPr>
          <p:cNvGrpSpPr/>
          <p:nvPr/>
        </p:nvGrpSpPr>
        <p:grpSpPr>
          <a:xfrm>
            <a:off x="5155664" y="4908752"/>
            <a:ext cx="3763963" cy="984250"/>
            <a:chOff x="5155664" y="4908752"/>
            <a:chExt cx="3763963" cy="984250"/>
          </a:xfrm>
        </p:grpSpPr>
        <p:sp>
          <p:nvSpPr>
            <p:cNvPr id="70" name="Freeform 19">
              <a:extLst>
                <a:ext uri="{FF2B5EF4-FFF2-40B4-BE49-F238E27FC236}">
                  <a16:creationId xmlns:a16="http://schemas.microsoft.com/office/drawing/2014/main" id="{BD6C0BB1-99C8-4749-986C-88E4780E3782}"/>
                </a:ext>
              </a:extLst>
            </p:cNvPr>
            <p:cNvSpPr>
              <a:spLocks/>
            </p:cNvSpPr>
            <p:nvPr/>
          </p:nvSpPr>
          <p:spPr bwMode="auto">
            <a:xfrm>
              <a:off x="5390614" y="4908752"/>
              <a:ext cx="1606550" cy="247650"/>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2" name="Text Box 21">
              <a:extLst>
                <a:ext uri="{FF2B5EF4-FFF2-40B4-BE49-F238E27FC236}">
                  <a16:creationId xmlns:a16="http://schemas.microsoft.com/office/drawing/2014/main" id="{71FAC561-AE6B-3048-917F-15508B28AAB6}"/>
                </a:ext>
              </a:extLst>
            </p:cNvPr>
            <p:cNvSpPr txBox="1">
              <a:spLocks noChangeArrowheads="1"/>
            </p:cNvSpPr>
            <p:nvPr/>
          </p:nvSpPr>
          <p:spPr bwMode="auto">
            <a:xfrm>
              <a:off x="5155664" y="5492952"/>
              <a:ext cx="37639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3" name="Text Box 22">
              <a:extLst>
                <a:ext uri="{FF2B5EF4-FFF2-40B4-BE49-F238E27FC236}">
                  <a16:creationId xmlns:a16="http://schemas.microsoft.com/office/drawing/2014/main" id="{15BBCB1C-B6A9-344E-9CA2-0BBB0CAD20E4}"/>
                </a:ext>
              </a:extLst>
            </p:cNvPr>
            <p:cNvSpPr txBox="1">
              <a:spLocks noChangeArrowheads="1"/>
            </p:cNvSpPr>
            <p:nvPr/>
          </p:nvSpPr>
          <p:spPr bwMode="auto">
            <a:xfrm>
              <a:off x="5225514" y="5154814"/>
              <a:ext cx="2389188"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4" name="Line 23">
              <a:extLst>
                <a:ext uri="{FF2B5EF4-FFF2-40B4-BE49-F238E27FC236}">
                  <a16:creationId xmlns:a16="http://schemas.microsoft.com/office/drawing/2014/main" id="{0C2DB497-B042-9046-9811-10519C1E7B1C}"/>
                </a:ext>
              </a:extLst>
            </p:cNvPr>
            <p:cNvSpPr>
              <a:spLocks noChangeShapeType="1"/>
            </p:cNvSpPr>
            <p:nvPr/>
          </p:nvSpPr>
          <p:spPr bwMode="auto">
            <a:xfrm>
              <a:off x="5273139" y="5507239"/>
              <a:ext cx="29035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98CECDF8-D246-4049-B950-BA60CB64C4FE}"/>
              </a:ext>
            </a:extLst>
          </p:cNvPr>
          <p:cNvGrpSpPr/>
          <p:nvPr/>
        </p:nvGrpSpPr>
        <p:grpSpPr>
          <a:xfrm>
            <a:off x="1859796" y="4491239"/>
            <a:ext cx="2821206" cy="1349375"/>
            <a:chOff x="1859796" y="4491239"/>
            <a:chExt cx="2821206" cy="1349375"/>
          </a:xfrm>
        </p:grpSpPr>
        <p:sp>
          <p:nvSpPr>
            <p:cNvPr id="53" name="Freeform 9">
              <a:extLst>
                <a:ext uri="{FF2B5EF4-FFF2-40B4-BE49-F238E27FC236}">
                  <a16:creationId xmlns:a16="http://schemas.microsoft.com/office/drawing/2014/main" id="{5AA1EA36-A375-E043-A8A6-573B3CDB17AB}"/>
                </a:ext>
              </a:extLst>
            </p:cNvPr>
            <p:cNvSpPr>
              <a:spLocks/>
            </p:cNvSpPr>
            <p:nvPr/>
          </p:nvSpPr>
          <p:spPr bwMode="auto">
            <a:xfrm rot="14610547">
              <a:off x="3969802" y="4732539"/>
              <a:ext cx="952500" cy="469900"/>
            </a:xfrm>
            <a:custGeom>
              <a:avLst/>
              <a:gdLst>
                <a:gd name="T0" fmla="*/ 2147483647 w 1500"/>
                <a:gd name="T1" fmla="*/ 2147483647 h 740"/>
                <a:gd name="T2" fmla="*/ 2147483647 w 1500"/>
                <a:gd name="T3" fmla="*/ 2147483647 h 740"/>
                <a:gd name="T4" fmla="*/ 0 60000 65536"/>
                <a:gd name="T5" fmla="*/ 0 60000 65536"/>
              </a:gdLst>
              <a:ahLst/>
              <a:cxnLst>
                <a:cxn ang="T4">
                  <a:pos x="T0" y="T1"/>
                </a:cxn>
                <a:cxn ang="T5">
                  <a:pos x="T2" y="T3"/>
                </a:cxn>
              </a:cxnLst>
              <a:rect l="0" t="0" r="r" b="b"/>
              <a:pathLst>
                <a:path w="1500" h="740">
                  <a:moveTo>
                    <a:pt x="361" y="671"/>
                  </a:moveTo>
                  <a:cubicBezTo>
                    <a:pt x="0" y="0"/>
                    <a:pt x="1500" y="90"/>
                    <a:pt x="1017" y="74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26">
              <a:extLst>
                <a:ext uri="{FF2B5EF4-FFF2-40B4-BE49-F238E27FC236}">
                  <a16:creationId xmlns:a16="http://schemas.microsoft.com/office/drawing/2014/main" id="{C0C2767A-6838-D340-B9F9-D72D920A7DC7}"/>
                </a:ext>
              </a:extLst>
            </p:cNvPr>
            <p:cNvSpPr txBox="1">
              <a:spLocks noChangeArrowheads="1"/>
            </p:cNvSpPr>
            <p:nvPr/>
          </p:nvSpPr>
          <p:spPr bwMode="auto">
            <a:xfrm>
              <a:off x="2510889" y="5564389"/>
              <a:ext cx="18192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27">
              <a:extLst>
                <a:ext uri="{FF2B5EF4-FFF2-40B4-BE49-F238E27FC236}">
                  <a16:creationId xmlns:a16="http://schemas.microsoft.com/office/drawing/2014/main" id="{28A57471-B5B0-D741-A10E-89210112FB35}"/>
                </a:ext>
              </a:extLst>
            </p:cNvPr>
            <p:cNvSpPr txBox="1">
              <a:spLocks noChangeArrowheads="1"/>
            </p:cNvSpPr>
            <p:nvPr/>
          </p:nvSpPr>
          <p:spPr bwMode="auto">
            <a:xfrm>
              <a:off x="1859796" y="4726939"/>
              <a:ext cx="2391034"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(corrupt(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isNAK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8">
              <a:extLst>
                <a:ext uri="{FF2B5EF4-FFF2-40B4-BE49-F238E27FC236}">
                  <a16:creationId xmlns:a16="http://schemas.microsoft.com/office/drawing/2014/main" id="{5E70559D-E25D-834D-BB11-04C3EEB77E6D}"/>
                </a:ext>
              </a:extLst>
            </p:cNvPr>
            <p:cNvSpPr>
              <a:spLocks noChangeShapeType="1"/>
            </p:cNvSpPr>
            <p:nvPr/>
          </p:nvSpPr>
          <p:spPr bwMode="auto">
            <a:xfrm>
              <a:off x="2601377" y="5572327"/>
              <a:ext cx="1557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2" name="Group 31">
            <a:extLst>
              <a:ext uri="{FF2B5EF4-FFF2-40B4-BE49-F238E27FC236}">
                <a16:creationId xmlns:a16="http://schemas.microsoft.com/office/drawing/2014/main" id="{81C031FC-110D-E943-BFA4-8F8C747060C6}"/>
              </a:ext>
            </a:extLst>
          </p:cNvPr>
          <p:cNvGrpSpPr>
            <a:grpSpLocks/>
          </p:cNvGrpSpPr>
          <p:nvPr/>
        </p:nvGrpSpPr>
        <p:grpSpPr bwMode="auto">
          <a:xfrm>
            <a:off x="6643152" y="4329314"/>
            <a:ext cx="1117600" cy="823913"/>
            <a:chOff x="4156" y="2812"/>
            <a:chExt cx="704" cy="519"/>
          </a:xfrm>
        </p:grpSpPr>
        <p:sp>
          <p:nvSpPr>
            <p:cNvPr id="83" name="Oval 32">
              <a:extLst>
                <a:ext uri="{FF2B5EF4-FFF2-40B4-BE49-F238E27FC236}">
                  <a16:creationId xmlns:a16="http://schemas.microsoft.com/office/drawing/2014/main" id="{DBC13DE2-6448-6042-A76F-1AA9FA583930}"/>
                </a:ext>
              </a:extLst>
            </p:cNvPr>
            <p:cNvSpPr>
              <a:spLocks noChangeArrowheads="1"/>
            </p:cNvSpPr>
            <p:nvPr/>
          </p:nvSpPr>
          <p:spPr bwMode="auto">
            <a:xfrm>
              <a:off x="4242" y="2812"/>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4" name="Text Box 33">
              <a:extLst>
                <a:ext uri="{FF2B5EF4-FFF2-40B4-BE49-F238E27FC236}">
                  <a16:creationId xmlns:a16="http://schemas.microsoft.com/office/drawing/2014/main" id="{E29BDAD6-5FEC-F24F-BE6F-CD21C3CA8FB1}"/>
                </a:ext>
              </a:extLst>
            </p:cNvPr>
            <p:cNvSpPr txBox="1">
              <a:spLocks noChangeArrowheads="1"/>
            </p:cNvSpPr>
            <p:nvPr/>
          </p:nvSpPr>
          <p:spPr bwMode="auto">
            <a:xfrm>
              <a:off x="4156" y="2870"/>
              <a:ext cx="7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85" name="Group 34">
            <a:extLst>
              <a:ext uri="{FF2B5EF4-FFF2-40B4-BE49-F238E27FC236}">
                <a16:creationId xmlns:a16="http://schemas.microsoft.com/office/drawing/2014/main" id="{A719D103-2F81-5E46-A5A0-A41FEB02DBAE}"/>
              </a:ext>
            </a:extLst>
          </p:cNvPr>
          <p:cNvGrpSpPr>
            <a:grpSpLocks/>
          </p:cNvGrpSpPr>
          <p:nvPr/>
        </p:nvGrpSpPr>
        <p:grpSpPr bwMode="auto">
          <a:xfrm>
            <a:off x="4453989" y="4275339"/>
            <a:ext cx="1046163" cy="823913"/>
            <a:chOff x="4916" y="3266"/>
            <a:chExt cx="659" cy="519"/>
          </a:xfrm>
        </p:grpSpPr>
        <p:sp>
          <p:nvSpPr>
            <p:cNvPr id="86" name="Oval 35">
              <a:extLst>
                <a:ext uri="{FF2B5EF4-FFF2-40B4-BE49-F238E27FC236}">
                  <a16:creationId xmlns:a16="http://schemas.microsoft.com/office/drawing/2014/main" id="{452B4C18-F351-424F-9F61-578D01454D2C}"/>
                </a:ext>
              </a:extLst>
            </p:cNvPr>
            <p:cNvSpPr>
              <a:spLocks noChangeArrowheads="1"/>
            </p:cNvSpPr>
            <p:nvPr/>
          </p:nvSpPr>
          <p:spPr bwMode="auto">
            <a:xfrm>
              <a:off x="4957" y="3266"/>
              <a:ext cx="567" cy="519"/>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36">
              <a:extLst>
                <a:ext uri="{FF2B5EF4-FFF2-40B4-BE49-F238E27FC236}">
                  <a16:creationId xmlns:a16="http://schemas.microsoft.com/office/drawing/2014/main" id="{6D1F24C4-2629-794A-B55E-60C945FDCEA3}"/>
                </a:ext>
              </a:extLst>
            </p:cNvPr>
            <p:cNvSpPr txBox="1">
              <a:spLocks noChangeArrowheads="1"/>
            </p:cNvSpPr>
            <p:nvPr/>
          </p:nvSpPr>
          <p:spPr bwMode="auto">
            <a:xfrm>
              <a:off x="4916" y="3319"/>
              <a:ext cx="65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 or NAK 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7" name="Group 6">
            <a:extLst>
              <a:ext uri="{FF2B5EF4-FFF2-40B4-BE49-F238E27FC236}">
                <a16:creationId xmlns:a16="http://schemas.microsoft.com/office/drawing/2014/main" id="{1A5D53C9-4BB8-5043-8DC5-F0E5CF4CABAD}"/>
              </a:ext>
            </a:extLst>
          </p:cNvPr>
          <p:cNvGrpSpPr/>
          <p:nvPr/>
        </p:nvGrpSpPr>
        <p:grpSpPr>
          <a:xfrm>
            <a:off x="7340064" y="2989464"/>
            <a:ext cx="3184984" cy="1470025"/>
            <a:chOff x="7340064" y="2989464"/>
            <a:chExt cx="3184984" cy="1470025"/>
          </a:xfrm>
        </p:grpSpPr>
        <p:sp>
          <p:nvSpPr>
            <p:cNvPr id="71" name="Freeform 20">
              <a:extLst>
                <a:ext uri="{FF2B5EF4-FFF2-40B4-BE49-F238E27FC236}">
                  <a16:creationId xmlns:a16="http://schemas.microsoft.com/office/drawing/2014/main" id="{9CD05C47-D1BA-A640-9C82-600A98940CDA}"/>
                </a:ext>
              </a:extLst>
            </p:cNvPr>
            <p:cNvSpPr>
              <a:spLocks/>
            </p:cNvSpPr>
            <p:nvPr/>
          </p:nvSpPr>
          <p:spPr bwMode="auto">
            <a:xfrm rot="5400000" flipH="1" flipV="1">
              <a:off x="6760626" y="3568902"/>
              <a:ext cx="1363663" cy="204788"/>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Text Box 24">
              <a:extLst>
                <a:ext uri="{FF2B5EF4-FFF2-40B4-BE49-F238E27FC236}">
                  <a16:creationId xmlns:a16="http://schemas.microsoft.com/office/drawing/2014/main" id="{F253FA80-34F7-E440-9662-0A8A9E206D8C}"/>
                </a:ext>
              </a:extLst>
            </p:cNvPr>
            <p:cNvSpPr txBox="1">
              <a:spLocks noChangeArrowheads="1"/>
            </p:cNvSpPr>
            <p:nvPr/>
          </p:nvSpPr>
          <p:spPr bwMode="auto">
            <a:xfrm>
              <a:off x="7529435" y="3255707"/>
              <a:ext cx="299561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p:txBody>
        </p:sp>
        <p:sp>
          <p:nvSpPr>
            <p:cNvPr id="76" name="Line 25">
              <a:extLst>
                <a:ext uri="{FF2B5EF4-FFF2-40B4-BE49-F238E27FC236}">
                  <a16:creationId xmlns:a16="http://schemas.microsoft.com/office/drawing/2014/main" id="{66DBD07B-79D8-0F4A-A6FF-59EB09F7736C}"/>
                </a:ext>
              </a:extLst>
            </p:cNvPr>
            <p:cNvSpPr>
              <a:spLocks noChangeShapeType="1"/>
            </p:cNvSpPr>
            <p:nvPr/>
          </p:nvSpPr>
          <p:spPr bwMode="auto">
            <a:xfrm>
              <a:off x="7611527" y="411341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7">
              <a:extLst>
                <a:ext uri="{FF2B5EF4-FFF2-40B4-BE49-F238E27FC236}">
                  <a16:creationId xmlns:a16="http://schemas.microsoft.com/office/drawing/2014/main" id="{3EF62ED3-CC68-F04E-85DE-74B808ECDB5D}"/>
                </a:ext>
              </a:extLst>
            </p:cNvPr>
            <p:cNvSpPr txBox="1">
              <a:spLocks noChangeArrowheads="1"/>
            </p:cNvSpPr>
            <p:nvPr/>
          </p:nvSpPr>
          <p:spPr bwMode="auto">
            <a:xfrm>
              <a:off x="7994114" y="412293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0" name="Group 9">
            <a:extLst>
              <a:ext uri="{FF2B5EF4-FFF2-40B4-BE49-F238E27FC236}">
                <a16:creationId xmlns:a16="http://schemas.microsoft.com/office/drawing/2014/main" id="{41D39DAE-4584-FA45-975F-927834C99F4E}"/>
              </a:ext>
            </a:extLst>
          </p:cNvPr>
          <p:cNvGrpSpPr/>
          <p:nvPr/>
        </p:nvGrpSpPr>
        <p:grpSpPr>
          <a:xfrm>
            <a:off x="768495" y="3049789"/>
            <a:ext cx="3918857" cy="1284288"/>
            <a:chOff x="768495" y="3049789"/>
            <a:chExt cx="3918857" cy="1284288"/>
          </a:xfrm>
        </p:grpSpPr>
        <p:sp>
          <p:nvSpPr>
            <p:cNvPr id="69" name="Freeform 18">
              <a:extLst>
                <a:ext uri="{FF2B5EF4-FFF2-40B4-BE49-F238E27FC236}">
                  <a16:creationId xmlns:a16="http://schemas.microsoft.com/office/drawing/2014/main" id="{E4C63A38-513E-6D46-AD73-8B315DEB4A90}"/>
                </a:ext>
              </a:extLst>
            </p:cNvPr>
            <p:cNvSpPr>
              <a:spLocks/>
            </p:cNvSpPr>
            <p:nvPr/>
          </p:nvSpPr>
          <p:spPr bwMode="auto">
            <a:xfrm rot="16200000" flipV="1">
              <a:off x="3992027" y="3621289"/>
              <a:ext cx="1266825" cy="12382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0" name="Text Box 29">
              <a:extLst>
                <a:ext uri="{FF2B5EF4-FFF2-40B4-BE49-F238E27FC236}">
                  <a16:creationId xmlns:a16="http://schemas.microsoft.com/office/drawing/2014/main" id="{10C84F04-9916-C447-98C1-9B431D5078A3}"/>
                </a:ext>
              </a:extLst>
            </p:cNvPr>
            <p:cNvSpPr txBox="1">
              <a:spLocks noChangeArrowheads="1"/>
            </p:cNvSpPr>
            <p:nvPr/>
          </p:nvSpPr>
          <p:spPr bwMode="auto">
            <a:xfrm>
              <a:off x="768495" y="3141125"/>
              <a:ext cx="3623727"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6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1" name="Line 30">
              <a:extLst>
                <a:ext uri="{FF2B5EF4-FFF2-40B4-BE49-F238E27FC236}">
                  <a16:creationId xmlns:a16="http://schemas.microsoft.com/office/drawing/2014/main" id="{3CE13E4F-EE16-CD4F-B855-807B9A4D3AC5}"/>
                </a:ext>
              </a:extLst>
            </p:cNvPr>
            <p:cNvSpPr>
              <a:spLocks noChangeShapeType="1"/>
            </p:cNvSpPr>
            <p:nvPr/>
          </p:nvSpPr>
          <p:spPr bwMode="auto">
            <a:xfrm>
              <a:off x="2572802" y="3983239"/>
              <a:ext cx="17383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9" name="Text Box 38">
              <a:extLst>
                <a:ext uri="{FF2B5EF4-FFF2-40B4-BE49-F238E27FC236}">
                  <a16:creationId xmlns:a16="http://schemas.microsoft.com/office/drawing/2014/main" id="{82E244E2-C5AE-4445-BF1E-C90A2091B07F}"/>
                </a:ext>
              </a:extLst>
            </p:cNvPr>
            <p:cNvSpPr txBox="1">
              <a:spLocks noChangeArrowheads="1"/>
            </p:cNvSpPr>
            <p:nvPr/>
          </p:nvSpPr>
          <p:spPr bwMode="auto">
            <a:xfrm>
              <a:off x="3144302" y="399752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
        <p:nvSpPr>
          <p:cNvPr id="46" name="Slide Number Placeholder 2">
            <a:extLst>
              <a:ext uri="{FF2B5EF4-FFF2-40B4-BE49-F238E27FC236}">
                <a16:creationId xmlns:a16="http://schemas.microsoft.com/office/drawing/2014/main" id="{B69BA466-748A-4F41-808A-2B33C515BE9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50</a:t>
            </a:fld>
            <a:endParaRPr lang="en-US" dirty="0"/>
          </a:p>
        </p:txBody>
      </p:sp>
    </p:spTree>
    <p:extLst>
      <p:ext uri="{BB962C8B-B14F-4D97-AF65-F5344CB8AC3E}">
        <p14:creationId xmlns:p14="http://schemas.microsoft.com/office/powerpoint/2010/main" val="641017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righ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up)">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receiver, handling garbled ACK/NAKs</a:t>
            </a:r>
            <a:endParaRPr lang="en-US" sz="4400" dirty="0"/>
          </a:p>
        </p:txBody>
      </p:sp>
      <p:grpSp>
        <p:nvGrpSpPr>
          <p:cNvPr id="138" name="Group 3">
            <a:extLst>
              <a:ext uri="{FF2B5EF4-FFF2-40B4-BE49-F238E27FC236}">
                <a16:creationId xmlns:a16="http://schemas.microsoft.com/office/drawing/2014/main" id="{C1CD05A1-04E4-FC48-B0C5-45F2AACDECEF}"/>
              </a:ext>
            </a:extLst>
          </p:cNvPr>
          <p:cNvGrpSpPr>
            <a:grpSpLocks/>
          </p:cNvGrpSpPr>
          <p:nvPr/>
        </p:nvGrpSpPr>
        <p:grpSpPr bwMode="auto">
          <a:xfrm>
            <a:off x="4764244" y="3345999"/>
            <a:ext cx="817563" cy="795338"/>
            <a:chOff x="963" y="1131"/>
            <a:chExt cx="515" cy="501"/>
          </a:xfrm>
        </p:grpSpPr>
        <p:sp>
          <p:nvSpPr>
            <p:cNvPr id="139" name="Oval 4">
              <a:extLst>
                <a:ext uri="{FF2B5EF4-FFF2-40B4-BE49-F238E27FC236}">
                  <a16:creationId xmlns:a16="http://schemas.microsoft.com/office/drawing/2014/main" id="{1AA1B3B3-9BE5-B941-861C-6A95AE615AE0}"/>
                </a:ext>
              </a:extLst>
            </p:cNvPr>
            <p:cNvSpPr>
              <a:spLocks noChangeArrowheads="1"/>
            </p:cNvSpPr>
            <p:nvPr/>
          </p:nvSpPr>
          <p:spPr bwMode="auto">
            <a:xfrm>
              <a:off x="963" y="1131"/>
              <a:ext cx="490"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0" name="Text Box 5">
              <a:extLst>
                <a:ext uri="{FF2B5EF4-FFF2-40B4-BE49-F238E27FC236}">
                  <a16:creationId xmlns:a16="http://schemas.microsoft.com/office/drawing/2014/main" id="{E4E7D8C2-369B-AA4D-BFEC-61A1CB9BBDF5}"/>
                </a:ext>
              </a:extLst>
            </p:cNvPr>
            <p:cNvSpPr txBox="1">
              <a:spLocks noChangeArrowheads="1"/>
            </p:cNvSpPr>
            <p:nvPr/>
          </p:nvSpPr>
          <p:spPr bwMode="auto">
            <a:xfrm>
              <a:off x="974" y="115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141" name="Line 6">
            <a:extLst>
              <a:ext uri="{FF2B5EF4-FFF2-40B4-BE49-F238E27FC236}">
                <a16:creationId xmlns:a16="http://schemas.microsoft.com/office/drawing/2014/main" id="{8BBFC15E-678E-0147-A56E-4A3A32B91FBE}"/>
              </a:ext>
            </a:extLst>
          </p:cNvPr>
          <p:cNvSpPr>
            <a:spLocks noChangeShapeType="1"/>
          </p:cNvSpPr>
          <p:nvPr/>
        </p:nvSpPr>
        <p:spPr bwMode="auto">
          <a:xfrm>
            <a:off x="4600732" y="2276024"/>
            <a:ext cx="419100" cy="1079500"/>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 name="Group 5">
            <a:extLst>
              <a:ext uri="{FF2B5EF4-FFF2-40B4-BE49-F238E27FC236}">
                <a16:creationId xmlns:a16="http://schemas.microsoft.com/office/drawing/2014/main" id="{E6FABB75-14DE-C74F-9D57-A9DEB7587596}"/>
              </a:ext>
            </a:extLst>
          </p:cNvPr>
          <p:cNvGrpSpPr/>
          <p:nvPr/>
        </p:nvGrpSpPr>
        <p:grpSpPr>
          <a:xfrm>
            <a:off x="4688044" y="4161974"/>
            <a:ext cx="3862388" cy="2187575"/>
            <a:chOff x="4688044" y="4161974"/>
            <a:chExt cx="3862388" cy="2187575"/>
          </a:xfrm>
        </p:grpSpPr>
        <p:sp>
          <p:nvSpPr>
            <p:cNvPr id="146" name="Freeform 11">
              <a:extLst>
                <a:ext uri="{FF2B5EF4-FFF2-40B4-BE49-F238E27FC236}">
                  <a16:creationId xmlns:a16="http://schemas.microsoft.com/office/drawing/2014/main" id="{57F6D8C5-C177-EA4A-8A0D-C9ECA2E44CD8}"/>
                </a:ext>
              </a:extLst>
            </p:cNvPr>
            <p:cNvSpPr>
              <a:spLocks/>
            </p:cNvSpPr>
            <p:nvPr/>
          </p:nvSpPr>
          <p:spPr bwMode="auto">
            <a:xfrm>
              <a:off x="5299232" y="4161974"/>
              <a:ext cx="1590675" cy="688975"/>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7" name="Text Box 12">
              <a:extLst>
                <a:ext uri="{FF2B5EF4-FFF2-40B4-BE49-F238E27FC236}">
                  <a16:creationId xmlns:a16="http://schemas.microsoft.com/office/drawing/2014/main" id="{39FBA62B-425E-884D-B8D0-53837C7194C3}"/>
                </a:ext>
              </a:extLst>
            </p:cNvPr>
            <p:cNvSpPr txBox="1">
              <a:spLocks noChangeArrowheads="1"/>
            </p:cNvSpPr>
            <p:nvPr/>
          </p:nvSpPr>
          <p:spPr bwMode="auto">
            <a:xfrm>
              <a:off x="4688044" y="4742999"/>
              <a:ext cx="358140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8" name="Line 13">
              <a:extLst>
                <a:ext uri="{FF2B5EF4-FFF2-40B4-BE49-F238E27FC236}">
                  <a16:creationId xmlns:a16="http://schemas.microsoft.com/office/drawing/2014/main" id="{1082C30A-F447-2048-A881-DB90328221D2}"/>
                </a:ext>
              </a:extLst>
            </p:cNvPr>
            <p:cNvSpPr>
              <a:spLocks noChangeShapeType="1"/>
            </p:cNvSpPr>
            <p:nvPr/>
          </p:nvSpPr>
          <p:spPr bwMode="auto">
            <a:xfrm>
              <a:off x="4754719" y="5300212"/>
              <a:ext cx="289877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Text Box 14">
              <a:extLst>
                <a:ext uri="{FF2B5EF4-FFF2-40B4-BE49-F238E27FC236}">
                  <a16:creationId xmlns:a16="http://schemas.microsoft.com/office/drawing/2014/main" id="{29182A79-7B96-1B4E-B5FE-E02DEA7CEAB7}"/>
                </a:ext>
              </a:extLst>
            </p:cNvPr>
            <p:cNvSpPr txBox="1">
              <a:spLocks noChangeArrowheads="1"/>
            </p:cNvSpPr>
            <p:nvPr/>
          </p:nvSpPr>
          <p:spPr bwMode="auto">
            <a:xfrm>
              <a:off x="4697569" y="5355774"/>
              <a:ext cx="3852863"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50" name="Group 15">
            <a:extLst>
              <a:ext uri="{FF2B5EF4-FFF2-40B4-BE49-F238E27FC236}">
                <a16:creationId xmlns:a16="http://schemas.microsoft.com/office/drawing/2014/main" id="{A479FFEA-FE33-2B4E-8918-3A674DE0585E}"/>
              </a:ext>
            </a:extLst>
          </p:cNvPr>
          <p:cNvGrpSpPr>
            <a:grpSpLocks/>
          </p:cNvGrpSpPr>
          <p:nvPr/>
        </p:nvGrpSpPr>
        <p:grpSpPr bwMode="auto">
          <a:xfrm>
            <a:off x="6462869" y="3380924"/>
            <a:ext cx="825500" cy="796925"/>
            <a:chOff x="4398" y="3133"/>
            <a:chExt cx="520" cy="502"/>
          </a:xfrm>
        </p:grpSpPr>
        <p:sp>
          <p:nvSpPr>
            <p:cNvPr id="151" name="Oval 16">
              <a:extLst>
                <a:ext uri="{FF2B5EF4-FFF2-40B4-BE49-F238E27FC236}">
                  <a16:creationId xmlns:a16="http://schemas.microsoft.com/office/drawing/2014/main" id="{6D36849B-325C-BB44-97CF-6F19DE4D9B84}"/>
                </a:ext>
              </a:extLst>
            </p:cNvPr>
            <p:cNvSpPr>
              <a:spLocks noChangeArrowheads="1"/>
            </p:cNvSpPr>
            <p:nvPr/>
          </p:nvSpPr>
          <p:spPr bwMode="auto">
            <a:xfrm>
              <a:off x="4398" y="3133"/>
              <a:ext cx="507" cy="502"/>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2" name="Text Box 17">
              <a:extLst>
                <a:ext uri="{FF2B5EF4-FFF2-40B4-BE49-F238E27FC236}">
                  <a16:creationId xmlns:a16="http://schemas.microsoft.com/office/drawing/2014/main" id="{B8F092A3-F065-5542-858A-5CCD8650616E}"/>
                </a:ext>
              </a:extLst>
            </p:cNvPr>
            <p:cNvSpPr txBox="1">
              <a:spLocks noChangeArrowheads="1"/>
            </p:cNvSpPr>
            <p:nvPr/>
          </p:nvSpPr>
          <p:spPr bwMode="auto">
            <a:xfrm>
              <a:off x="4414" y="3163"/>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1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FB3EE5B1-79C6-6A42-B7CC-0473574A8080}"/>
              </a:ext>
            </a:extLst>
          </p:cNvPr>
          <p:cNvGrpSpPr/>
          <p:nvPr/>
        </p:nvGrpSpPr>
        <p:grpSpPr>
          <a:xfrm>
            <a:off x="4849969" y="1277487"/>
            <a:ext cx="3981450" cy="2101850"/>
            <a:chOff x="4849969" y="1277487"/>
            <a:chExt cx="3981450" cy="2101850"/>
          </a:xfrm>
        </p:grpSpPr>
        <p:sp>
          <p:nvSpPr>
            <p:cNvPr id="142" name="Freeform 7">
              <a:extLst>
                <a:ext uri="{FF2B5EF4-FFF2-40B4-BE49-F238E27FC236}">
                  <a16:creationId xmlns:a16="http://schemas.microsoft.com/office/drawing/2014/main" id="{5956BEBC-4701-3244-B0E2-D13AA47CCD93}"/>
                </a:ext>
              </a:extLst>
            </p:cNvPr>
            <p:cNvSpPr>
              <a:spLocks/>
            </p:cNvSpPr>
            <p:nvPr/>
          </p:nvSpPr>
          <p:spPr bwMode="auto">
            <a:xfrm flipV="1">
              <a:off x="5281769" y="2593524"/>
              <a:ext cx="1590675" cy="785813"/>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 name="Group 3">
              <a:extLst>
                <a:ext uri="{FF2B5EF4-FFF2-40B4-BE49-F238E27FC236}">
                  <a16:creationId xmlns:a16="http://schemas.microsoft.com/office/drawing/2014/main" id="{6F2A2B9E-82C1-DF40-942B-E0130357CCCD}"/>
                </a:ext>
              </a:extLst>
            </p:cNvPr>
            <p:cNvGrpSpPr/>
            <p:nvPr/>
          </p:nvGrpSpPr>
          <p:grpSpPr>
            <a:xfrm>
              <a:off x="4849969" y="1277487"/>
              <a:ext cx="3981450" cy="1231900"/>
              <a:chOff x="4849969" y="1277487"/>
              <a:chExt cx="3981450" cy="1231900"/>
            </a:xfrm>
          </p:grpSpPr>
          <p:sp>
            <p:nvSpPr>
              <p:cNvPr id="154" name="Text Box 19">
                <a:extLst>
                  <a:ext uri="{FF2B5EF4-FFF2-40B4-BE49-F238E27FC236}">
                    <a16:creationId xmlns:a16="http://schemas.microsoft.com/office/drawing/2014/main" id="{CCF30C45-BBF0-FD4D-9104-16CC43E990C6}"/>
                  </a:ext>
                </a:extLst>
              </p:cNvPr>
              <p:cNvSpPr txBox="1">
                <a:spLocks noChangeArrowheads="1"/>
              </p:cNvSpPr>
              <p:nvPr/>
            </p:nvSpPr>
            <p:spPr bwMode="auto">
              <a:xfrm>
                <a:off x="4849969" y="1277487"/>
                <a:ext cx="39814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has_seq0(rcvpkt) </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5" name="Line 20">
                <a:extLst>
                  <a:ext uri="{FF2B5EF4-FFF2-40B4-BE49-F238E27FC236}">
                    <a16:creationId xmlns:a16="http://schemas.microsoft.com/office/drawing/2014/main" id="{C92F6C31-A846-0748-B2A3-BB4C9B51951C}"/>
                  </a:ext>
                </a:extLst>
              </p:cNvPr>
              <p:cNvSpPr>
                <a:spLocks noChangeShapeType="1"/>
              </p:cNvSpPr>
              <p:nvPr/>
            </p:nvSpPr>
            <p:spPr bwMode="auto">
              <a:xfrm>
                <a:off x="4959507" y="1847399"/>
                <a:ext cx="19145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Text Box 21">
                <a:extLst>
                  <a:ext uri="{FF2B5EF4-FFF2-40B4-BE49-F238E27FC236}">
                    <a16:creationId xmlns:a16="http://schemas.microsoft.com/office/drawing/2014/main" id="{2563B9BF-FC09-7947-B99A-A4DD70E1D75B}"/>
                  </a:ext>
                </a:extLst>
              </p:cNvPr>
              <p:cNvSpPr txBox="1">
                <a:spLocks noChangeArrowheads="1"/>
              </p:cNvSpPr>
              <p:nvPr/>
            </p:nvSpPr>
            <p:spPr bwMode="auto">
              <a:xfrm>
                <a:off x="4862669" y="1804537"/>
                <a:ext cx="3475038"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extract(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deliver_data</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(ACK,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chksum</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02B61178-E4F0-604F-AB5E-F5831FB7128A}"/>
              </a:ext>
            </a:extLst>
          </p:cNvPr>
          <p:cNvGrpSpPr/>
          <p:nvPr/>
        </p:nvGrpSpPr>
        <p:grpSpPr>
          <a:xfrm>
            <a:off x="7162957" y="2655437"/>
            <a:ext cx="3706812" cy="1181100"/>
            <a:chOff x="7162957" y="2655437"/>
            <a:chExt cx="3706812" cy="1181100"/>
          </a:xfrm>
        </p:grpSpPr>
        <p:sp>
          <p:nvSpPr>
            <p:cNvPr id="143" name="Text Box 8">
              <a:extLst>
                <a:ext uri="{FF2B5EF4-FFF2-40B4-BE49-F238E27FC236}">
                  <a16:creationId xmlns:a16="http://schemas.microsoft.com/office/drawing/2014/main" id="{A21CD6E7-B2BE-A349-915D-B57A67904863}"/>
                </a:ext>
              </a:extLst>
            </p:cNvPr>
            <p:cNvSpPr txBox="1">
              <a:spLocks noChangeArrowheads="1"/>
            </p:cNvSpPr>
            <p:nvPr/>
          </p:nvSpPr>
          <p:spPr bwMode="auto">
            <a:xfrm>
              <a:off x="7842407" y="295229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3" name="Freeform 18">
              <a:extLst>
                <a:ext uri="{FF2B5EF4-FFF2-40B4-BE49-F238E27FC236}">
                  <a16:creationId xmlns:a16="http://schemas.microsoft.com/office/drawing/2014/main" id="{3D087F38-543B-C34D-B7BE-6B89BE2E7B5B}"/>
                </a:ext>
              </a:extLst>
            </p:cNvPr>
            <p:cNvSpPr>
              <a:spLocks/>
            </p:cNvSpPr>
            <p:nvPr/>
          </p:nvSpPr>
          <p:spPr bwMode="auto">
            <a:xfrm rot="20238987">
              <a:off x="7162957" y="2972937"/>
              <a:ext cx="839787"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8" name="Text Box 23">
              <a:extLst>
                <a:ext uri="{FF2B5EF4-FFF2-40B4-BE49-F238E27FC236}">
                  <a16:creationId xmlns:a16="http://schemas.microsoft.com/office/drawing/2014/main" id="{DDF68430-2E9C-884F-8086-CA60927C1761}"/>
                </a:ext>
              </a:extLst>
            </p:cNvPr>
            <p:cNvSpPr txBox="1">
              <a:spLocks noChangeArrowheads="1"/>
            </p:cNvSpPr>
            <p:nvPr/>
          </p:nvSpPr>
          <p:spPr bwMode="auto">
            <a:xfrm>
              <a:off x="7793194" y="2655437"/>
              <a:ext cx="287178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59" name="Line 24">
              <a:extLst>
                <a:ext uri="{FF2B5EF4-FFF2-40B4-BE49-F238E27FC236}">
                  <a16:creationId xmlns:a16="http://schemas.microsoft.com/office/drawing/2014/main" id="{D2CC787C-2255-A845-AD3E-70CEB47CFB2A}"/>
                </a:ext>
              </a:extLst>
            </p:cNvPr>
            <p:cNvSpPr>
              <a:spLocks noChangeShapeType="1"/>
            </p:cNvSpPr>
            <p:nvPr/>
          </p:nvSpPr>
          <p:spPr bwMode="auto">
            <a:xfrm>
              <a:off x="7931307" y="2966587"/>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576F6D3B-6D30-394F-ADF3-836AA573CD16}"/>
              </a:ext>
            </a:extLst>
          </p:cNvPr>
          <p:cNvGrpSpPr/>
          <p:nvPr/>
        </p:nvGrpSpPr>
        <p:grpSpPr>
          <a:xfrm>
            <a:off x="7186769" y="3665087"/>
            <a:ext cx="3554413" cy="1162050"/>
            <a:chOff x="7186769" y="3665087"/>
            <a:chExt cx="3554413" cy="1162050"/>
          </a:xfrm>
        </p:grpSpPr>
        <p:sp>
          <p:nvSpPr>
            <p:cNvPr id="144" name="Text Box 9">
              <a:extLst>
                <a:ext uri="{FF2B5EF4-FFF2-40B4-BE49-F238E27FC236}">
                  <a16:creationId xmlns:a16="http://schemas.microsoft.com/office/drawing/2014/main" id="{863BE306-B92E-0D41-8022-3AC94A1F0327}"/>
                </a:ext>
              </a:extLst>
            </p:cNvPr>
            <p:cNvSpPr txBox="1">
              <a:spLocks noChangeArrowheads="1"/>
            </p:cNvSpPr>
            <p:nvPr/>
          </p:nvSpPr>
          <p:spPr bwMode="auto">
            <a:xfrm>
              <a:off x="7845582" y="3665087"/>
              <a:ext cx="262413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has_seq0(rcvpkt)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5" name="Line 10">
              <a:extLst>
                <a:ext uri="{FF2B5EF4-FFF2-40B4-BE49-F238E27FC236}">
                  <a16:creationId xmlns:a16="http://schemas.microsoft.com/office/drawing/2014/main" id="{4D8DB833-9730-9A45-AE05-260A7F50D391}"/>
                </a:ext>
              </a:extLst>
            </p:cNvPr>
            <p:cNvSpPr>
              <a:spLocks noChangeShapeType="1"/>
            </p:cNvSpPr>
            <p:nvPr/>
          </p:nvSpPr>
          <p:spPr bwMode="auto">
            <a:xfrm>
              <a:off x="7929719" y="4363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7" name="Freeform 22">
              <a:extLst>
                <a:ext uri="{FF2B5EF4-FFF2-40B4-BE49-F238E27FC236}">
                  <a16:creationId xmlns:a16="http://schemas.microsoft.com/office/drawing/2014/main" id="{44226EF2-4DB5-4A44-84C3-50A9A97F405E}"/>
                </a:ext>
              </a:extLst>
            </p:cNvPr>
            <p:cNvSpPr>
              <a:spLocks/>
            </p:cNvSpPr>
            <p:nvPr/>
          </p:nvSpPr>
          <p:spPr bwMode="auto">
            <a:xfrm rot="1020547">
              <a:off x="7186769" y="36968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0" name="Text Box 25">
              <a:extLst>
                <a:ext uri="{FF2B5EF4-FFF2-40B4-BE49-F238E27FC236}">
                  <a16:creationId xmlns:a16="http://schemas.microsoft.com/office/drawing/2014/main" id="{389C4316-C6A1-6149-8DFC-130B841DAC29}"/>
                </a:ext>
              </a:extLst>
            </p:cNvPr>
            <p:cNvSpPr txBox="1">
              <a:spLocks noChangeArrowheads="1"/>
            </p:cNvSpPr>
            <p:nvPr/>
          </p:nvSpPr>
          <p:spPr bwMode="auto">
            <a:xfrm>
              <a:off x="7801132" y="4417562"/>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B8256823-0B67-DD4E-A7B9-605255FA34C2}"/>
              </a:ext>
            </a:extLst>
          </p:cNvPr>
          <p:cNvGrpSpPr/>
          <p:nvPr/>
        </p:nvGrpSpPr>
        <p:grpSpPr>
          <a:xfrm>
            <a:off x="1919444" y="3633337"/>
            <a:ext cx="2971800" cy="1150937"/>
            <a:chOff x="1919444" y="3633337"/>
            <a:chExt cx="2971800" cy="1150937"/>
          </a:xfrm>
        </p:grpSpPr>
        <p:sp>
          <p:nvSpPr>
            <p:cNvPr id="161" name="Text Box 26">
              <a:extLst>
                <a:ext uri="{FF2B5EF4-FFF2-40B4-BE49-F238E27FC236}">
                  <a16:creationId xmlns:a16="http://schemas.microsoft.com/office/drawing/2014/main" id="{ACB1E596-56BD-034F-BB66-4DA583949941}"/>
                </a:ext>
              </a:extLst>
            </p:cNvPr>
            <p:cNvSpPr txBox="1">
              <a:spLocks noChangeArrowheads="1"/>
            </p:cNvSpPr>
            <p:nvPr/>
          </p:nvSpPr>
          <p:spPr bwMode="auto">
            <a:xfrm>
              <a:off x="1919444" y="3644449"/>
              <a:ext cx="2624138"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not corrupt(rcvpkt) &amp;&amp;</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has_seq1(rcvpkt)</a:t>
              </a:r>
            </a:p>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2" name="Line 27">
              <a:extLst>
                <a:ext uri="{FF2B5EF4-FFF2-40B4-BE49-F238E27FC236}">
                  <a16:creationId xmlns:a16="http://schemas.microsoft.com/office/drawing/2014/main" id="{67A0F00F-84BF-E042-8147-9C34AABEE9CA}"/>
                </a:ext>
              </a:extLst>
            </p:cNvPr>
            <p:cNvSpPr>
              <a:spLocks noChangeShapeType="1"/>
            </p:cNvSpPr>
            <p:nvPr/>
          </p:nvSpPr>
          <p:spPr bwMode="auto">
            <a:xfrm>
              <a:off x="2003582" y="4352474"/>
              <a:ext cx="1938337"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5" name="Text Box 30">
              <a:extLst>
                <a:ext uri="{FF2B5EF4-FFF2-40B4-BE49-F238E27FC236}">
                  <a16:creationId xmlns:a16="http://schemas.microsoft.com/office/drawing/2014/main" id="{2795743C-B771-D245-AED8-771117828B64}"/>
                </a:ext>
              </a:extLst>
            </p:cNvPr>
            <p:cNvSpPr txBox="1">
              <a:spLocks noChangeArrowheads="1"/>
            </p:cNvSpPr>
            <p:nvPr/>
          </p:nvSpPr>
          <p:spPr bwMode="auto">
            <a:xfrm>
              <a:off x="1951194" y="4374699"/>
              <a:ext cx="294005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make_pkt(ACK,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7" name="Freeform 32">
              <a:extLst>
                <a:ext uri="{FF2B5EF4-FFF2-40B4-BE49-F238E27FC236}">
                  <a16:creationId xmlns:a16="http://schemas.microsoft.com/office/drawing/2014/main" id="{1E683D9A-8417-BA48-A53B-EEFB96D0B5CE}"/>
                </a:ext>
              </a:extLst>
            </p:cNvPr>
            <p:cNvSpPr>
              <a:spLocks/>
            </p:cNvSpPr>
            <p:nvPr/>
          </p:nvSpPr>
          <p:spPr bwMode="auto">
            <a:xfrm rot="20579453" flipH="1">
              <a:off x="3960969" y="36333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 name="Group 9">
            <a:extLst>
              <a:ext uri="{FF2B5EF4-FFF2-40B4-BE49-F238E27FC236}">
                <a16:creationId xmlns:a16="http://schemas.microsoft.com/office/drawing/2014/main" id="{8D1AF017-5F2C-A146-BF02-EC8C570DCE87}"/>
              </a:ext>
            </a:extLst>
          </p:cNvPr>
          <p:cNvGrpSpPr/>
          <p:nvPr/>
        </p:nvGrpSpPr>
        <p:grpSpPr>
          <a:xfrm>
            <a:off x="1867057" y="2591937"/>
            <a:ext cx="3087687" cy="1257300"/>
            <a:chOff x="1867057" y="2591937"/>
            <a:chExt cx="3087687" cy="1257300"/>
          </a:xfrm>
        </p:grpSpPr>
        <p:sp>
          <p:nvSpPr>
            <p:cNvPr id="163" name="Text Box 28">
              <a:extLst>
                <a:ext uri="{FF2B5EF4-FFF2-40B4-BE49-F238E27FC236}">
                  <a16:creationId xmlns:a16="http://schemas.microsoft.com/office/drawing/2014/main" id="{9D2A8CCC-BEB9-A242-89C2-1A10D7FDB422}"/>
                </a:ext>
              </a:extLst>
            </p:cNvPr>
            <p:cNvSpPr txBox="1">
              <a:spLocks noChangeArrowheads="1"/>
            </p:cNvSpPr>
            <p:nvPr/>
          </p:nvSpPr>
          <p:spPr bwMode="auto">
            <a:xfrm>
              <a:off x="1867057" y="2591937"/>
              <a:ext cx="2871787"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(corrupt(rcvpkt)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4" name="Line 29">
              <a:extLst>
                <a:ext uri="{FF2B5EF4-FFF2-40B4-BE49-F238E27FC236}">
                  <a16:creationId xmlns:a16="http://schemas.microsoft.com/office/drawing/2014/main" id="{78EDC414-17DA-964B-A17F-A1BDC2DCE547}"/>
                </a:ext>
              </a:extLst>
            </p:cNvPr>
            <p:cNvSpPr>
              <a:spLocks noChangeShapeType="1"/>
            </p:cNvSpPr>
            <p:nvPr/>
          </p:nvSpPr>
          <p:spPr bwMode="auto">
            <a:xfrm>
              <a:off x="2005169" y="2966587"/>
              <a:ext cx="19383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6" name="Text Box 31">
              <a:extLst>
                <a:ext uri="{FF2B5EF4-FFF2-40B4-BE49-F238E27FC236}">
                  <a16:creationId xmlns:a16="http://schemas.microsoft.com/office/drawing/2014/main" id="{CAC3A516-419E-4F4A-95ED-4CF413F4D203}"/>
                </a:ext>
              </a:extLst>
            </p:cNvPr>
            <p:cNvSpPr txBox="1">
              <a:spLocks noChangeArrowheads="1"/>
            </p:cNvSpPr>
            <p:nvPr/>
          </p:nvSpPr>
          <p:spPr bwMode="auto">
            <a:xfrm>
              <a:off x="1927382" y="2933249"/>
              <a:ext cx="30273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make_pkt(NAK,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68" name="Freeform 33">
              <a:extLst>
                <a:ext uri="{FF2B5EF4-FFF2-40B4-BE49-F238E27FC236}">
                  <a16:creationId xmlns:a16="http://schemas.microsoft.com/office/drawing/2014/main" id="{C9A1B12C-9183-8C4D-9DF0-A7E0C472A15B}"/>
                </a:ext>
              </a:extLst>
            </p:cNvPr>
            <p:cNvSpPr>
              <a:spLocks/>
            </p:cNvSpPr>
            <p:nvPr/>
          </p:nvSpPr>
          <p:spPr bwMode="auto">
            <a:xfrm rot="1361013" flipH="1">
              <a:off x="3948269" y="2985637"/>
              <a:ext cx="839788" cy="863600"/>
            </a:xfrm>
            <a:custGeom>
              <a:avLst/>
              <a:gdLst>
                <a:gd name="T0" fmla="*/ 2147483647 w 619"/>
                <a:gd name="T1" fmla="*/ 2147483647 h 1815"/>
                <a:gd name="T2" fmla="*/ 0 w 619"/>
                <a:gd name="T3" fmla="*/ 2147483647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41" name="Slide Number Placeholder 2">
            <a:extLst>
              <a:ext uri="{FF2B5EF4-FFF2-40B4-BE49-F238E27FC236}">
                <a16:creationId xmlns:a16="http://schemas.microsoft.com/office/drawing/2014/main" id="{AEE3DD85-1A48-8443-9ED5-CEDD24C7FA99}"/>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51</a:t>
            </a:fld>
            <a:endParaRPr lang="en-US" dirty="0"/>
          </a:p>
        </p:txBody>
      </p:sp>
    </p:spTree>
    <p:extLst>
      <p:ext uri="{BB962C8B-B14F-4D97-AF65-F5344CB8AC3E}">
        <p14:creationId xmlns:p14="http://schemas.microsoft.com/office/powerpoint/2010/main" val="345434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righ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dissolv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dissolve">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rdt2.1: discussion</a:t>
            </a:r>
            <a:endParaRPr lang="en-US" sz="4400" dirty="0"/>
          </a:p>
        </p:txBody>
      </p:sp>
      <p:sp>
        <p:nvSpPr>
          <p:cNvPr id="44" name="Rectangle 3">
            <a:extLst>
              <a:ext uri="{FF2B5EF4-FFF2-40B4-BE49-F238E27FC236}">
                <a16:creationId xmlns:a16="http://schemas.microsoft.com/office/drawing/2014/main" id="{4DBF4802-B282-F141-BA7A-BF4F98FB2E8F}"/>
              </a:ext>
            </a:extLst>
          </p:cNvPr>
          <p:cNvSpPr txBox="1">
            <a:spLocks noChangeArrowheads="1"/>
          </p:cNvSpPr>
          <p:nvPr/>
        </p:nvSpPr>
        <p:spPr>
          <a:xfrm>
            <a:off x="798690" y="1355502"/>
            <a:ext cx="529731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0" u="sng"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sender:</a:t>
            </a:r>
            <a:endPar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 added to pkt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two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(0,1) will suffice.  Why?</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must check if received ACK/NAK corrupted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twice as many states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state must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remember” whether “expected” pkt should have seq # of 0 or 1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45" name="Rectangle 4">
            <a:extLst>
              <a:ext uri="{FF2B5EF4-FFF2-40B4-BE49-F238E27FC236}">
                <a16:creationId xmlns:a16="http://schemas.microsoft.com/office/drawing/2014/main" id="{BEBB060B-A254-E240-9526-00C3EB96E136}"/>
              </a:ext>
            </a:extLst>
          </p:cNvPr>
          <p:cNvSpPr txBox="1">
            <a:spLocks noChangeArrowheads="1"/>
          </p:cNvSpPr>
          <p:nvPr/>
        </p:nvSpPr>
        <p:spPr>
          <a:xfrm>
            <a:off x="6543540" y="1355502"/>
            <a:ext cx="4849769"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0" u="sng" strike="noStrike" kern="1200" cap="none" spc="0" normalizeH="0" baseline="0" noProof="0" dirty="0">
                <a:ln>
                  <a:noFill/>
                </a:ln>
                <a:solidFill>
                  <a:srgbClr val="CC0000"/>
                </a:solidFill>
                <a:effectLst/>
                <a:uLnTx/>
                <a:uFillTx/>
                <a:latin typeface="Calibri" panose="020F0502020204030204"/>
                <a:ea typeface="+mn-ea"/>
                <a:cs typeface="+mn-cs"/>
              </a:rPr>
              <a:t>receiver:</a:t>
            </a:r>
            <a:endParaRPr kumimoji="0" lang="en-US" sz="3200" b="0" i="0" u="none" strike="noStrike" kern="1200" cap="none" spc="0" normalizeH="0" baseline="0" noProof="0" dirty="0">
              <a:ln>
                <a:noFill/>
              </a:ln>
              <a:solidFill>
                <a:srgbClr val="CC0000"/>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must check if received packet is duplicate</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state indicates whether 0 or 1 is expected pkt seq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note: receiver can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not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know if its last ACK/NAK received OK at sender</a:t>
            </a:r>
          </a:p>
        </p:txBody>
      </p:sp>
      <p:sp>
        <p:nvSpPr>
          <p:cNvPr id="5" name="Slide Number Placeholder 2">
            <a:extLst>
              <a:ext uri="{FF2B5EF4-FFF2-40B4-BE49-F238E27FC236}">
                <a16:creationId xmlns:a16="http://schemas.microsoft.com/office/drawing/2014/main" id="{ADBE880F-C2E4-0642-AE62-E70C2E89903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52</a:t>
            </a:fld>
            <a:endParaRPr lang="en-US" dirty="0"/>
          </a:p>
        </p:txBody>
      </p:sp>
    </p:spTree>
    <p:extLst>
      <p:ext uri="{BB962C8B-B14F-4D97-AF65-F5344CB8AC3E}">
        <p14:creationId xmlns:p14="http://schemas.microsoft.com/office/powerpoint/2010/main" val="3964008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dissolve">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rdt2.2: a NAK-free protocol</a:t>
            </a:r>
            <a:endParaRPr lang="en-US" sz="4400" dirty="0"/>
          </a:p>
        </p:txBody>
      </p:sp>
      <p:sp>
        <p:nvSpPr>
          <p:cNvPr id="8" name="Rectangle 3">
            <a:extLst>
              <a:ext uri="{FF2B5EF4-FFF2-40B4-BE49-F238E27FC236}">
                <a16:creationId xmlns:a16="http://schemas.microsoft.com/office/drawing/2014/main" id="{1BA8C5E8-28A5-424A-B91B-D36BE3AFCEC5}"/>
              </a:ext>
            </a:extLst>
          </p:cNvPr>
          <p:cNvSpPr txBox="1">
            <a:spLocks noChangeArrowheads="1"/>
          </p:cNvSpPr>
          <p:nvPr/>
        </p:nvSpPr>
        <p:spPr>
          <a:xfrm>
            <a:off x="606648" y="1714500"/>
            <a:ext cx="10978703" cy="338553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same functionality as rdt2.1, using ACKs only</a:t>
            </a:r>
          </a:p>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instead of NAK, receiver sends ACK for last pkt received OK</a:t>
            </a:r>
          </a:p>
          <a:p>
            <a:pPr marL="808038" marR="0" lvl="1" indent="-2190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receiver must </a:t>
            </a:r>
            <a:r>
              <a:rPr kumimoji="0" lang="en-US" sz="2800" b="0" i="1" u="none" strike="noStrike" kern="1200" cap="none" spc="0" normalizeH="0" baseline="0" noProof="0" dirty="0">
                <a:ln>
                  <a:noFill/>
                </a:ln>
                <a:solidFill>
                  <a:prstClr val="black"/>
                </a:solidFill>
                <a:effectLst/>
                <a:uLnTx/>
                <a:uFillTx/>
                <a:latin typeface="Calibri" panose="020F0502020204030204"/>
                <a:ea typeface="+mn-ea"/>
                <a:cs typeface="+mn-cs"/>
              </a:rPr>
              <a:t>explicitly</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include seq # of pkt being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460375" marR="0" lvl="0" indent="-280988"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duplicate ACK at sender results in same action as NAK: </a:t>
            </a:r>
            <a:r>
              <a:rPr kumimoji="0" lang="en-US" sz="3200" b="0" i="1" u="none" strike="noStrike" kern="1200" cap="none" spc="0" normalizeH="0" baseline="0" noProof="0" dirty="0">
                <a:ln>
                  <a:noFill/>
                </a:ln>
                <a:solidFill>
                  <a:prstClr val="black"/>
                </a:solidFill>
                <a:effectLst/>
                <a:uLnTx/>
                <a:uFillTx/>
                <a:latin typeface="Calibri" panose="020F0502020204030204"/>
                <a:ea typeface="+mn-ea"/>
                <a:cs typeface="+mn-cs"/>
              </a:rPr>
              <a:t>retransmit current pkt</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BD1719ED-B423-3644-A6E8-F9BF7FA75BB0}"/>
              </a:ext>
            </a:extLst>
          </p:cNvPr>
          <p:cNvSpPr txBox="1"/>
          <p:nvPr/>
        </p:nvSpPr>
        <p:spPr>
          <a:xfrm>
            <a:off x="798690" y="4623515"/>
            <a:ext cx="90637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As we will see, TCP uses this approach to be NAK-free</a:t>
            </a:r>
          </a:p>
        </p:txBody>
      </p:sp>
      <p:sp>
        <p:nvSpPr>
          <p:cNvPr id="5" name="Slide Number Placeholder 2">
            <a:extLst>
              <a:ext uri="{FF2B5EF4-FFF2-40B4-BE49-F238E27FC236}">
                <a16:creationId xmlns:a16="http://schemas.microsoft.com/office/drawing/2014/main" id="{27705518-50B7-6645-9746-6EF1FD05E89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53</a:t>
            </a:fld>
            <a:endParaRPr lang="en-US" dirty="0"/>
          </a:p>
        </p:txBody>
      </p:sp>
    </p:spTree>
    <p:extLst>
      <p:ext uri="{BB962C8B-B14F-4D97-AF65-F5344CB8AC3E}">
        <p14:creationId xmlns:p14="http://schemas.microsoft.com/office/powerpoint/2010/main" val="10466364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rdt2.2: sender, receiver fragments</a:t>
            </a:r>
            <a:endParaRPr lang="en-US" sz="4400" dirty="0"/>
          </a:p>
        </p:txBody>
      </p:sp>
      <p:grpSp>
        <p:nvGrpSpPr>
          <p:cNvPr id="45" name="Group 3">
            <a:extLst>
              <a:ext uri="{FF2B5EF4-FFF2-40B4-BE49-F238E27FC236}">
                <a16:creationId xmlns:a16="http://schemas.microsoft.com/office/drawing/2014/main" id="{44C8BE99-8D47-E84F-BBFA-C24F85149C9B}"/>
              </a:ext>
            </a:extLst>
          </p:cNvPr>
          <p:cNvGrpSpPr>
            <a:grpSpLocks/>
          </p:cNvGrpSpPr>
          <p:nvPr/>
        </p:nvGrpSpPr>
        <p:grpSpPr bwMode="auto">
          <a:xfrm>
            <a:off x="3740933" y="1183947"/>
            <a:ext cx="6508750" cy="2841625"/>
            <a:chOff x="1529" y="780"/>
            <a:chExt cx="4100" cy="1790"/>
          </a:xfrm>
        </p:grpSpPr>
        <p:grpSp>
          <p:nvGrpSpPr>
            <p:cNvPr id="46" name="Group 4">
              <a:extLst>
                <a:ext uri="{FF2B5EF4-FFF2-40B4-BE49-F238E27FC236}">
                  <a16:creationId xmlns:a16="http://schemas.microsoft.com/office/drawing/2014/main" id="{B559F62B-A8CC-314C-9FFF-E4BE95186DBA}"/>
                </a:ext>
              </a:extLst>
            </p:cNvPr>
            <p:cNvGrpSpPr>
              <a:grpSpLocks/>
            </p:cNvGrpSpPr>
            <p:nvPr/>
          </p:nvGrpSpPr>
          <p:grpSpPr bwMode="auto">
            <a:xfrm>
              <a:off x="1651" y="1399"/>
              <a:ext cx="669" cy="528"/>
              <a:chOff x="1441" y="2062"/>
              <a:chExt cx="669" cy="528"/>
            </a:xfrm>
          </p:grpSpPr>
          <p:sp>
            <p:nvSpPr>
              <p:cNvPr id="63" name="Oval 5">
                <a:extLst>
                  <a:ext uri="{FF2B5EF4-FFF2-40B4-BE49-F238E27FC236}">
                    <a16:creationId xmlns:a16="http://schemas.microsoft.com/office/drawing/2014/main" id="{62508AC8-0382-1842-A725-28AD6849BC18}"/>
                  </a:ext>
                </a:extLst>
              </p:cNvPr>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4" name="Text Box 6">
                <a:extLst>
                  <a:ext uri="{FF2B5EF4-FFF2-40B4-BE49-F238E27FC236}">
                    <a16:creationId xmlns:a16="http://schemas.microsoft.com/office/drawing/2014/main" id="{1C6CF7DE-4208-0546-B6D6-E98910387184}"/>
                  </a:ext>
                </a:extLst>
              </p:cNvPr>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call 0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47" name="Text Box 7">
              <a:extLst>
                <a:ext uri="{FF2B5EF4-FFF2-40B4-BE49-F238E27FC236}">
                  <a16:creationId xmlns:a16="http://schemas.microsoft.com/office/drawing/2014/main" id="{487FB5C4-F933-D746-9E6B-EB36683D91FA}"/>
                </a:ext>
              </a:extLst>
            </p:cNvPr>
            <p:cNvSpPr txBox="1">
              <a:spLocks noChangeArrowheads="1"/>
            </p:cNvSpPr>
            <p:nvPr/>
          </p:nvSpPr>
          <p:spPr bwMode="auto">
            <a:xfrm>
              <a:off x="1863" y="957"/>
              <a:ext cx="2345"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8" name="Text Box 8">
              <a:extLst>
                <a:ext uri="{FF2B5EF4-FFF2-40B4-BE49-F238E27FC236}">
                  <a16:creationId xmlns:a16="http://schemas.microsoft.com/office/drawing/2014/main" id="{3AA6880E-F456-D948-8214-9C93DC52D9A7}"/>
                </a:ext>
              </a:extLst>
            </p:cNvPr>
            <p:cNvSpPr txBox="1">
              <a:spLocks noChangeArrowheads="1"/>
            </p:cNvSpPr>
            <p:nvPr/>
          </p:nvSpPr>
          <p:spPr bwMode="auto">
            <a:xfrm>
              <a:off x="1871" y="780"/>
              <a:ext cx="1086" cy="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9" name="Line 9">
              <a:extLst>
                <a:ext uri="{FF2B5EF4-FFF2-40B4-BE49-F238E27FC236}">
                  <a16:creationId xmlns:a16="http://schemas.microsoft.com/office/drawing/2014/main" id="{7356AE7C-383F-CD4D-A8D4-0D863BECC90E}"/>
                </a:ext>
              </a:extLst>
            </p:cNvPr>
            <p:cNvSpPr>
              <a:spLocks noChangeShapeType="1"/>
            </p:cNvSpPr>
            <p:nvPr/>
          </p:nvSpPr>
          <p:spPr bwMode="auto">
            <a:xfrm>
              <a:off x="1910" y="992"/>
              <a:ext cx="22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0" name="Line 10">
              <a:extLst>
                <a:ext uri="{FF2B5EF4-FFF2-40B4-BE49-F238E27FC236}">
                  <a16:creationId xmlns:a16="http://schemas.microsoft.com/office/drawing/2014/main" id="{AABAA468-88B5-FD4A-933F-BEE3E0E800E0}"/>
                </a:ext>
              </a:extLst>
            </p:cNvPr>
            <p:cNvSpPr>
              <a:spLocks noChangeShapeType="1"/>
            </p:cNvSpPr>
            <p:nvPr/>
          </p:nvSpPr>
          <p:spPr bwMode="auto">
            <a:xfrm>
              <a:off x="1529" y="1313"/>
              <a:ext cx="264" cy="145"/>
            </a:xfrm>
            <a:prstGeom prst="line">
              <a:avLst/>
            </a:prstGeom>
            <a:noFill/>
            <a:ln w="19050">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Freeform 11">
              <a:extLst>
                <a:ext uri="{FF2B5EF4-FFF2-40B4-BE49-F238E27FC236}">
                  <a16:creationId xmlns:a16="http://schemas.microsoft.com/office/drawing/2014/main" id="{1B01ED8E-ABE5-DB46-A6A7-6A5FF2599E94}"/>
                </a:ext>
              </a:extLst>
            </p:cNvPr>
            <p:cNvSpPr>
              <a:spLocks/>
            </p:cNvSpPr>
            <p:nvPr/>
          </p:nvSpPr>
          <p:spPr bwMode="auto">
            <a:xfrm flipV="1">
              <a:off x="2096" y="1272"/>
              <a:ext cx="1195" cy="130"/>
            </a:xfrm>
            <a:custGeom>
              <a:avLst/>
              <a:gdLst>
                <a:gd name="T0" fmla="*/ 0 w 2835"/>
                <a:gd name="T1" fmla="*/ 0 h 525"/>
                <a:gd name="T2" fmla="*/ 0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 name="Freeform 12">
              <a:extLst>
                <a:ext uri="{FF2B5EF4-FFF2-40B4-BE49-F238E27FC236}">
                  <a16:creationId xmlns:a16="http://schemas.microsoft.com/office/drawing/2014/main" id="{09A24A5A-3284-ED40-94E5-9F6FD9D580F8}"/>
                </a:ext>
              </a:extLst>
            </p:cNvPr>
            <p:cNvSpPr>
              <a:spLocks/>
            </p:cNvSpPr>
            <p:nvPr/>
          </p:nvSpPr>
          <p:spPr bwMode="auto">
            <a:xfrm rot="-1357180">
              <a:off x="3655" y="1225"/>
              <a:ext cx="285" cy="542"/>
            </a:xfrm>
            <a:custGeom>
              <a:avLst/>
              <a:gdLst>
                <a:gd name="T0" fmla="*/ 0 w 735"/>
                <a:gd name="T1" fmla="*/ 1 h 1080"/>
                <a:gd name="T2" fmla="*/ 0 w 735"/>
                <a:gd name="T3" fmla="*/ 1 h 1080"/>
                <a:gd name="T4" fmla="*/ 0 60000 65536"/>
                <a:gd name="T5" fmla="*/ 0 60000 65536"/>
              </a:gdLst>
              <a:ahLst/>
              <a:cxnLst>
                <a:cxn ang="T4">
                  <a:pos x="T0" y="T1"/>
                </a:cxn>
                <a:cxn ang="T5">
                  <a:pos x="T2" y="T3"/>
                </a:cxn>
              </a:cxnLst>
              <a:rect l="0" t="0" r="r" b="b"/>
              <a:pathLst>
                <a:path w="735" h="1080">
                  <a:moveTo>
                    <a:pt x="0" y="195"/>
                  </a:moveTo>
                  <a:cubicBezTo>
                    <a:pt x="690" y="0"/>
                    <a:pt x="735" y="1080"/>
                    <a:pt x="0" y="8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Text Box 13">
              <a:extLst>
                <a:ext uri="{FF2B5EF4-FFF2-40B4-BE49-F238E27FC236}">
                  <a16:creationId xmlns:a16="http://schemas.microsoft.com/office/drawing/2014/main" id="{735F1B93-CE98-BB48-B7B4-F46E52A4B8B0}"/>
                </a:ext>
              </a:extLst>
            </p:cNvPr>
            <p:cNvSpPr txBox="1">
              <a:spLocks noChangeArrowheads="1"/>
            </p:cNvSpPr>
            <p:nvPr/>
          </p:nvSpPr>
          <p:spPr bwMode="auto">
            <a:xfrm>
              <a:off x="3978" y="1670"/>
              <a:ext cx="133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54" name="Text Box 14">
              <a:extLst>
                <a:ext uri="{FF2B5EF4-FFF2-40B4-BE49-F238E27FC236}">
                  <a16:creationId xmlns:a16="http://schemas.microsoft.com/office/drawing/2014/main" id="{1358189F-C49B-9547-B76A-603CC6295715}"/>
                </a:ext>
              </a:extLst>
            </p:cNvPr>
            <p:cNvSpPr txBox="1">
              <a:spLocks noChangeArrowheads="1"/>
            </p:cNvSpPr>
            <p:nvPr/>
          </p:nvSpPr>
          <p:spPr bwMode="auto">
            <a:xfrm>
              <a:off x="3917" y="1174"/>
              <a:ext cx="171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isACK(rcvpkt,1)</a:t>
              </a: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Line 15">
              <a:extLst>
                <a:ext uri="{FF2B5EF4-FFF2-40B4-BE49-F238E27FC236}">
                  <a16:creationId xmlns:a16="http://schemas.microsoft.com/office/drawing/2014/main" id="{96FCE930-1E3E-9749-A456-2BE07EE342E4}"/>
                </a:ext>
              </a:extLst>
            </p:cNvPr>
            <p:cNvSpPr>
              <a:spLocks noChangeShapeType="1"/>
            </p:cNvSpPr>
            <p:nvPr/>
          </p:nvSpPr>
          <p:spPr bwMode="auto">
            <a:xfrm flipV="1">
              <a:off x="4043" y="1666"/>
              <a:ext cx="895" cy="1"/>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6" name="Freeform 16">
              <a:extLst>
                <a:ext uri="{FF2B5EF4-FFF2-40B4-BE49-F238E27FC236}">
                  <a16:creationId xmlns:a16="http://schemas.microsoft.com/office/drawing/2014/main" id="{FF0C2363-5AAB-A541-81DC-66A1639302B9}"/>
                </a:ext>
              </a:extLst>
            </p:cNvPr>
            <p:cNvSpPr>
              <a:spLocks/>
            </p:cNvSpPr>
            <p:nvPr/>
          </p:nvSpPr>
          <p:spPr bwMode="auto">
            <a:xfrm>
              <a:off x="3747" y="1792"/>
              <a:ext cx="128" cy="774"/>
            </a:xfrm>
            <a:custGeom>
              <a:avLst/>
              <a:gdLst>
                <a:gd name="T0" fmla="*/ 67 w 128"/>
                <a:gd name="T1" fmla="*/ 774 h 774"/>
                <a:gd name="T2" fmla="*/ 0 w 128"/>
                <a:gd name="T3" fmla="*/ 0 h 774"/>
                <a:gd name="T4" fmla="*/ 0 60000 65536"/>
                <a:gd name="T5" fmla="*/ 0 60000 65536"/>
              </a:gdLst>
              <a:ahLst/>
              <a:cxnLst>
                <a:cxn ang="T4">
                  <a:pos x="T0" y="T1"/>
                </a:cxn>
                <a:cxn ang="T5">
                  <a:pos x="T2" y="T3"/>
                </a:cxn>
              </a:cxnLst>
              <a:rect l="0" t="0" r="r" b="b"/>
              <a:pathLst>
                <a:path w="128" h="774">
                  <a:moveTo>
                    <a:pt x="67" y="774"/>
                  </a:moveTo>
                  <a:cubicBezTo>
                    <a:pt x="128" y="425"/>
                    <a:pt x="81" y="0"/>
                    <a:pt x="0"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Text Box 17">
              <a:extLst>
                <a:ext uri="{FF2B5EF4-FFF2-40B4-BE49-F238E27FC236}">
                  <a16:creationId xmlns:a16="http://schemas.microsoft.com/office/drawing/2014/main" id="{A50A3675-BB4B-2C49-9E0C-E3B6864FCDC4}"/>
                </a:ext>
              </a:extLst>
            </p:cNvPr>
            <p:cNvSpPr txBox="1">
              <a:spLocks noChangeArrowheads="1"/>
            </p:cNvSpPr>
            <p:nvPr/>
          </p:nvSpPr>
          <p:spPr bwMode="auto">
            <a:xfrm>
              <a:off x="3838" y="2051"/>
              <a:ext cx="1520"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isACK(rcvpkt,0)</a:t>
              </a:r>
              <a:r>
                <a:rPr kumimoji="0" lang="en-US" altLang="en-US" sz="10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8" name="Line 18">
              <a:extLst>
                <a:ext uri="{FF2B5EF4-FFF2-40B4-BE49-F238E27FC236}">
                  <a16:creationId xmlns:a16="http://schemas.microsoft.com/office/drawing/2014/main" id="{398A4307-79FC-E54C-B8A4-CCE6DE226EAE}"/>
                </a:ext>
              </a:extLst>
            </p:cNvPr>
            <p:cNvSpPr>
              <a:spLocks noChangeShapeType="1"/>
            </p:cNvSpPr>
            <p:nvPr/>
          </p:nvSpPr>
          <p:spPr bwMode="auto">
            <a:xfrm>
              <a:off x="3894" y="2570"/>
              <a:ext cx="1174"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59" name="Group 19">
              <a:extLst>
                <a:ext uri="{FF2B5EF4-FFF2-40B4-BE49-F238E27FC236}">
                  <a16:creationId xmlns:a16="http://schemas.microsoft.com/office/drawing/2014/main" id="{C0094035-BD90-5741-A641-F8D8DD3C7B8B}"/>
                </a:ext>
              </a:extLst>
            </p:cNvPr>
            <p:cNvGrpSpPr>
              <a:grpSpLocks/>
            </p:cNvGrpSpPr>
            <p:nvPr/>
          </p:nvGrpSpPr>
          <p:grpSpPr bwMode="auto">
            <a:xfrm>
              <a:off x="3135" y="1365"/>
              <a:ext cx="669" cy="528"/>
              <a:chOff x="1441" y="2062"/>
              <a:chExt cx="669" cy="528"/>
            </a:xfrm>
          </p:grpSpPr>
          <p:sp>
            <p:nvSpPr>
              <p:cNvPr id="61" name="Oval 20">
                <a:extLst>
                  <a:ext uri="{FF2B5EF4-FFF2-40B4-BE49-F238E27FC236}">
                    <a16:creationId xmlns:a16="http://schemas.microsoft.com/office/drawing/2014/main" id="{86E2B18C-13F1-BA46-BE50-CDE79E0D47C8}"/>
                  </a:ext>
                </a:extLst>
              </p:cNvPr>
              <p:cNvSpPr>
                <a:spLocks noChangeArrowheads="1"/>
              </p:cNvSpPr>
              <p:nvPr/>
            </p:nvSpPr>
            <p:spPr bwMode="auto">
              <a:xfrm>
                <a:off x="1483" y="2062"/>
                <a:ext cx="578" cy="528"/>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Text Box 21">
                <a:extLst>
                  <a:ext uri="{FF2B5EF4-FFF2-40B4-BE49-F238E27FC236}">
                    <a16:creationId xmlns:a16="http://schemas.microsoft.com/office/drawing/2014/main" id="{26734C2A-3109-3D4C-BAB8-AB1B111CE996}"/>
                  </a:ext>
                </a:extLst>
              </p:cNvPr>
              <p:cNvSpPr txBox="1">
                <a:spLocks noChangeArrowheads="1"/>
              </p:cNvSpPr>
              <p:nvPr/>
            </p:nvSpPr>
            <p:spPr bwMode="auto">
              <a:xfrm>
                <a:off x="1441" y="2110"/>
                <a:ext cx="66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60" name="Text Box 22">
              <a:extLst>
                <a:ext uri="{FF2B5EF4-FFF2-40B4-BE49-F238E27FC236}">
                  <a16:creationId xmlns:a16="http://schemas.microsoft.com/office/drawing/2014/main" id="{A3A125D1-1D1E-2E4D-AE79-0DE766971E4B}"/>
                </a:ext>
              </a:extLst>
            </p:cNvPr>
            <p:cNvSpPr txBox="1">
              <a:spLocks noChangeArrowheads="1"/>
            </p:cNvSpPr>
            <p:nvPr/>
          </p:nvSpPr>
          <p:spPr bwMode="auto">
            <a:xfrm>
              <a:off x="2363" y="1810"/>
              <a:ext cx="935" cy="44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sender FSM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fragment</a:t>
              </a:r>
            </a:p>
          </p:txBody>
        </p:sp>
      </p:grpSp>
      <p:sp>
        <p:nvSpPr>
          <p:cNvPr id="65" name="Line 23">
            <a:extLst>
              <a:ext uri="{FF2B5EF4-FFF2-40B4-BE49-F238E27FC236}">
                <a16:creationId xmlns:a16="http://schemas.microsoft.com/office/drawing/2014/main" id="{E71BBDED-78BE-4142-9E45-4E7E4B24FCA8}"/>
              </a:ext>
            </a:extLst>
          </p:cNvPr>
          <p:cNvSpPr>
            <a:spLocks noChangeShapeType="1"/>
          </p:cNvSpPr>
          <p:nvPr/>
        </p:nvSpPr>
        <p:spPr bwMode="auto">
          <a:xfrm>
            <a:off x="1978808" y="2549197"/>
            <a:ext cx="7883525" cy="2757488"/>
          </a:xfrm>
          <a:prstGeom prst="line">
            <a:avLst/>
          </a:prstGeom>
          <a:noFill/>
          <a:ln w="9525">
            <a:solidFill>
              <a:srgbClr val="000000"/>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6" name="Group 24">
            <a:extLst>
              <a:ext uri="{FF2B5EF4-FFF2-40B4-BE49-F238E27FC236}">
                <a16:creationId xmlns:a16="http://schemas.microsoft.com/office/drawing/2014/main" id="{2E138519-EBF4-3B44-AD97-E2407D82A043}"/>
              </a:ext>
            </a:extLst>
          </p:cNvPr>
          <p:cNvGrpSpPr>
            <a:grpSpLocks/>
          </p:cNvGrpSpPr>
          <p:nvPr/>
        </p:nvGrpSpPr>
        <p:grpSpPr bwMode="auto">
          <a:xfrm>
            <a:off x="1313645" y="3769985"/>
            <a:ext cx="7234238" cy="2535237"/>
            <a:chOff x="0" y="2409"/>
            <a:chExt cx="4557" cy="1597"/>
          </a:xfrm>
        </p:grpSpPr>
        <p:sp>
          <p:nvSpPr>
            <p:cNvPr id="67" name="Text Box 25">
              <a:extLst>
                <a:ext uri="{FF2B5EF4-FFF2-40B4-BE49-F238E27FC236}">
                  <a16:creationId xmlns:a16="http://schemas.microsoft.com/office/drawing/2014/main" id="{C7F7CA42-D362-5647-A3B4-192876672E60}"/>
                </a:ext>
              </a:extLst>
            </p:cNvPr>
            <p:cNvSpPr txBox="1">
              <a:spLocks noChangeArrowheads="1"/>
            </p:cNvSpPr>
            <p:nvPr/>
          </p:nvSpPr>
          <p:spPr bwMode="auto">
            <a:xfrm>
              <a:off x="1849" y="3217"/>
              <a:ext cx="2482" cy="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&amp;&amp; has_seq1(rcvpkt) </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Text Box 26">
              <a:extLst>
                <a:ext uri="{FF2B5EF4-FFF2-40B4-BE49-F238E27FC236}">
                  <a16:creationId xmlns:a16="http://schemas.microsoft.com/office/drawing/2014/main" id="{2AC2EAAE-2D47-A740-B364-15C85D65C9FB}"/>
                </a:ext>
              </a:extLst>
            </p:cNvPr>
            <p:cNvSpPr txBox="1">
              <a:spLocks noChangeArrowheads="1"/>
            </p:cNvSpPr>
            <p:nvPr/>
          </p:nvSpPr>
          <p:spPr bwMode="auto">
            <a:xfrm>
              <a:off x="1829" y="3568"/>
              <a:ext cx="2630" cy="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extract(rcvpkt,data)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deliver_data(data)</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sndpkt = make_pkt(ACK1, chksum)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nvGrpSpPr>
            <p:cNvPr id="69" name="Group 27">
              <a:extLst>
                <a:ext uri="{FF2B5EF4-FFF2-40B4-BE49-F238E27FC236}">
                  <a16:creationId xmlns:a16="http://schemas.microsoft.com/office/drawing/2014/main" id="{D8482BD5-532F-3042-8803-E3C8BD739DC0}"/>
                </a:ext>
              </a:extLst>
            </p:cNvPr>
            <p:cNvGrpSpPr>
              <a:grpSpLocks/>
            </p:cNvGrpSpPr>
            <p:nvPr/>
          </p:nvGrpSpPr>
          <p:grpSpPr bwMode="auto">
            <a:xfrm>
              <a:off x="0" y="2409"/>
              <a:ext cx="3510" cy="1168"/>
              <a:chOff x="0" y="2409"/>
              <a:chExt cx="3510" cy="1168"/>
            </a:xfrm>
          </p:grpSpPr>
          <p:grpSp>
            <p:nvGrpSpPr>
              <p:cNvPr id="71" name="Group 28">
                <a:extLst>
                  <a:ext uri="{FF2B5EF4-FFF2-40B4-BE49-F238E27FC236}">
                    <a16:creationId xmlns:a16="http://schemas.microsoft.com/office/drawing/2014/main" id="{67FF8A8B-97EA-7D4F-A57C-A7614B5802ED}"/>
                  </a:ext>
                </a:extLst>
              </p:cNvPr>
              <p:cNvGrpSpPr>
                <a:grpSpLocks/>
              </p:cNvGrpSpPr>
              <p:nvPr/>
            </p:nvGrpSpPr>
            <p:grpSpPr bwMode="auto">
              <a:xfrm>
                <a:off x="1529" y="2687"/>
                <a:ext cx="534" cy="501"/>
                <a:chOff x="3570" y="3063"/>
                <a:chExt cx="534" cy="501"/>
              </a:xfrm>
            </p:grpSpPr>
            <p:sp>
              <p:nvSpPr>
                <p:cNvPr id="80" name="Oval 29">
                  <a:extLst>
                    <a:ext uri="{FF2B5EF4-FFF2-40B4-BE49-F238E27FC236}">
                      <a16:creationId xmlns:a16="http://schemas.microsoft.com/office/drawing/2014/main" id="{8D4E849D-9AF8-FC4F-B5E6-691ACC1951D1}"/>
                    </a:ext>
                  </a:extLst>
                </p:cNvPr>
                <p:cNvSpPr>
                  <a:spLocks noChangeArrowheads="1"/>
                </p:cNvSpPr>
                <p:nvPr/>
              </p:nvSpPr>
              <p:spPr bwMode="auto">
                <a:xfrm>
                  <a:off x="3570" y="3063"/>
                  <a:ext cx="534" cy="501"/>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30">
                  <a:extLst>
                    <a:ext uri="{FF2B5EF4-FFF2-40B4-BE49-F238E27FC236}">
                      <a16:creationId xmlns:a16="http://schemas.microsoft.com/office/drawing/2014/main" id="{E4385747-A861-0E4B-AF7E-71CAF80ED148}"/>
                    </a:ext>
                  </a:extLst>
                </p:cNvPr>
                <p:cNvSpPr txBox="1">
                  <a:spLocks noChangeArrowheads="1"/>
                </p:cNvSpPr>
                <p:nvPr/>
              </p:nvSpPr>
              <p:spPr bwMode="auto">
                <a:xfrm>
                  <a:off x="3597" y="3085"/>
                  <a:ext cx="504"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0 from below</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72" name="Freeform 31">
                <a:extLst>
                  <a:ext uri="{FF2B5EF4-FFF2-40B4-BE49-F238E27FC236}">
                    <a16:creationId xmlns:a16="http://schemas.microsoft.com/office/drawing/2014/main" id="{9115FE32-46F2-A847-8603-43A0C0E7C982}"/>
                  </a:ext>
                </a:extLst>
              </p:cNvPr>
              <p:cNvSpPr>
                <a:spLocks/>
              </p:cNvSpPr>
              <p:nvPr/>
            </p:nvSpPr>
            <p:spPr bwMode="auto">
              <a:xfrm>
                <a:off x="1925" y="2618"/>
                <a:ext cx="520" cy="117"/>
              </a:xfrm>
              <a:custGeom>
                <a:avLst/>
                <a:gdLst>
                  <a:gd name="T0" fmla="*/ 0 w 520"/>
                  <a:gd name="T1" fmla="*/ 117 h 117"/>
                  <a:gd name="T2" fmla="*/ 520 w 520"/>
                  <a:gd name="T3" fmla="*/ 17 h 117"/>
                  <a:gd name="T4" fmla="*/ 0 60000 65536"/>
                  <a:gd name="T5" fmla="*/ 0 60000 65536"/>
                </a:gdLst>
                <a:ahLst/>
                <a:cxnLst>
                  <a:cxn ang="T4">
                    <a:pos x="T0" y="T1"/>
                  </a:cxn>
                  <a:cxn ang="T5">
                    <a:pos x="T2" y="T3"/>
                  </a:cxn>
                </a:cxnLst>
                <a:rect l="0" t="0" r="r" b="b"/>
                <a:pathLst>
                  <a:path w="520" h="117">
                    <a:moveTo>
                      <a:pt x="0" y="117"/>
                    </a:moveTo>
                    <a:cubicBezTo>
                      <a:pt x="136" y="17"/>
                      <a:pt x="276" y="0"/>
                      <a:pt x="520" y="17"/>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3" name="Freeform 32">
                <a:extLst>
                  <a:ext uri="{FF2B5EF4-FFF2-40B4-BE49-F238E27FC236}">
                    <a16:creationId xmlns:a16="http://schemas.microsoft.com/office/drawing/2014/main" id="{A33629C7-E28A-5043-8973-73B06C05D8D9}"/>
                  </a:ext>
                </a:extLst>
              </p:cNvPr>
              <p:cNvSpPr>
                <a:spLocks/>
              </p:cNvSpPr>
              <p:nvPr/>
            </p:nvSpPr>
            <p:spPr bwMode="auto">
              <a:xfrm>
                <a:off x="1996" y="3125"/>
                <a:ext cx="1514" cy="130"/>
              </a:xfrm>
              <a:custGeom>
                <a:avLst/>
                <a:gdLst>
                  <a:gd name="T0" fmla="*/ 0 w 1514"/>
                  <a:gd name="T1" fmla="*/ 0 h 130"/>
                  <a:gd name="T2" fmla="*/ 1514 w 1514"/>
                  <a:gd name="T3" fmla="*/ 17 h 130"/>
                  <a:gd name="T4" fmla="*/ 0 60000 65536"/>
                  <a:gd name="T5" fmla="*/ 0 60000 65536"/>
                </a:gdLst>
                <a:ahLst/>
                <a:cxnLst>
                  <a:cxn ang="T4">
                    <a:pos x="T0" y="T1"/>
                  </a:cxn>
                  <a:cxn ang="T5">
                    <a:pos x="T2" y="T3"/>
                  </a:cxn>
                </a:cxnLst>
                <a:rect l="0" t="0" r="r" b="b"/>
                <a:pathLst>
                  <a:path w="1514" h="130">
                    <a:moveTo>
                      <a:pt x="0" y="0"/>
                    </a:moveTo>
                    <a:cubicBezTo>
                      <a:pt x="266" y="130"/>
                      <a:pt x="1322" y="113"/>
                      <a:pt x="1514" y="17"/>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33">
                <a:extLst>
                  <a:ext uri="{FF2B5EF4-FFF2-40B4-BE49-F238E27FC236}">
                    <a16:creationId xmlns:a16="http://schemas.microsoft.com/office/drawing/2014/main" id="{7DAE0056-F522-6A47-87C1-BE5D09A7B6D3}"/>
                  </a:ext>
                </a:extLst>
              </p:cNvPr>
              <p:cNvSpPr>
                <a:spLocks noChangeShapeType="1"/>
              </p:cNvSpPr>
              <p:nvPr/>
            </p:nvSpPr>
            <p:spPr bwMode="auto">
              <a:xfrm>
                <a:off x="1919" y="3577"/>
                <a:ext cx="1206"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5" name="Freeform 34">
                <a:extLst>
                  <a:ext uri="{FF2B5EF4-FFF2-40B4-BE49-F238E27FC236}">
                    <a16:creationId xmlns:a16="http://schemas.microsoft.com/office/drawing/2014/main" id="{D3183506-C985-AE4B-8786-2BF1733F19C1}"/>
                  </a:ext>
                </a:extLst>
              </p:cNvPr>
              <p:cNvSpPr>
                <a:spLocks/>
              </p:cNvSpPr>
              <p:nvPr/>
            </p:nvSpPr>
            <p:spPr bwMode="auto">
              <a:xfrm flipH="1">
                <a:off x="1237" y="2468"/>
                <a:ext cx="309" cy="856"/>
              </a:xfrm>
              <a:custGeom>
                <a:avLst/>
                <a:gdLst>
                  <a:gd name="T0" fmla="*/ 0 w 619"/>
                  <a:gd name="T1" fmla="*/ 0 h 1815"/>
                  <a:gd name="T2" fmla="*/ 0 w 619"/>
                  <a:gd name="T3" fmla="*/ 0 h 1815"/>
                  <a:gd name="T4" fmla="*/ 0 60000 65536"/>
                  <a:gd name="T5" fmla="*/ 0 60000 65536"/>
                </a:gdLst>
                <a:ahLst/>
                <a:cxnLst>
                  <a:cxn ang="T4">
                    <a:pos x="T0" y="T1"/>
                  </a:cxn>
                  <a:cxn ang="T5">
                    <a:pos x="T2" y="T3"/>
                  </a:cxn>
                </a:cxnLst>
                <a:rect l="0" t="0" r="r" b="b"/>
                <a:pathLst>
                  <a:path w="619" h="1815">
                    <a:moveTo>
                      <a:pt x="39" y="1136"/>
                    </a:moveTo>
                    <a:cubicBezTo>
                      <a:pt x="619" y="1815"/>
                      <a:pt x="484" y="0"/>
                      <a:pt x="0" y="77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5">
                <a:extLst>
                  <a:ext uri="{FF2B5EF4-FFF2-40B4-BE49-F238E27FC236}">
                    <a16:creationId xmlns:a16="http://schemas.microsoft.com/office/drawing/2014/main" id="{3B7207C5-2DDB-A74F-9227-55920F12AA9A}"/>
                  </a:ext>
                </a:extLst>
              </p:cNvPr>
              <p:cNvSpPr>
                <a:spLocks noChangeShapeType="1"/>
              </p:cNvSpPr>
              <p:nvPr/>
            </p:nvSpPr>
            <p:spPr bwMode="auto">
              <a:xfrm>
                <a:off x="57" y="2936"/>
                <a:ext cx="121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7" name="Text Box 36">
                <a:extLst>
                  <a:ext uri="{FF2B5EF4-FFF2-40B4-BE49-F238E27FC236}">
                    <a16:creationId xmlns:a16="http://schemas.microsoft.com/office/drawing/2014/main" id="{10D86368-959C-734B-8A29-22BE54E9BF11}"/>
                  </a:ext>
                </a:extLst>
              </p:cNvPr>
              <p:cNvSpPr txBox="1">
                <a:spLocks noChangeArrowheads="1"/>
              </p:cNvSpPr>
              <p:nvPr/>
            </p:nvSpPr>
            <p:spPr bwMode="auto">
              <a:xfrm>
                <a:off x="6" y="2409"/>
                <a:ext cx="1487" cy="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has_seq1(rcvpkt))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Text Box 37">
                <a:extLst>
                  <a:ext uri="{FF2B5EF4-FFF2-40B4-BE49-F238E27FC236}">
                    <a16:creationId xmlns:a16="http://schemas.microsoft.com/office/drawing/2014/main" id="{18F09FB4-D9AF-AD4C-B898-09D2838B6D97}"/>
                  </a:ext>
                </a:extLst>
              </p:cNvPr>
              <p:cNvSpPr txBox="1">
                <a:spLocks noChangeArrowheads="1"/>
              </p:cNvSpPr>
              <p:nvPr/>
            </p:nvSpPr>
            <p:spPr bwMode="auto">
              <a:xfrm>
                <a:off x="0" y="2954"/>
                <a:ext cx="1284" cy="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1" i="0" u="none" strike="noStrike" kern="0" cap="none" spc="0" normalizeH="0" baseline="0" noProof="0">
                    <a:ln>
                      <a:noFill/>
                    </a:ln>
                    <a:solidFill>
                      <a:srgbClr val="FF0000"/>
                    </a:solidFill>
                    <a:effectLst/>
                    <a:uLnTx/>
                    <a:uFillTx/>
                    <a:latin typeface="Arial" panose="020B0604020202020204" pitchFamily="34" charset="0"/>
                    <a:ea typeface="ＭＳ Ｐゴシック" panose="020B0600070205080204" pitchFamily="34" charset="-128"/>
                    <a:cs typeface="+mn-cs"/>
                  </a:rPr>
                  <a:t>udt_send(sndpkt)</a:t>
                </a:r>
                <a:endParaRPr kumimoji="0" lang="en-US" altLang="en-US" sz="1600" b="1" i="0" u="none" strike="noStrike" kern="0" cap="none" spc="0" normalizeH="0" baseline="0" noProof="0">
                  <a:ln>
                    <a:noFill/>
                  </a:ln>
                  <a:solidFill>
                    <a:srgbClr val="FF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38">
                <a:extLst>
                  <a:ext uri="{FF2B5EF4-FFF2-40B4-BE49-F238E27FC236}">
                    <a16:creationId xmlns:a16="http://schemas.microsoft.com/office/drawing/2014/main" id="{E0B6922C-3192-A443-B72C-6BA385FDE71D}"/>
                  </a:ext>
                </a:extLst>
              </p:cNvPr>
              <p:cNvSpPr txBox="1">
                <a:spLocks noChangeArrowheads="1"/>
              </p:cNvSpPr>
              <p:nvPr/>
            </p:nvSpPr>
            <p:spPr bwMode="auto">
              <a:xfrm>
                <a:off x="2166" y="2709"/>
                <a:ext cx="1020" cy="44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FF0000"/>
                    </a:solidFill>
                    <a:prstDash val="dash"/>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receiver FSM</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99"/>
                    </a:solidFill>
                    <a:effectLst/>
                    <a:uLnTx/>
                    <a:uFillTx/>
                    <a:latin typeface="Tahoma" charset="0"/>
                    <a:ea typeface="ＭＳ Ｐゴシック" charset="0"/>
                    <a:cs typeface="+mn-cs"/>
                  </a:rPr>
                  <a:t>fragment</a:t>
                </a:r>
              </a:p>
            </p:txBody>
          </p:sp>
        </p:grpSp>
        <p:sp>
          <p:nvSpPr>
            <p:cNvPr id="70" name="Text Box 39">
              <a:extLst>
                <a:ext uri="{FF2B5EF4-FFF2-40B4-BE49-F238E27FC236}">
                  <a16:creationId xmlns:a16="http://schemas.microsoft.com/office/drawing/2014/main" id="{60BFA42A-F9D1-AB4D-86F4-23CB7F278388}"/>
                </a:ext>
              </a:extLst>
            </p:cNvPr>
            <p:cNvSpPr txBox="1">
              <a:spLocks noChangeArrowheads="1"/>
            </p:cNvSpPr>
            <p:nvPr/>
          </p:nvSpPr>
          <p:spPr bwMode="auto">
            <a:xfrm>
              <a:off x="4318" y="2585"/>
              <a:ext cx="23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Symbol" charset="0"/>
                  <a:ea typeface="ＭＳ Ｐゴシック" charset="0"/>
                  <a:cs typeface="+mn-cs"/>
                </a:rPr>
                <a:t>L</a:t>
              </a:r>
            </a:p>
          </p:txBody>
        </p:sp>
      </p:grpSp>
      <p:sp>
        <p:nvSpPr>
          <p:cNvPr id="40" name="Slide Number Placeholder 2">
            <a:extLst>
              <a:ext uri="{FF2B5EF4-FFF2-40B4-BE49-F238E27FC236}">
                <a16:creationId xmlns:a16="http://schemas.microsoft.com/office/drawing/2014/main" id="{F6D97494-9500-EB4E-A367-8D096797D41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54</a:t>
            </a:fld>
            <a:endParaRPr lang="en-US" dirty="0"/>
          </a:p>
        </p:txBody>
      </p:sp>
    </p:spTree>
    <p:extLst>
      <p:ext uri="{BB962C8B-B14F-4D97-AF65-F5344CB8AC3E}">
        <p14:creationId xmlns:p14="http://schemas.microsoft.com/office/powerpoint/2010/main" val="2033837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1" name="Rectangle 3">
            <a:extLst>
              <a:ext uri="{FF2B5EF4-FFF2-40B4-BE49-F238E27FC236}">
                <a16:creationId xmlns:a16="http://schemas.microsoft.com/office/drawing/2014/main" id="{55B826DE-FC00-8F40-8016-039FCFE597E4}"/>
              </a:ext>
            </a:extLst>
          </p:cNvPr>
          <p:cNvSpPr txBox="1">
            <a:spLocks noChangeArrowheads="1"/>
          </p:cNvSpPr>
          <p:nvPr/>
        </p:nvSpPr>
        <p:spPr>
          <a:xfrm>
            <a:off x="700825" y="1291107"/>
            <a:ext cx="10533232"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4300" marR="0" lvl="0" indent="-1270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New channel assumption:</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underlying channel can also </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lose</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 (data,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checksum, sequence #s, ACKs, retransmissions will be of help … but not quite enough</a:t>
            </a:r>
          </a:p>
        </p:txBody>
      </p:sp>
      <p:sp>
        <p:nvSpPr>
          <p:cNvPr id="4" name="TextBox 3">
            <a:extLst>
              <a:ext uri="{FF2B5EF4-FFF2-40B4-BE49-F238E27FC236}">
                <a16:creationId xmlns:a16="http://schemas.microsoft.com/office/drawing/2014/main" id="{96D30AFD-5483-8F4A-8353-70CF76EDD8F5}"/>
              </a:ext>
            </a:extLst>
          </p:cNvPr>
          <p:cNvSpPr txBox="1"/>
          <p:nvPr/>
        </p:nvSpPr>
        <p:spPr>
          <a:xfrm>
            <a:off x="1351723" y="4023238"/>
            <a:ext cx="9435547" cy="1323439"/>
          </a:xfrm>
          <a:prstGeom prst="rect">
            <a:avLst/>
          </a:prstGeom>
          <a:noFill/>
        </p:spPr>
        <p:txBody>
          <a:bodyPr wrap="square" rtlCol="0">
            <a:spAutoFit/>
          </a:bodyPr>
          <a:lstStyle/>
          <a:p>
            <a:pPr marL="581025" marR="0" lvl="0" indent="-568325" algn="ctr" defTabSz="914400" rtl="0" eaLnBrk="1" fontAlgn="auto" latinLnBrk="0" hangingPunct="1">
              <a:lnSpc>
                <a:spcPct val="100000"/>
              </a:lnSpc>
              <a:spcBef>
                <a:spcPts val="0"/>
              </a:spcBef>
              <a:spcAft>
                <a:spcPts val="0"/>
              </a:spcAft>
              <a:buClrTx/>
              <a:buSzTx/>
              <a:buFontTx/>
              <a:buNone/>
              <a:tabLst/>
              <a:defRPr/>
            </a:pPr>
            <a:r>
              <a:rPr kumimoji="0" lang="en-US" sz="4000" b="0" i="1" u="none"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How do </a:t>
            </a:r>
            <a:r>
              <a:rPr kumimoji="0" lang="en-US" sz="4000" b="0" i="1" u="none" strike="noStrike" kern="1200" cap="none" spc="0" normalizeH="0" baseline="0" noProof="0" dirty="0">
                <a:ln>
                  <a:noFill/>
                </a:ln>
                <a:solidFill>
                  <a:prstClr val="black"/>
                </a:solidFill>
                <a:effectLst/>
                <a:uLnTx/>
                <a:uFillTx/>
                <a:latin typeface="Calibri" panose="020F0502020204030204"/>
                <a:ea typeface="+mn-ea"/>
                <a:cs typeface="+mn-cs"/>
              </a:rPr>
              <a:t>humans</a:t>
            </a: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 handle lost sender-to-receiver words in conversation?</a:t>
            </a:r>
          </a:p>
        </p:txBody>
      </p:sp>
      <p:sp>
        <p:nvSpPr>
          <p:cNvPr id="5" name="Slide Number Placeholder 2">
            <a:extLst>
              <a:ext uri="{FF2B5EF4-FFF2-40B4-BE49-F238E27FC236}">
                <a16:creationId xmlns:a16="http://schemas.microsoft.com/office/drawing/2014/main" id="{B81C8263-652B-B54F-A380-A9D05ECA037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55</a:t>
            </a:fld>
            <a:endParaRPr lang="en-US" dirty="0"/>
          </a:p>
        </p:txBody>
      </p:sp>
    </p:spTree>
    <p:extLst>
      <p:ext uri="{BB962C8B-B14F-4D97-AF65-F5344CB8AC3E}">
        <p14:creationId xmlns:p14="http://schemas.microsoft.com/office/powerpoint/2010/main" val="141102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dirty="0"/>
              <a:t>rdt3.0: channels with errors </a:t>
            </a:r>
            <a:r>
              <a:rPr lang="en-US" i="1" dirty="0"/>
              <a:t>and</a:t>
            </a:r>
            <a:r>
              <a:rPr lang="en-US" dirty="0"/>
              <a:t> loss</a:t>
            </a:r>
            <a:endParaRPr lang="en-US" sz="4000" dirty="0"/>
          </a:p>
        </p:txBody>
      </p:sp>
      <p:sp>
        <p:nvSpPr>
          <p:cNvPr id="42" name="Rectangle 4">
            <a:extLst>
              <a:ext uri="{FF2B5EF4-FFF2-40B4-BE49-F238E27FC236}">
                <a16:creationId xmlns:a16="http://schemas.microsoft.com/office/drawing/2014/main" id="{709A56B0-0263-BE46-AEA5-8771DC7625B6}"/>
              </a:ext>
            </a:extLst>
          </p:cNvPr>
          <p:cNvSpPr txBox="1">
            <a:spLocks noChangeArrowheads="1"/>
          </p:cNvSpPr>
          <p:nvPr/>
        </p:nvSpPr>
        <p:spPr>
          <a:xfrm>
            <a:off x="751114" y="1355502"/>
            <a:ext cx="10924659" cy="5074708"/>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Approach:</a:t>
            </a: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waits </a:t>
            </a:r>
            <a:r>
              <a:rPr kumimoji="0" lang="en-US" altLang="ja-JP"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“reasonable” amount of time for ACK </a:t>
            </a:r>
          </a:p>
          <a:p>
            <a:pPr marL="406400" marR="0" lvl="0" indent="-341313" algn="l" defTabSz="914400" rtl="0" eaLnBrk="1" fontAlgn="auto" latinLnBrk="0" hangingPunct="1">
              <a:lnSpc>
                <a:spcPct val="8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retransmits if no ACK received in this time</a:t>
            </a:r>
          </a:p>
          <a:p>
            <a:pPr marL="406400" marR="0" lvl="0" indent="-341313" algn="l" defTabSz="914400" rtl="0" eaLnBrk="1" fontAlgn="auto" latinLnBrk="0" hangingPunct="1">
              <a:lnSpc>
                <a:spcPct val="7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if pkt (or ACK) just delayed (not lost):</a:t>
            </a:r>
          </a:p>
          <a:p>
            <a:pPr marL="747713" marR="0" lvl="2" indent="-374650" algn="l" defTabSz="914400" rtl="0" eaLnBrk="1" fontAlgn="auto" latinLnBrk="0" hangingPunct="1">
              <a:lnSpc>
                <a:spcPct val="90000"/>
              </a:lnSpc>
              <a:spcBef>
                <a:spcPts val="12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retransmission will be  duplicate, but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already handles this!</a:t>
            </a:r>
          </a:p>
          <a:p>
            <a:pPr marL="747713" marR="0" lvl="2" indent="-374650" algn="l" defTabSz="914400" rtl="0" eaLnBrk="1" fontAlgn="auto" latinLnBrk="0" hangingPunct="1">
              <a:lnSpc>
                <a:spcPct val="90000"/>
              </a:lnSpc>
              <a:spcBef>
                <a:spcPts val="12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must specify seq # of packet being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ACKed</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3" name="Group 2">
            <a:extLst>
              <a:ext uri="{FF2B5EF4-FFF2-40B4-BE49-F238E27FC236}">
                <a16:creationId xmlns:a16="http://schemas.microsoft.com/office/drawing/2014/main" id="{67B4DB3B-FB87-7B42-8ADE-E098B4B1CDD9}"/>
              </a:ext>
            </a:extLst>
          </p:cNvPr>
          <p:cNvGrpSpPr/>
          <p:nvPr/>
        </p:nvGrpSpPr>
        <p:grpSpPr>
          <a:xfrm>
            <a:off x="3852654" y="4876800"/>
            <a:ext cx="3484723" cy="1905000"/>
            <a:chOff x="3667124" y="4359729"/>
            <a:chExt cx="3484723" cy="1905000"/>
          </a:xfrm>
        </p:grpSpPr>
        <p:pic>
          <p:nvPicPr>
            <p:cNvPr id="7170" name="Picture 2" descr="Image result for red alarm clock">
              <a:extLst>
                <a:ext uri="{FF2B5EF4-FFF2-40B4-BE49-F238E27FC236}">
                  <a16:creationId xmlns:a16="http://schemas.microsoft.com/office/drawing/2014/main" id="{78FD9079-5EFC-D744-A2EF-B55FD834CA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7124" y="4359729"/>
              <a:ext cx="3381375" cy="1905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 Box 91">
              <a:extLst>
                <a:ext uri="{FF2B5EF4-FFF2-40B4-BE49-F238E27FC236}">
                  <a16:creationId xmlns:a16="http://schemas.microsoft.com/office/drawing/2014/main" id="{62219A32-C5B7-4A41-B560-B3B62A39F92F}"/>
                </a:ext>
              </a:extLst>
            </p:cNvPr>
            <p:cNvSpPr txBox="1">
              <a:spLocks noChangeArrowheads="1"/>
            </p:cNvSpPr>
            <p:nvPr/>
          </p:nvSpPr>
          <p:spPr bwMode="auto">
            <a:xfrm>
              <a:off x="5932303" y="4757575"/>
              <a:ext cx="1219544" cy="37039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75000"/>
                </a:lnSpc>
                <a:spcBef>
                  <a:spcPct val="0"/>
                </a:spcBef>
                <a:spcAft>
                  <a:spcPct val="0"/>
                </a:spcAft>
                <a:buClrTx/>
                <a:buSzTx/>
                <a:buFontTx/>
                <a:buNone/>
                <a:tabLst/>
                <a:defRPr/>
              </a:pPr>
              <a:r>
                <a:rPr kumimoji="0" lang="en-US" sz="2400" b="0" i="1" u="none" strike="noStrike" kern="0" cap="none" spc="0" normalizeH="0" baseline="0" noProof="0" dirty="0">
                  <a:ln>
                    <a:noFill/>
                  </a:ln>
                  <a:solidFill>
                    <a:srgbClr val="C00000"/>
                  </a:solidFill>
                  <a:effectLst/>
                  <a:uLnTx/>
                  <a:uFillTx/>
                  <a:latin typeface="Tahoma" charset="0"/>
                  <a:ea typeface="ＭＳ Ｐゴシック" charset="0"/>
                  <a:cs typeface="+mn-cs"/>
                </a:rPr>
                <a:t>timeout</a:t>
              </a:r>
            </a:p>
          </p:txBody>
        </p:sp>
      </p:grpSp>
      <p:sp>
        <p:nvSpPr>
          <p:cNvPr id="10" name="Rectangle 4">
            <a:extLst>
              <a:ext uri="{FF2B5EF4-FFF2-40B4-BE49-F238E27FC236}">
                <a16:creationId xmlns:a16="http://schemas.microsoft.com/office/drawing/2014/main" id="{C21F0D09-350B-0D4B-B0F1-02B4E8F5DB35}"/>
              </a:ext>
            </a:extLst>
          </p:cNvPr>
          <p:cNvSpPr txBox="1">
            <a:spLocks noChangeArrowheads="1"/>
          </p:cNvSpPr>
          <p:nvPr/>
        </p:nvSpPr>
        <p:spPr>
          <a:xfrm>
            <a:off x="808619" y="4059181"/>
            <a:ext cx="10924659" cy="1016402"/>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6400" marR="0" lvl="0" indent="-341313" algn="l" defTabSz="914400" rtl="0" eaLnBrk="1" fontAlgn="auto" latinLnBrk="0" hangingPunct="1">
              <a:lnSpc>
                <a:spcPct val="100000"/>
              </a:lnSpc>
              <a:spcBef>
                <a:spcPts val="12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use countdown timer to interrupt after “reasonable” amount of time</a:t>
            </a:r>
          </a:p>
        </p:txBody>
      </p:sp>
      <p:sp>
        <p:nvSpPr>
          <p:cNvPr id="9" name="Slide Number Placeholder 2">
            <a:extLst>
              <a:ext uri="{FF2B5EF4-FFF2-40B4-BE49-F238E27FC236}">
                <a16:creationId xmlns:a16="http://schemas.microsoft.com/office/drawing/2014/main" id="{BA1AE1C8-34DA-8649-8588-05545644E51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56</a:t>
            </a:fld>
            <a:endParaRPr lang="en-US" dirty="0"/>
          </a:p>
        </p:txBody>
      </p:sp>
    </p:spTree>
    <p:extLst>
      <p:ext uri="{BB962C8B-B14F-4D97-AF65-F5344CB8AC3E}">
        <p14:creationId xmlns:p14="http://schemas.microsoft.com/office/powerpoint/2010/main" val="1126760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animEffect transition="in" filter="dissolve">
                                      <p:cBhvr>
                                        <p:cTn id="11" dur="500"/>
                                        <p:tgtEl>
                                          <p:spTgt spid="42">
                                            <p:txEl>
                                              <p:pRg st="1" end="1"/>
                                            </p:txEl>
                                          </p:spTgt>
                                        </p:tgtEl>
                                      </p:cBhvr>
                                    </p:animEffect>
                                  </p:childTnLst>
                                </p:cTn>
                              </p:par>
                              <p:par>
                                <p:cTn id="12" presetID="9" presetClass="entr" presetSubtype="0" fill="hold" nodeType="withEffect">
                                  <p:stCondLst>
                                    <p:cond delay="0"/>
                                  </p:stCondLst>
                                  <p:childTnLst>
                                    <p:set>
                                      <p:cBhvr>
                                        <p:cTn id="13" dur="1" fill="hold">
                                          <p:stCondLst>
                                            <p:cond delay="0"/>
                                          </p:stCondLst>
                                        </p:cTn>
                                        <p:tgtEl>
                                          <p:spTgt spid="42">
                                            <p:txEl>
                                              <p:pRg st="2" end="2"/>
                                            </p:txEl>
                                          </p:spTgt>
                                        </p:tgtEl>
                                        <p:attrNameLst>
                                          <p:attrName>style.visibility</p:attrName>
                                        </p:attrNameLst>
                                      </p:cBhvr>
                                      <p:to>
                                        <p:strVal val="visible"/>
                                      </p:to>
                                    </p:set>
                                    <p:animEffect transition="in" filter="dissolve">
                                      <p:cBhvr>
                                        <p:cTn id="14" dur="500"/>
                                        <p:tgtEl>
                                          <p:spTgt spid="42">
                                            <p:txEl>
                                              <p:pRg st="2" end="2"/>
                                            </p:txEl>
                                          </p:spTgt>
                                        </p:tgtEl>
                                      </p:cBhvr>
                                    </p:animEffect>
                                  </p:childTnLst>
                                </p:cTn>
                              </p:par>
                              <p:par>
                                <p:cTn id="15" presetID="9" presetClass="entr" presetSubtype="0" fill="hold" nodeType="with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animEffect transition="in" filter="dissolve">
                                      <p:cBhvr>
                                        <p:cTn id="17" dur="500"/>
                                        <p:tgtEl>
                                          <p:spTgt spid="42">
                                            <p:txEl>
                                              <p:pRg st="3" end="3"/>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42">
                                            <p:txEl>
                                              <p:pRg st="4" end="4"/>
                                            </p:txEl>
                                          </p:spTgt>
                                        </p:tgtEl>
                                        <p:attrNameLst>
                                          <p:attrName>style.visibility</p:attrName>
                                        </p:attrNameLst>
                                      </p:cBhvr>
                                      <p:to>
                                        <p:strVal val="visible"/>
                                      </p:to>
                                    </p:set>
                                    <p:animEffect transition="in" filter="dissolve">
                                      <p:cBhvr>
                                        <p:cTn id="20" dur="500"/>
                                        <p:tgtEl>
                                          <p:spTgt spid="42">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9" presetClass="entr" presetSubtype="0" fill="hold" nodeType="withEffect">
                                  <p:stCondLst>
                                    <p:cond delay="0"/>
                                  </p:stCondLst>
                                  <p:childTnLst>
                                    <p:set>
                                      <p:cBhvr>
                                        <p:cTn id="26" dur="1" fill="hold">
                                          <p:stCondLst>
                                            <p:cond delay="0"/>
                                          </p:stCondLst>
                                        </p:cTn>
                                        <p:tgtEl>
                                          <p:spTgt spid="10">
                                            <p:txEl>
                                              <p:pRg st="0" end="0"/>
                                            </p:txEl>
                                          </p:spTgt>
                                        </p:tgtEl>
                                        <p:attrNameLst>
                                          <p:attrName>style.visibility</p:attrName>
                                        </p:attrNameLst>
                                      </p:cBhvr>
                                      <p:to>
                                        <p:strVal val="visible"/>
                                      </p:to>
                                    </p:set>
                                    <p:animEffect transition="in" filter="dissolve">
                                      <p:cBhvr>
                                        <p:cTn id="27" dur="500"/>
                                        <p:tgtEl>
                                          <p:spTgt spid="10">
                                            <p:txEl>
                                              <p:pRg st="0" end="0"/>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dissolve">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1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58772"/>
            <a:ext cx="1933239" cy="1239836"/>
            <a:chOff x="2638761" y="2958772"/>
            <a:chExt cx="1933239" cy="1239836"/>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932569" y="3559178"/>
              <a:ext cx="1137909" cy="14095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notcorrupt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&amp;&amp;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(rcvpkt,1)</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0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sp>
        <p:nvSpPr>
          <p:cNvPr id="3" name="Oval 2">
            <a:extLst>
              <a:ext uri="{FF2B5EF4-FFF2-40B4-BE49-F238E27FC236}">
                <a16:creationId xmlns:a16="http://schemas.microsoft.com/office/drawing/2014/main" id="{D28BBA62-6263-C843-B29E-56B49980762A}"/>
              </a:ext>
            </a:extLst>
          </p:cNvPr>
          <p:cNvSpPr/>
          <p:nvPr/>
        </p:nvSpPr>
        <p:spPr>
          <a:xfrm>
            <a:off x="3771900" y="1861459"/>
            <a:ext cx="4800600" cy="1534886"/>
          </a:xfrm>
          <a:prstGeom prst="ellipse">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2" name="Oval 121">
            <a:extLst>
              <a:ext uri="{FF2B5EF4-FFF2-40B4-BE49-F238E27FC236}">
                <a16:creationId xmlns:a16="http://schemas.microsoft.com/office/drawing/2014/main" id="{9E2FDDC8-8D96-114D-9DC7-646B2E492AD9}"/>
              </a:ext>
            </a:extLst>
          </p:cNvPr>
          <p:cNvSpPr/>
          <p:nvPr/>
        </p:nvSpPr>
        <p:spPr>
          <a:xfrm>
            <a:off x="3858986" y="3777345"/>
            <a:ext cx="4800600" cy="1534886"/>
          </a:xfrm>
          <a:prstGeom prst="ellipse">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val 5">
            <a:extLst>
              <a:ext uri="{FF2B5EF4-FFF2-40B4-BE49-F238E27FC236}">
                <a16:creationId xmlns:a16="http://schemas.microsoft.com/office/drawing/2014/main" id="{9D7B88F9-3891-3046-A064-B332A3527756}"/>
              </a:ext>
            </a:extLst>
          </p:cNvPr>
          <p:cNvSpPr/>
          <p:nvPr/>
        </p:nvSpPr>
        <p:spPr>
          <a:xfrm>
            <a:off x="4254500" y="2216171"/>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0" name="Oval 129">
            <a:extLst>
              <a:ext uri="{FF2B5EF4-FFF2-40B4-BE49-F238E27FC236}">
                <a16:creationId xmlns:a16="http://schemas.microsoft.com/office/drawing/2014/main" id="{622A35A9-A643-7C42-B044-B85FAF6A97F9}"/>
              </a:ext>
            </a:extLst>
          </p:cNvPr>
          <p:cNvSpPr/>
          <p:nvPr/>
        </p:nvSpPr>
        <p:spPr>
          <a:xfrm>
            <a:off x="7086600" y="2184400"/>
            <a:ext cx="914400" cy="86784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Oval 130">
            <a:extLst>
              <a:ext uri="{FF2B5EF4-FFF2-40B4-BE49-F238E27FC236}">
                <a16:creationId xmlns:a16="http://schemas.microsoft.com/office/drawing/2014/main" id="{29138640-D128-B549-B272-9634FBE0E919}"/>
              </a:ext>
            </a:extLst>
          </p:cNvPr>
          <p:cNvSpPr/>
          <p:nvPr/>
        </p:nvSpPr>
        <p:spPr>
          <a:xfrm>
            <a:off x="7302500" y="4102100"/>
            <a:ext cx="936658" cy="8509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Oval 131">
            <a:extLst>
              <a:ext uri="{FF2B5EF4-FFF2-40B4-BE49-F238E27FC236}">
                <a16:creationId xmlns:a16="http://schemas.microsoft.com/office/drawing/2014/main" id="{F8621F76-605F-FD4F-BBDF-20014AAFC358}"/>
              </a:ext>
            </a:extLst>
          </p:cNvPr>
          <p:cNvSpPr/>
          <p:nvPr/>
        </p:nvSpPr>
        <p:spPr>
          <a:xfrm>
            <a:off x="4356100" y="4070372"/>
            <a:ext cx="914400" cy="8763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Oval 132">
            <a:extLst>
              <a:ext uri="{FF2B5EF4-FFF2-40B4-BE49-F238E27FC236}">
                <a16:creationId xmlns:a16="http://schemas.microsoft.com/office/drawing/2014/main" id="{EC2E0DE7-1242-394F-B32C-D2097A456FDC}"/>
              </a:ext>
            </a:extLst>
          </p:cNvPr>
          <p:cNvSpPr/>
          <p:nvPr/>
        </p:nvSpPr>
        <p:spPr>
          <a:xfrm>
            <a:off x="4251325" y="2212996"/>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 name="Slide Number Placeholder 2">
            <a:extLst>
              <a:ext uri="{FF2B5EF4-FFF2-40B4-BE49-F238E27FC236}">
                <a16:creationId xmlns:a16="http://schemas.microsoft.com/office/drawing/2014/main" id="{E51BA6D5-B9A8-EF43-ACE9-5217445FDC7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57</a:t>
            </a:fld>
            <a:endParaRPr lang="en-US" dirty="0"/>
          </a:p>
        </p:txBody>
      </p:sp>
    </p:spTree>
    <p:extLst>
      <p:ext uri="{BB962C8B-B14F-4D97-AF65-F5344CB8AC3E}">
        <p14:creationId xmlns:p14="http://schemas.microsoft.com/office/powerpoint/2010/main" val="1832024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1" nodeType="clickEffect">
                                  <p:stCondLst>
                                    <p:cond delay="0"/>
                                  </p:stCondLst>
                                  <p:childTnLst>
                                    <p:animEffect transition="out" filter="dissolv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par>
                                <p:cTn id="13" presetID="9" presetClass="entr" presetSubtype="0" fill="hold" grpId="0" nodeType="withEffect">
                                  <p:stCondLst>
                                    <p:cond delay="0"/>
                                  </p:stCondLst>
                                  <p:childTnLst>
                                    <p:set>
                                      <p:cBhvr>
                                        <p:cTn id="14" dur="1" fill="hold">
                                          <p:stCondLst>
                                            <p:cond delay="0"/>
                                          </p:stCondLst>
                                        </p:cTn>
                                        <p:tgtEl>
                                          <p:spTgt spid="122"/>
                                        </p:tgtEl>
                                        <p:attrNameLst>
                                          <p:attrName>style.visibility</p:attrName>
                                        </p:attrNameLst>
                                      </p:cBhvr>
                                      <p:to>
                                        <p:strVal val="visible"/>
                                      </p:to>
                                    </p:set>
                                    <p:animEffect transition="in" filter="dissolve">
                                      <p:cBhvr>
                                        <p:cTn id="15" dur="500"/>
                                        <p:tgtEl>
                                          <p:spTgt spid="122"/>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dissolve">
                                      <p:cBhvr>
                                        <p:cTn id="20" dur="500"/>
                                        <p:tgtEl>
                                          <p:spTgt spid="6"/>
                                        </p:tgtEl>
                                      </p:cBhvr>
                                    </p:animEffect>
                                  </p:childTnLst>
                                </p:cTn>
                              </p:par>
                              <p:par>
                                <p:cTn id="21" presetID="9" presetClass="exit" presetSubtype="0" fill="hold" grpId="1" nodeType="withEffect">
                                  <p:stCondLst>
                                    <p:cond delay="0"/>
                                  </p:stCondLst>
                                  <p:childTnLst>
                                    <p:animEffect transition="out" filter="dissolve">
                                      <p:cBhvr>
                                        <p:cTn id="22" dur="500"/>
                                        <p:tgtEl>
                                          <p:spTgt spid="122"/>
                                        </p:tgtEl>
                                      </p:cBhvr>
                                    </p:animEffect>
                                    <p:set>
                                      <p:cBhvr>
                                        <p:cTn id="23" dur="1" fill="hold">
                                          <p:stCondLst>
                                            <p:cond delay="499"/>
                                          </p:stCondLst>
                                        </p:cTn>
                                        <p:tgtEl>
                                          <p:spTgt spid="122"/>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left)">
                                      <p:cBhvr>
                                        <p:cTn id="28" dur="500"/>
                                        <p:tgtEl>
                                          <p:spTgt spid="4"/>
                                        </p:tgtEl>
                                      </p:cBhvr>
                                    </p:animEffect>
                                  </p:childTnLst>
                                </p:cTn>
                              </p:par>
                              <p:par>
                                <p:cTn id="29" presetID="9" presetClass="exit" presetSubtype="0" fill="hold" grpId="1" nodeType="withEffect">
                                  <p:stCondLst>
                                    <p:cond delay="0"/>
                                  </p:stCondLst>
                                  <p:childTnLst>
                                    <p:animEffect transition="out" filter="dissolve">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par>
                                <p:cTn id="32" presetID="9" presetClass="entr" presetSubtype="0" fill="hold" grpId="0" nodeType="withEffect">
                                  <p:stCondLst>
                                    <p:cond delay="0"/>
                                  </p:stCondLst>
                                  <p:childTnLst>
                                    <p:set>
                                      <p:cBhvr>
                                        <p:cTn id="33" dur="1" fill="hold">
                                          <p:stCondLst>
                                            <p:cond delay="0"/>
                                          </p:stCondLst>
                                        </p:cTn>
                                        <p:tgtEl>
                                          <p:spTgt spid="121"/>
                                        </p:tgtEl>
                                        <p:attrNameLst>
                                          <p:attrName>style.visibility</p:attrName>
                                        </p:attrNameLst>
                                      </p:cBhvr>
                                      <p:to>
                                        <p:strVal val="visible"/>
                                      </p:to>
                                    </p:set>
                                    <p:animEffect transition="in" filter="dissolve">
                                      <p:cBhvr>
                                        <p:cTn id="34" dur="500"/>
                                        <p:tgtEl>
                                          <p:spTgt spid="121"/>
                                        </p:tgtEl>
                                      </p:cBhvr>
                                    </p:animEffect>
                                  </p:childTnLst>
                                </p:cTn>
                              </p:par>
                            </p:childTnLst>
                          </p:cTn>
                        </p:par>
                        <p:par>
                          <p:cTn id="35" fill="hold">
                            <p:stCondLst>
                              <p:cond delay="500"/>
                            </p:stCondLst>
                            <p:childTnLst>
                              <p:par>
                                <p:cTn id="36" presetID="9" presetClass="entr" presetSubtype="0" fill="hold" grpId="0" nodeType="afterEffect">
                                  <p:stCondLst>
                                    <p:cond delay="0"/>
                                  </p:stCondLst>
                                  <p:childTnLst>
                                    <p:set>
                                      <p:cBhvr>
                                        <p:cTn id="37" dur="1" fill="hold">
                                          <p:stCondLst>
                                            <p:cond delay="0"/>
                                          </p:stCondLst>
                                        </p:cTn>
                                        <p:tgtEl>
                                          <p:spTgt spid="130"/>
                                        </p:tgtEl>
                                        <p:attrNameLst>
                                          <p:attrName>style.visibility</p:attrName>
                                        </p:attrNameLst>
                                      </p:cBhvr>
                                      <p:to>
                                        <p:strVal val="visible"/>
                                      </p:to>
                                    </p:set>
                                    <p:animEffect transition="in" filter="dissolve">
                                      <p:cBhvr>
                                        <p:cTn id="38" dur="500"/>
                                        <p:tgtEl>
                                          <p:spTgt spid="130"/>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nodeType="click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wipe(up)">
                                      <p:cBhvr>
                                        <p:cTn id="43" dur="500"/>
                                        <p:tgtEl>
                                          <p:spTgt spid="5"/>
                                        </p:tgtEl>
                                      </p:cBhvr>
                                    </p:animEffect>
                                  </p:childTnLst>
                                </p:cTn>
                              </p:par>
                              <p:par>
                                <p:cTn id="44" presetID="9" presetClass="exit" presetSubtype="0" fill="hold" grpId="1" nodeType="withEffect">
                                  <p:stCondLst>
                                    <p:cond delay="0"/>
                                  </p:stCondLst>
                                  <p:childTnLst>
                                    <p:animEffect transition="out" filter="dissolve">
                                      <p:cBhvr>
                                        <p:cTn id="45" dur="500"/>
                                        <p:tgtEl>
                                          <p:spTgt spid="130"/>
                                        </p:tgtEl>
                                      </p:cBhvr>
                                    </p:animEffect>
                                    <p:set>
                                      <p:cBhvr>
                                        <p:cTn id="46" dur="1" fill="hold">
                                          <p:stCondLst>
                                            <p:cond delay="499"/>
                                          </p:stCondLst>
                                        </p:cTn>
                                        <p:tgtEl>
                                          <p:spTgt spid="130"/>
                                        </p:tgtEl>
                                        <p:attrNameLst>
                                          <p:attrName>style.visibility</p:attrName>
                                        </p:attrNameLst>
                                      </p:cBhvr>
                                      <p:to>
                                        <p:strVal val="hidden"/>
                                      </p:to>
                                    </p:set>
                                  </p:childTnLst>
                                </p:cTn>
                              </p:par>
                              <p:par>
                                <p:cTn id="47" presetID="9" presetClass="entr" presetSubtype="0" fill="hold" grpId="0" nodeType="withEffect">
                                  <p:stCondLst>
                                    <p:cond delay="0"/>
                                  </p:stCondLst>
                                  <p:childTnLst>
                                    <p:set>
                                      <p:cBhvr>
                                        <p:cTn id="48" dur="1" fill="hold">
                                          <p:stCondLst>
                                            <p:cond delay="0"/>
                                          </p:stCondLst>
                                        </p:cTn>
                                        <p:tgtEl>
                                          <p:spTgt spid="123"/>
                                        </p:tgtEl>
                                        <p:attrNameLst>
                                          <p:attrName>style.visibility</p:attrName>
                                        </p:attrNameLst>
                                      </p:cBhvr>
                                      <p:to>
                                        <p:strVal val="visible"/>
                                      </p:to>
                                    </p:set>
                                    <p:animEffect transition="in" filter="dissolve">
                                      <p:cBhvr>
                                        <p:cTn id="49" dur="500"/>
                                        <p:tgtEl>
                                          <p:spTgt spid="123"/>
                                        </p:tgtEl>
                                      </p:cBhvr>
                                    </p:animEffect>
                                  </p:childTnLst>
                                </p:cTn>
                              </p:par>
                            </p:childTnLst>
                          </p:cTn>
                        </p:par>
                        <p:par>
                          <p:cTn id="50" fill="hold">
                            <p:stCondLst>
                              <p:cond delay="500"/>
                            </p:stCondLst>
                            <p:childTnLst>
                              <p:par>
                                <p:cTn id="51" presetID="9" presetClass="entr" presetSubtype="0" fill="hold" grpId="0" nodeType="afterEffect">
                                  <p:stCondLst>
                                    <p:cond delay="0"/>
                                  </p:stCondLst>
                                  <p:childTnLst>
                                    <p:set>
                                      <p:cBhvr>
                                        <p:cTn id="52" dur="1" fill="hold">
                                          <p:stCondLst>
                                            <p:cond delay="0"/>
                                          </p:stCondLst>
                                        </p:cTn>
                                        <p:tgtEl>
                                          <p:spTgt spid="131"/>
                                        </p:tgtEl>
                                        <p:attrNameLst>
                                          <p:attrName>style.visibility</p:attrName>
                                        </p:attrNameLst>
                                      </p:cBhvr>
                                      <p:to>
                                        <p:strVal val="visible"/>
                                      </p:to>
                                    </p:set>
                                    <p:animEffect transition="in" filter="dissolve">
                                      <p:cBhvr>
                                        <p:cTn id="53" dur="500"/>
                                        <p:tgtEl>
                                          <p:spTgt spid="131"/>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2" fill="hold" nodeType="clickEffect">
                                  <p:stCondLst>
                                    <p:cond delay="0"/>
                                  </p:stCondLst>
                                  <p:childTnLst>
                                    <p:set>
                                      <p:cBhvr>
                                        <p:cTn id="57" dur="1" fill="hold">
                                          <p:stCondLst>
                                            <p:cond delay="0"/>
                                          </p:stCondLst>
                                        </p:cTn>
                                        <p:tgtEl>
                                          <p:spTgt spid="114"/>
                                        </p:tgtEl>
                                        <p:attrNameLst>
                                          <p:attrName>style.visibility</p:attrName>
                                        </p:attrNameLst>
                                      </p:cBhvr>
                                      <p:to>
                                        <p:strVal val="visible"/>
                                      </p:to>
                                    </p:set>
                                    <p:animEffect transition="in" filter="wipe(right)">
                                      <p:cBhvr>
                                        <p:cTn id="58" dur="500"/>
                                        <p:tgtEl>
                                          <p:spTgt spid="114"/>
                                        </p:tgtEl>
                                      </p:cBhvr>
                                    </p:animEffect>
                                  </p:childTnLst>
                                </p:cTn>
                              </p:par>
                              <p:par>
                                <p:cTn id="59" presetID="9" presetClass="exit" presetSubtype="0" fill="hold" grpId="1" nodeType="withEffect">
                                  <p:stCondLst>
                                    <p:cond delay="0"/>
                                  </p:stCondLst>
                                  <p:childTnLst>
                                    <p:animEffect transition="out" filter="dissolve">
                                      <p:cBhvr>
                                        <p:cTn id="60" dur="500"/>
                                        <p:tgtEl>
                                          <p:spTgt spid="131"/>
                                        </p:tgtEl>
                                      </p:cBhvr>
                                    </p:animEffect>
                                    <p:set>
                                      <p:cBhvr>
                                        <p:cTn id="61" dur="1" fill="hold">
                                          <p:stCondLst>
                                            <p:cond delay="499"/>
                                          </p:stCondLst>
                                        </p:cTn>
                                        <p:tgtEl>
                                          <p:spTgt spid="131"/>
                                        </p:tgtEl>
                                        <p:attrNameLst>
                                          <p:attrName>style.visibility</p:attrName>
                                        </p:attrNameLst>
                                      </p:cBhvr>
                                      <p:to>
                                        <p:strVal val="hidden"/>
                                      </p:to>
                                    </p:set>
                                  </p:childTnLst>
                                </p:cTn>
                              </p:par>
                              <p:par>
                                <p:cTn id="62" presetID="9" presetClass="entr" presetSubtype="0" fill="hold" grpId="0" nodeType="withEffect">
                                  <p:stCondLst>
                                    <p:cond delay="0"/>
                                  </p:stCondLst>
                                  <p:childTnLst>
                                    <p:set>
                                      <p:cBhvr>
                                        <p:cTn id="63" dur="1" fill="hold">
                                          <p:stCondLst>
                                            <p:cond delay="0"/>
                                          </p:stCondLst>
                                        </p:cTn>
                                        <p:tgtEl>
                                          <p:spTgt spid="124"/>
                                        </p:tgtEl>
                                        <p:attrNameLst>
                                          <p:attrName>style.visibility</p:attrName>
                                        </p:attrNameLst>
                                      </p:cBhvr>
                                      <p:to>
                                        <p:strVal val="visible"/>
                                      </p:to>
                                    </p:set>
                                    <p:animEffect transition="in" filter="dissolve">
                                      <p:cBhvr>
                                        <p:cTn id="64" dur="500"/>
                                        <p:tgtEl>
                                          <p:spTgt spid="124"/>
                                        </p:tgtEl>
                                      </p:cBhvr>
                                    </p:animEffect>
                                  </p:childTnLst>
                                </p:cTn>
                              </p:par>
                            </p:childTnLst>
                          </p:cTn>
                        </p:par>
                        <p:par>
                          <p:cTn id="65" fill="hold">
                            <p:stCondLst>
                              <p:cond delay="500"/>
                            </p:stCondLst>
                            <p:childTnLst>
                              <p:par>
                                <p:cTn id="66" presetID="9" presetClass="entr" presetSubtype="0" fill="hold" grpId="0" nodeType="afterEffect">
                                  <p:stCondLst>
                                    <p:cond delay="0"/>
                                  </p:stCondLst>
                                  <p:childTnLst>
                                    <p:set>
                                      <p:cBhvr>
                                        <p:cTn id="67" dur="1" fill="hold">
                                          <p:stCondLst>
                                            <p:cond delay="0"/>
                                          </p:stCondLst>
                                        </p:cTn>
                                        <p:tgtEl>
                                          <p:spTgt spid="132"/>
                                        </p:tgtEl>
                                        <p:attrNameLst>
                                          <p:attrName>style.visibility</p:attrName>
                                        </p:attrNameLst>
                                      </p:cBhvr>
                                      <p:to>
                                        <p:strVal val="visible"/>
                                      </p:to>
                                    </p:set>
                                    <p:animEffect transition="in" filter="dissolve">
                                      <p:cBhvr>
                                        <p:cTn id="68" dur="500"/>
                                        <p:tgtEl>
                                          <p:spTgt spid="132"/>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4" fill="hold" nodeType="clickEffect">
                                  <p:stCondLst>
                                    <p:cond delay="0"/>
                                  </p:stCondLst>
                                  <p:childTnLst>
                                    <p:set>
                                      <p:cBhvr>
                                        <p:cTn id="72" dur="1" fill="hold">
                                          <p:stCondLst>
                                            <p:cond delay="0"/>
                                          </p:stCondLst>
                                        </p:cTn>
                                        <p:tgtEl>
                                          <p:spTgt spid="115"/>
                                        </p:tgtEl>
                                        <p:attrNameLst>
                                          <p:attrName>style.visibility</p:attrName>
                                        </p:attrNameLst>
                                      </p:cBhvr>
                                      <p:to>
                                        <p:strVal val="visible"/>
                                      </p:to>
                                    </p:set>
                                    <p:animEffect transition="in" filter="wipe(down)">
                                      <p:cBhvr>
                                        <p:cTn id="73" dur="500"/>
                                        <p:tgtEl>
                                          <p:spTgt spid="115"/>
                                        </p:tgtEl>
                                      </p:cBhvr>
                                    </p:animEffect>
                                  </p:childTnLst>
                                </p:cTn>
                              </p:par>
                              <p:par>
                                <p:cTn id="74" presetID="9" presetClass="entr" presetSubtype="0" fill="hold" grpId="0" nodeType="withEffect">
                                  <p:stCondLst>
                                    <p:cond delay="0"/>
                                  </p:stCondLst>
                                  <p:childTnLst>
                                    <p:set>
                                      <p:cBhvr>
                                        <p:cTn id="75" dur="1" fill="hold">
                                          <p:stCondLst>
                                            <p:cond delay="0"/>
                                          </p:stCondLst>
                                        </p:cTn>
                                        <p:tgtEl>
                                          <p:spTgt spid="125"/>
                                        </p:tgtEl>
                                        <p:attrNameLst>
                                          <p:attrName>style.visibility</p:attrName>
                                        </p:attrNameLst>
                                      </p:cBhvr>
                                      <p:to>
                                        <p:strVal val="visible"/>
                                      </p:to>
                                    </p:set>
                                    <p:animEffect transition="in" filter="dissolve">
                                      <p:cBhvr>
                                        <p:cTn id="76" dur="500"/>
                                        <p:tgtEl>
                                          <p:spTgt spid="125"/>
                                        </p:tgtEl>
                                      </p:cBhvr>
                                    </p:animEffect>
                                  </p:childTnLst>
                                </p:cTn>
                              </p:par>
                              <p:par>
                                <p:cTn id="77" presetID="9" presetClass="exit" presetSubtype="0" fill="hold" grpId="1" nodeType="withEffect">
                                  <p:stCondLst>
                                    <p:cond delay="0"/>
                                  </p:stCondLst>
                                  <p:childTnLst>
                                    <p:animEffect transition="out" filter="dissolve">
                                      <p:cBhvr>
                                        <p:cTn id="78" dur="500"/>
                                        <p:tgtEl>
                                          <p:spTgt spid="132"/>
                                        </p:tgtEl>
                                      </p:cBhvr>
                                    </p:animEffect>
                                    <p:set>
                                      <p:cBhvr>
                                        <p:cTn id="79" dur="1" fill="hold">
                                          <p:stCondLst>
                                            <p:cond delay="499"/>
                                          </p:stCondLst>
                                        </p:cTn>
                                        <p:tgtEl>
                                          <p:spTgt spid="132"/>
                                        </p:tgtEl>
                                        <p:attrNameLst>
                                          <p:attrName>style.visibility</p:attrName>
                                        </p:attrNameLst>
                                      </p:cBhvr>
                                      <p:to>
                                        <p:strVal val="hidden"/>
                                      </p:to>
                                    </p:set>
                                  </p:childTnLst>
                                </p:cTn>
                              </p:par>
                            </p:childTnLst>
                          </p:cTn>
                        </p:par>
                        <p:par>
                          <p:cTn id="80" fill="hold">
                            <p:stCondLst>
                              <p:cond delay="500"/>
                            </p:stCondLst>
                            <p:childTnLst>
                              <p:par>
                                <p:cTn id="81" presetID="9" presetClass="entr" presetSubtype="0" fill="hold" grpId="0" nodeType="afterEffect">
                                  <p:stCondLst>
                                    <p:cond delay="0"/>
                                  </p:stCondLst>
                                  <p:childTnLst>
                                    <p:set>
                                      <p:cBhvr>
                                        <p:cTn id="82" dur="1" fill="hold">
                                          <p:stCondLst>
                                            <p:cond delay="0"/>
                                          </p:stCondLst>
                                        </p:cTn>
                                        <p:tgtEl>
                                          <p:spTgt spid="133"/>
                                        </p:tgtEl>
                                        <p:attrNameLst>
                                          <p:attrName>style.visibility</p:attrName>
                                        </p:attrNameLst>
                                      </p:cBhvr>
                                      <p:to>
                                        <p:strVal val="visible"/>
                                      </p:to>
                                    </p:set>
                                    <p:animEffect transition="in" filter="dissolve">
                                      <p:cBhvr>
                                        <p:cTn id="83"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animBg="1"/>
      <p:bldP spid="124" grpId="0" animBg="1"/>
      <p:bldP spid="123" grpId="0" animBg="1"/>
      <p:bldP spid="121" grpId="0" animBg="1"/>
      <p:bldP spid="3" grpId="0" animBg="1"/>
      <p:bldP spid="3" grpId="1" animBg="1"/>
      <p:bldP spid="122" grpId="0" animBg="1"/>
      <p:bldP spid="122" grpId="1" animBg="1"/>
      <p:bldP spid="6" grpId="0" animBg="1"/>
      <p:bldP spid="6" grpId="1" animBg="1"/>
      <p:bldP spid="130" grpId="0" animBg="1"/>
      <p:bldP spid="130" grpId="1" animBg="1"/>
      <p:bldP spid="131" grpId="0" animBg="1"/>
      <p:bldP spid="131" grpId="1" animBg="1"/>
      <p:bldP spid="132" grpId="0" animBg="1"/>
      <p:bldP spid="132" grpId="1" animBg="1"/>
      <p:bldP spid="133"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ectangle 124">
            <a:extLst>
              <a:ext uri="{FF2B5EF4-FFF2-40B4-BE49-F238E27FC236}">
                <a16:creationId xmlns:a16="http://schemas.microsoft.com/office/drawing/2014/main" id="{5C125732-5AF8-DA4B-817C-FBB3A5B32FC1}"/>
              </a:ext>
            </a:extLst>
          </p:cNvPr>
          <p:cNvSpPr/>
          <p:nvPr/>
        </p:nvSpPr>
        <p:spPr>
          <a:xfrm>
            <a:off x="2666162" y="373585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D8C866A-2C1E-EA49-9FEE-17BE0B5EB65D}"/>
              </a:ext>
            </a:extLst>
          </p:cNvPr>
          <p:cNvSpPr/>
          <p:nvPr/>
        </p:nvSpPr>
        <p:spPr>
          <a:xfrm>
            <a:off x="5108911" y="5798809"/>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3" name="Rectangle 122">
            <a:extLst>
              <a:ext uri="{FF2B5EF4-FFF2-40B4-BE49-F238E27FC236}">
                <a16:creationId xmlns:a16="http://schemas.microsoft.com/office/drawing/2014/main" id="{B8F8E4F3-FCCE-BB46-816F-BE18AA10AA87}"/>
              </a:ext>
            </a:extLst>
          </p:cNvPr>
          <p:cNvSpPr/>
          <p:nvPr/>
        </p:nvSpPr>
        <p:spPr>
          <a:xfrm>
            <a:off x="8105934" y="3949220"/>
            <a:ext cx="944562"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Rectangle 120">
            <a:extLst>
              <a:ext uri="{FF2B5EF4-FFF2-40B4-BE49-F238E27FC236}">
                <a16:creationId xmlns:a16="http://schemas.microsoft.com/office/drawing/2014/main" id="{DEEC5A2E-CAFB-BA43-A154-13F98FBF8642}"/>
              </a:ext>
            </a:extLst>
          </p:cNvPr>
          <p:cNvSpPr/>
          <p:nvPr/>
        </p:nvSpPr>
        <p:spPr>
          <a:xfrm>
            <a:off x="4772033" y="1955144"/>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sender</a:t>
            </a:r>
            <a:endParaRPr lang="en-US" sz="4400" dirty="0"/>
          </a:p>
        </p:txBody>
      </p:sp>
      <p:sp>
        <p:nvSpPr>
          <p:cNvPr id="64" name="Line 6">
            <a:extLst>
              <a:ext uri="{FF2B5EF4-FFF2-40B4-BE49-F238E27FC236}">
                <a16:creationId xmlns:a16="http://schemas.microsoft.com/office/drawing/2014/main" id="{78C37AB9-8D5F-A34A-A2BE-A05DFB4E8756}"/>
              </a:ext>
            </a:extLst>
          </p:cNvPr>
          <p:cNvSpPr>
            <a:spLocks noChangeShapeType="1"/>
          </p:cNvSpPr>
          <p:nvPr/>
        </p:nvSpPr>
        <p:spPr bwMode="auto">
          <a:xfrm>
            <a:off x="4488198" y="1637972"/>
            <a:ext cx="157163" cy="576262"/>
          </a:xfrm>
          <a:prstGeom prst="line">
            <a:avLst/>
          </a:prstGeom>
          <a:noFill/>
          <a:ln w="28575">
            <a:solidFill>
              <a:srgbClr val="000000"/>
            </a:solidFill>
            <a:prstDash val="dash"/>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65" name="Group 7">
            <a:extLst>
              <a:ext uri="{FF2B5EF4-FFF2-40B4-BE49-F238E27FC236}">
                <a16:creationId xmlns:a16="http://schemas.microsoft.com/office/drawing/2014/main" id="{096872AC-5A50-874A-AB4F-3FB6FDD33CA8}"/>
              </a:ext>
            </a:extLst>
          </p:cNvPr>
          <p:cNvGrpSpPr>
            <a:grpSpLocks/>
          </p:cNvGrpSpPr>
          <p:nvPr/>
        </p:nvGrpSpPr>
        <p:grpSpPr bwMode="auto">
          <a:xfrm>
            <a:off x="7099636" y="2184072"/>
            <a:ext cx="889000" cy="865187"/>
            <a:chOff x="445" y="1273"/>
            <a:chExt cx="560" cy="545"/>
          </a:xfrm>
        </p:grpSpPr>
        <p:sp>
          <p:nvSpPr>
            <p:cNvPr id="66" name="Oval 8">
              <a:extLst>
                <a:ext uri="{FF2B5EF4-FFF2-40B4-BE49-F238E27FC236}">
                  <a16:creationId xmlns:a16="http://schemas.microsoft.com/office/drawing/2014/main" id="{E65B4A15-4BAC-CA4D-A49C-43B951682900}"/>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9">
              <a:extLst>
                <a:ext uri="{FF2B5EF4-FFF2-40B4-BE49-F238E27FC236}">
                  <a16:creationId xmlns:a16="http://schemas.microsoft.com/office/drawing/2014/main" id="{26B25746-91F9-5D4A-8F0C-823F1140A003}"/>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ACK0</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7F4D04D9-9A61-C546-9AF6-16658062604A}"/>
              </a:ext>
            </a:extLst>
          </p:cNvPr>
          <p:cNvGrpSpPr/>
          <p:nvPr/>
        </p:nvGrpSpPr>
        <p:grpSpPr>
          <a:xfrm>
            <a:off x="4758073" y="1183947"/>
            <a:ext cx="3860800" cy="1144587"/>
            <a:chOff x="4758073" y="1183947"/>
            <a:chExt cx="3860800" cy="1144587"/>
          </a:xfrm>
        </p:grpSpPr>
        <p:sp>
          <p:nvSpPr>
            <p:cNvPr id="61" name="Text Box 3">
              <a:extLst>
                <a:ext uri="{FF2B5EF4-FFF2-40B4-BE49-F238E27FC236}">
                  <a16:creationId xmlns:a16="http://schemas.microsoft.com/office/drawing/2014/main" id="{277946DC-87AE-0E47-8DDD-C388A956445A}"/>
                </a:ext>
              </a:extLst>
            </p:cNvPr>
            <p:cNvSpPr txBox="1">
              <a:spLocks noChangeArrowheads="1"/>
            </p:cNvSpPr>
            <p:nvPr/>
          </p:nvSpPr>
          <p:spPr bwMode="auto">
            <a:xfrm>
              <a:off x="4758073" y="1477634"/>
              <a:ext cx="386080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 </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make_pkt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(0,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2" name="Text Box 4">
              <a:extLst>
                <a:ext uri="{FF2B5EF4-FFF2-40B4-BE49-F238E27FC236}">
                  <a16:creationId xmlns:a16="http://schemas.microsoft.com/office/drawing/2014/main" id="{11F4EC56-A6F5-A64D-95C8-7503733BD178}"/>
                </a:ext>
              </a:extLst>
            </p:cNvPr>
            <p:cNvSpPr txBox="1">
              <a:spLocks noChangeArrowheads="1"/>
            </p:cNvSpPr>
            <p:nvPr/>
          </p:nvSpPr>
          <p:spPr bwMode="auto">
            <a:xfrm>
              <a:off x="4799348" y="1183947"/>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3" name="Line 5">
              <a:extLst>
                <a:ext uri="{FF2B5EF4-FFF2-40B4-BE49-F238E27FC236}">
                  <a16:creationId xmlns:a16="http://schemas.microsoft.com/office/drawing/2014/main" id="{C1AF7291-871C-F046-AFBB-1556BBAC481A}"/>
                </a:ext>
              </a:extLst>
            </p:cNvPr>
            <p:cNvSpPr>
              <a:spLocks noChangeShapeType="1"/>
            </p:cNvSpPr>
            <p:nvPr/>
          </p:nvSpPr>
          <p:spPr bwMode="auto">
            <a:xfrm>
              <a:off x="4900948" y="15220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Freeform 10">
              <a:extLst>
                <a:ext uri="{FF2B5EF4-FFF2-40B4-BE49-F238E27FC236}">
                  <a16:creationId xmlns:a16="http://schemas.microsoft.com/office/drawing/2014/main" id="{8CEC024B-C97C-A74A-9916-3EDFFAAB7369}"/>
                </a:ext>
              </a:extLst>
            </p:cNvPr>
            <p:cNvSpPr>
              <a:spLocks/>
            </p:cNvSpPr>
            <p:nvPr/>
          </p:nvSpPr>
          <p:spPr bwMode="auto">
            <a:xfrm flipV="1">
              <a:off x="5123198" y="2165022"/>
              <a:ext cx="2090738" cy="16351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2" name="Group 14">
            <a:extLst>
              <a:ext uri="{FF2B5EF4-FFF2-40B4-BE49-F238E27FC236}">
                <a16:creationId xmlns:a16="http://schemas.microsoft.com/office/drawing/2014/main" id="{56EFCAB8-B7AF-164A-9F92-8EACFBDEB179}"/>
              </a:ext>
            </a:extLst>
          </p:cNvPr>
          <p:cNvGrpSpPr>
            <a:grpSpLocks/>
          </p:cNvGrpSpPr>
          <p:nvPr/>
        </p:nvGrpSpPr>
        <p:grpSpPr bwMode="auto">
          <a:xfrm>
            <a:off x="7191711" y="4098597"/>
            <a:ext cx="1189037" cy="850900"/>
            <a:chOff x="4090" y="3230"/>
            <a:chExt cx="749" cy="536"/>
          </a:xfrm>
        </p:grpSpPr>
        <p:sp>
          <p:nvSpPr>
            <p:cNvPr id="73" name="Oval 15">
              <a:extLst>
                <a:ext uri="{FF2B5EF4-FFF2-40B4-BE49-F238E27FC236}">
                  <a16:creationId xmlns:a16="http://schemas.microsoft.com/office/drawing/2014/main" id="{FA80C9CA-4B40-8840-B931-9FF9ACFD24EF}"/>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16">
              <a:extLst>
                <a:ext uri="{FF2B5EF4-FFF2-40B4-BE49-F238E27FC236}">
                  <a16:creationId xmlns:a16="http://schemas.microsoft.com/office/drawing/2014/main" id="{521CFB86-2E9D-B149-847B-A167F4F8FCE1}"/>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call 1 from above</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4" name="Group 113">
            <a:extLst>
              <a:ext uri="{FF2B5EF4-FFF2-40B4-BE49-F238E27FC236}">
                <a16:creationId xmlns:a16="http://schemas.microsoft.com/office/drawing/2014/main" id="{40684A0E-9037-EB45-9EB8-86695DBF36A9}"/>
              </a:ext>
            </a:extLst>
          </p:cNvPr>
          <p:cNvGrpSpPr/>
          <p:nvPr/>
        </p:nvGrpSpPr>
        <p:grpSpPr>
          <a:xfrm>
            <a:off x="5054936" y="4832022"/>
            <a:ext cx="3444875" cy="1038225"/>
            <a:chOff x="5054936" y="4832022"/>
            <a:chExt cx="3444875" cy="1038225"/>
          </a:xfrm>
        </p:grpSpPr>
        <p:sp>
          <p:nvSpPr>
            <p:cNvPr id="76" name="Freeform 18">
              <a:extLst>
                <a:ext uri="{FF2B5EF4-FFF2-40B4-BE49-F238E27FC236}">
                  <a16:creationId xmlns:a16="http://schemas.microsoft.com/office/drawing/2014/main" id="{6F223C64-6D09-DE48-83F1-228C34DA64FA}"/>
                </a:ext>
              </a:extLst>
            </p:cNvPr>
            <p:cNvSpPr>
              <a:spLocks/>
            </p:cNvSpPr>
            <p:nvPr/>
          </p:nvSpPr>
          <p:spPr bwMode="auto">
            <a:xfrm>
              <a:off x="5108911" y="4832022"/>
              <a:ext cx="2312987" cy="27463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8" name="Text Box 20">
              <a:extLst>
                <a:ext uri="{FF2B5EF4-FFF2-40B4-BE49-F238E27FC236}">
                  <a16:creationId xmlns:a16="http://schemas.microsoft.com/office/drawing/2014/main" id="{5C35E95A-ADB2-FF4D-BCD2-C9D9EABE9C6B}"/>
                </a:ext>
              </a:extLst>
            </p:cNvPr>
            <p:cNvSpPr txBox="1">
              <a:spLocks noChangeArrowheads="1"/>
            </p:cNvSpPr>
            <p:nvPr/>
          </p:nvSpPr>
          <p:spPr bwMode="auto">
            <a:xfrm>
              <a:off x="5054936" y="5317797"/>
              <a:ext cx="34448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sndpkt = make_pkt(1, data, checksum)</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Text Box 21">
              <a:extLst>
                <a:ext uri="{FF2B5EF4-FFF2-40B4-BE49-F238E27FC236}">
                  <a16:creationId xmlns:a16="http://schemas.microsoft.com/office/drawing/2014/main" id="{E55E1DDD-DB30-5446-8650-ECC81FF923ED}"/>
                </a:ext>
              </a:extLst>
            </p:cNvPr>
            <p:cNvSpPr txBox="1">
              <a:spLocks noChangeArrowheads="1"/>
            </p:cNvSpPr>
            <p:nvPr/>
          </p:nvSpPr>
          <p:spPr bwMode="auto">
            <a:xfrm>
              <a:off x="5054936" y="5035222"/>
              <a:ext cx="17240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rdt_send(data)</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0" name="Line 22">
              <a:extLst>
                <a:ext uri="{FF2B5EF4-FFF2-40B4-BE49-F238E27FC236}">
                  <a16:creationId xmlns:a16="http://schemas.microsoft.com/office/drawing/2014/main" id="{38F0E084-BD34-6345-8EFC-9B28222C5D7D}"/>
                </a:ext>
              </a:extLst>
            </p:cNvPr>
            <p:cNvSpPr>
              <a:spLocks noChangeShapeType="1"/>
            </p:cNvSpPr>
            <p:nvPr/>
          </p:nvSpPr>
          <p:spPr bwMode="auto">
            <a:xfrm>
              <a:off x="5173998" y="5346372"/>
              <a:ext cx="2598738"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D0E17AB3-A37A-384E-B76C-D9D33C764FEC}"/>
              </a:ext>
            </a:extLst>
          </p:cNvPr>
          <p:cNvGrpSpPr/>
          <p:nvPr/>
        </p:nvGrpSpPr>
        <p:grpSpPr>
          <a:xfrm>
            <a:off x="7858461" y="2912734"/>
            <a:ext cx="2309812" cy="1184275"/>
            <a:chOff x="7858461" y="2912734"/>
            <a:chExt cx="2309812" cy="1184275"/>
          </a:xfrm>
        </p:grpSpPr>
        <p:sp>
          <p:nvSpPr>
            <p:cNvPr id="77" name="Freeform 19">
              <a:extLst>
                <a:ext uri="{FF2B5EF4-FFF2-40B4-BE49-F238E27FC236}">
                  <a16:creationId xmlns:a16="http://schemas.microsoft.com/office/drawing/2014/main" id="{3DDB81C2-3ABA-CF4A-B97F-7179552BC636}"/>
                </a:ext>
              </a:extLst>
            </p:cNvPr>
            <p:cNvSpPr>
              <a:spLocks/>
            </p:cNvSpPr>
            <p:nvPr/>
          </p:nvSpPr>
          <p:spPr bwMode="auto">
            <a:xfrm rot="5400000" flipH="1" flipV="1">
              <a:off x="7349667" y="3421528"/>
              <a:ext cx="1184275" cy="166687"/>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Text Box 23">
              <a:extLst>
                <a:ext uri="{FF2B5EF4-FFF2-40B4-BE49-F238E27FC236}">
                  <a16:creationId xmlns:a16="http://schemas.microsoft.com/office/drawing/2014/main" id="{B3A5B058-CEE3-154A-8B9F-81FE6436B20E}"/>
                </a:ext>
              </a:extLst>
            </p:cNvPr>
            <p:cNvSpPr txBox="1">
              <a:spLocks noChangeArrowheads="1"/>
            </p:cNvSpPr>
            <p:nvPr/>
          </p:nvSpPr>
          <p:spPr bwMode="auto">
            <a:xfrm>
              <a:off x="8018798" y="3200072"/>
              <a:ext cx="21494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isACK(rcvpkt,0)</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2" name="Line 24">
              <a:extLst>
                <a:ext uri="{FF2B5EF4-FFF2-40B4-BE49-F238E27FC236}">
                  <a16:creationId xmlns:a16="http://schemas.microsoft.com/office/drawing/2014/main" id="{6F172C79-50B4-9346-A88A-5975F73431A8}"/>
                </a:ext>
              </a:extLst>
            </p:cNvPr>
            <p:cNvSpPr>
              <a:spLocks noChangeShapeType="1"/>
            </p:cNvSpPr>
            <p:nvPr/>
          </p:nvSpPr>
          <p:spPr bwMode="auto">
            <a:xfrm>
              <a:off x="8134686" y="3911272"/>
              <a:ext cx="14192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9">
              <a:extLst>
                <a:ext uri="{FF2B5EF4-FFF2-40B4-BE49-F238E27FC236}">
                  <a16:creationId xmlns:a16="http://schemas.microsoft.com/office/drawing/2014/main" id="{31338CB6-A233-944E-8AAB-06740429CED4}"/>
                </a:ext>
              </a:extLst>
            </p:cNvPr>
            <p:cNvSpPr txBox="1">
              <a:spLocks noChangeArrowheads="1"/>
            </p:cNvSpPr>
            <p:nvPr/>
          </p:nvSpPr>
          <p:spPr bwMode="auto">
            <a:xfrm>
              <a:off x="8039436" y="3892222"/>
              <a:ext cx="1514475" cy="17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5" name="Group 114">
            <a:extLst>
              <a:ext uri="{FF2B5EF4-FFF2-40B4-BE49-F238E27FC236}">
                <a16:creationId xmlns:a16="http://schemas.microsoft.com/office/drawing/2014/main" id="{264EE58C-9293-D64B-8FD5-BF4EEDF9C767}"/>
              </a:ext>
            </a:extLst>
          </p:cNvPr>
          <p:cNvGrpSpPr/>
          <p:nvPr/>
        </p:nvGrpSpPr>
        <p:grpSpPr>
          <a:xfrm>
            <a:off x="2638761" y="2958772"/>
            <a:ext cx="1945938" cy="1239836"/>
            <a:chOff x="2638761" y="2958772"/>
            <a:chExt cx="1945938" cy="1239836"/>
          </a:xfrm>
        </p:grpSpPr>
        <p:sp>
          <p:nvSpPr>
            <p:cNvPr id="75" name="Freeform 17">
              <a:extLst>
                <a:ext uri="{FF2B5EF4-FFF2-40B4-BE49-F238E27FC236}">
                  <a16:creationId xmlns:a16="http://schemas.microsoft.com/office/drawing/2014/main" id="{2F184C7E-A563-7E48-B933-43517ECFB8AD}"/>
                </a:ext>
              </a:extLst>
            </p:cNvPr>
            <p:cNvSpPr>
              <a:spLocks/>
            </p:cNvSpPr>
            <p:nvPr/>
          </p:nvSpPr>
          <p:spPr bwMode="auto">
            <a:xfrm rot="16200000" flipV="1">
              <a:off x="3932568" y="3546478"/>
              <a:ext cx="1150609" cy="153652"/>
            </a:xfrm>
            <a:custGeom>
              <a:avLst/>
              <a:gdLst>
                <a:gd name="T0" fmla="*/ 0 w 2835"/>
                <a:gd name="T1" fmla="*/ 0 h 525"/>
                <a:gd name="T2" fmla="*/ 2147483647 w 2835"/>
                <a:gd name="T3" fmla="*/ 0 h 525"/>
                <a:gd name="T4" fmla="*/ 0 60000 65536"/>
                <a:gd name="T5" fmla="*/ 0 60000 65536"/>
              </a:gdLst>
              <a:ahLst/>
              <a:cxnLst>
                <a:cxn ang="T4">
                  <a:pos x="T0" y="T1"/>
                </a:cxn>
                <a:cxn ang="T5">
                  <a:pos x="T2" y="T3"/>
                </a:cxn>
              </a:cxnLst>
              <a:rect l="0" t="0" r="r" b="b"/>
              <a:pathLst>
                <a:path w="2835" h="525">
                  <a:moveTo>
                    <a:pt x="0" y="0"/>
                  </a:moveTo>
                  <a:cubicBezTo>
                    <a:pt x="60" y="525"/>
                    <a:pt x="2835" y="495"/>
                    <a:pt x="2835"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5" name="Text Box 27">
              <a:extLst>
                <a:ext uri="{FF2B5EF4-FFF2-40B4-BE49-F238E27FC236}">
                  <a16:creationId xmlns:a16="http://schemas.microsoft.com/office/drawing/2014/main" id="{85546939-74F9-DE48-94D4-5CDE532CF8B4}"/>
                </a:ext>
              </a:extLst>
            </p:cNvPr>
            <p:cNvSpPr txBox="1">
              <a:spLocks noChangeArrowheads="1"/>
            </p:cNvSpPr>
            <p:nvPr/>
          </p:nvSpPr>
          <p:spPr bwMode="auto">
            <a:xfrm>
              <a:off x="2646698" y="2958772"/>
              <a:ext cx="1912938"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notcorrupt(rcvpkt)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&amp;&amp; isACK(rcvpkt,1)</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6" name="Line 28">
              <a:extLst>
                <a:ext uri="{FF2B5EF4-FFF2-40B4-BE49-F238E27FC236}">
                  <a16:creationId xmlns:a16="http://schemas.microsoft.com/office/drawing/2014/main" id="{8CA33983-E9A1-BF42-B982-07F0B1E94A02}"/>
                </a:ext>
              </a:extLst>
            </p:cNvPr>
            <p:cNvSpPr>
              <a:spLocks noChangeShapeType="1"/>
            </p:cNvSpPr>
            <p:nvPr/>
          </p:nvSpPr>
          <p:spPr bwMode="auto">
            <a:xfrm>
              <a:off x="2773698" y="3698547"/>
              <a:ext cx="151765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8" name="Text Box 30">
              <a:extLst>
                <a:ext uri="{FF2B5EF4-FFF2-40B4-BE49-F238E27FC236}">
                  <a16:creationId xmlns:a16="http://schemas.microsoft.com/office/drawing/2014/main" id="{C524B67B-7041-9242-9C97-B8A784A8F6F2}"/>
                </a:ext>
              </a:extLst>
            </p:cNvPr>
            <p:cNvSpPr txBox="1">
              <a:spLocks noChangeArrowheads="1"/>
            </p:cNvSpPr>
            <p:nvPr/>
          </p:nvSpPr>
          <p:spPr bwMode="auto">
            <a:xfrm>
              <a:off x="2638761" y="3671559"/>
              <a:ext cx="1514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stop_timer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9E1668F5-8EFC-FD4A-B0AD-080420B8D736}"/>
              </a:ext>
            </a:extLst>
          </p:cNvPr>
          <p:cNvGrpSpPr/>
          <p:nvPr/>
        </p:nvGrpSpPr>
        <p:grpSpPr>
          <a:xfrm>
            <a:off x="7977523" y="2372984"/>
            <a:ext cx="2447925" cy="741363"/>
            <a:chOff x="7977523" y="2372984"/>
            <a:chExt cx="2447925" cy="741363"/>
          </a:xfrm>
        </p:grpSpPr>
        <p:sp>
          <p:nvSpPr>
            <p:cNvPr id="128" name="Rectangle 127">
              <a:extLst>
                <a:ext uri="{FF2B5EF4-FFF2-40B4-BE49-F238E27FC236}">
                  <a16:creationId xmlns:a16="http://schemas.microsoft.com/office/drawing/2014/main" id="{EB74E396-3DA3-0D47-9600-2A508F79F4AE}"/>
                </a:ext>
              </a:extLst>
            </p:cNvPr>
            <p:cNvSpPr/>
            <p:nvPr/>
          </p:nvSpPr>
          <p:spPr>
            <a:xfrm>
              <a:off x="8369605" y="2404148"/>
              <a:ext cx="73251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Rectangle 126">
              <a:extLst>
                <a:ext uri="{FF2B5EF4-FFF2-40B4-BE49-F238E27FC236}">
                  <a16:creationId xmlns:a16="http://schemas.microsoft.com/office/drawing/2014/main" id="{99D5058F-6374-D346-BFD4-860774A23D0C}"/>
                </a:ext>
              </a:extLst>
            </p:cNvPr>
            <p:cNvSpPr/>
            <p:nvPr/>
          </p:nvSpPr>
          <p:spPr>
            <a:xfrm>
              <a:off x="8358054" y="2870582"/>
              <a:ext cx="1037420"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7" name="Group 116">
              <a:extLst>
                <a:ext uri="{FF2B5EF4-FFF2-40B4-BE49-F238E27FC236}">
                  <a16:creationId xmlns:a16="http://schemas.microsoft.com/office/drawing/2014/main" id="{6733C237-E2DA-D542-90DF-04CF6DA2943C}"/>
                </a:ext>
              </a:extLst>
            </p:cNvPr>
            <p:cNvGrpSpPr/>
            <p:nvPr/>
          </p:nvGrpSpPr>
          <p:grpSpPr>
            <a:xfrm>
              <a:off x="7977523" y="2372984"/>
              <a:ext cx="2447925" cy="741363"/>
              <a:chOff x="7977523" y="2372984"/>
              <a:chExt cx="2447925" cy="741363"/>
            </a:xfrm>
          </p:grpSpPr>
          <p:sp>
            <p:nvSpPr>
              <p:cNvPr id="89" name="Freeform 31">
                <a:extLst>
                  <a:ext uri="{FF2B5EF4-FFF2-40B4-BE49-F238E27FC236}">
                    <a16:creationId xmlns:a16="http://schemas.microsoft.com/office/drawing/2014/main" id="{A8AA3B66-8A2A-3B49-946B-88E9E731F96B}"/>
                  </a:ext>
                </a:extLst>
              </p:cNvPr>
              <p:cNvSpPr>
                <a:spLocks/>
              </p:cNvSpPr>
              <p:nvPr/>
            </p:nvSpPr>
            <p:spPr bwMode="auto">
              <a:xfrm>
                <a:off x="7977523" y="2431722"/>
                <a:ext cx="461963" cy="682625"/>
              </a:xfrm>
              <a:custGeom>
                <a:avLst/>
                <a:gdLst>
                  <a:gd name="T0" fmla="*/ 0 w 291"/>
                  <a:gd name="T1" fmla="*/ 2147483647 h 430"/>
                  <a:gd name="T2" fmla="*/ 2147483647 w 291"/>
                  <a:gd name="T3" fmla="*/ 2147483647 h 430"/>
                  <a:gd name="T4" fmla="*/ 0 60000 65536"/>
                  <a:gd name="T5" fmla="*/ 0 60000 65536"/>
                </a:gdLst>
                <a:ahLst/>
                <a:cxnLst>
                  <a:cxn ang="T4">
                    <a:pos x="T0" y="T1"/>
                  </a:cxn>
                  <a:cxn ang="T5">
                    <a:pos x="T2" y="T3"/>
                  </a:cxn>
                </a:cxnLst>
                <a:rect l="0" t="0" r="r" b="b"/>
                <a:pathLst>
                  <a:path w="291" h="430">
                    <a:moveTo>
                      <a:pt x="0" y="120"/>
                    </a:moveTo>
                    <a:cubicBezTo>
                      <a:pt x="291" y="0"/>
                      <a:pt x="259" y="430"/>
                      <a:pt x="15" y="25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0" name="Text Box 32">
                <a:extLst>
                  <a:ext uri="{FF2B5EF4-FFF2-40B4-BE49-F238E27FC236}">
                    <a16:creationId xmlns:a16="http://schemas.microsoft.com/office/drawing/2014/main" id="{E3D7CC76-E8AA-AA49-ABBA-30FB422DFCE9}"/>
                  </a:ext>
                </a:extLst>
              </p:cNvPr>
              <p:cNvSpPr txBox="1">
                <a:spLocks noChangeArrowheads="1"/>
              </p:cNvSpPr>
              <p:nvPr/>
            </p:nvSpPr>
            <p:spPr bwMode="auto">
              <a:xfrm>
                <a:off x="8309311" y="2609522"/>
                <a:ext cx="2116137"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udt_send</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sndpkt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1" name="Text Box 33">
                <a:extLst>
                  <a:ext uri="{FF2B5EF4-FFF2-40B4-BE49-F238E27FC236}">
                    <a16:creationId xmlns:a16="http://schemas.microsoft.com/office/drawing/2014/main" id="{F5C6AB1D-23FF-4443-9810-5311395B10FA}"/>
                  </a:ext>
                </a:extLst>
              </p:cNvPr>
              <p:cNvSpPr txBox="1">
                <a:spLocks noChangeArrowheads="1"/>
              </p:cNvSpPr>
              <p:nvPr/>
            </p:nvSpPr>
            <p:spPr bwMode="auto">
              <a:xfrm>
                <a:off x="8331536" y="2372984"/>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2" name="Line 34">
                <a:extLst>
                  <a:ext uri="{FF2B5EF4-FFF2-40B4-BE49-F238E27FC236}">
                    <a16:creationId xmlns:a16="http://schemas.microsoft.com/office/drawing/2014/main" id="{3BCAAD42-472A-8148-88E4-7D3F77DC87EA}"/>
                  </a:ext>
                </a:extLst>
              </p:cNvPr>
              <p:cNvSpPr>
                <a:spLocks noChangeShapeType="1"/>
              </p:cNvSpPr>
              <p:nvPr/>
            </p:nvSpPr>
            <p:spPr bwMode="auto">
              <a:xfrm>
                <a:off x="8420436" y="26269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grpSp>
        <p:nvGrpSpPr>
          <p:cNvPr id="100" name="Group 42">
            <a:extLst>
              <a:ext uri="{FF2B5EF4-FFF2-40B4-BE49-F238E27FC236}">
                <a16:creationId xmlns:a16="http://schemas.microsoft.com/office/drawing/2014/main" id="{7781A61F-1C88-6E46-96AB-268CBADE4526}"/>
              </a:ext>
            </a:extLst>
          </p:cNvPr>
          <p:cNvGrpSpPr>
            <a:grpSpLocks/>
          </p:cNvGrpSpPr>
          <p:nvPr/>
        </p:nvGrpSpPr>
        <p:grpSpPr bwMode="auto">
          <a:xfrm>
            <a:off x="4157998" y="2228522"/>
            <a:ext cx="1189038" cy="850900"/>
            <a:chOff x="4090" y="3230"/>
            <a:chExt cx="749" cy="536"/>
          </a:xfrm>
        </p:grpSpPr>
        <p:sp>
          <p:nvSpPr>
            <p:cNvPr id="101" name="Oval 43">
              <a:extLst>
                <a:ext uri="{FF2B5EF4-FFF2-40B4-BE49-F238E27FC236}">
                  <a16:creationId xmlns:a16="http://schemas.microsoft.com/office/drawing/2014/main" id="{EA3FA186-38E3-E24B-80CE-CDFC5DF36C2A}"/>
                </a:ext>
              </a:extLst>
            </p:cNvPr>
            <p:cNvSpPr>
              <a:spLocks noChangeArrowheads="1"/>
            </p:cNvSpPr>
            <p:nvPr/>
          </p:nvSpPr>
          <p:spPr bwMode="auto">
            <a:xfrm>
              <a:off x="4159" y="3230"/>
              <a:ext cx="595" cy="536"/>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2" name="Text Box 44">
              <a:extLst>
                <a:ext uri="{FF2B5EF4-FFF2-40B4-BE49-F238E27FC236}">
                  <a16:creationId xmlns:a16="http://schemas.microsoft.com/office/drawing/2014/main" id="{237CD0D2-3CD0-9E45-8D08-0B39FC58CB38}"/>
                </a:ext>
              </a:extLst>
            </p:cNvPr>
            <p:cNvSpPr txBox="1">
              <a:spLocks noChangeArrowheads="1"/>
            </p:cNvSpPr>
            <p:nvPr/>
          </p:nvSpPr>
          <p:spPr bwMode="auto">
            <a:xfrm>
              <a:off x="4090" y="3270"/>
              <a:ext cx="74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Wait for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call 0 from above</a:t>
              </a:r>
              <a:endParaRPr kumimoji="0" lang="en-US" altLang="en-US" sz="1400" b="0" i="0" u="none" strike="noStrike" kern="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04" name="Group 46">
            <a:extLst>
              <a:ext uri="{FF2B5EF4-FFF2-40B4-BE49-F238E27FC236}">
                <a16:creationId xmlns:a16="http://schemas.microsoft.com/office/drawing/2014/main" id="{3A7B09B7-7C1D-8D4E-8FEA-40BBC5ECB76A}"/>
              </a:ext>
            </a:extLst>
          </p:cNvPr>
          <p:cNvGrpSpPr>
            <a:grpSpLocks/>
          </p:cNvGrpSpPr>
          <p:nvPr/>
        </p:nvGrpSpPr>
        <p:grpSpPr bwMode="auto">
          <a:xfrm>
            <a:off x="4369136" y="4082722"/>
            <a:ext cx="889000" cy="865187"/>
            <a:chOff x="445" y="1273"/>
            <a:chExt cx="560" cy="545"/>
          </a:xfrm>
        </p:grpSpPr>
        <p:sp>
          <p:nvSpPr>
            <p:cNvPr id="105" name="Oval 47">
              <a:extLst>
                <a:ext uri="{FF2B5EF4-FFF2-40B4-BE49-F238E27FC236}">
                  <a16:creationId xmlns:a16="http://schemas.microsoft.com/office/drawing/2014/main" id="{1F85EC28-DE93-5C4D-AA1B-F8423FADF09B}"/>
                </a:ext>
              </a:extLst>
            </p:cNvPr>
            <p:cNvSpPr>
              <a:spLocks noChangeArrowheads="1"/>
            </p:cNvSpPr>
            <p:nvPr/>
          </p:nvSpPr>
          <p:spPr bwMode="auto">
            <a:xfrm>
              <a:off x="445" y="1273"/>
              <a:ext cx="560" cy="545"/>
            </a:xfrm>
            <a:prstGeom prst="ellipse">
              <a:avLst/>
            </a:prstGeom>
            <a:solidFill>
              <a:srgbClr val="FFFFFF"/>
            </a:solidFill>
            <a:ln w="19050">
              <a:solidFill>
                <a:srgbClr val="000000"/>
              </a:solidFill>
              <a:round/>
              <a:headEnd/>
              <a:tailEnd/>
            </a:ln>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6" name="Text Box 48">
              <a:extLst>
                <a:ext uri="{FF2B5EF4-FFF2-40B4-BE49-F238E27FC236}">
                  <a16:creationId xmlns:a16="http://schemas.microsoft.com/office/drawing/2014/main" id="{8ED6243F-D34F-6848-8B35-66C2A258A3B6}"/>
                </a:ext>
              </a:extLst>
            </p:cNvPr>
            <p:cNvSpPr txBox="1">
              <a:spLocks noChangeArrowheads="1"/>
            </p:cNvSpPr>
            <p:nvPr/>
          </p:nvSpPr>
          <p:spPr bwMode="auto">
            <a:xfrm>
              <a:off x="499" y="1309"/>
              <a:ext cx="45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Wait for ACK1</a:t>
              </a:r>
              <a:endParaRPr kumimoji="0" lang="en-US" altLang="en-US" sz="14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nvGrpSpPr>
          <p:cNvPr id="118" name="Group 117">
            <a:extLst>
              <a:ext uri="{FF2B5EF4-FFF2-40B4-BE49-F238E27FC236}">
                <a16:creationId xmlns:a16="http://schemas.microsoft.com/office/drawing/2014/main" id="{048514FA-BA8E-D943-AFC9-DD226418CDFF}"/>
              </a:ext>
            </a:extLst>
          </p:cNvPr>
          <p:cNvGrpSpPr/>
          <p:nvPr/>
        </p:nvGrpSpPr>
        <p:grpSpPr>
          <a:xfrm>
            <a:off x="8164848" y="4466897"/>
            <a:ext cx="1760538" cy="890587"/>
            <a:chOff x="8164848" y="4466897"/>
            <a:chExt cx="1760538" cy="890587"/>
          </a:xfrm>
        </p:grpSpPr>
        <p:sp>
          <p:nvSpPr>
            <p:cNvPr id="98" name="Freeform 40">
              <a:extLst>
                <a:ext uri="{FF2B5EF4-FFF2-40B4-BE49-F238E27FC236}">
                  <a16:creationId xmlns:a16="http://schemas.microsoft.com/office/drawing/2014/main" id="{21CF03A5-6247-4A4D-98BD-C95EEB4DB33D}"/>
                </a:ext>
              </a:extLst>
            </p:cNvPr>
            <p:cNvSpPr>
              <a:spLocks/>
            </p:cNvSpPr>
            <p:nvPr/>
          </p:nvSpPr>
          <p:spPr bwMode="auto">
            <a:xfrm>
              <a:off x="8164848" y="44668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8" name="Text Box 50">
              <a:extLst>
                <a:ext uri="{FF2B5EF4-FFF2-40B4-BE49-F238E27FC236}">
                  <a16:creationId xmlns:a16="http://schemas.microsoft.com/office/drawing/2014/main" id="{484B8E27-7DE4-CB47-A590-09E8450BCA88}"/>
                </a:ext>
              </a:extLst>
            </p:cNvPr>
            <p:cNvSpPr txBox="1">
              <a:spLocks noChangeArrowheads="1"/>
            </p:cNvSpPr>
            <p:nvPr/>
          </p:nvSpPr>
          <p:spPr bwMode="auto">
            <a:xfrm>
              <a:off x="8963361" y="4946322"/>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sp>
          <p:nvSpPr>
            <p:cNvPr id="109" name="Text Box 51">
              <a:extLst>
                <a:ext uri="{FF2B5EF4-FFF2-40B4-BE49-F238E27FC236}">
                  <a16:creationId xmlns:a16="http://schemas.microsoft.com/office/drawing/2014/main" id="{76FB8285-1E6A-C149-ACDD-D65AED4A8E55}"/>
                </a:ext>
              </a:extLst>
            </p:cNvPr>
            <p:cNvSpPr txBox="1">
              <a:spLocks noChangeArrowheads="1"/>
            </p:cNvSpPr>
            <p:nvPr/>
          </p:nvSpPr>
          <p:spPr bwMode="auto">
            <a:xfrm>
              <a:off x="8496636" y="4697084"/>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10" name="Line 52">
              <a:extLst>
                <a:ext uri="{FF2B5EF4-FFF2-40B4-BE49-F238E27FC236}">
                  <a16:creationId xmlns:a16="http://schemas.microsoft.com/office/drawing/2014/main" id="{FDB9192F-D2B4-314B-A907-3B13FA861E78}"/>
                </a:ext>
              </a:extLst>
            </p:cNvPr>
            <p:cNvSpPr>
              <a:spLocks noChangeShapeType="1"/>
            </p:cNvSpPr>
            <p:nvPr/>
          </p:nvSpPr>
          <p:spPr bwMode="auto">
            <a:xfrm>
              <a:off x="8583948" y="4982834"/>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16" name="Group 115">
            <a:extLst>
              <a:ext uri="{FF2B5EF4-FFF2-40B4-BE49-F238E27FC236}">
                <a16:creationId xmlns:a16="http://schemas.microsoft.com/office/drawing/2014/main" id="{77C829E3-6E50-184B-81B3-EC50B4767377}"/>
              </a:ext>
            </a:extLst>
          </p:cNvPr>
          <p:cNvGrpSpPr/>
          <p:nvPr/>
        </p:nvGrpSpPr>
        <p:grpSpPr>
          <a:xfrm>
            <a:off x="7807661" y="1290309"/>
            <a:ext cx="2117725" cy="1144588"/>
            <a:chOff x="7807661" y="1290309"/>
            <a:chExt cx="2117725" cy="1144588"/>
          </a:xfrm>
        </p:grpSpPr>
        <p:sp>
          <p:nvSpPr>
            <p:cNvPr id="69" name="Freeform 11">
              <a:extLst>
                <a:ext uri="{FF2B5EF4-FFF2-40B4-BE49-F238E27FC236}">
                  <a16:creationId xmlns:a16="http://schemas.microsoft.com/office/drawing/2014/main" id="{98783A91-2889-6D49-9155-F35869E85287}"/>
                </a:ext>
              </a:extLst>
            </p:cNvPr>
            <p:cNvSpPr>
              <a:spLocks/>
            </p:cNvSpPr>
            <p:nvPr/>
          </p:nvSpPr>
          <p:spPr bwMode="auto">
            <a:xfrm>
              <a:off x="7807661" y="1768147"/>
              <a:ext cx="871537" cy="666750"/>
            </a:xfrm>
            <a:custGeom>
              <a:avLst/>
              <a:gdLst>
                <a:gd name="T0" fmla="*/ 0 w 549"/>
                <a:gd name="T1" fmla="*/ 2147483647 h 420"/>
                <a:gd name="T2" fmla="*/ 2147483647 w 549"/>
                <a:gd name="T3" fmla="*/ 2147483647 h 420"/>
                <a:gd name="T4" fmla="*/ 0 60000 65536"/>
                <a:gd name="T5" fmla="*/ 0 60000 65536"/>
              </a:gdLst>
              <a:ahLst/>
              <a:cxnLst>
                <a:cxn ang="T4">
                  <a:pos x="T0" y="T1"/>
                </a:cxn>
                <a:cxn ang="T5">
                  <a:pos x="T2" y="T3"/>
                </a:cxn>
              </a:cxnLst>
              <a:rect l="0" t="0" r="r" b="b"/>
              <a:pathLst>
                <a:path w="549" h="420">
                  <a:moveTo>
                    <a:pt x="0" y="306"/>
                  </a:moveTo>
                  <a:cubicBezTo>
                    <a:pt x="78" y="0"/>
                    <a:pt x="549" y="315"/>
                    <a:pt x="87" y="42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0" name="Text Box 12">
              <a:extLst>
                <a:ext uri="{FF2B5EF4-FFF2-40B4-BE49-F238E27FC236}">
                  <a16:creationId xmlns:a16="http://schemas.microsoft.com/office/drawing/2014/main" id="{B01D87F9-D3B9-694E-886A-C09A4372DCBF}"/>
                </a:ext>
              </a:extLst>
            </p:cNvPr>
            <p:cNvSpPr txBox="1">
              <a:spLocks noChangeArrowheads="1"/>
            </p:cNvSpPr>
            <p:nvPr/>
          </p:nvSpPr>
          <p:spPr bwMode="auto">
            <a:xfrm>
              <a:off x="8220411" y="1290309"/>
              <a:ext cx="17049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(rcvpkt,1) )</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Line 13">
              <a:extLst>
                <a:ext uri="{FF2B5EF4-FFF2-40B4-BE49-F238E27FC236}">
                  <a16:creationId xmlns:a16="http://schemas.microsoft.com/office/drawing/2014/main" id="{C888F6AB-BF4C-964C-B636-FA26DBB5842A}"/>
                </a:ext>
              </a:extLst>
            </p:cNvPr>
            <p:cNvSpPr>
              <a:spLocks noChangeShapeType="1"/>
            </p:cNvSpPr>
            <p:nvPr/>
          </p:nvSpPr>
          <p:spPr bwMode="auto">
            <a:xfrm>
              <a:off x="8429961" y="1991984"/>
              <a:ext cx="1350962"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1" name="Text Box 53">
              <a:extLst>
                <a:ext uri="{FF2B5EF4-FFF2-40B4-BE49-F238E27FC236}">
                  <a16:creationId xmlns:a16="http://schemas.microsoft.com/office/drawing/2014/main" id="{8CBF020D-F9F7-8547-9CDC-153180321D72}"/>
                </a:ext>
              </a:extLst>
            </p:cNvPr>
            <p:cNvSpPr txBox="1">
              <a:spLocks noChangeArrowheads="1"/>
            </p:cNvSpPr>
            <p:nvPr/>
          </p:nvSpPr>
          <p:spPr bwMode="auto">
            <a:xfrm>
              <a:off x="8866523" y="194118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120" name="Group 119">
            <a:extLst>
              <a:ext uri="{FF2B5EF4-FFF2-40B4-BE49-F238E27FC236}">
                <a16:creationId xmlns:a16="http://schemas.microsoft.com/office/drawing/2014/main" id="{EF73E473-D8D9-5A4C-A7EE-F4558FFF6B0D}"/>
              </a:ext>
            </a:extLst>
          </p:cNvPr>
          <p:cNvGrpSpPr/>
          <p:nvPr/>
        </p:nvGrpSpPr>
        <p:grpSpPr>
          <a:xfrm>
            <a:off x="2775286" y="1876097"/>
            <a:ext cx="1549400" cy="890587"/>
            <a:chOff x="2775286" y="1876097"/>
            <a:chExt cx="1549400" cy="890587"/>
          </a:xfrm>
        </p:grpSpPr>
        <p:sp>
          <p:nvSpPr>
            <p:cNvPr id="99" name="Text Box 41">
              <a:extLst>
                <a:ext uri="{FF2B5EF4-FFF2-40B4-BE49-F238E27FC236}">
                  <a16:creationId xmlns:a16="http://schemas.microsoft.com/office/drawing/2014/main" id="{7500D6B3-E554-BE43-BA3B-2B5D8EDAE62F}"/>
                </a:ext>
              </a:extLst>
            </p:cNvPr>
            <p:cNvSpPr txBox="1">
              <a:spLocks noChangeArrowheads="1"/>
            </p:cNvSpPr>
            <p:nvPr/>
          </p:nvSpPr>
          <p:spPr bwMode="auto">
            <a:xfrm>
              <a:off x="2775286" y="1968172"/>
              <a:ext cx="142875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rdt_rcv(rcvpkt)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03" name="Line 45">
              <a:extLst>
                <a:ext uri="{FF2B5EF4-FFF2-40B4-BE49-F238E27FC236}">
                  <a16:creationId xmlns:a16="http://schemas.microsoft.com/office/drawing/2014/main" id="{2B03FA9C-455E-7848-98B1-6FE6D8F59E21}"/>
                </a:ext>
              </a:extLst>
            </p:cNvPr>
            <p:cNvSpPr>
              <a:spLocks noChangeShapeType="1"/>
            </p:cNvSpPr>
            <p:nvPr/>
          </p:nvSpPr>
          <p:spPr bwMode="auto">
            <a:xfrm>
              <a:off x="2862598" y="2253922"/>
              <a:ext cx="11017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7" name="Freeform 49">
              <a:extLst>
                <a:ext uri="{FF2B5EF4-FFF2-40B4-BE49-F238E27FC236}">
                  <a16:creationId xmlns:a16="http://schemas.microsoft.com/office/drawing/2014/main" id="{7A343767-85F1-3648-8F20-92F8EB9C9CB2}"/>
                </a:ext>
              </a:extLst>
            </p:cNvPr>
            <p:cNvSpPr>
              <a:spLocks/>
            </p:cNvSpPr>
            <p:nvPr/>
          </p:nvSpPr>
          <p:spPr bwMode="auto">
            <a:xfrm flipH="1" flipV="1">
              <a:off x="3745248" y="1876097"/>
              <a:ext cx="579438" cy="890587"/>
            </a:xfrm>
            <a:custGeom>
              <a:avLst/>
              <a:gdLst>
                <a:gd name="T0" fmla="*/ 2147483647 w 322"/>
                <a:gd name="T1" fmla="*/ 2147483647 h 483"/>
                <a:gd name="T2" fmla="*/ 0 w 322"/>
                <a:gd name="T3" fmla="*/ 2147483647 h 483"/>
                <a:gd name="T4" fmla="*/ 0 60000 65536"/>
                <a:gd name="T5" fmla="*/ 0 60000 65536"/>
              </a:gdLst>
              <a:ahLst/>
              <a:cxnLst>
                <a:cxn ang="T4">
                  <a:pos x="T0" y="T1"/>
                </a:cxn>
                <a:cxn ang="T5">
                  <a:pos x="T2" y="T3"/>
                </a:cxn>
              </a:cxnLst>
              <a:rect l="0" t="0" r="r" b="b"/>
              <a:pathLst>
                <a:path w="322" h="483">
                  <a:moveTo>
                    <a:pt x="31" y="120"/>
                  </a:moveTo>
                  <a:cubicBezTo>
                    <a:pt x="322" y="0"/>
                    <a:pt x="64" y="483"/>
                    <a:pt x="0" y="183"/>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2" name="Text Box 54">
              <a:extLst>
                <a:ext uri="{FF2B5EF4-FFF2-40B4-BE49-F238E27FC236}">
                  <a16:creationId xmlns:a16="http://schemas.microsoft.com/office/drawing/2014/main" id="{1534562D-4479-5A4D-84B6-08652054FE1A}"/>
                </a:ext>
              </a:extLst>
            </p:cNvPr>
            <p:cNvSpPr txBox="1">
              <a:spLocks noChangeArrowheads="1"/>
            </p:cNvSpPr>
            <p:nvPr/>
          </p:nvSpPr>
          <p:spPr bwMode="auto">
            <a:xfrm>
              <a:off x="3215023" y="221740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grpSp>
        <p:nvGrpSpPr>
          <p:cNvPr id="7" name="Group 6">
            <a:extLst>
              <a:ext uri="{FF2B5EF4-FFF2-40B4-BE49-F238E27FC236}">
                <a16:creationId xmlns:a16="http://schemas.microsoft.com/office/drawing/2014/main" id="{5B0F4E74-4AD1-1841-A169-2F112B1736DB}"/>
              </a:ext>
            </a:extLst>
          </p:cNvPr>
          <p:cNvGrpSpPr/>
          <p:nvPr/>
        </p:nvGrpSpPr>
        <p:grpSpPr>
          <a:xfrm>
            <a:off x="2367298" y="4307189"/>
            <a:ext cx="1973263" cy="725996"/>
            <a:chOff x="2367298" y="4307189"/>
            <a:chExt cx="1973263" cy="725996"/>
          </a:xfrm>
        </p:grpSpPr>
        <p:sp>
          <p:nvSpPr>
            <p:cNvPr id="129" name="Rectangle 128">
              <a:extLst>
                <a:ext uri="{FF2B5EF4-FFF2-40B4-BE49-F238E27FC236}">
                  <a16:creationId xmlns:a16="http://schemas.microsoft.com/office/drawing/2014/main" id="{7362BA78-E18A-7D4D-AF99-520876B19387}"/>
                </a:ext>
              </a:extLst>
            </p:cNvPr>
            <p:cNvSpPr/>
            <p:nvPr/>
          </p:nvSpPr>
          <p:spPr>
            <a:xfrm>
              <a:off x="2418382" y="4342649"/>
              <a:ext cx="769654" cy="223838"/>
            </a:xfrm>
            <a:prstGeom prst="rect">
              <a:avLst/>
            </a:prstGeom>
            <a:solidFill>
              <a:srgbClr val="FFB3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Rectangle 125">
              <a:extLst>
                <a:ext uri="{FF2B5EF4-FFF2-40B4-BE49-F238E27FC236}">
                  <a16:creationId xmlns:a16="http://schemas.microsoft.com/office/drawing/2014/main" id="{9FED6727-6FB3-674C-AEA1-A6238E143030}"/>
                </a:ext>
              </a:extLst>
            </p:cNvPr>
            <p:cNvSpPr/>
            <p:nvPr/>
          </p:nvSpPr>
          <p:spPr>
            <a:xfrm>
              <a:off x="2418337" y="4809347"/>
              <a:ext cx="909161" cy="22383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4" name="Freeform 36">
              <a:extLst>
                <a:ext uri="{FF2B5EF4-FFF2-40B4-BE49-F238E27FC236}">
                  <a16:creationId xmlns:a16="http://schemas.microsoft.com/office/drawing/2014/main" id="{10A63C01-2F70-9440-BFFE-695DC6555117}"/>
                </a:ext>
              </a:extLst>
            </p:cNvPr>
            <p:cNvSpPr>
              <a:spLocks/>
            </p:cNvSpPr>
            <p:nvPr/>
          </p:nvSpPr>
          <p:spPr bwMode="auto">
            <a:xfrm>
              <a:off x="3769061" y="4506584"/>
              <a:ext cx="571500" cy="420688"/>
            </a:xfrm>
            <a:custGeom>
              <a:avLst/>
              <a:gdLst>
                <a:gd name="T0" fmla="*/ 2147483647 w 900"/>
                <a:gd name="T1" fmla="*/ 2147483647 h 662"/>
                <a:gd name="T2" fmla="*/ 2147483647 w 900"/>
                <a:gd name="T3" fmla="*/ 2147483647 h 662"/>
                <a:gd name="T4" fmla="*/ 0 60000 65536"/>
                <a:gd name="T5" fmla="*/ 0 60000 65536"/>
              </a:gdLst>
              <a:ahLst/>
              <a:cxnLst>
                <a:cxn ang="T4">
                  <a:pos x="T0" y="T1"/>
                </a:cxn>
                <a:cxn ang="T5">
                  <a:pos x="T2" y="T3"/>
                </a:cxn>
              </a:cxnLst>
              <a:rect l="0" t="0" r="r" b="b"/>
              <a:pathLst>
                <a:path w="900" h="662">
                  <a:moveTo>
                    <a:pt x="900" y="360"/>
                  </a:moveTo>
                  <a:cubicBezTo>
                    <a:pt x="171" y="662"/>
                    <a:pt x="0" y="0"/>
                    <a:pt x="825" y="15"/>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5" name="Text Box 37">
              <a:extLst>
                <a:ext uri="{FF2B5EF4-FFF2-40B4-BE49-F238E27FC236}">
                  <a16:creationId xmlns:a16="http://schemas.microsoft.com/office/drawing/2014/main" id="{E4751D98-46BF-E946-A08A-A6011C8F6C5E}"/>
                </a:ext>
              </a:extLst>
            </p:cNvPr>
            <p:cNvSpPr txBox="1">
              <a:spLocks noChangeArrowheads="1"/>
            </p:cNvSpPr>
            <p:nvPr/>
          </p:nvSpPr>
          <p:spPr bwMode="auto">
            <a:xfrm>
              <a:off x="2367298" y="4554209"/>
              <a:ext cx="1824038"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udt_send(sndpkt)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start_timer</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6" name="Text Box 38">
              <a:extLst>
                <a:ext uri="{FF2B5EF4-FFF2-40B4-BE49-F238E27FC236}">
                  <a16:creationId xmlns:a16="http://schemas.microsoft.com/office/drawing/2014/main" id="{2672D5C9-CBC9-104B-A755-475CF44C9314}"/>
                </a:ext>
              </a:extLst>
            </p:cNvPr>
            <p:cNvSpPr txBox="1">
              <a:spLocks noChangeArrowheads="1"/>
            </p:cNvSpPr>
            <p:nvPr/>
          </p:nvSpPr>
          <p:spPr bwMode="auto">
            <a:xfrm>
              <a:off x="2381586" y="4307189"/>
              <a:ext cx="111442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timeout</a:t>
              </a:r>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97" name="Line 39">
              <a:extLst>
                <a:ext uri="{FF2B5EF4-FFF2-40B4-BE49-F238E27FC236}">
                  <a16:creationId xmlns:a16="http://schemas.microsoft.com/office/drawing/2014/main" id="{3544B3A0-4F92-734D-9797-12F4E1F2C5E9}"/>
                </a:ext>
              </a:extLst>
            </p:cNvPr>
            <p:cNvSpPr>
              <a:spLocks noChangeShapeType="1"/>
            </p:cNvSpPr>
            <p:nvPr/>
          </p:nvSpPr>
          <p:spPr bwMode="auto">
            <a:xfrm>
              <a:off x="2484773" y="4582784"/>
              <a:ext cx="990600"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8" name="Group 7">
            <a:extLst>
              <a:ext uri="{FF2B5EF4-FFF2-40B4-BE49-F238E27FC236}">
                <a16:creationId xmlns:a16="http://schemas.microsoft.com/office/drawing/2014/main" id="{F3A5F505-AA20-9E41-BC6C-D76DEB8319CC}"/>
              </a:ext>
            </a:extLst>
          </p:cNvPr>
          <p:cNvGrpSpPr/>
          <p:nvPr/>
        </p:nvGrpSpPr>
        <p:grpSpPr>
          <a:xfrm>
            <a:off x="3029286" y="4795509"/>
            <a:ext cx="1631950" cy="1428750"/>
            <a:chOff x="3029286" y="4795509"/>
            <a:chExt cx="1631950" cy="1428750"/>
          </a:xfrm>
        </p:grpSpPr>
        <p:sp>
          <p:nvSpPr>
            <p:cNvPr id="83" name="Text Box 25">
              <a:extLst>
                <a:ext uri="{FF2B5EF4-FFF2-40B4-BE49-F238E27FC236}">
                  <a16:creationId xmlns:a16="http://schemas.microsoft.com/office/drawing/2014/main" id="{811DFA52-8CA5-7E4E-AC44-4428D977D5FE}"/>
                </a:ext>
              </a:extLst>
            </p:cNvPr>
            <p:cNvSpPr txBox="1">
              <a:spLocks noChangeArrowheads="1"/>
            </p:cNvSpPr>
            <p:nvPr/>
          </p:nvSpPr>
          <p:spPr bwMode="auto">
            <a:xfrm>
              <a:off x="3029286" y="5155872"/>
              <a:ext cx="16224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rdt_rcv</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&amp;&amp;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corrupt(</a:t>
              </a: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rcvpkt</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0" i="0" u="none" strike="noStrike" kern="1200" cap="none" spc="0" normalizeH="0" baseline="0" noProof="0" dirty="0" err="1">
                  <a:ln>
                    <a:noFill/>
                  </a:ln>
                  <a:solidFill>
                    <a:srgbClr val="000000"/>
                  </a:solidFill>
                  <a:effectLst/>
                  <a:uLnTx/>
                  <a:uFillTx/>
                  <a:latin typeface="Arial" panose="020B0604020202020204" pitchFamily="34" charset="0"/>
                  <a:ea typeface="ＭＳ Ｐゴシック" panose="020B0600070205080204" pitchFamily="34" charset="-128"/>
                  <a:cs typeface="+mn-cs"/>
                </a:rPr>
                <a:t>isACK</a:t>
              </a:r>
              <a:r>
                <a:rPr kumimoji="0" lang="en-US" altLang="en-US" sz="14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(rcvpkt,0) )</a:t>
              </a:r>
              <a:endParaRPr kumimoji="0" lang="en-US" altLang="en-US" sz="1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84" name="Line 26">
              <a:extLst>
                <a:ext uri="{FF2B5EF4-FFF2-40B4-BE49-F238E27FC236}">
                  <a16:creationId xmlns:a16="http://schemas.microsoft.com/office/drawing/2014/main" id="{1EF37371-5507-6442-83AF-60C8BD73EB5C}"/>
                </a:ext>
              </a:extLst>
            </p:cNvPr>
            <p:cNvSpPr>
              <a:spLocks noChangeShapeType="1"/>
            </p:cNvSpPr>
            <p:nvPr/>
          </p:nvSpPr>
          <p:spPr bwMode="auto">
            <a:xfrm>
              <a:off x="3132473" y="5881359"/>
              <a:ext cx="1254125" cy="0"/>
            </a:xfrm>
            <a:prstGeom prst="line">
              <a:avLst/>
            </a:prstGeom>
            <a:noFill/>
            <a:ln w="2857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93" name="Freeform 35">
              <a:extLst>
                <a:ext uri="{FF2B5EF4-FFF2-40B4-BE49-F238E27FC236}">
                  <a16:creationId xmlns:a16="http://schemas.microsoft.com/office/drawing/2014/main" id="{575C5970-3813-5745-B4AE-91D5DAA0F353}"/>
                </a:ext>
              </a:extLst>
            </p:cNvPr>
            <p:cNvSpPr>
              <a:spLocks/>
            </p:cNvSpPr>
            <p:nvPr/>
          </p:nvSpPr>
          <p:spPr bwMode="auto">
            <a:xfrm>
              <a:off x="3969086" y="4795509"/>
              <a:ext cx="692150" cy="631825"/>
            </a:xfrm>
            <a:custGeom>
              <a:avLst/>
              <a:gdLst>
                <a:gd name="T0" fmla="*/ 2147483647 w 436"/>
                <a:gd name="T1" fmla="*/ 2147483647 h 398"/>
                <a:gd name="T2" fmla="*/ 2147483647 w 436"/>
                <a:gd name="T3" fmla="*/ 0 h 398"/>
                <a:gd name="T4" fmla="*/ 0 60000 65536"/>
                <a:gd name="T5" fmla="*/ 0 60000 65536"/>
              </a:gdLst>
              <a:ahLst/>
              <a:cxnLst>
                <a:cxn ang="T4">
                  <a:pos x="T0" y="T1"/>
                </a:cxn>
                <a:cxn ang="T5">
                  <a:pos x="T2" y="T3"/>
                </a:cxn>
              </a:cxnLst>
              <a:rect l="0" t="0" r="r" b="b"/>
              <a:pathLst>
                <a:path w="436" h="398">
                  <a:moveTo>
                    <a:pt x="436" y="101"/>
                  </a:moveTo>
                  <a:cubicBezTo>
                    <a:pt x="367" y="398"/>
                    <a:pt x="0" y="31"/>
                    <a:pt x="300" y="0"/>
                  </a:cubicBezTo>
                </a:path>
              </a:pathLst>
            </a:custGeom>
            <a:noFill/>
            <a:ln w="19050" cmpd="sng">
              <a:solidFill>
                <a:srgbClr val="0000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13" name="Text Box 55">
              <a:extLst>
                <a:ext uri="{FF2B5EF4-FFF2-40B4-BE49-F238E27FC236}">
                  <a16:creationId xmlns:a16="http://schemas.microsoft.com/office/drawing/2014/main" id="{25E61481-833B-6040-B00D-1012EEB0CE87}"/>
                </a:ext>
              </a:extLst>
            </p:cNvPr>
            <p:cNvSpPr txBox="1">
              <a:spLocks noChangeArrowheads="1"/>
            </p:cNvSpPr>
            <p:nvPr/>
          </p:nvSpPr>
          <p:spPr bwMode="auto">
            <a:xfrm>
              <a:off x="3618248" y="588770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ymbol" charset="0"/>
                  <a:ea typeface="ＭＳ Ｐゴシック" charset="0"/>
                  <a:cs typeface="+mn-cs"/>
                </a:rPr>
                <a:t>L</a:t>
              </a:r>
            </a:p>
          </p:txBody>
        </p:sp>
      </p:grpSp>
      <p:sp>
        <p:nvSpPr>
          <p:cNvPr id="130" name="Oval 129">
            <a:extLst>
              <a:ext uri="{FF2B5EF4-FFF2-40B4-BE49-F238E27FC236}">
                <a16:creationId xmlns:a16="http://schemas.microsoft.com/office/drawing/2014/main" id="{9AA3E79A-2611-F844-92F5-7AB7F51F61A6}"/>
              </a:ext>
            </a:extLst>
          </p:cNvPr>
          <p:cNvSpPr/>
          <p:nvPr/>
        </p:nvSpPr>
        <p:spPr>
          <a:xfrm>
            <a:off x="7086600" y="2184400"/>
            <a:ext cx="914400" cy="867848"/>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Oval 130">
            <a:extLst>
              <a:ext uri="{FF2B5EF4-FFF2-40B4-BE49-F238E27FC236}">
                <a16:creationId xmlns:a16="http://schemas.microsoft.com/office/drawing/2014/main" id="{36E5B91E-BBFD-F34D-BA3F-9A04F2B92A2B}"/>
              </a:ext>
            </a:extLst>
          </p:cNvPr>
          <p:cNvSpPr/>
          <p:nvPr/>
        </p:nvSpPr>
        <p:spPr>
          <a:xfrm>
            <a:off x="7302500" y="4102100"/>
            <a:ext cx="936658" cy="8509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Oval 131">
            <a:extLst>
              <a:ext uri="{FF2B5EF4-FFF2-40B4-BE49-F238E27FC236}">
                <a16:creationId xmlns:a16="http://schemas.microsoft.com/office/drawing/2014/main" id="{CD4FE554-65E6-F444-AA3B-AD082AB372FD}"/>
              </a:ext>
            </a:extLst>
          </p:cNvPr>
          <p:cNvSpPr/>
          <p:nvPr/>
        </p:nvSpPr>
        <p:spPr>
          <a:xfrm>
            <a:off x="4356100" y="4070372"/>
            <a:ext cx="914400" cy="87630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Oval 132">
            <a:extLst>
              <a:ext uri="{FF2B5EF4-FFF2-40B4-BE49-F238E27FC236}">
                <a16:creationId xmlns:a16="http://schemas.microsoft.com/office/drawing/2014/main" id="{3A129D4A-C779-424D-B5D4-282E5C7184B2}"/>
              </a:ext>
            </a:extLst>
          </p:cNvPr>
          <p:cNvSpPr/>
          <p:nvPr/>
        </p:nvSpPr>
        <p:spPr>
          <a:xfrm>
            <a:off x="4254500" y="2216171"/>
            <a:ext cx="952500" cy="871123"/>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Slide Number Placeholder 2">
            <a:extLst>
              <a:ext uri="{FF2B5EF4-FFF2-40B4-BE49-F238E27FC236}">
                <a16:creationId xmlns:a16="http://schemas.microsoft.com/office/drawing/2014/main" id="{7A5F6544-E291-2540-84CA-0893797A7FD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58</a:t>
            </a:fld>
            <a:endParaRPr lang="en-US" dirty="0"/>
          </a:p>
        </p:txBody>
      </p:sp>
    </p:spTree>
    <p:extLst>
      <p:ext uri="{BB962C8B-B14F-4D97-AF65-F5344CB8AC3E}">
        <p14:creationId xmlns:p14="http://schemas.microsoft.com/office/powerpoint/2010/main" val="3641842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dissolve">
                                      <p:cBhvr>
                                        <p:cTn id="7" dur="500"/>
                                        <p:tgtEl>
                                          <p:spTgt spid="13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dissolv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16"/>
                                        </p:tgtEl>
                                        <p:attrNameLst>
                                          <p:attrName>style.visibility</p:attrName>
                                        </p:attrNameLst>
                                      </p:cBhvr>
                                      <p:to>
                                        <p:strVal val="visible"/>
                                      </p:to>
                                    </p:set>
                                    <p:animEffect transition="in" filter="dissolve">
                                      <p:cBhvr>
                                        <p:cTn id="16" dur="500"/>
                                        <p:tgtEl>
                                          <p:spTgt spid="116"/>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xit" presetSubtype="0" fill="hold" grpId="1" nodeType="clickEffect">
                                  <p:stCondLst>
                                    <p:cond delay="0"/>
                                  </p:stCondLst>
                                  <p:childTnLst>
                                    <p:animEffect transition="out" filter="dissolve">
                                      <p:cBhvr>
                                        <p:cTn id="20" dur="500"/>
                                        <p:tgtEl>
                                          <p:spTgt spid="130"/>
                                        </p:tgtEl>
                                      </p:cBhvr>
                                    </p:animEffect>
                                    <p:set>
                                      <p:cBhvr>
                                        <p:cTn id="21" dur="1" fill="hold">
                                          <p:stCondLst>
                                            <p:cond delay="499"/>
                                          </p:stCondLst>
                                        </p:cTn>
                                        <p:tgtEl>
                                          <p:spTgt spid="130"/>
                                        </p:tgtEl>
                                        <p:attrNameLst>
                                          <p:attrName>style.visibility</p:attrName>
                                        </p:attrNameLst>
                                      </p:cBhvr>
                                      <p:to>
                                        <p:strVal val="hidden"/>
                                      </p:to>
                                    </p:set>
                                  </p:childTnLst>
                                </p:cTn>
                              </p:par>
                            </p:childTnLst>
                          </p:cTn>
                        </p:par>
                        <p:par>
                          <p:cTn id="22" fill="hold">
                            <p:stCondLst>
                              <p:cond delay="500"/>
                            </p:stCondLst>
                            <p:childTnLst>
                              <p:par>
                                <p:cTn id="23" presetID="9" presetClass="entr" presetSubtype="0" fill="hold" grpId="0" nodeType="afterEffect">
                                  <p:stCondLst>
                                    <p:cond delay="0"/>
                                  </p:stCondLst>
                                  <p:childTnLst>
                                    <p:set>
                                      <p:cBhvr>
                                        <p:cTn id="24" dur="1" fill="hold">
                                          <p:stCondLst>
                                            <p:cond delay="0"/>
                                          </p:stCondLst>
                                        </p:cTn>
                                        <p:tgtEl>
                                          <p:spTgt spid="131"/>
                                        </p:tgtEl>
                                        <p:attrNameLst>
                                          <p:attrName>style.visibility</p:attrName>
                                        </p:attrNameLst>
                                      </p:cBhvr>
                                      <p:to>
                                        <p:strVal val="visible"/>
                                      </p:to>
                                    </p:set>
                                    <p:animEffect transition="in" filter="dissolve">
                                      <p:cBhvr>
                                        <p:cTn id="25" dur="500"/>
                                        <p:tgtEl>
                                          <p:spTgt spid="131"/>
                                        </p:tgtEl>
                                      </p:cBhvr>
                                    </p:animEffect>
                                  </p:childTnLst>
                                </p:cTn>
                              </p:par>
                            </p:childTnLst>
                          </p:cTn>
                        </p:par>
                        <p:par>
                          <p:cTn id="26" fill="hold">
                            <p:stCondLst>
                              <p:cond delay="1000"/>
                            </p:stCondLst>
                            <p:childTnLst>
                              <p:par>
                                <p:cTn id="27" presetID="9" presetClass="entr" presetSubtype="0" fill="hold" nodeType="afterEffect">
                                  <p:stCondLst>
                                    <p:cond delay="0"/>
                                  </p:stCondLst>
                                  <p:childTnLst>
                                    <p:set>
                                      <p:cBhvr>
                                        <p:cTn id="28" dur="1" fill="hold">
                                          <p:stCondLst>
                                            <p:cond delay="0"/>
                                          </p:stCondLst>
                                        </p:cTn>
                                        <p:tgtEl>
                                          <p:spTgt spid="118"/>
                                        </p:tgtEl>
                                        <p:attrNameLst>
                                          <p:attrName>style.visibility</p:attrName>
                                        </p:attrNameLst>
                                      </p:cBhvr>
                                      <p:to>
                                        <p:strVal val="visible"/>
                                      </p:to>
                                    </p:set>
                                    <p:animEffect transition="in" filter="dissolve">
                                      <p:cBhvr>
                                        <p:cTn id="29" dur="500"/>
                                        <p:tgtEl>
                                          <p:spTgt spid="118"/>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xit" presetSubtype="0" fill="hold" grpId="1" nodeType="clickEffect">
                                  <p:stCondLst>
                                    <p:cond delay="0"/>
                                  </p:stCondLst>
                                  <p:childTnLst>
                                    <p:animEffect transition="out" filter="dissolve">
                                      <p:cBhvr>
                                        <p:cTn id="33" dur="500"/>
                                        <p:tgtEl>
                                          <p:spTgt spid="131"/>
                                        </p:tgtEl>
                                      </p:cBhvr>
                                    </p:animEffect>
                                    <p:set>
                                      <p:cBhvr>
                                        <p:cTn id="34" dur="1" fill="hold">
                                          <p:stCondLst>
                                            <p:cond delay="499"/>
                                          </p:stCondLst>
                                        </p:cTn>
                                        <p:tgtEl>
                                          <p:spTgt spid="131"/>
                                        </p:tgtEl>
                                        <p:attrNameLst>
                                          <p:attrName>style.visibility</p:attrName>
                                        </p:attrNameLst>
                                      </p:cBhvr>
                                      <p:to>
                                        <p:strVal val="hidden"/>
                                      </p:to>
                                    </p:set>
                                  </p:childTnLst>
                                </p:cTn>
                              </p:par>
                            </p:childTnLst>
                          </p:cTn>
                        </p:par>
                        <p:par>
                          <p:cTn id="35" fill="hold">
                            <p:stCondLst>
                              <p:cond delay="500"/>
                            </p:stCondLst>
                            <p:childTnLst>
                              <p:par>
                                <p:cTn id="36" presetID="9" presetClass="entr" presetSubtype="0" fill="hold" grpId="0" nodeType="afterEffect">
                                  <p:stCondLst>
                                    <p:cond delay="0"/>
                                  </p:stCondLst>
                                  <p:childTnLst>
                                    <p:set>
                                      <p:cBhvr>
                                        <p:cTn id="37" dur="1" fill="hold">
                                          <p:stCondLst>
                                            <p:cond delay="0"/>
                                          </p:stCondLst>
                                        </p:cTn>
                                        <p:tgtEl>
                                          <p:spTgt spid="132"/>
                                        </p:tgtEl>
                                        <p:attrNameLst>
                                          <p:attrName>style.visibility</p:attrName>
                                        </p:attrNameLst>
                                      </p:cBhvr>
                                      <p:to>
                                        <p:strVal val="visible"/>
                                      </p:to>
                                    </p:set>
                                    <p:animEffect transition="in" filter="dissolve">
                                      <p:cBhvr>
                                        <p:cTn id="38" dur="500"/>
                                        <p:tgtEl>
                                          <p:spTgt spid="132"/>
                                        </p:tgtEl>
                                      </p:cBhvr>
                                    </p:animEffect>
                                  </p:childTnLst>
                                </p:cTn>
                              </p:par>
                              <p:par>
                                <p:cTn id="39" presetID="9" presetClass="entr" presetSubtype="0" fill="hold"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dissolve">
                                      <p:cBhvr>
                                        <p:cTn id="41" dur="500"/>
                                        <p:tgtEl>
                                          <p:spTgt spid="7"/>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dissolve">
                                      <p:cBhvr>
                                        <p:cTn id="46" dur="500"/>
                                        <p:tgtEl>
                                          <p:spTgt spid="8"/>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xit" presetSubtype="0" fill="hold" grpId="1" nodeType="clickEffect">
                                  <p:stCondLst>
                                    <p:cond delay="0"/>
                                  </p:stCondLst>
                                  <p:childTnLst>
                                    <p:animEffect transition="out" filter="dissolve">
                                      <p:cBhvr>
                                        <p:cTn id="50" dur="500"/>
                                        <p:tgtEl>
                                          <p:spTgt spid="132"/>
                                        </p:tgtEl>
                                      </p:cBhvr>
                                    </p:animEffect>
                                    <p:set>
                                      <p:cBhvr>
                                        <p:cTn id="51" dur="1" fill="hold">
                                          <p:stCondLst>
                                            <p:cond delay="499"/>
                                          </p:stCondLst>
                                        </p:cTn>
                                        <p:tgtEl>
                                          <p:spTgt spid="132"/>
                                        </p:tgtEl>
                                        <p:attrNameLst>
                                          <p:attrName>style.visibility</p:attrName>
                                        </p:attrNameLst>
                                      </p:cBhvr>
                                      <p:to>
                                        <p:strVal val="hidden"/>
                                      </p:to>
                                    </p:set>
                                  </p:childTnLst>
                                </p:cTn>
                              </p:par>
                              <p:par>
                                <p:cTn id="52" presetID="9" presetClass="entr" presetSubtype="0" fill="hold" grpId="0" nodeType="withEffect">
                                  <p:stCondLst>
                                    <p:cond delay="0"/>
                                  </p:stCondLst>
                                  <p:childTnLst>
                                    <p:set>
                                      <p:cBhvr>
                                        <p:cTn id="53" dur="1" fill="hold">
                                          <p:stCondLst>
                                            <p:cond delay="0"/>
                                          </p:stCondLst>
                                        </p:cTn>
                                        <p:tgtEl>
                                          <p:spTgt spid="133"/>
                                        </p:tgtEl>
                                        <p:attrNameLst>
                                          <p:attrName>style.visibility</p:attrName>
                                        </p:attrNameLst>
                                      </p:cBhvr>
                                      <p:to>
                                        <p:strVal val="visible"/>
                                      </p:to>
                                    </p:set>
                                    <p:animEffect transition="in" filter="dissolve">
                                      <p:cBhvr>
                                        <p:cTn id="54" dur="500"/>
                                        <p:tgtEl>
                                          <p:spTgt spid="133"/>
                                        </p:tgtEl>
                                      </p:cBhvr>
                                    </p:animEffect>
                                  </p:childTnLst>
                                </p:cTn>
                              </p:par>
                              <p:par>
                                <p:cTn id="55" presetID="9" presetClass="entr" presetSubtype="0" fill="hold" nodeType="withEffect">
                                  <p:stCondLst>
                                    <p:cond delay="0"/>
                                  </p:stCondLst>
                                  <p:childTnLst>
                                    <p:set>
                                      <p:cBhvr>
                                        <p:cTn id="56" dur="1" fill="hold">
                                          <p:stCondLst>
                                            <p:cond delay="0"/>
                                          </p:stCondLst>
                                        </p:cTn>
                                        <p:tgtEl>
                                          <p:spTgt spid="120"/>
                                        </p:tgtEl>
                                        <p:attrNameLst>
                                          <p:attrName>style.visibility</p:attrName>
                                        </p:attrNameLst>
                                      </p:cBhvr>
                                      <p:to>
                                        <p:strVal val="visible"/>
                                      </p:to>
                                    </p:set>
                                    <p:animEffect transition="in" filter="dissolve">
                                      <p:cBhvr>
                                        <p:cTn id="57"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 grpId="0" animBg="1"/>
      <p:bldP spid="130" grpId="1" animBg="1"/>
      <p:bldP spid="131" grpId="0" animBg="1"/>
      <p:bldP spid="131" grpId="1" animBg="1"/>
      <p:bldP spid="132" grpId="0" animBg="1"/>
      <p:bldP spid="132" grpId="1" animBg="1"/>
      <p:bldP spid="133"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7" name="Text Box 5">
            <a:extLst>
              <a:ext uri="{FF2B5EF4-FFF2-40B4-BE49-F238E27FC236}">
                <a16:creationId xmlns:a16="http://schemas.microsoft.com/office/drawing/2014/main" id="{4235D7CC-76F0-404E-861B-E1B3C4CC5A59}"/>
              </a:ext>
            </a:extLst>
          </p:cNvPr>
          <p:cNvSpPr txBox="1">
            <a:spLocks noChangeArrowheads="1"/>
          </p:cNvSpPr>
          <p:nvPr/>
        </p:nvSpPr>
        <p:spPr bwMode="auto">
          <a:xfrm>
            <a:off x="1363148" y="1512487"/>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98" name="Text Box 6">
            <a:extLst>
              <a:ext uri="{FF2B5EF4-FFF2-40B4-BE49-F238E27FC236}">
                <a16:creationId xmlns:a16="http://schemas.microsoft.com/office/drawing/2014/main" id="{953F5FAC-08AE-194D-B2CE-9B6B600D3EDB}"/>
              </a:ext>
            </a:extLst>
          </p:cNvPr>
          <p:cNvSpPr txBox="1">
            <a:spLocks noChangeArrowheads="1"/>
          </p:cNvSpPr>
          <p:nvPr/>
        </p:nvSpPr>
        <p:spPr bwMode="auto">
          <a:xfrm>
            <a:off x="3803136" y="1507725"/>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99" name="Text Box 8">
            <a:extLst>
              <a:ext uri="{FF2B5EF4-FFF2-40B4-BE49-F238E27FC236}">
                <a16:creationId xmlns:a16="http://schemas.microsoft.com/office/drawing/2014/main" id="{2DF62C54-7EE2-504E-9ED2-FD3BAEEBEE7D}"/>
              </a:ext>
            </a:extLst>
          </p:cNvPr>
          <p:cNvSpPr txBox="1">
            <a:spLocks noChangeArrowheads="1"/>
          </p:cNvSpPr>
          <p:nvPr/>
        </p:nvSpPr>
        <p:spPr bwMode="auto">
          <a:xfrm>
            <a:off x="3806311" y="3131737"/>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00" name="Text Box 10">
            <a:extLst>
              <a:ext uri="{FF2B5EF4-FFF2-40B4-BE49-F238E27FC236}">
                <a16:creationId xmlns:a16="http://schemas.microsoft.com/office/drawing/2014/main" id="{F5B1E309-F4E4-3E42-B8AD-EA1C2D480B04}"/>
              </a:ext>
            </a:extLst>
          </p:cNvPr>
          <p:cNvSpPr txBox="1">
            <a:spLocks noChangeArrowheads="1"/>
          </p:cNvSpPr>
          <p:nvPr/>
        </p:nvSpPr>
        <p:spPr bwMode="auto">
          <a:xfrm>
            <a:off x="3812661" y="39874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01" name="Text Box 11">
            <a:extLst>
              <a:ext uri="{FF2B5EF4-FFF2-40B4-BE49-F238E27FC236}">
                <a16:creationId xmlns:a16="http://schemas.microsoft.com/office/drawing/2014/main" id="{74D64A46-9479-E449-9C31-02C5EA831827}"/>
              </a:ext>
            </a:extLst>
          </p:cNvPr>
          <p:cNvSpPr txBox="1">
            <a:spLocks noChangeArrowheads="1"/>
          </p:cNvSpPr>
          <p:nvPr/>
        </p:nvSpPr>
        <p:spPr bwMode="auto">
          <a:xfrm>
            <a:off x="3809486" y="2445937"/>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2" name="Text Box 12">
            <a:extLst>
              <a:ext uri="{FF2B5EF4-FFF2-40B4-BE49-F238E27FC236}">
                <a16:creationId xmlns:a16="http://schemas.microsoft.com/office/drawing/2014/main" id="{FBDCC4E2-EF23-6A40-BE13-E84BE9B5BE20}"/>
              </a:ext>
            </a:extLst>
          </p:cNvPr>
          <p:cNvSpPr txBox="1">
            <a:spLocks noChangeArrowheads="1"/>
          </p:cNvSpPr>
          <p:nvPr/>
        </p:nvSpPr>
        <p:spPr bwMode="auto">
          <a:xfrm>
            <a:off x="3806311" y="3357162"/>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03" name="Text Box 13">
            <a:extLst>
              <a:ext uri="{FF2B5EF4-FFF2-40B4-BE49-F238E27FC236}">
                <a16:creationId xmlns:a16="http://schemas.microsoft.com/office/drawing/2014/main" id="{CF703E46-2D8D-D04C-903D-4C60258391B2}"/>
              </a:ext>
            </a:extLst>
          </p:cNvPr>
          <p:cNvSpPr txBox="1">
            <a:spLocks noChangeArrowheads="1"/>
          </p:cNvSpPr>
          <p:nvPr/>
        </p:nvSpPr>
        <p:spPr bwMode="auto">
          <a:xfrm>
            <a:off x="3806311" y="4182662"/>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04" name="Text Box 14">
            <a:extLst>
              <a:ext uri="{FF2B5EF4-FFF2-40B4-BE49-F238E27FC236}">
                <a16:creationId xmlns:a16="http://schemas.microsoft.com/office/drawing/2014/main" id="{07E7A3F6-47D9-9847-BA58-BF9687C85206}"/>
              </a:ext>
            </a:extLst>
          </p:cNvPr>
          <p:cNvSpPr txBox="1">
            <a:spLocks noChangeArrowheads="1"/>
          </p:cNvSpPr>
          <p:nvPr/>
        </p:nvSpPr>
        <p:spPr bwMode="auto">
          <a:xfrm>
            <a:off x="1291711" y="2695175"/>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05" name="Text Box 15">
            <a:extLst>
              <a:ext uri="{FF2B5EF4-FFF2-40B4-BE49-F238E27FC236}">
                <a16:creationId xmlns:a16="http://schemas.microsoft.com/office/drawing/2014/main" id="{7C6243EA-A0F0-0449-95A0-3D47329274F1}"/>
              </a:ext>
            </a:extLst>
          </p:cNvPr>
          <p:cNvSpPr txBox="1">
            <a:spLocks noChangeArrowheads="1"/>
          </p:cNvSpPr>
          <p:nvPr/>
        </p:nvSpPr>
        <p:spPr bwMode="auto">
          <a:xfrm>
            <a:off x="1136136" y="3788962"/>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6" name="Text Box 17">
            <a:extLst>
              <a:ext uri="{FF2B5EF4-FFF2-40B4-BE49-F238E27FC236}">
                <a16:creationId xmlns:a16="http://schemas.microsoft.com/office/drawing/2014/main" id="{C58AD36B-83D7-F945-860A-84F900A595DB}"/>
              </a:ext>
            </a:extLst>
          </p:cNvPr>
          <p:cNvSpPr txBox="1">
            <a:spLocks noChangeArrowheads="1"/>
          </p:cNvSpPr>
          <p:nvPr/>
        </p:nvSpPr>
        <p:spPr bwMode="auto">
          <a:xfrm>
            <a:off x="1136136" y="291425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07" name="Text Box 18">
            <a:extLst>
              <a:ext uri="{FF2B5EF4-FFF2-40B4-BE49-F238E27FC236}">
                <a16:creationId xmlns:a16="http://schemas.microsoft.com/office/drawing/2014/main" id="{095222A4-B6FD-9943-8053-5736B6B34CF7}"/>
              </a:ext>
            </a:extLst>
          </p:cNvPr>
          <p:cNvSpPr txBox="1">
            <a:spLocks noChangeArrowheads="1"/>
          </p:cNvSpPr>
          <p:nvPr/>
        </p:nvSpPr>
        <p:spPr bwMode="auto">
          <a:xfrm>
            <a:off x="1280598" y="3549250"/>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08" name="Text Box 7">
            <a:extLst>
              <a:ext uri="{FF2B5EF4-FFF2-40B4-BE49-F238E27FC236}">
                <a16:creationId xmlns:a16="http://schemas.microsoft.com/office/drawing/2014/main" id="{6AF201BE-3F74-FC4D-95DC-C10707E5BA59}"/>
              </a:ext>
            </a:extLst>
          </p:cNvPr>
          <p:cNvSpPr txBox="1">
            <a:spLocks noChangeArrowheads="1"/>
          </p:cNvSpPr>
          <p:nvPr/>
        </p:nvSpPr>
        <p:spPr bwMode="auto">
          <a:xfrm>
            <a:off x="1125023" y="1952225"/>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09" name="Text Box 9">
            <a:extLst>
              <a:ext uri="{FF2B5EF4-FFF2-40B4-BE49-F238E27FC236}">
                <a16:creationId xmlns:a16="http://schemas.microsoft.com/office/drawing/2014/main" id="{853C3A29-6F14-6A4A-ADF9-EDBEBC72749B}"/>
              </a:ext>
            </a:extLst>
          </p:cNvPr>
          <p:cNvSpPr txBox="1">
            <a:spLocks noChangeArrowheads="1"/>
          </p:cNvSpPr>
          <p:nvPr/>
        </p:nvSpPr>
        <p:spPr bwMode="auto">
          <a:xfrm>
            <a:off x="3801548" y="22348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10" name="Group 37">
            <a:extLst>
              <a:ext uri="{FF2B5EF4-FFF2-40B4-BE49-F238E27FC236}">
                <a16:creationId xmlns:a16="http://schemas.microsoft.com/office/drawing/2014/main" id="{09358D04-CB4E-924F-B392-361B873A9C36}"/>
              </a:ext>
            </a:extLst>
          </p:cNvPr>
          <p:cNvGrpSpPr>
            <a:grpSpLocks/>
          </p:cNvGrpSpPr>
          <p:nvPr/>
        </p:nvGrpSpPr>
        <p:grpSpPr bwMode="auto">
          <a:xfrm>
            <a:off x="2341048" y="2022075"/>
            <a:ext cx="1471613" cy="512762"/>
            <a:chOff x="850" y="1159"/>
            <a:chExt cx="927" cy="323"/>
          </a:xfrm>
        </p:grpSpPr>
        <p:sp>
          <p:nvSpPr>
            <p:cNvPr id="211" name="Line 19">
              <a:extLst>
                <a:ext uri="{FF2B5EF4-FFF2-40B4-BE49-F238E27FC236}">
                  <a16:creationId xmlns:a16="http://schemas.microsoft.com/office/drawing/2014/main" id="{E1536B10-88F6-7D46-8019-7977772178F2}"/>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2" name="Text Box 28">
              <a:extLst>
                <a:ext uri="{FF2B5EF4-FFF2-40B4-BE49-F238E27FC236}">
                  <a16:creationId xmlns:a16="http://schemas.microsoft.com/office/drawing/2014/main" id="{A675AD5E-AFEE-4949-B39C-59B23A44989E}"/>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3" name="Group 43">
            <a:extLst>
              <a:ext uri="{FF2B5EF4-FFF2-40B4-BE49-F238E27FC236}">
                <a16:creationId xmlns:a16="http://schemas.microsoft.com/office/drawing/2014/main" id="{166F1C07-BDF7-5D4C-9BC8-70CDD30FC5D1}"/>
              </a:ext>
            </a:extLst>
          </p:cNvPr>
          <p:cNvGrpSpPr>
            <a:grpSpLocks/>
          </p:cNvGrpSpPr>
          <p:nvPr/>
        </p:nvGrpSpPr>
        <p:grpSpPr bwMode="auto">
          <a:xfrm>
            <a:off x="2334698" y="3758800"/>
            <a:ext cx="1471613" cy="487362"/>
            <a:chOff x="846" y="2253"/>
            <a:chExt cx="927" cy="307"/>
          </a:xfrm>
        </p:grpSpPr>
        <p:sp>
          <p:nvSpPr>
            <p:cNvPr id="214" name="Line 24">
              <a:extLst>
                <a:ext uri="{FF2B5EF4-FFF2-40B4-BE49-F238E27FC236}">
                  <a16:creationId xmlns:a16="http://schemas.microsoft.com/office/drawing/2014/main" id="{65D4B99D-08A4-684C-BFAA-D46F7BDFF3D7}"/>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5" name="Text Box 29">
              <a:extLst>
                <a:ext uri="{FF2B5EF4-FFF2-40B4-BE49-F238E27FC236}">
                  <a16:creationId xmlns:a16="http://schemas.microsoft.com/office/drawing/2014/main" id="{E39C763F-76C0-A342-980A-D2DA1340B692}"/>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16" name="Group 39">
            <a:extLst>
              <a:ext uri="{FF2B5EF4-FFF2-40B4-BE49-F238E27FC236}">
                <a16:creationId xmlns:a16="http://schemas.microsoft.com/office/drawing/2014/main" id="{E7B3DCA6-7A30-6E4A-B749-D291EA9179F9}"/>
              </a:ext>
            </a:extLst>
          </p:cNvPr>
          <p:cNvGrpSpPr>
            <a:grpSpLocks/>
          </p:cNvGrpSpPr>
          <p:nvPr/>
        </p:nvGrpSpPr>
        <p:grpSpPr bwMode="auto">
          <a:xfrm>
            <a:off x="2348986" y="2896787"/>
            <a:ext cx="1471612" cy="504825"/>
            <a:chOff x="855" y="1710"/>
            <a:chExt cx="927" cy="318"/>
          </a:xfrm>
        </p:grpSpPr>
        <p:sp>
          <p:nvSpPr>
            <p:cNvPr id="217" name="Line 23">
              <a:extLst>
                <a:ext uri="{FF2B5EF4-FFF2-40B4-BE49-F238E27FC236}">
                  <a16:creationId xmlns:a16="http://schemas.microsoft.com/office/drawing/2014/main" id="{F48A2643-A8C6-1A4D-95B1-E19CDFD69368}"/>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18" name="Text Box 30">
              <a:extLst>
                <a:ext uri="{FF2B5EF4-FFF2-40B4-BE49-F238E27FC236}">
                  <a16:creationId xmlns:a16="http://schemas.microsoft.com/office/drawing/2014/main" id="{7B926EE6-52D5-3840-851B-CF35806F06C4}"/>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19" name="Group 40">
            <a:extLst>
              <a:ext uri="{FF2B5EF4-FFF2-40B4-BE49-F238E27FC236}">
                <a16:creationId xmlns:a16="http://schemas.microsoft.com/office/drawing/2014/main" id="{A3009243-363B-554D-BAFE-7119F17A8E3E}"/>
              </a:ext>
            </a:extLst>
          </p:cNvPr>
          <p:cNvGrpSpPr>
            <a:grpSpLocks/>
          </p:cNvGrpSpPr>
          <p:nvPr/>
        </p:nvGrpSpPr>
        <p:grpSpPr bwMode="auto">
          <a:xfrm>
            <a:off x="2334698" y="3361925"/>
            <a:ext cx="1471613" cy="471487"/>
            <a:chOff x="846" y="2003"/>
            <a:chExt cx="927" cy="297"/>
          </a:xfrm>
        </p:grpSpPr>
        <p:sp>
          <p:nvSpPr>
            <p:cNvPr id="220" name="Line 26">
              <a:extLst>
                <a:ext uri="{FF2B5EF4-FFF2-40B4-BE49-F238E27FC236}">
                  <a16:creationId xmlns:a16="http://schemas.microsoft.com/office/drawing/2014/main" id="{D3AA85D2-AF11-984A-9EAB-8E45BC868FA2}"/>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1" name="Text Box 31">
              <a:extLst>
                <a:ext uri="{FF2B5EF4-FFF2-40B4-BE49-F238E27FC236}">
                  <a16:creationId xmlns:a16="http://schemas.microsoft.com/office/drawing/2014/main" id="{7037D874-E673-BB42-9499-C5B48BC3341A}"/>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22" name="Group 38">
            <a:extLst>
              <a:ext uri="{FF2B5EF4-FFF2-40B4-BE49-F238E27FC236}">
                <a16:creationId xmlns:a16="http://schemas.microsoft.com/office/drawing/2014/main" id="{132C8471-3B30-C44D-B74D-246FC786F37F}"/>
              </a:ext>
            </a:extLst>
          </p:cNvPr>
          <p:cNvGrpSpPr>
            <a:grpSpLocks/>
          </p:cNvGrpSpPr>
          <p:nvPr/>
        </p:nvGrpSpPr>
        <p:grpSpPr bwMode="auto">
          <a:xfrm>
            <a:off x="2326761" y="2522137"/>
            <a:ext cx="1471612" cy="455613"/>
            <a:chOff x="841" y="1474"/>
            <a:chExt cx="927" cy="287"/>
          </a:xfrm>
        </p:grpSpPr>
        <p:sp>
          <p:nvSpPr>
            <p:cNvPr id="223" name="Line 25">
              <a:extLst>
                <a:ext uri="{FF2B5EF4-FFF2-40B4-BE49-F238E27FC236}">
                  <a16:creationId xmlns:a16="http://schemas.microsoft.com/office/drawing/2014/main" id="{6959994A-0B95-094C-9702-6ACA4337EA2D}"/>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4" name="Text Box 32">
              <a:extLst>
                <a:ext uri="{FF2B5EF4-FFF2-40B4-BE49-F238E27FC236}">
                  <a16:creationId xmlns:a16="http://schemas.microsoft.com/office/drawing/2014/main" id="{DCF9302E-EEF0-B04C-A3CA-B6C1A0083288}"/>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25" name="Group 44">
            <a:extLst>
              <a:ext uri="{FF2B5EF4-FFF2-40B4-BE49-F238E27FC236}">
                <a16:creationId xmlns:a16="http://schemas.microsoft.com/office/drawing/2014/main" id="{6DBBBBE3-388C-C24B-A7D7-89C703BC089D}"/>
              </a:ext>
            </a:extLst>
          </p:cNvPr>
          <p:cNvGrpSpPr>
            <a:grpSpLocks/>
          </p:cNvGrpSpPr>
          <p:nvPr/>
        </p:nvGrpSpPr>
        <p:grpSpPr bwMode="auto">
          <a:xfrm>
            <a:off x="2320411" y="4214412"/>
            <a:ext cx="1471612" cy="461963"/>
            <a:chOff x="837" y="2540"/>
            <a:chExt cx="927" cy="291"/>
          </a:xfrm>
        </p:grpSpPr>
        <p:sp>
          <p:nvSpPr>
            <p:cNvPr id="226" name="Line 27">
              <a:extLst>
                <a:ext uri="{FF2B5EF4-FFF2-40B4-BE49-F238E27FC236}">
                  <a16:creationId xmlns:a16="http://schemas.microsoft.com/office/drawing/2014/main" id="{7E664FD8-996B-124A-B106-386F80EF50EE}"/>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7" name="Text Box 33">
              <a:extLst>
                <a:ext uri="{FF2B5EF4-FFF2-40B4-BE49-F238E27FC236}">
                  <a16:creationId xmlns:a16="http://schemas.microsoft.com/office/drawing/2014/main" id="{E9D2F746-6389-2444-A5E1-6FB42FF57ED6}"/>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228" name="Text Box 45">
            <a:extLst>
              <a:ext uri="{FF2B5EF4-FFF2-40B4-BE49-F238E27FC236}">
                <a16:creationId xmlns:a16="http://schemas.microsoft.com/office/drawing/2014/main" id="{0A93A727-0C76-DB44-9B3D-D9D92A7DB9C6}"/>
              </a:ext>
            </a:extLst>
          </p:cNvPr>
          <p:cNvSpPr txBox="1">
            <a:spLocks noChangeArrowheads="1"/>
          </p:cNvSpPr>
          <p:nvPr/>
        </p:nvSpPr>
        <p:spPr bwMode="auto">
          <a:xfrm>
            <a:off x="2628386" y="5293912"/>
            <a:ext cx="1252537"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(a) no loss</a:t>
            </a:r>
          </a:p>
        </p:txBody>
      </p:sp>
      <p:sp>
        <p:nvSpPr>
          <p:cNvPr id="229" name="Text Box 46">
            <a:extLst>
              <a:ext uri="{FF2B5EF4-FFF2-40B4-BE49-F238E27FC236}">
                <a16:creationId xmlns:a16="http://schemas.microsoft.com/office/drawing/2014/main" id="{B77F9079-0CCA-744D-9DFE-229523FF9EEF}"/>
              </a:ext>
            </a:extLst>
          </p:cNvPr>
          <p:cNvSpPr txBox="1">
            <a:spLocks noChangeArrowheads="1"/>
          </p:cNvSpPr>
          <p:nvPr/>
        </p:nvSpPr>
        <p:spPr bwMode="auto">
          <a:xfrm>
            <a:off x="7079959" y="1461687"/>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30" name="Text Box 47">
            <a:extLst>
              <a:ext uri="{FF2B5EF4-FFF2-40B4-BE49-F238E27FC236}">
                <a16:creationId xmlns:a16="http://schemas.microsoft.com/office/drawing/2014/main" id="{B39810E0-29DE-BE4C-BF65-C4554F0C2A10}"/>
              </a:ext>
            </a:extLst>
          </p:cNvPr>
          <p:cNvSpPr txBox="1">
            <a:spLocks noChangeArrowheads="1"/>
          </p:cNvSpPr>
          <p:nvPr/>
        </p:nvSpPr>
        <p:spPr bwMode="auto">
          <a:xfrm>
            <a:off x="9519946" y="1456925"/>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31" name="Text Box 48">
            <a:extLst>
              <a:ext uri="{FF2B5EF4-FFF2-40B4-BE49-F238E27FC236}">
                <a16:creationId xmlns:a16="http://schemas.microsoft.com/office/drawing/2014/main" id="{C93070BC-AD37-CE48-8113-A425136649B5}"/>
              </a:ext>
            </a:extLst>
          </p:cNvPr>
          <p:cNvSpPr txBox="1">
            <a:spLocks noChangeArrowheads="1"/>
          </p:cNvSpPr>
          <p:nvPr/>
        </p:nvSpPr>
        <p:spPr bwMode="auto">
          <a:xfrm>
            <a:off x="9521534" y="4373162"/>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32" name="Text Box 49">
            <a:extLst>
              <a:ext uri="{FF2B5EF4-FFF2-40B4-BE49-F238E27FC236}">
                <a16:creationId xmlns:a16="http://schemas.microsoft.com/office/drawing/2014/main" id="{BAC5BE6B-684D-294E-91C5-DD7058B132AB}"/>
              </a:ext>
            </a:extLst>
          </p:cNvPr>
          <p:cNvSpPr txBox="1">
            <a:spLocks noChangeArrowheads="1"/>
          </p:cNvSpPr>
          <p:nvPr/>
        </p:nvSpPr>
        <p:spPr bwMode="auto">
          <a:xfrm>
            <a:off x="9529471" y="5214537"/>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33" name="Text Box 50">
            <a:extLst>
              <a:ext uri="{FF2B5EF4-FFF2-40B4-BE49-F238E27FC236}">
                <a16:creationId xmlns:a16="http://schemas.microsoft.com/office/drawing/2014/main" id="{38A95A95-ECA6-1F4F-BB93-8A237B92F265}"/>
              </a:ext>
            </a:extLst>
          </p:cNvPr>
          <p:cNvSpPr txBox="1">
            <a:spLocks noChangeArrowheads="1"/>
          </p:cNvSpPr>
          <p:nvPr/>
        </p:nvSpPr>
        <p:spPr bwMode="auto">
          <a:xfrm>
            <a:off x="9526296" y="2395137"/>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4" name="Text Box 51">
            <a:extLst>
              <a:ext uri="{FF2B5EF4-FFF2-40B4-BE49-F238E27FC236}">
                <a16:creationId xmlns:a16="http://schemas.microsoft.com/office/drawing/2014/main" id="{E34E5A4F-7761-E54D-9493-85E43D4F88E3}"/>
              </a:ext>
            </a:extLst>
          </p:cNvPr>
          <p:cNvSpPr txBox="1">
            <a:spLocks noChangeArrowheads="1"/>
          </p:cNvSpPr>
          <p:nvPr/>
        </p:nvSpPr>
        <p:spPr bwMode="auto">
          <a:xfrm>
            <a:off x="9523121" y="4584300"/>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35" name="Text Box 52">
            <a:extLst>
              <a:ext uri="{FF2B5EF4-FFF2-40B4-BE49-F238E27FC236}">
                <a16:creationId xmlns:a16="http://schemas.microsoft.com/office/drawing/2014/main" id="{D16E11FB-EE35-2140-B6B1-8BA74CDF3465}"/>
              </a:ext>
            </a:extLst>
          </p:cNvPr>
          <p:cNvSpPr txBox="1">
            <a:spLocks noChangeArrowheads="1"/>
          </p:cNvSpPr>
          <p:nvPr/>
        </p:nvSpPr>
        <p:spPr bwMode="auto">
          <a:xfrm>
            <a:off x="9523121" y="5409800"/>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36" name="Text Box 53">
            <a:extLst>
              <a:ext uri="{FF2B5EF4-FFF2-40B4-BE49-F238E27FC236}">
                <a16:creationId xmlns:a16="http://schemas.microsoft.com/office/drawing/2014/main" id="{7C3E4221-F85D-7A47-8A21-C9CAD5DD38EB}"/>
              </a:ext>
            </a:extLst>
          </p:cNvPr>
          <p:cNvSpPr txBox="1">
            <a:spLocks noChangeArrowheads="1"/>
          </p:cNvSpPr>
          <p:nvPr/>
        </p:nvSpPr>
        <p:spPr bwMode="auto">
          <a:xfrm>
            <a:off x="7008521" y="2644375"/>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37" name="Text Box 54">
            <a:extLst>
              <a:ext uri="{FF2B5EF4-FFF2-40B4-BE49-F238E27FC236}">
                <a16:creationId xmlns:a16="http://schemas.microsoft.com/office/drawing/2014/main" id="{5EBBB81F-0421-D749-BA75-69B429681049}"/>
              </a:ext>
            </a:extLst>
          </p:cNvPr>
          <p:cNvSpPr txBox="1">
            <a:spLocks noChangeArrowheads="1"/>
          </p:cNvSpPr>
          <p:nvPr/>
        </p:nvSpPr>
        <p:spPr bwMode="auto">
          <a:xfrm>
            <a:off x="6852946" y="501610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38" name="Text Box 55">
            <a:extLst>
              <a:ext uri="{FF2B5EF4-FFF2-40B4-BE49-F238E27FC236}">
                <a16:creationId xmlns:a16="http://schemas.microsoft.com/office/drawing/2014/main" id="{D284D67E-01F5-D942-9024-5147EB6ECBF7}"/>
              </a:ext>
            </a:extLst>
          </p:cNvPr>
          <p:cNvSpPr txBox="1">
            <a:spLocks noChangeArrowheads="1"/>
          </p:cNvSpPr>
          <p:nvPr/>
        </p:nvSpPr>
        <p:spPr bwMode="auto">
          <a:xfrm>
            <a:off x="6852946" y="2863450"/>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39" name="Text Box 56">
            <a:extLst>
              <a:ext uri="{FF2B5EF4-FFF2-40B4-BE49-F238E27FC236}">
                <a16:creationId xmlns:a16="http://schemas.microsoft.com/office/drawing/2014/main" id="{A96E3C21-E923-6641-9449-C311D50094E5}"/>
              </a:ext>
            </a:extLst>
          </p:cNvPr>
          <p:cNvSpPr txBox="1">
            <a:spLocks noChangeArrowheads="1"/>
          </p:cNvSpPr>
          <p:nvPr/>
        </p:nvSpPr>
        <p:spPr bwMode="auto">
          <a:xfrm>
            <a:off x="6997409" y="4776387"/>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40" name="Text Box 57">
            <a:extLst>
              <a:ext uri="{FF2B5EF4-FFF2-40B4-BE49-F238E27FC236}">
                <a16:creationId xmlns:a16="http://schemas.microsoft.com/office/drawing/2014/main" id="{B3857487-8C16-8749-B6F0-A61DA7842D1C}"/>
              </a:ext>
            </a:extLst>
          </p:cNvPr>
          <p:cNvSpPr txBox="1">
            <a:spLocks noChangeArrowheads="1"/>
          </p:cNvSpPr>
          <p:nvPr/>
        </p:nvSpPr>
        <p:spPr bwMode="auto">
          <a:xfrm>
            <a:off x="6841834" y="1901425"/>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41" name="Text Box 58">
            <a:extLst>
              <a:ext uri="{FF2B5EF4-FFF2-40B4-BE49-F238E27FC236}">
                <a16:creationId xmlns:a16="http://schemas.microsoft.com/office/drawing/2014/main" id="{09BE22F1-E2C7-F840-9EDB-010AB9975B0E}"/>
              </a:ext>
            </a:extLst>
          </p:cNvPr>
          <p:cNvSpPr txBox="1">
            <a:spLocks noChangeArrowheads="1"/>
          </p:cNvSpPr>
          <p:nvPr/>
        </p:nvSpPr>
        <p:spPr bwMode="auto">
          <a:xfrm>
            <a:off x="9518359" y="2184000"/>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42" name="Group 59">
            <a:extLst>
              <a:ext uri="{FF2B5EF4-FFF2-40B4-BE49-F238E27FC236}">
                <a16:creationId xmlns:a16="http://schemas.microsoft.com/office/drawing/2014/main" id="{E96023CD-98EA-4D46-A675-AEE190E94DA3}"/>
              </a:ext>
            </a:extLst>
          </p:cNvPr>
          <p:cNvGrpSpPr>
            <a:grpSpLocks/>
          </p:cNvGrpSpPr>
          <p:nvPr/>
        </p:nvGrpSpPr>
        <p:grpSpPr bwMode="auto">
          <a:xfrm>
            <a:off x="8057859" y="1971275"/>
            <a:ext cx="1471612" cy="512762"/>
            <a:chOff x="850" y="1159"/>
            <a:chExt cx="927" cy="323"/>
          </a:xfrm>
        </p:grpSpPr>
        <p:sp>
          <p:nvSpPr>
            <p:cNvPr id="243" name="Line 60">
              <a:extLst>
                <a:ext uri="{FF2B5EF4-FFF2-40B4-BE49-F238E27FC236}">
                  <a16:creationId xmlns:a16="http://schemas.microsoft.com/office/drawing/2014/main" id="{3DC88CCC-5C5E-6A40-BBC7-416C5ED63E7A}"/>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4" name="Text Box 61">
              <a:extLst>
                <a:ext uri="{FF2B5EF4-FFF2-40B4-BE49-F238E27FC236}">
                  <a16:creationId xmlns:a16="http://schemas.microsoft.com/office/drawing/2014/main" id="{15663F65-17E3-8A4B-A7CB-12678A320623}"/>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5" name="Group 62">
            <a:extLst>
              <a:ext uri="{FF2B5EF4-FFF2-40B4-BE49-F238E27FC236}">
                <a16:creationId xmlns:a16="http://schemas.microsoft.com/office/drawing/2014/main" id="{A3E86C2E-1598-F746-90BA-375EC32E7F63}"/>
              </a:ext>
            </a:extLst>
          </p:cNvPr>
          <p:cNvGrpSpPr>
            <a:grpSpLocks/>
          </p:cNvGrpSpPr>
          <p:nvPr/>
        </p:nvGrpSpPr>
        <p:grpSpPr bwMode="auto">
          <a:xfrm>
            <a:off x="8051509" y="4985937"/>
            <a:ext cx="1471612" cy="487363"/>
            <a:chOff x="846" y="2253"/>
            <a:chExt cx="927" cy="307"/>
          </a:xfrm>
        </p:grpSpPr>
        <p:sp>
          <p:nvSpPr>
            <p:cNvPr id="246" name="Line 63">
              <a:extLst>
                <a:ext uri="{FF2B5EF4-FFF2-40B4-BE49-F238E27FC236}">
                  <a16:creationId xmlns:a16="http://schemas.microsoft.com/office/drawing/2014/main" id="{0290E24F-CA8A-7D41-AD89-945F9061C269}"/>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7" name="Text Box 64">
              <a:extLst>
                <a:ext uri="{FF2B5EF4-FFF2-40B4-BE49-F238E27FC236}">
                  <a16:creationId xmlns:a16="http://schemas.microsoft.com/office/drawing/2014/main" id="{95787234-AC16-C64F-BAAF-6116E3A1CE69}"/>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48" name="Group 68">
            <a:extLst>
              <a:ext uri="{FF2B5EF4-FFF2-40B4-BE49-F238E27FC236}">
                <a16:creationId xmlns:a16="http://schemas.microsoft.com/office/drawing/2014/main" id="{8F7C7CC8-14B9-8842-9B0D-6DB644B899AA}"/>
              </a:ext>
            </a:extLst>
          </p:cNvPr>
          <p:cNvGrpSpPr>
            <a:grpSpLocks/>
          </p:cNvGrpSpPr>
          <p:nvPr/>
        </p:nvGrpSpPr>
        <p:grpSpPr bwMode="auto">
          <a:xfrm>
            <a:off x="8051509" y="4589062"/>
            <a:ext cx="1471612" cy="471488"/>
            <a:chOff x="846" y="2003"/>
            <a:chExt cx="927" cy="297"/>
          </a:xfrm>
        </p:grpSpPr>
        <p:sp>
          <p:nvSpPr>
            <p:cNvPr id="249" name="Line 69">
              <a:extLst>
                <a:ext uri="{FF2B5EF4-FFF2-40B4-BE49-F238E27FC236}">
                  <a16:creationId xmlns:a16="http://schemas.microsoft.com/office/drawing/2014/main" id="{DC51DCB8-7F03-FF43-8481-0BB950FB4328}"/>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0" name="Text Box 70">
              <a:extLst>
                <a:ext uri="{FF2B5EF4-FFF2-40B4-BE49-F238E27FC236}">
                  <a16:creationId xmlns:a16="http://schemas.microsoft.com/office/drawing/2014/main" id="{2CACB117-AF7D-BF48-9824-6A98B36986C8}"/>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51" name="Group 71">
            <a:extLst>
              <a:ext uri="{FF2B5EF4-FFF2-40B4-BE49-F238E27FC236}">
                <a16:creationId xmlns:a16="http://schemas.microsoft.com/office/drawing/2014/main" id="{F9559054-8E07-D140-B2BF-83D78FFEDE1F}"/>
              </a:ext>
            </a:extLst>
          </p:cNvPr>
          <p:cNvGrpSpPr>
            <a:grpSpLocks/>
          </p:cNvGrpSpPr>
          <p:nvPr/>
        </p:nvGrpSpPr>
        <p:grpSpPr bwMode="auto">
          <a:xfrm>
            <a:off x="8043571" y="2471337"/>
            <a:ext cx="1471613" cy="455613"/>
            <a:chOff x="841" y="1474"/>
            <a:chExt cx="927" cy="287"/>
          </a:xfrm>
        </p:grpSpPr>
        <p:sp>
          <p:nvSpPr>
            <p:cNvPr id="252" name="Line 72">
              <a:extLst>
                <a:ext uri="{FF2B5EF4-FFF2-40B4-BE49-F238E27FC236}">
                  <a16:creationId xmlns:a16="http://schemas.microsoft.com/office/drawing/2014/main" id="{EC1868E2-1895-8348-966C-93D06CFC83C8}"/>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3" name="Text Box 73">
              <a:extLst>
                <a:ext uri="{FF2B5EF4-FFF2-40B4-BE49-F238E27FC236}">
                  <a16:creationId xmlns:a16="http://schemas.microsoft.com/office/drawing/2014/main" id="{DF711AA0-D78D-444E-9703-4A59DF126C5B}"/>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254" name="Group 74">
            <a:extLst>
              <a:ext uri="{FF2B5EF4-FFF2-40B4-BE49-F238E27FC236}">
                <a16:creationId xmlns:a16="http://schemas.microsoft.com/office/drawing/2014/main" id="{07374028-39C8-2B49-A708-435D85A50ED2}"/>
              </a:ext>
            </a:extLst>
          </p:cNvPr>
          <p:cNvGrpSpPr>
            <a:grpSpLocks/>
          </p:cNvGrpSpPr>
          <p:nvPr/>
        </p:nvGrpSpPr>
        <p:grpSpPr bwMode="auto">
          <a:xfrm>
            <a:off x="8037221" y="5436787"/>
            <a:ext cx="1471613" cy="466725"/>
            <a:chOff x="837" y="2537"/>
            <a:chExt cx="927" cy="294"/>
          </a:xfrm>
        </p:grpSpPr>
        <p:sp>
          <p:nvSpPr>
            <p:cNvPr id="255" name="Line 75">
              <a:extLst>
                <a:ext uri="{FF2B5EF4-FFF2-40B4-BE49-F238E27FC236}">
                  <a16:creationId xmlns:a16="http://schemas.microsoft.com/office/drawing/2014/main" id="{1B77C38B-89D8-4841-83E6-E0FE3FC2BA37}"/>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6" name="Text Box 76">
              <a:extLst>
                <a:ext uri="{FF2B5EF4-FFF2-40B4-BE49-F238E27FC236}">
                  <a16:creationId xmlns:a16="http://schemas.microsoft.com/office/drawing/2014/main" id="{5D036972-8C50-0C4C-9765-18BFA21A4E63}"/>
                </a:ext>
              </a:extLst>
            </p:cNvPr>
            <p:cNvSpPr txBox="1">
              <a:spLocks noChangeArrowheads="1"/>
            </p:cNvSpPr>
            <p:nvPr/>
          </p:nvSpPr>
          <p:spPr bwMode="auto">
            <a:xfrm>
              <a:off x="1091" y="2537"/>
              <a:ext cx="37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Tahoma" charset="0"/>
                  <a:ea typeface="ＭＳ Ｐゴシック" charset="0"/>
                  <a:cs typeface="+mn-cs"/>
                </a:rPr>
                <a:t>ack0</a:t>
              </a:r>
            </a:p>
          </p:txBody>
        </p:sp>
      </p:grpSp>
      <p:sp>
        <p:nvSpPr>
          <p:cNvPr id="257" name="Text Box 78">
            <a:extLst>
              <a:ext uri="{FF2B5EF4-FFF2-40B4-BE49-F238E27FC236}">
                <a16:creationId xmlns:a16="http://schemas.microsoft.com/office/drawing/2014/main" id="{369CE47E-1D71-7744-95BB-CAB6F57A655D}"/>
              </a:ext>
            </a:extLst>
          </p:cNvPr>
          <p:cNvSpPr txBox="1">
            <a:spLocks noChangeArrowheads="1"/>
          </p:cNvSpPr>
          <p:nvPr/>
        </p:nvSpPr>
        <p:spPr bwMode="auto">
          <a:xfrm>
            <a:off x="8130884" y="6207345"/>
            <a:ext cx="1671637"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(b) packet loss</a:t>
            </a:r>
          </a:p>
        </p:txBody>
      </p:sp>
      <p:grpSp>
        <p:nvGrpSpPr>
          <p:cNvPr id="258" name="Group 81">
            <a:extLst>
              <a:ext uri="{FF2B5EF4-FFF2-40B4-BE49-F238E27FC236}">
                <a16:creationId xmlns:a16="http://schemas.microsoft.com/office/drawing/2014/main" id="{58D1FC7F-D1DB-9742-BCDA-95EAEA7F7541}"/>
              </a:ext>
            </a:extLst>
          </p:cNvPr>
          <p:cNvGrpSpPr>
            <a:grpSpLocks/>
          </p:cNvGrpSpPr>
          <p:nvPr/>
        </p:nvGrpSpPr>
        <p:grpSpPr bwMode="auto">
          <a:xfrm>
            <a:off x="8065796" y="2845987"/>
            <a:ext cx="1157288" cy="738188"/>
            <a:chOff x="3726" y="1687"/>
            <a:chExt cx="729" cy="465"/>
          </a:xfrm>
        </p:grpSpPr>
        <p:sp>
          <p:nvSpPr>
            <p:cNvPr id="259" name="Line 66">
              <a:extLst>
                <a:ext uri="{FF2B5EF4-FFF2-40B4-BE49-F238E27FC236}">
                  <a16:creationId xmlns:a16="http://schemas.microsoft.com/office/drawing/2014/main" id="{8586B367-BD51-F743-AED9-6217A75B9EB8}"/>
                </a:ext>
              </a:extLst>
            </p:cNvPr>
            <p:cNvSpPr>
              <a:spLocks noChangeShapeType="1"/>
            </p:cNvSpPr>
            <p:nvPr/>
          </p:nvSpPr>
          <p:spPr bwMode="auto">
            <a:xfrm>
              <a:off x="3726" y="1780"/>
              <a:ext cx="548" cy="148"/>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Text Box 67">
              <a:extLst>
                <a:ext uri="{FF2B5EF4-FFF2-40B4-BE49-F238E27FC236}">
                  <a16:creationId xmlns:a16="http://schemas.microsoft.com/office/drawing/2014/main" id="{45395DCC-EA5A-E34D-854F-760FBAD59874}"/>
                </a:ext>
              </a:extLst>
            </p:cNvPr>
            <p:cNvSpPr txBox="1">
              <a:spLocks noChangeArrowheads="1"/>
            </p:cNvSpPr>
            <p:nvPr/>
          </p:nvSpPr>
          <p:spPr bwMode="auto">
            <a:xfrm>
              <a:off x="3965" y="1687"/>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99"/>
                  </a:solidFill>
                  <a:effectLst/>
                  <a:uLnTx/>
                  <a:uFillTx/>
                  <a:latin typeface="Arial" charset="0"/>
                  <a:ea typeface="ＭＳ Ｐゴシック" charset="0"/>
                  <a:cs typeface="+mn-cs"/>
                </a:rPr>
                <a:t>pkt1</a:t>
              </a:r>
            </a:p>
          </p:txBody>
        </p:sp>
        <p:sp>
          <p:nvSpPr>
            <p:cNvPr id="261" name="Text Box 79">
              <a:extLst>
                <a:ext uri="{FF2B5EF4-FFF2-40B4-BE49-F238E27FC236}">
                  <a16:creationId xmlns:a16="http://schemas.microsoft.com/office/drawing/2014/main" id="{28259E79-639E-E24B-A02E-4313B3CAB50B}"/>
                </a:ext>
              </a:extLst>
            </p:cNvPr>
            <p:cNvSpPr txBox="1">
              <a:spLocks noChangeArrowheads="1"/>
            </p:cNvSpPr>
            <p:nvPr/>
          </p:nvSpPr>
          <p:spPr bwMode="auto">
            <a:xfrm>
              <a:off x="4185" y="1808"/>
              <a:ext cx="215"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262" name="Text Box 80">
              <a:extLst>
                <a:ext uri="{FF2B5EF4-FFF2-40B4-BE49-F238E27FC236}">
                  <a16:creationId xmlns:a16="http://schemas.microsoft.com/office/drawing/2014/main" id="{8928A415-686E-1940-B399-6DD126A266C2}"/>
                </a:ext>
              </a:extLst>
            </p:cNvPr>
            <p:cNvSpPr txBox="1">
              <a:spLocks noChangeArrowheads="1"/>
            </p:cNvSpPr>
            <p:nvPr/>
          </p:nvSpPr>
          <p:spPr bwMode="auto">
            <a:xfrm>
              <a:off x="4126" y="1940"/>
              <a:ext cx="32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263" name="Group 86">
            <a:extLst>
              <a:ext uri="{FF2B5EF4-FFF2-40B4-BE49-F238E27FC236}">
                <a16:creationId xmlns:a16="http://schemas.microsoft.com/office/drawing/2014/main" id="{0751228C-C56A-4145-9744-AA4B5D7B422B}"/>
              </a:ext>
            </a:extLst>
          </p:cNvPr>
          <p:cNvGrpSpPr>
            <a:grpSpLocks/>
          </p:cNvGrpSpPr>
          <p:nvPr/>
        </p:nvGrpSpPr>
        <p:grpSpPr bwMode="auto">
          <a:xfrm>
            <a:off x="7946734" y="3149200"/>
            <a:ext cx="122237" cy="1033462"/>
            <a:chOff x="3651" y="1878"/>
            <a:chExt cx="78" cy="963"/>
          </a:xfrm>
        </p:grpSpPr>
        <p:sp>
          <p:nvSpPr>
            <p:cNvPr id="264" name="Line 82">
              <a:extLst>
                <a:ext uri="{FF2B5EF4-FFF2-40B4-BE49-F238E27FC236}">
                  <a16:creationId xmlns:a16="http://schemas.microsoft.com/office/drawing/2014/main" id="{3C08A3AA-5F97-BA41-9BF4-A9FAFC6B700B}"/>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5" name="Line 84">
              <a:extLst>
                <a:ext uri="{FF2B5EF4-FFF2-40B4-BE49-F238E27FC236}">
                  <a16:creationId xmlns:a16="http://schemas.microsoft.com/office/drawing/2014/main" id="{4B808BC0-C4AA-8A47-AD7A-9C138A93A79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6" name="Line 85">
              <a:extLst>
                <a:ext uri="{FF2B5EF4-FFF2-40B4-BE49-F238E27FC236}">
                  <a16:creationId xmlns:a16="http://schemas.microsoft.com/office/drawing/2014/main" id="{2D5E6195-4AC0-E644-96BD-40B80CE7C01E}"/>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67" name="Group 88">
            <a:extLst>
              <a:ext uri="{FF2B5EF4-FFF2-40B4-BE49-F238E27FC236}">
                <a16:creationId xmlns:a16="http://schemas.microsoft.com/office/drawing/2014/main" id="{932E32A0-5C3E-3046-BAAA-21A55DF9DD28}"/>
              </a:ext>
            </a:extLst>
          </p:cNvPr>
          <p:cNvGrpSpPr>
            <a:grpSpLocks/>
          </p:cNvGrpSpPr>
          <p:nvPr/>
        </p:nvGrpSpPr>
        <p:grpSpPr bwMode="auto">
          <a:xfrm>
            <a:off x="8075321" y="4138212"/>
            <a:ext cx="1471613" cy="504825"/>
            <a:chOff x="855" y="1710"/>
            <a:chExt cx="927" cy="318"/>
          </a:xfrm>
        </p:grpSpPr>
        <p:sp>
          <p:nvSpPr>
            <p:cNvPr id="268" name="Line 89">
              <a:extLst>
                <a:ext uri="{FF2B5EF4-FFF2-40B4-BE49-F238E27FC236}">
                  <a16:creationId xmlns:a16="http://schemas.microsoft.com/office/drawing/2014/main" id="{B54BB22F-1388-EC44-AB1D-26D4513198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9" name="Text Box 90">
              <a:extLst>
                <a:ext uri="{FF2B5EF4-FFF2-40B4-BE49-F238E27FC236}">
                  <a16:creationId xmlns:a16="http://schemas.microsoft.com/office/drawing/2014/main" id="{0D178261-4D19-EB46-A4F7-AB511FAB3D3B}"/>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270" name="Group 92">
            <a:extLst>
              <a:ext uri="{FF2B5EF4-FFF2-40B4-BE49-F238E27FC236}">
                <a16:creationId xmlns:a16="http://schemas.microsoft.com/office/drawing/2014/main" id="{2F31B7A3-D271-8245-A7D0-64CC20F4CE34}"/>
              </a:ext>
            </a:extLst>
          </p:cNvPr>
          <p:cNvGrpSpPr>
            <a:grpSpLocks/>
          </p:cNvGrpSpPr>
          <p:nvPr/>
        </p:nvGrpSpPr>
        <p:grpSpPr bwMode="auto">
          <a:xfrm>
            <a:off x="6643396" y="3761975"/>
            <a:ext cx="1377950" cy="731837"/>
            <a:chOff x="2802" y="2348"/>
            <a:chExt cx="868" cy="461"/>
          </a:xfrm>
        </p:grpSpPr>
        <p:pic>
          <p:nvPicPr>
            <p:cNvPr id="271" name="Picture 87" descr="alarm_clock_ringing">
              <a:extLst>
                <a:ext uri="{FF2B5EF4-FFF2-40B4-BE49-F238E27FC236}">
                  <a16:creationId xmlns:a16="http://schemas.microsoft.com/office/drawing/2014/main" id="{DE9E1E05-3488-EE4B-92F6-451228ABA5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2" name="Text Box 91">
              <a:extLst>
                <a:ext uri="{FF2B5EF4-FFF2-40B4-BE49-F238E27FC236}">
                  <a16:creationId xmlns:a16="http://schemas.microsoft.com/office/drawing/2014/main" id="{1CAC9FAC-E321-AF48-8EE2-DEA4784FF7C2}"/>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dirty="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resend pkt1</a:t>
              </a:r>
            </a:p>
          </p:txBody>
        </p:sp>
      </p:grpSp>
      <p:sp>
        <p:nvSpPr>
          <p:cNvPr id="79" name="Slide Number Placeholder 2">
            <a:extLst>
              <a:ext uri="{FF2B5EF4-FFF2-40B4-BE49-F238E27FC236}">
                <a16:creationId xmlns:a16="http://schemas.microsoft.com/office/drawing/2014/main" id="{F263271F-70B3-0945-8ECC-7ADB5445838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59</a:t>
            </a:fld>
            <a:endParaRPr lang="en-US" dirty="0"/>
          </a:p>
        </p:txBody>
      </p:sp>
    </p:spTree>
    <p:extLst>
      <p:ext uri="{BB962C8B-B14F-4D97-AF65-F5344CB8AC3E}">
        <p14:creationId xmlns:p14="http://schemas.microsoft.com/office/powerpoint/2010/main" val="2609423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wipe(left)">
                                      <p:cBhvr>
                                        <p:cTn id="7" dur="500"/>
                                        <p:tgtEl>
                                          <p:spTgt spid="21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09">
                                            <p:txEl>
                                              <p:pRg st="0" end="0"/>
                                            </p:txEl>
                                          </p:spTgt>
                                        </p:tgtEl>
                                        <p:attrNameLst>
                                          <p:attrName>style.visibility</p:attrName>
                                        </p:attrNameLst>
                                      </p:cBhvr>
                                      <p:to>
                                        <p:strVal val="visible"/>
                                      </p:to>
                                    </p:set>
                                    <p:animEffect transition="in" filter="dissolve">
                                      <p:cBhvr>
                                        <p:cTn id="11" dur="500"/>
                                        <p:tgtEl>
                                          <p:spTgt spid="209">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201"/>
                                        </p:tgtEl>
                                        <p:attrNameLst>
                                          <p:attrName>style.visibility</p:attrName>
                                        </p:attrNameLst>
                                      </p:cBhvr>
                                      <p:to>
                                        <p:strVal val="visible"/>
                                      </p:to>
                                    </p:set>
                                    <p:animEffect transition="in" filter="dissolve">
                                      <p:cBhvr>
                                        <p:cTn id="16" dur="500"/>
                                        <p:tgtEl>
                                          <p:spTgt spid="201"/>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222"/>
                                        </p:tgtEl>
                                        <p:attrNameLst>
                                          <p:attrName>style.visibility</p:attrName>
                                        </p:attrNameLst>
                                      </p:cBhvr>
                                      <p:to>
                                        <p:strVal val="visible"/>
                                      </p:to>
                                    </p:set>
                                    <p:animEffect transition="in" filter="wipe(right)">
                                      <p:cBhvr>
                                        <p:cTn id="20" dur="500"/>
                                        <p:tgtEl>
                                          <p:spTgt spid="222"/>
                                        </p:tgtEl>
                                      </p:cBhvr>
                                    </p:animEffect>
                                  </p:childTnLst>
                                </p:cTn>
                              </p:par>
                            </p:childTnLst>
                          </p:cTn>
                        </p:par>
                        <p:par>
                          <p:cTn id="21" fill="hold">
                            <p:stCondLst>
                              <p:cond delay="1000"/>
                            </p:stCondLst>
                            <p:childTnLst>
                              <p:par>
                                <p:cTn id="22" presetID="9" presetClass="entr" presetSubtype="0" fill="hold" grpId="0" nodeType="afterEffect">
                                  <p:stCondLst>
                                    <p:cond delay="0"/>
                                  </p:stCondLst>
                                  <p:childTnLst>
                                    <p:set>
                                      <p:cBhvr>
                                        <p:cTn id="23" dur="1" fill="hold">
                                          <p:stCondLst>
                                            <p:cond delay="0"/>
                                          </p:stCondLst>
                                        </p:cTn>
                                        <p:tgtEl>
                                          <p:spTgt spid="204"/>
                                        </p:tgtEl>
                                        <p:attrNameLst>
                                          <p:attrName>style.visibility</p:attrName>
                                        </p:attrNameLst>
                                      </p:cBhvr>
                                      <p:to>
                                        <p:strVal val="visible"/>
                                      </p:to>
                                    </p:set>
                                    <p:animEffect transition="in" filter="dissolve">
                                      <p:cBhvr>
                                        <p:cTn id="24" dur="500"/>
                                        <p:tgtEl>
                                          <p:spTgt spid="20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06"/>
                                        </p:tgtEl>
                                        <p:attrNameLst>
                                          <p:attrName>style.visibility</p:attrName>
                                        </p:attrNameLst>
                                      </p:cBhvr>
                                      <p:to>
                                        <p:strVal val="visible"/>
                                      </p:to>
                                    </p:set>
                                    <p:animEffect transition="in" filter="dissolve">
                                      <p:cBhvr>
                                        <p:cTn id="29" dur="500"/>
                                        <p:tgtEl>
                                          <p:spTgt spid="206"/>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216"/>
                                        </p:tgtEl>
                                        <p:attrNameLst>
                                          <p:attrName>style.visibility</p:attrName>
                                        </p:attrNameLst>
                                      </p:cBhvr>
                                      <p:to>
                                        <p:strVal val="visible"/>
                                      </p:to>
                                    </p:set>
                                    <p:animEffect transition="in" filter="wipe(left)">
                                      <p:cBhvr>
                                        <p:cTn id="33" dur="500"/>
                                        <p:tgtEl>
                                          <p:spTgt spid="216"/>
                                        </p:tgtEl>
                                      </p:cBhvr>
                                    </p:animEffect>
                                  </p:childTnLst>
                                </p:cTn>
                              </p:par>
                            </p:childTnLst>
                          </p:cTn>
                        </p:par>
                        <p:par>
                          <p:cTn id="34" fill="hold">
                            <p:stCondLst>
                              <p:cond delay="1000"/>
                            </p:stCondLst>
                            <p:childTnLst>
                              <p:par>
                                <p:cTn id="35" presetID="9" presetClass="entr" presetSubtype="0" fill="hold" nodeType="afterEffect">
                                  <p:stCondLst>
                                    <p:cond delay="0"/>
                                  </p:stCondLst>
                                  <p:childTnLst>
                                    <p:set>
                                      <p:cBhvr>
                                        <p:cTn id="36" dur="1" fill="hold">
                                          <p:stCondLst>
                                            <p:cond delay="0"/>
                                          </p:stCondLst>
                                        </p:cTn>
                                        <p:tgtEl>
                                          <p:spTgt spid="199">
                                            <p:txEl>
                                              <p:pRg st="0" end="0"/>
                                            </p:txEl>
                                          </p:spTgt>
                                        </p:tgtEl>
                                        <p:attrNameLst>
                                          <p:attrName>style.visibility</p:attrName>
                                        </p:attrNameLst>
                                      </p:cBhvr>
                                      <p:to>
                                        <p:strVal val="visible"/>
                                      </p:to>
                                    </p:set>
                                    <p:animEffect transition="in" filter="dissolve">
                                      <p:cBhvr>
                                        <p:cTn id="37" dur="500"/>
                                        <p:tgtEl>
                                          <p:spTgt spid="199">
                                            <p:txEl>
                                              <p:pRg st="0" end="0"/>
                                            </p:txEl>
                                          </p:spTgt>
                                        </p:tgtEl>
                                      </p:cBhvr>
                                    </p:animEffect>
                                  </p:childTnLst>
                                </p:cTn>
                              </p:par>
                            </p:childTnLst>
                          </p:cTn>
                        </p:par>
                        <p:par>
                          <p:cTn id="38" fill="hold">
                            <p:stCondLst>
                              <p:cond delay="1500"/>
                            </p:stCondLst>
                            <p:childTnLst>
                              <p:par>
                                <p:cTn id="39" presetID="9" presetClass="entr" presetSubtype="0" fill="hold" grpId="0" nodeType="afterEffect">
                                  <p:stCondLst>
                                    <p:cond delay="0"/>
                                  </p:stCondLst>
                                  <p:childTnLst>
                                    <p:set>
                                      <p:cBhvr>
                                        <p:cTn id="40" dur="1" fill="hold">
                                          <p:stCondLst>
                                            <p:cond delay="0"/>
                                          </p:stCondLst>
                                        </p:cTn>
                                        <p:tgtEl>
                                          <p:spTgt spid="202"/>
                                        </p:tgtEl>
                                        <p:attrNameLst>
                                          <p:attrName>style.visibility</p:attrName>
                                        </p:attrNameLst>
                                      </p:cBhvr>
                                      <p:to>
                                        <p:strVal val="visible"/>
                                      </p:to>
                                    </p:set>
                                    <p:animEffect transition="in" filter="dissolve">
                                      <p:cBhvr>
                                        <p:cTn id="41" dur="500"/>
                                        <p:tgtEl>
                                          <p:spTgt spid="202"/>
                                        </p:tgtEl>
                                      </p:cBhvr>
                                    </p:animEffect>
                                  </p:childTnLst>
                                </p:cTn>
                              </p:par>
                            </p:childTnLst>
                          </p:cTn>
                        </p:par>
                        <p:par>
                          <p:cTn id="42" fill="hold">
                            <p:stCondLst>
                              <p:cond delay="2000"/>
                            </p:stCondLst>
                            <p:childTnLst>
                              <p:par>
                                <p:cTn id="43" presetID="22" presetClass="entr" presetSubtype="2" fill="hold" nodeType="afterEffect">
                                  <p:stCondLst>
                                    <p:cond delay="0"/>
                                  </p:stCondLst>
                                  <p:childTnLst>
                                    <p:set>
                                      <p:cBhvr>
                                        <p:cTn id="44" dur="1" fill="hold">
                                          <p:stCondLst>
                                            <p:cond delay="0"/>
                                          </p:stCondLst>
                                        </p:cTn>
                                        <p:tgtEl>
                                          <p:spTgt spid="219"/>
                                        </p:tgtEl>
                                        <p:attrNameLst>
                                          <p:attrName>style.visibility</p:attrName>
                                        </p:attrNameLst>
                                      </p:cBhvr>
                                      <p:to>
                                        <p:strVal val="visible"/>
                                      </p:to>
                                    </p:set>
                                    <p:animEffect transition="in" filter="wipe(right)">
                                      <p:cBhvr>
                                        <p:cTn id="45" dur="500"/>
                                        <p:tgtEl>
                                          <p:spTgt spid="219"/>
                                        </p:tgtEl>
                                      </p:cBhvr>
                                    </p:animEffect>
                                  </p:childTnLst>
                                </p:cTn>
                              </p:par>
                            </p:childTnLst>
                          </p:cTn>
                        </p:par>
                        <p:par>
                          <p:cTn id="46" fill="hold">
                            <p:stCondLst>
                              <p:cond delay="2500"/>
                            </p:stCondLst>
                            <p:childTnLst>
                              <p:par>
                                <p:cTn id="47" presetID="9" presetClass="entr" presetSubtype="0" fill="hold" grpId="0" nodeType="afterEffect">
                                  <p:stCondLst>
                                    <p:cond delay="0"/>
                                  </p:stCondLst>
                                  <p:childTnLst>
                                    <p:set>
                                      <p:cBhvr>
                                        <p:cTn id="48" dur="1" fill="hold">
                                          <p:stCondLst>
                                            <p:cond delay="0"/>
                                          </p:stCondLst>
                                        </p:cTn>
                                        <p:tgtEl>
                                          <p:spTgt spid="207"/>
                                        </p:tgtEl>
                                        <p:attrNameLst>
                                          <p:attrName>style.visibility</p:attrName>
                                        </p:attrNameLst>
                                      </p:cBhvr>
                                      <p:to>
                                        <p:strVal val="visible"/>
                                      </p:to>
                                    </p:set>
                                    <p:animEffect transition="in" filter="dissolve">
                                      <p:cBhvr>
                                        <p:cTn id="49" dur="500"/>
                                        <p:tgtEl>
                                          <p:spTgt spid="207"/>
                                        </p:tgtEl>
                                      </p:cBhvr>
                                    </p:animEffect>
                                  </p:childTnLst>
                                </p:cTn>
                              </p:par>
                            </p:childTnLst>
                          </p:cTn>
                        </p:par>
                        <p:par>
                          <p:cTn id="50" fill="hold">
                            <p:stCondLst>
                              <p:cond delay="3000"/>
                            </p:stCondLst>
                            <p:childTnLst>
                              <p:par>
                                <p:cTn id="51" presetID="9" presetClass="entr" presetSubtype="0" fill="hold" grpId="0" nodeType="afterEffect">
                                  <p:stCondLst>
                                    <p:cond delay="0"/>
                                  </p:stCondLst>
                                  <p:childTnLst>
                                    <p:set>
                                      <p:cBhvr>
                                        <p:cTn id="52" dur="1" fill="hold">
                                          <p:stCondLst>
                                            <p:cond delay="0"/>
                                          </p:stCondLst>
                                        </p:cTn>
                                        <p:tgtEl>
                                          <p:spTgt spid="205"/>
                                        </p:tgtEl>
                                        <p:attrNameLst>
                                          <p:attrName>style.visibility</p:attrName>
                                        </p:attrNameLst>
                                      </p:cBhvr>
                                      <p:to>
                                        <p:strVal val="visible"/>
                                      </p:to>
                                    </p:set>
                                    <p:animEffect transition="in" filter="dissolve">
                                      <p:cBhvr>
                                        <p:cTn id="53" dur="500"/>
                                        <p:tgtEl>
                                          <p:spTgt spid="205"/>
                                        </p:tgtEl>
                                      </p:cBhvr>
                                    </p:animEffect>
                                  </p:childTnLst>
                                </p:cTn>
                              </p:par>
                            </p:childTnLst>
                          </p:cTn>
                        </p:par>
                        <p:par>
                          <p:cTn id="54" fill="hold">
                            <p:stCondLst>
                              <p:cond delay="3500"/>
                            </p:stCondLst>
                            <p:childTnLst>
                              <p:par>
                                <p:cTn id="55" presetID="22" presetClass="entr" presetSubtype="8" fill="hold" nodeType="afterEffect">
                                  <p:stCondLst>
                                    <p:cond delay="0"/>
                                  </p:stCondLst>
                                  <p:childTnLst>
                                    <p:set>
                                      <p:cBhvr>
                                        <p:cTn id="56" dur="1" fill="hold">
                                          <p:stCondLst>
                                            <p:cond delay="0"/>
                                          </p:stCondLst>
                                        </p:cTn>
                                        <p:tgtEl>
                                          <p:spTgt spid="213"/>
                                        </p:tgtEl>
                                        <p:attrNameLst>
                                          <p:attrName>style.visibility</p:attrName>
                                        </p:attrNameLst>
                                      </p:cBhvr>
                                      <p:to>
                                        <p:strVal val="visible"/>
                                      </p:to>
                                    </p:set>
                                    <p:animEffect transition="in" filter="wipe(left)">
                                      <p:cBhvr>
                                        <p:cTn id="57" dur="500"/>
                                        <p:tgtEl>
                                          <p:spTgt spid="213"/>
                                        </p:tgtEl>
                                      </p:cBhvr>
                                    </p:animEffect>
                                  </p:childTnLst>
                                </p:cTn>
                              </p:par>
                            </p:childTnLst>
                          </p:cTn>
                        </p:par>
                        <p:par>
                          <p:cTn id="58" fill="hold">
                            <p:stCondLst>
                              <p:cond delay="4000"/>
                            </p:stCondLst>
                            <p:childTnLst>
                              <p:par>
                                <p:cTn id="59" presetID="9" presetClass="entr" presetSubtype="0" fill="hold" grpId="0" nodeType="afterEffect">
                                  <p:stCondLst>
                                    <p:cond delay="0"/>
                                  </p:stCondLst>
                                  <p:childTnLst>
                                    <p:set>
                                      <p:cBhvr>
                                        <p:cTn id="60" dur="1" fill="hold">
                                          <p:stCondLst>
                                            <p:cond delay="0"/>
                                          </p:stCondLst>
                                        </p:cTn>
                                        <p:tgtEl>
                                          <p:spTgt spid="200"/>
                                        </p:tgtEl>
                                        <p:attrNameLst>
                                          <p:attrName>style.visibility</p:attrName>
                                        </p:attrNameLst>
                                      </p:cBhvr>
                                      <p:to>
                                        <p:strVal val="visible"/>
                                      </p:to>
                                    </p:set>
                                    <p:animEffect transition="in" filter="dissolve">
                                      <p:cBhvr>
                                        <p:cTn id="61" dur="500"/>
                                        <p:tgtEl>
                                          <p:spTgt spid="200"/>
                                        </p:tgtEl>
                                      </p:cBhvr>
                                    </p:animEffect>
                                  </p:childTnLst>
                                </p:cTn>
                              </p:par>
                            </p:childTnLst>
                          </p:cTn>
                        </p:par>
                        <p:par>
                          <p:cTn id="62" fill="hold">
                            <p:stCondLst>
                              <p:cond delay="4500"/>
                            </p:stCondLst>
                            <p:childTnLst>
                              <p:par>
                                <p:cTn id="63" presetID="9" presetClass="entr" presetSubtype="0" fill="hold" nodeType="afterEffect">
                                  <p:stCondLst>
                                    <p:cond delay="0"/>
                                  </p:stCondLst>
                                  <p:childTnLst>
                                    <p:set>
                                      <p:cBhvr>
                                        <p:cTn id="64" dur="1" fill="hold">
                                          <p:stCondLst>
                                            <p:cond delay="0"/>
                                          </p:stCondLst>
                                        </p:cTn>
                                        <p:tgtEl>
                                          <p:spTgt spid="203">
                                            <p:txEl>
                                              <p:pRg st="0" end="0"/>
                                            </p:txEl>
                                          </p:spTgt>
                                        </p:tgtEl>
                                        <p:attrNameLst>
                                          <p:attrName>style.visibility</p:attrName>
                                        </p:attrNameLst>
                                      </p:cBhvr>
                                      <p:to>
                                        <p:strVal val="visible"/>
                                      </p:to>
                                    </p:set>
                                    <p:animEffect transition="in" filter="dissolve">
                                      <p:cBhvr>
                                        <p:cTn id="65" dur="500"/>
                                        <p:tgtEl>
                                          <p:spTgt spid="203">
                                            <p:txEl>
                                              <p:pRg st="0" end="0"/>
                                            </p:txEl>
                                          </p:spTgt>
                                        </p:tgtEl>
                                      </p:cBhvr>
                                    </p:animEffect>
                                  </p:childTnLst>
                                </p:cTn>
                              </p:par>
                            </p:childTnLst>
                          </p:cTn>
                        </p:par>
                        <p:par>
                          <p:cTn id="66" fill="hold">
                            <p:stCondLst>
                              <p:cond delay="5000"/>
                            </p:stCondLst>
                            <p:childTnLst>
                              <p:par>
                                <p:cTn id="67" presetID="22" presetClass="entr" presetSubtype="2" fill="hold" nodeType="afterEffect">
                                  <p:stCondLst>
                                    <p:cond delay="0"/>
                                  </p:stCondLst>
                                  <p:childTnLst>
                                    <p:set>
                                      <p:cBhvr>
                                        <p:cTn id="68" dur="1" fill="hold">
                                          <p:stCondLst>
                                            <p:cond delay="0"/>
                                          </p:stCondLst>
                                        </p:cTn>
                                        <p:tgtEl>
                                          <p:spTgt spid="225"/>
                                        </p:tgtEl>
                                        <p:attrNameLst>
                                          <p:attrName>style.visibility</p:attrName>
                                        </p:attrNameLst>
                                      </p:cBhvr>
                                      <p:to>
                                        <p:strVal val="visible"/>
                                      </p:to>
                                    </p:set>
                                    <p:animEffect transition="in" filter="wipe(right)">
                                      <p:cBhvr>
                                        <p:cTn id="69" dur="500"/>
                                        <p:tgtEl>
                                          <p:spTgt spid="225"/>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nodeType="clickEffect">
                                  <p:stCondLst>
                                    <p:cond delay="0"/>
                                  </p:stCondLst>
                                  <p:childTnLst>
                                    <p:set>
                                      <p:cBhvr>
                                        <p:cTn id="73" dur="1" fill="hold">
                                          <p:stCondLst>
                                            <p:cond delay="0"/>
                                          </p:stCondLst>
                                        </p:cTn>
                                        <p:tgtEl>
                                          <p:spTgt spid="242"/>
                                        </p:tgtEl>
                                        <p:attrNameLst>
                                          <p:attrName>style.visibility</p:attrName>
                                        </p:attrNameLst>
                                      </p:cBhvr>
                                      <p:to>
                                        <p:strVal val="visible"/>
                                      </p:to>
                                    </p:set>
                                    <p:animEffect transition="in" filter="wipe(left)">
                                      <p:cBhvr>
                                        <p:cTn id="74" dur="500"/>
                                        <p:tgtEl>
                                          <p:spTgt spid="242"/>
                                        </p:tgtEl>
                                      </p:cBhvr>
                                    </p:animEffect>
                                  </p:childTnLst>
                                </p:cTn>
                              </p:par>
                            </p:childTnLst>
                          </p:cTn>
                        </p:par>
                        <p:par>
                          <p:cTn id="75" fill="hold">
                            <p:stCondLst>
                              <p:cond delay="500"/>
                            </p:stCondLst>
                            <p:childTnLst>
                              <p:par>
                                <p:cTn id="76" presetID="9" presetClass="entr" presetSubtype="0" fill="hold" nodeType="afterEffect">
                                  <p:stCondLst>
                                    <p:cond delay="0"/>
                                  </p:stCondLst>
                                  <p:childTnLst>
                                    <p:set>
                                      <p:cBhvr>
                                        <p:cTn id="77" dur="1" fill="hold">
                                          <p:stCondLst>
                                            <p:cond delay="0"/>
                                          </p:stCondLst>
                                        </p:cTn>
                                        <p:tgtEl>
                                          <p:spTgt spid="241">
                                            <p:txEl>
                                              <p:pRg st="0" end="0"/>
                                            </p:txEl>
                                          </p:spTgt>
                                        </p:tgtEl>
                                        <p:attrNameLst>
                                          <p:attrName>style.visibility</p:attrName>
                                        </p:attrNameLst>
                                      </p:cBhvr>
                                      <p:to>
                                        <p:strVal val="visible"/>
                                      </p:to>
                                    </p:set>
                                    <p:animEffect transition="in" filter="dissolve">
                                      <p:cBhvr>
                                        <p:cTn id="78" dur="500"/>
                                        <p:tgtEl>
                                          <p:spTgt spid="241">
                                            <p:txEl>
                                              <p:pRg st="0" end="0"/>
                                            </p:txEl>
                                          </p:spTgt>
                                        </p:tgtEl>
                                      </p:cBhvr>
                                    </p:animEffect>
                                  </p:childTnLst>
                                </p:cTn>
                              </p:par>
                            </p:childTnLst>
                          </p:cTn>
                        </p:par>
                        <p:par>
                          <p:cTn id="79" fill="hold">
                            <p:stCondLst>
                              <p:cond delay="1000"/>
                            </p:stCondLst>
                            <p:childTnLst>
                              <p:par>
                                <p:cTn id="80" presetID="9" presetClass="entr" presetSubtype="0" fill="hold" grpId="0" nodeType="afterEffect">
                                  <p:stCondLst>
                                    <p:cond delay="0"/>
                                  </p:stCondLst>
                                  <p:childTnLst>
                                    <p:set>
                                      <p:cBhvr>
                                        <p:cTn id="81" dur="1" fill="hold">
                                          <p:stCondLst>
                                            <p:cond delay="0"/>
                                          </p:stCondLst>
                                        </p:cTn>
                                        <p:tgtEl>
                                          <p:spTgt spid="233"/>
                                        </p:tgtEl>
                                        <p:attrNameLst>
                                          <p:attrName>style.visibility</p:attrName>
                                        </p:attrNameLst>
                                      </p:cBhvr>
                                      <p:to>
                                        <p:strVal val="visible"/>
                                      </p:to>
                                    </p:set>
                                    <p:animEffect transition="in" filter="dissolve">
                                      <p:cBhvr>
                                        <p:cTn id="82" dur="500"/>
                                        <p:tgtEl>
                                          <p:spTgt spid="233"/>
                                        </p:tgtEl>
                                      </p:cBhvr>
                                    </p:animEffect>
                                  </p:childTnLst>
                                </p:cTn>
                              </p:par>
                            </p:childTnLst>
                          </p:cTn>
                        </p:par>
                        <p:par>
                          <p:cTn id="83" fill="hold">
                            <p:stCondLst>
                              <p:cond delay="1500"/>
                            </p:stCondLst>
                            <p:childTnLst>
                              <p:par>
                                <p:cTn id="84" presetID="22" presetClass="entr" presetSubtype="2" fill="hold" nodeType="afterEffect">
                                  <p:stCondLst>
                                    <p:cond delay="0"/>
                                  </p:stCondLst>
                                  <p:childTnLst>
                                    <p:set>
                                      <p:cBhvr>
                                        <p:cTn id="85" dur="1" fill="hold">
                                          <p:stCondLst>
                                            <p:cond delay="0"/>
                                          </p:stCondLst>
                                        </p:cTn>
                                        <p:tgtEl>
                                          <p:spTgt spid="251"/>
                                        </p:tgtEl>
                                        <p:attrNameLst>
                                          <p:attrName>style.visibility</p:attrName>
                                        </p:attrNameLst>
                                      </p:cBhvr>
                                      <p:to>
                                        <p:strVal val="visible"/>
                                      </p:to>
                                    </p:set>
                                    <p:animEffect transition="in" filter="wipe(right)">
                                      <p:cBhvr>
                                        <p:cTn id="86" dur="500"/>
                                        <p:tgtEl>
                                          <p:spTgt spid="251"/>
                                        </p:tgtEl>
                                      </p:cBhvr>
                                    </p:animEffect>
                                  </p:childTnLst>
                                </p:cTn>
                              </p:par>
                            </p:childTnLst>
                          </p:cTn>
                        </p:par>
                        <p:par>
                          <p:cTn id="87" fill="hold">
                            <p:stCondLst>
                              <p:cond delay="2000"/>
                            </p:stCondLst>
                            <p:childTnLst>
                              <p:par>
                                <p:cTn id="88" presetID="9" presetClass="entr" presetSubtype="0" fill="hold" grpId="0" nodeType="afterEffect">
                                  <p:stCondLst>
                                    <p:cond delay="0"/>
                                  </p:stCondLst>
                                  <p:childTnLst>
                                    <p:set>
                                      <p:cBhvr>
                                        <p:cTn id="89" dur="1" fill="hold">
                                          <p:stCondLst>
                                            <p:cond delay="0"/>
                                          </p:stCondLst>
                                        </p:cTn>
                                        <p:tgtEl>
                                          <p:spTgt spid="236"/>
                                        </p:tgtEl>
                                        <p:attrNameLst>
                                          <p:attrName>style.visibility</p:attrName>
                                        </p:attrNameLst>
                                      </p:cBhvr>
                                      <p:to>
                                        <p:strVal val="visible"/>
                                      </p:to>
                                    </p:set>
                                    <p:animEffect transition="in" filter="dissolve">
                                      <p:cBhvr>
                                        <p:cTn id="90" dur="500"/>
                                        <p:tgtEl>
                                          <p:spTgt spid="236"/>
                                        </p:tgtEl>
                                      </p:cBhvr>
                                    </p:animEffect>
                                  </p:childTnLst>
                                </p:cTn>
                              </p:par>
                            </p:childTnLst>
                          </p:cTn>
                        </p:par>
                        <p:par>
                          <p:cTn id="91" fill="hold">
                            <p:stCondLst>
                              <p:cond delay="2500"/>
                            </p:stCondLst>
                            <p:childTnLst>
                              <p:par>
                                <p:cTn id="92" presetID="9" presetClass="entr" presetSubtype="0" fill="hold" grpId="0" nodeType="afterEffect">
                                  <p:stCondLst>
                                    <p:cond delay="0"/>
                                  </p:stCondLst>
                                  <p:childTnLst>
                                    <p:set>
                                      <p:cBhvr>
                                        <p:cTn id="93" dur="1" fill="hold">
                                          <p:stCondLst>
                                            <p:cond delay="0"/>
                                          </p:stCondLst>
                                        </p:cTn>
                                        <p:tgtEl>
                                          <p:spTgt spid="238"/>
                                        </p:tgtEl>
                                        <p:attrNameLst>
                                          <p:attrName>style.visibility</p:attrName>
                                        </p:attrNameLst>
                                      </p:cBhvr>
                                      <p:to>
                                        <p:strVal val="visible"/>
                                      </p:to>
                                    </p:set>
                                    <p:animEffect transition="in" filter="dissolve">
                                      <p:cBhvr>
                                        <p:cTn id="94" dur="500"/>
                                        <p:tgtEl>
                                          <p:spTgt spid="238"/>
                                        </p:tgtEl>
                                      </p:cBhvr>
                                    </p:animEffect>
                                  </p:childTnLst>
                                </p:cTn>
                              </p:par>
                            </p:childTnLst>
                          </p:cTn>
                        </p:par>
                        <p:par>
                          <p:cTn id="95" fill="hold">
                            <p:stCondLst>
                              <p:cond delay="3000"/>
                            </p:stCondLst>
                            <p:childTnLst>
                              <p:par>
                                <p:cTn id="96" presetID="22" presetClass="entr" presetSubtype="8" fill="hold" nodeType="afterEffect">
                                  <p:stCondLst>
                                    <p:cond delay="0"/>
                                  </p:stCondLst>
                                  <p:childTnLst>
                                    <p:set>
                                      <p:cBhvr>
                                        <p:cTn id="97" dur="1" fill="hold">
                                          <p:stCondLst>
                                            <p:cond delay="0"/>
                                          </p:stCondLst>
                                        </p:cTn>
                                        <p:tgtEl>
                                          <p:spTgt spid="258"/>
                                        </p:tgtEl>
                                        <p:attrNameLst>
                                          <p:attrName>style.visibility</p:attrName>
                                        </p:attrNameLst>
                                      </p:cBhvr>
                                      <p:to>
                                        <p:strVal val="visible"/>
                                      </p:to>
                                    </p:set>
                                    <p:animEffect transition="in" filter="wipe(left)">
                                      <p:cBhvr>
                                        <p:cTn id="98" dur="500"/>
                                        <p:tgtEl>
                                          <p:spTgt spid="258"/>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1" fill="hold" nodeType="clickEffect">
                                  <p:stCondLst>
                                    <p:cond delay="0"/>
                                  </p:stCondLst>
                                  <p:childTnLst>
                                    <p:set>
                                      <p:cBhvr>
                                        <p:cTn id="102" dur="1" fill="hold">
                                          <p:stCondLst>
                                            <p:cond delay="0"/>
                                          </p:stCondLst>
                                        </p:cTn>
                                        <p:tgtEl>
                                          <p:spTgt spid="263"/>
                                        </p:tgtEl>
                                        <p:attrNameLst>
                                          <p:attrName>style.visibility</p:attrName>
                                        </p:attrNameLst>
                                      </p:cBhvr>
                                      <p:to>
                                        <p:strVal val="visible"/>
                                      </p:to>
                                    </p:set>
                                    <p:animEffect transition="in" filter="wipe(up)">
                                      <p:cBhvr>
                                        <p:cTn id="103" dur="1000"/>
                                        <p:tgtEl>
                                          <p:spTgt spid="263"/>
                                        </p:tgtEl>
                                      </p:cBhvr>
                                    </p:animEffect>
                                  </p:childTnLst>
                                </p:cTn>
                              </p:par>
                            </p:childTnLst>
                          </p:cTn>
                        </p:par>
                        <p:par>
                          <p:cTn id="104" fill="hold">
                            <p:stCondLst>
                              <p:cond delay="1000"/>
                            </p:stCondLst>
                            <p:childTnLst>
                              <p:par>
                                <p:cTn id="105" presetID="9" presetClass="entr" presetSubtype="0" fill="hold" nodeType="afterEffect">
                                  <p:stCondLst>
                                    <p:cond delay="0"/>
                                  </p:stCondLst>
                                  <p:childTnLst>
                                    <p:set>
                                      <p:cBhvr>
                                        <p:cTn id="106" dur="1" fill="hold">
                                          <p:stCondLst>
                                            <p:cond delay="0"/>
                                          </p:stCondLst>
                                        </p:cTn>
                                        <p:tgtEl>
                                          <p:spTgt spid="270"/>
                                        </p:tgtEl>
                                        <p:attrNameLst>
                                          <p:attrName>style.visibility</p:attrName>
                                        </p:attrNameLst>
                                      </p:cBhvr>
                                      <p:to>
                                        <p:strVal val="visible"/>
                                      </p:to>
                                    </p:set>
                                    <p:animEffect transition="in" filter="dissolve">
                                      <p:cBhvr>
                                        <p:cTn id="107" dur="500"/>
                                        <p:tgtEl>
                                          <p:spTgt spid="270"/>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8" fill="hold" nodeType="clickEffect">
                                  <p:stCondLst>
                                    <p:cond delay="0"/>
                                  </p:stCondLst>
                                  <p:childTnLst>
                                    <p:set>
                                      <p:cBhvr>
                                        <p:cTn id="111" dur="1" fill="hold">
                                          <p:stCondLst>
                                            <p:cond delay="0"/>
                                          </p:stCondLst>
                                        </p:cTn>
                                        <p:tgtEl>
                                          <p:spTgt spid="267"/>
                                        </p:tgtEl>
                                        <p:attrNameLst>
                                          <p:attrName>style.visibility</p:attrName>
                                        </p:attrNameLst>
                                      </p:cBhvr>
                                      <p:to>
                                        <p:strVal val="visible"/>
                                      </p:to>
                                    </p:set>
                                    <p:animEffect transition="in" filter="wipe(left)">
                                      <p:cBhvr>
                                        <p:cTn id="112" dur="500"/>
                                        <p:tgtEl>
                                          <p:spTgt spid="267"/>
                                        </p:tgtEl>
                                      </p:cBhvr>
                                    </p:animEffect>
                                  </p:childTnLst>
                                </p:cTn>
                              </p:par>
                            </p:childTnLst>
                          </p:cTn>
                        </p:par>
                        <p:par>
                          <p:cTn id="113" fill="hold">
                            <p:stCondLst>
                              <p:cond delay="500"/>
                            </p:stCondLst>
                            <p:childTnLst>
                              <p:par>
                                <p:cTn id="114" presetID="9" presetClass="entr" presetSubtype="0" fill="hold" nodeType="afterEffect">
                                  <p:stCondLst>
                                    <p:cond delay="0"/>
                                  </p:stCondLst>
                                  <p:childTnLst>
                                    <p:set>
                                      <p:cBhvr>
                                        <p:cTn id="115" dur="1" fill="hold">
                                          <p:stCondLst>
                                            <p:cond delay="0"/>
                                          </p:stCondLst>
                                        </p:cTn>
                                        <p:tgtEl>
                                          <p:spTgt spid="231">
                                            <p:txEl>
                                              <p:pRg st="0" end="0"/>
                                            </p:txEl>
                                          </p:spTgt>
                                        </p:tgtEl>
                                        <p:attrNameLst>
                                          <p:attrName>style.visibility</p:attrName>
                                        </p:attrNameLst>
                                      </p:cBhvr>
                                      <p:to>
                                        <p:strVal val="visible"/>
                                      </p:to>
                                    </p:set>
                                    <p:animEffect transition="in" filter="dissolve">
                                      <p:cBhvr>
                                        <p:cTn id="116" dur="500"/>
                                        <p:tgtEl>
                                          <p:spTgt spid="231">
                                            <p:txEl>
                                              <p:pRg st="0" end="0"/>
                                            </p:txEl>
                                          </p:spTgt>
                                        </p:tgtEl>
                                      </p:cBhvr>
                                    </p:animEffect>
                                  </p:childTnLst>
                                </p:cTn>
                              </p:par>
                            </p:childTnLst>
                          </p:cTn>
                        </p:par>
                        <p:par>
                          <p:cTn id="117" fill="hold">
                            <p:stCondLst>
                              <p:cond delay="1000"/>
                            </p:stCondLst>
                            <p:childTnLst>
                              <p:par>
                                <p:cTn id="118" presetID="9" presetClass="entr" presetSubtype="0" fill="hold" grpId="0" nodeType="afterEffect">
                                  <p:stCondLst>
                                    <p:cond delay="0"/>
                                  </p:stCondLst>
                                  <p:childTnLst>
                                    <p:set>
                                      <p:cBhvr>
                                        <p:cTn id="119" dur="1" fill="hold">
                                          <p:stCondLst>
                                            <p:cond delay="0"/>
                                          </p:stCondLst>
                                        </p:cTn>
                                        <p:tgtEl>
                                          <p:spTgt spid="234"/>
                                        </p:tgtEl>
                                        <p:attrNameLst>
                                          <p:attrName>style.visibility</p:attrName>
                                        </p:attrNameLst>
                                      </p:cBhvr>
                                      <p:to>
                                        <p:strVal val="visible"/>
                                      </p:to>
                                    </p:set>
                                    <p:animEffect transition="in" filter="dissolve">
                                      <p:cBhvr>
                                        <p:cTn id="120" dur="500"/>
                                        <p:tgtEl>
                                          <p:spTgt spid="234"/>
                                        </p:tgtEl>
                                      </p:cBhvr>
                                    </p:animEffect>
                                  </p:childTnLst>
                                </p:cTn>
                              </p:par>
                            </p:childTnLst>
                          </p:cTn>
                        </p:par>
                        <p:par>
                          <p:cTn id="121" fill="hold">
                            <p:stCondLst>
                              <p:cond delay="1500"/>
                            </p:stCondLst>
                            <p:childTnLst>
                              <p:par>
                                <p:cTn id="122" presetID="22" presetClass="entr" presetSubtype="2" fill="hold" nodeType="afterEffect">
                                  <p:stCondLst>
                                    <p:cond delay="0"/>
                                  </p:stCondLst>
                                  <p:childTnLst>
                                    <p:set>
                                      <p:cBhvr>
                                        <p:cTn id="123" dur="1" fill="hold">
                                          <p:stCondLst>
                                            <p:cond delay="0"/>
                                          </p:stCondLst>
                                        </p:cTn>
                                        <p:tgtEl>
                                          <p:spTgt spid="248"/>
                                        </p:tgtEl>
                                        <p:attrNameLst>
                                          <p:attrName>style.visibility</p:attrName>
                                        </p:attrNameLst>
                                      </p:cBhvr>
                                      <p:to>
                                        <p:strVal val="visible"/>
                                      </p:to>
                                    </p:set>
                                    <p:animEffect transition="in" filter="wipe(right)">
                                      <p:cBhvr>
                                        <p:cTn id="124" dur="500"/>
                                        <p:tgtEl>
                                          <p:spTgt spid="248"/>
                                        </p:tgtEl>
                                      </p:cBhvr>
                                    </p:animEffect>
                                  </p:childTnLst>
                                </p:cTn>
                              </p:par>
                            </p:childTnLst>
                          </p:cTn>
                        </p:par>
                        <p:par>
                          <p:cTn id="125" fill="hold">
                            <p:stCondLst>
                              <p:cond delay="2000"/>
                            </p:stCondLst>
                            <p:childTnLst>
                              <p:par>
                                <p:cTn id="126" presetID="9" presetClass="entr" presetSubtype="0" fill="hold" grpId="0" nodeType="afterEffect">
                                  <p:stCondLst>
                                    <p:cond delay="0"/>
                                  </p:stCondLst>
                                  <p:childTnLst>
                                    <p:set>
                                      <p:cBhvr>
                                        <p:cTn id="127" dur="1" fill="hold">
                                          <p:stCondLst>
                                            <p:cond delay="0"/>
                                          </p:stCondLst>
                                        </p:cTn>
                                        <p:tgtEl>
                                          <p:spTgt spid="239"/>
                                        </p:tgtEl>
                                        <p:attrNameLst>
                                          <p:attrName>style.visibility</p:attrName>
                                        </p:attrNameLst>
                                      </p:cBhvr>
                                      <p:to>
                                        <p:strVal val="visible"/>
                                      </p:to>
                                    </p:set>
                                    <p:animEffect transition="in" filter="dissolve">
                                      <p:cBhvr>
                                        <p:cTn id="128" dur="500"/>
                                        <p:tgtEl>
                                          <p:spTgt spid="239"/>
                                        </p:tgtEl>
                                      </p:cBhvr>
                                    </p:animEffect>
                                  </p:childTnLst>
                                </p:cTn>
                              </p:par>
                            </p:childTnLst>
                          </p:cTn>
                        </p:par>
                        <p:par>
                          <p:cTn id="129" fill="hold">
                            <p:stCondLst>
                              <p:cond delay="2500"/>
                            </p:stCondLst>
                            <p:childTnLst>
                              <p:par>
                                <p:cTn id="130" presetID="9" presetClass="entr" presetSubtype="0" fill="hold" grpId="0" nodeType="afterEffect">
                                  <p:stCondLst>
                                    <p:cond delay="0"/>
                                  </p:stCondLst>
                                  <p:childTnLst>
                                    <p:set>
                                      <p:cBhvr>
                                        <p:cTn id="131" dur="1" fill="hold">
                                          <p:stCondLst>
                                            <p:cond delay="0"/>
                                          </p:stCondLst>
                                        </p:cTn>
                                        <p:tgtEl>
                                          <p:spTgt spid="237"/>
                                        </p:tgtEl>
                                        <p:attrNameLst>
                                          <p:attrName>style.visibility</p:attrName>
                                        </p:attrNameLst>
                                      </p:cBhvr>
                                      <p:to>
                                        <p:strVal val="visible"/>
                                      </p:to>
                                    </p:set>
                                    <p:animEffect transition="in" filter="dissolve">
                                      <p:cBhvr>
                                        <p:cTn id="132" dur="500"/>
                                        <p:tgtEl>
                                          <p:spTgt spid="237"/>
                                        </p:tgtEl>
                                      </p:cBhvr>
                                    </p:animEffect>
                                  </p:childTnLst>
                                </p:cTn>
                              </p:par>
                            </p:childTnLst>
                          </p:cTn>
                        </p:par>
                        <p:par>
                          <p:cTn id="133" fill="hold">
                            <p:stCondLst>
                              <p:cond delay="3000"/>
                            </p:stCondLst>
                            <p:childTnLst>
                              <p:par>
                                <p:cTn id="134" presetID="22" presetClass="entr" presetSubtype="8" fill="hold" nodeType="afterEffect">
                                  <p:stCondLst>
                                    <p:cond delay="0"/>
                                  </p:stCondLst>
                                  <p:childTnLst>
                                    <p:set>
                                      <p:cBhvr>
                                        <p:cTn id="135" dur="1" fill="hold">
                                          <p:stCondLst>
                                            <p:cond delay="0"/>
                                          </p:stCondLst>
                                        </p:cTn>
                                        <p:tgtEl>
                                          <p:spTgt spid="245"/>
                                        </p:tgtEl>
                                        <p:attrNameLst>
                                          <p:attrName>style.visibility</p:attrName>
                                        </p:attrNameLst>
                                      </p:cBhvr>
                                      <p:to>
                                        <p:strVal val="visible"/>
                                      </p:to>
                                    </p:set>
                                    <p:animEffect transition="in" filter="wipe(left)">
                                      <p:cBhvr>
                                        <p:cTn id="136" dur="500"/>
                                        <p:tgtEl>
                                          <p:spTgt spid="245"/>
                                        </p:tgtEl>
                                      </p:cBhvr>
                                    </p:animEffect>
                                  </p:childTnLst>
                                </p:cTn>
                              </p:par>
                            </p:childTnLst>
                          </p:cTn>
                        </p:par>
                        <p:par>
                          <p:cTn id="137" fill="hold">
                            <p:stCondLst>
                              <p:cond delay="3500"/>
                            </p:stCondLst>
                            <p:childTnLst>
                              <p:par>
                                <p:cTn id="138" presetID="9" presetClass="entr" presetSubtype="0" fill="hold" grpId="0" nodeType="afterEffect">
                                  <p:stCondLst>
                                    <p:cond delay="0"/>
                                  </p:stCondLst>
                                  <p:childTnLst>
                                    <p:set>
                                      <p:cBhvr>
                                        <p:cTn id="139" dur="1" fill="hold">
                                          <p:stCondLst>
                                            <p:cond delay="0"/>
                                          </p:stCondLst>
                                        </p:cTn>
                                        <p:tgtEl>
                                          <p:spTgt spid="232"/>
                                        </p:tgtEl>
                                        <p:attrNameLst>
                                          <p:attrName>style.visibility</p:attrName>
                                        </p:attrNameLst>
                                      </p:cBhvr>
                                      <p:to>
                                        <p:strVal val="visible"/>
                                      </p:to>
                                    </p:set>
                                    <p:animEffect transition="in" filter="dissolve">
                                      <p:cBhvr>
                                        <p:cTn id="140" dur="500"/>
                                        <p:tgtEl>
                                          <p:spTgt spid="232"/>
                                        </p:tgtEl>
                                      </p:cBhvr>
                                    </p:animEffect>
                                  </p:childTnLst>
                                </p:cTn>
                              </p:par>
                            </p:childTnLst>
                          </p:cTn>
                        </p:par>
                        <p:par>
                          <p:cTn id="141" fill="hold">
                            <p:stCondLst>
                              <p:cond delay="4000"/>
                            </p:stCondLst>
                            <p:childTnLst>
                              <p:par>
                                <p:cTn id="142" presetID="9" presetClass="entr" presetSubtype="0" fill="hold" nodeType="afterEffect">
                                  <p:stCondLst>
                                    <p:cond delay="0"/>
                                  </p:stCondLst>
                                  <p:childTnLst>
                                    <p:set>
                                      <p:cBhvr>
                                        <p:cTn id="143" dur="1" fill="hold">
                                          <p:stCondLst>
                                            <p:cond delay="0"/>
                                          </p:stCondLst>
                                        </p:cTn>
                                        <p:tgtEl>
                                          <p:spTgt spid="235">
                                            <p:txEl>
                                              <p:pRg st="0" end="0"/>
                                            </p:txEl>
                                          </p:spTgt>
                                        </p:tgtEl>
                                        <p:attrNameLst>
                                          <p:attrName>style.visibility</p:attrName>
                                        </p:attrNameLst>
                                      </p:cBhvr>
                                      <p:to>
                                        <p:strVal val="visible"/>
                                      </p:to>
                                    </p:set>
                                    <p:animEffect transition="in" filter="dissolve">
                                      <p:cBhvr>
                                        <p:cTn id="144" dur="500"/>
                                        <p:tgtEl>
                                          <p:spTgt spid="235">
                                            <p:txEl>
                                              <p:pRg st="0" end="0"/>
                                            </p:txEl>
                                          </p:spTgt>
                                        </p:tgtEl>
                                      </p:cBhvr>
                                    </p:animEffect>
                                  </p:childTnLst>
                                </p:cTn>
                              </p:par>
                            </p:childTnLst>
                          </p:cTn>
                        </p:par>
                        <p:par>
                          <p:cTn id="145" fill="hold">
                            <p:stCondLst>
                              <p:cond delay="4500"/>
                            </p:stCondLst>
                            <p:childTnLst>
                              <p:par>
                                <p:cTn id="146" presetID="22" presetClass="entr" presetSubtype="2" fill="hold" nodeType="afterEffect">
                                  <p:stCondLst>
                                    <p:cond delay="0"/>
                                  </p:stCondLst>
                                  <p:childTnLst>
                                    <p:set>
                                      <p:cBhvr>
                                        <p:cTn id="147" dur="1" fill="hold">
                                          <p:stCondLst>
                                            <p:cond delay="0"/>
                                          </p:stCondLst>
                                        </p:cTn>
                                        <p:tgtEl>
                                          <p:spTgt spid="254"/>
                                        </p:tgtEl>
                                        <p:attrNameLst>
                                          <p:attrName>style.visibility</p:attrName>
                                        </p:attrNameLst>
                                      </p:cBhvr>
                                      <p:to>
                                        <p:strVal val="visible"/>
                                      </p:to>
                                    </p:set>
                                    <p:animEffect transition="in" filter="wipe(right)">
                                      <p:cBhvr>
                                        <p:cTn id="148" dur="500"/>
                                        <p:tgtEl>
                                          <p:spTgt spid="2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p:bldP spid="201" grpId="0"/>
      <p:bldP spid="202" grpId="0"/>
      <p:bldP spid="204" grpId="0"/>
      <p:bldP spid="205" grpId="0"/>
      <p:bldP spid="206" grpId="0"/>
      <p:bldP spid="207" grpId="0"/>
      <p:bldP spid="232" grpId="0"/>
      <p:bldP spid="233" grpId="0"/>
      <p:bldP spid="234" grpId="0"/>
      <p:bldP spid="236" grpId="0"/>
      <p:bldP spid="237" grpId="0"/>
      <p:bldP spid="238" grpId="0"/>
      <p:bldP spid="23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fontScale="90000"/>
          </a:bodyPr>
          <a:lstStyle/>
          <a:p>
            <a:r>
              <a:rPr lang="en-US" altLang="en-US" dirty="0">
                <a:cs typeface="Calibri" panose="020F0502020204030204" pitchFamily="34" charset="0"/>
              </a:rPr>
              <a:t>Transport vs. network layer services and protocols</a:t>
            </a:r>
            <a:endParaRPr lang="en-US" dirty="0"/>
          </a:p>
        </p:txBody>
      </p:sp>
      <p:sp>
        <p:nvSpPr>
          <p:cNvPr id="517" name="Rectangle 3">
            <a:extLst>
              <a:ext uri="{FF2B5EF4-FFF2-40B4-BE49-F238E27FC236}">
                <a16:creationId xmlns:a16="http://schemas.microsoft.com/office/drawing/2014/main" id="{5055A8EA-25BB-5D41-BECF-4117E4AC2670}"/>
              </a:ext>
            </a:extLst>
          </p:cNvPr>
          <p:cNvSpPr txBox="1">
            <a:spLocks noChangeArrowheads="1"/>
          </p:cNvSpPr>
          <p:nvPr/>
        </p:nvSpPr>
        <p:spPr>
          <a:xfrm>
            <a:off x="702363" y="1523857"/>
            <a:ext cx="5230917"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network layer:</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logical communication between </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hosts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mn-ea"/>
                <a:cs typeface="+mn-cs"/>
              </a:rPr>
              <a:t>transport layer</a:t>
            </a:r>
            <a:r>
              <a:rPr kumimoji="0" lang="en-US" sz="3200" b="0" i="1" u="none" strike="noStrike" kern="1200" cap="none" spc="0" normalizeH="0" baseline="0" noProof="0" dirty="0">
                <a:ln>
                  <a:noFill/>
                </a:ln>
                <a:solidFill>
                  <a:srgbClr val="000099"/>
                </a:solidFill>
                <a:effectLst/>
                <a:uLnTx/>
                <a:uFillTx/>
                <a:latin typeface="Calibri" panose="020F0502020204030204"/>
                <a:ea typeface="+mn-ea"/>
                <a:cs typeface="+mn-cs"/>
              </a:rPr>
              <a:t>:</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logical communication between </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processes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relies on, enhances, network layer services</a:t>
            </a:r>
          </a:p>
        </p:txBody>
      </p:sp>
      <p:grpSp>
        <p:nvGrpSpPr>
          <p:cNvPr id="9" name="Group 8">
            <a:extLst>
              <a:ext uri="{FF2B5EF4-FFF2-40B4-BE49-F238E27FC236}">
                <a16:creationId xmlns:a16="http://schemas.microsoft.com/office/drawing/2014/main" id="{D2B3154C-E2F2-B640-9101-FD641275409F}"/>
              </a:ext>
            </a:extLst>
          </p:cNvPr>
          <p:cNvGrpSpPr/>
          <p:nvPr/>
        </p:nvGrpSpPr>
        <p:grpSpPr>
          <a:xfrm>
            <a:off x="6278709" y="1094882"/>
            <a:ext cx="5468536" cy="5077175"/>
            <a:chOff x="6430780" y="1365914"/>
            <a:chExt cx="5468536" cy="5077175"/>
          </a:xfrm>
        </p:grpSpPr>
        <p:sp>
          <p:nvSpPr>
            <p:cNvPr id="10" name="Rectangle 9">
              <a:extLst>
                <a:ext uri="{FF2B5EF4-FFF2-40B4-BE49-F238E27FC236}">
                  <a16:creationId xmlns:a16="http://schemas.microsoft.com/office/drawing/2014/main" id="{1E4A5E17-837C-DE48-93F3-00B93CF1AE37}"/>
                </a:ext>
              </a:extLst>
            </p:cNvPr>
            <p:cNvSpPr/>
            <p:nvPr/>
          </p:nvSpPr>
          <p:spPr>
            <a:xfrm>
              <a:off x="6539916" y="1365914"/>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7">
              <a:extLst>
                <a:ext uri="{FF2B5EF4-FFF2-40B4-BE49-F238E27FC236}">
                  <a16:creationId xmlns:a16="http://schemas.microsoft.com/office/drawing/2014/main" id="{C856713D-7747-664B-A733-CBE345A08191}"/>
                </a:ext>
              </a:extLst>
            </p:cNvPr>
            <p:cNvSpPr>
              <a:spLocks noChangeArrowheads="1"/>
            </p:cNvSpPr>
            <p:nvPr/>
          </p:nvSpPr>
          <p:spPr bwMode="auto">
            <a:xfrm>
              <a:off x="6430780" y="1910777"/>
              <a:ext cx="5230917" cy="4409765"/>
            </a:xfrm>
            <a:prstGeom prst="rect">
              <a:avLst/>
            </a:prstGeom>
            <a:noFill/>
            <a:ln w="19050">
              <a:solidFill>
                <a:srgbClr val="CC00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2" name="Text Box 11">
              <a:extLst>
                <a:ext uri="{FF2B5EF4-FFF2-40B4-BE49-F238E27FC236}">
                  <a16:creationId xmlns:a16="http://schemas.microsoft.com/office/drawing/2014/main" id="{83681804-D37D-9E4B-A91F-556F18A79F50}"/>
                </a:ext>
              </a:extLst>
            </p:cNvPr>
            <p:cNvSpPr txBox="1">
              <a:spLocks noChangeArrowheads="1"/>
            </p:cNvSpPr>
            <p:nvPr/>
          </p:nvSpPr>
          <p:spPr bwMode="auto">
            <a:xfrm>
              <a:off x="7104167" y="1686939"/>
              <a:ext cx="3025187" cy="44563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80000"/>
                </a:lnSpc>
                <a:spcBef>
                  <a:spcPct val="45000"/>
                </a:spcBef>
                <a:spcAft>
                  <a:spcPts val="0"/>
                </a:spcAft>
                <a:buClr>
                  <a:srgbClr val="000099"/>
                </a:buClr>
                <a:buSzPct val="65000"/>
                <a:buFont typeface="Wingdings" charset="0"/>
                <a:buNone/>
                <a:tabLst/>
                <a:defRPr/>
              </a:pPr>
              <a:r>
                <a:rPr kumimoji="0" lang="en-US" sz="2800" b="0" i="1"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household analogy:</a:t>
              </a:r>
              <a:endParaRPr kumimoji="0" lang="en-US" sz="28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13" name="Rectangle 4">
              <a:extLst>
                <a:ext uri="{FF2B5EF4-FFF2-40B4-BE49-F238E27FC236}">
                  <a16:creationId xmlns:a16="http://schemas.microsoft.com/office/drawing/2014/main" id="{2B981950-019B-6940-9B4D-39B4F993673F}"/>
                </a:ext>
              </a:extLst>
            </p:cNvPr>
            <p:cNvSpPr txBox="1">
              <a:spLocks noChangeArrowheads="1"/>
            </p:cNvSpPr>
            <p:nvPr/>
          </p:nvSpPr>
          <p:spPr>
            <a:xfrm>
              <a:off x="6539915" y="2193352"/>
              <a:ext cx="4916773" cy="4249737"/>
            </a:xfrm>
            <a:prstGeom prst="rect">
              <a:avLst/>
            </a:prstGeom>
            <a:extLst>
              <a:ext uri="{91240B29-F687-4f45-9708-019B960494DF}">
                <a14:hiddenLine xmlns:a14="http://schemas.microsoft.com/office/drawing/2010/main" xmlns="" w="19050" cmpd="sng">
                  <a:solidFill>
                    <a:srgbClr val="FF0000"/>
                  </a:solidFill>
                  <a:miter lim="800000"/>
                  <a:headEnd/>
                  <a:tailEnd/>
                </a14:hiddenLine>
              </a:ext>
            </a:extLst>
          </p:spPr>
          <p:txBody>
            <a:bodyPr vert="horz" lIns="91440" tIns="45720" rIns="91440" bIns="45720" rtlCol="0">
              <a:normAutofit fontScale="92500" lnSpcReduction="2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None/>
                <a:tabLst/>
                <a:defRPr/>
              </a:pPr>
              <a:r>
                <a:rPr kumimoji="0" lang="en-US" altLang="en-US"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12 kids in Ann’</a:t>
              </a:r>
              <a:r>
                <a:rPr kumimoji="0" lang="en-US" altLang="ja-JP" sz="3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house sending letters to 12 kids in Bill’s house:</a:t>
              </a:r>
              <a:endParaRPr kumimoji="0" lang="en-US" altLang="ja-JP" sz="3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hosts = houses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processes = kids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 messages = letters in envelopes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transport protocol = Ann and Bill who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demux</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to in-house siblings</a:t>
              </a:r>
            </a:p>
            <a:p>
              <a:pPr marL="352425" marR="0" lvl="0" indent="-222250" algn="l" defTabSz="914400" rtl="0" eaLnBrk="1" fontAlgn="auto" latinLnBrk="0" hangingPunct="1">
                <a:lnSpc>
                  <a:spcPct val="100000"/>
                </a:lnSpc>
                <a:spcBef>
                  <a:spcPts val="4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network-layer protocol = postal service</a:t>
              </a:r>
            </a:p>
            <a:p>
              <a:pPr marL="352425" marR="0" lvl="0" indent="-222250" algn="l" defTabSz="914400" rtl="0" eaLnBrk="1" fontAlgn="auto" latinLnBrk="0" hangingPunct="1">
                <a:lnSpc>
                  <a:spcPct val="70000"/>
                </a:lnSpc>
                <a:spcBef>
                  <a:spcPts val="1000"/>
                </a:spcBef>
                <a:spcAft>
                  <a:spcPts val="0"/>
                </a:spcAft>
                <a:buClr>
                  <a:srgbClr val="0000A3"/>
                </a:buClr>
                <a:buSzTx/>
                <a:buFont typeface="Wingdings" pitchFamily="2" charset="2"/>
                <a:buNone/>
                <a:tabLst/>
                <a:defRPr/>
              </a:pP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sp>
        <p:nvSpPr>
          <p:cNvPr id="14" name="Rectangle 13">
            <a:extLst>
              <a:ext uri="{FF2B5EF4-FFF2-40B4-BE49-F238E27FC236}">
                <a16:creationId xmlns:a16="http://schemas.microsoft.com/office/drawing/2014/main" id="{DA8E19E6-C8F3-AD4D-8133-B75677CF81D5}"/>
              </a:ext>
            </a:extLst>
          </p:cNvPr>
          <p:cNvSpPr/>
          <p:nvPr/>
        </p:nvSpPr>
        <p:spPr>
          <a:xfrm>
            <a:off x="6387844" y="4463368"/>
            <a:ext cx="5059089" cy="1364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Slide Number Placeholder 2">
            <a:extLst>
              <a:ext uri="{FF2B5EF4-FFF2-40B4-BE49-F238E27FC236}">
                <a16:creationId xmlns:a16="http://schemas.microsoft.com/office/drawing/2014/main" id="{F55E6C29-4D3E-9C46-8DC6-206D0A0BA71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a:t>
            </a:fld>
            <a:endParaRPr lang="en-US" dirty="0"/>
          </a:p>
        </p:txBody>
      </p:sp>
    </p:spTree>
    <p:extLst>
      <p:ext uri="{BB962C8B-B14F-4D97-AF65-F5344CB8AC3E}">
        <p14:creationId xmlns:p14="http://schemas.microsoft.com/office/powerpoint/2010/main" val="2666551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14"/>
                                        </p:tgtEl>
                                      </p:cBhvr>
                                    </p:animEffect>
                                    <p:set>
                                      <p:cBhvr>
                                        <p:cTn id="7" dur="1" fill="hold">
                                          <p:stCondLst>
                                            <p:cond delay="499"/>
                                          </p:stCondLst>
                                        </p:cTn>
                                        <p:tgtEl>
                                          <p:spTgt spid="14"/>
                                        </p:tgtEl>
                                        <p:attrNameLst>
                                          <p:attrName>style.visibility</p:attrName>
                                        </p:attrNameLst>
                                      </p:cBhvr>
                                      <p:to>
                                        <p:strVal val="hidden"/>
                                      </p:to>
                                    </p:se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517"/>
                                        </p:tgtEl>
                                        <p:attrNameLst>
                                          <p:attrName>style.visibility</p:attrName>
                                        </p:attrNameLst>
                                      </p:cBhvr>
                                      <p:to>
                                        <p:strVal val="visible"/>
                                      </p:to>
                                    </p:set>
                                    <p:animEffect transition="in" filter="dissolve">
                                      <p:cBhvr>
                                        <p:cTn id="11" dur="500"/>
                                        <p:tgtEl>
                                          <p:spTgt spid="5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7" grpId="0"/>
      <p:bldP spid="14"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in action</a:t>
            </a:r>
            <a:endParaRPr lang="en-US" sz="4400" dirty="0"/>
          </a:p>
        </p:txBody>
      </p:sp>
      <p:sp>
        <p:nvSpPr>
          <p:cNvPr id="195" name="Text Box 6">
            <a:extLst>
              <a:ext uri="{FF2B5EF4-FFF2-40B4-BE49-F238E27FC236}">
                <a16:creationId xmlns:a16="http://schemas.microsoft.com/office/drawing/2014/main" id="{5A635095-B168-6547-905F-EEE95C499F52}"/>
              </a:ext>
            </a:extLst>
          </p:cNvPr>
          <p:cNvSpPr txBox="1">
            <a:spLocks noChangeArrowheads="1"/>
          </p:cNvSpPr>
          <p:nvPr/>
        </p:nvSpPr>
        <p:spPr bwMode="auto">
          <a:xfrm>
            <a:off x="3808470" y="3116226"/>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196" name="Text Box 9">
            <a:extLst>
              <a:ext uri="{FF2B5EF4-FFF2-40B4-BE49-F238E27FC236}">
                <a16:creationId xmlns:a16="http://schemas.microsoft.com/office/drawing/2014/main" id="{1E7311AC-A147-DB41-AA1F-73BD95A39E2B}"/>
              </a:ext>
            </a:extLst>
          </p:cNvPr>
          <p:cNvSpPr txBox="1">
            <a:spLocks noChangeArrowheads="1"/>
          </p:cNvSpPr>
          <p:nvPr/>
        </p:nvSpPr>
        <p:spPr bwMode="auto">
          <a:xfrm>
            <a:off x="3808470" y="334165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73" name="Text Box 14">
            <a:extLst>
              <a:ext uri="{FF2B5EF4-FFF2-40B4-BE49-F238E27FC236}">
                <a16:creationId xmlns:a16="http://schemas.microsoft.com/office/drawing/2014/main" id="{409D0892-9C8F-2149-B834-184894F39DBD}"/>
              </a:ext>
            </a:extLst>
          </p:cNvPr>
          <p:cNvSpPr txBox="1">
            <a:spLocks noChangeArrowheads="1"/>
          </p:cNvSpPr>
          <p:nvPr/>
        </p:nvSpPr>
        <p:spPr bwMode="auto">
          <a:xfrm>
            <a:off x="3789420" y="4532276"/>
            <a:ext cx="15684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(detect duplicate)</a:t>
            </a:r>
          </a:p>
        </p:txBody>
      </p:sp>
      <p:grpSp>
        <p:nvGrpSpPr>
          <p:cNvPr id="274" name="Group 23">
            <a:extLst>
              <a:ext uri="{FF2B5EF4-FFF2-40B4-BE49-F238E27FC236}">
                <a16:creationId xmlns:a16="http://schemas.microsoft.com/office/drawing/2014/main" id="{8D20C6C0-28A0-C246-9D35-B42FDBBFDD8A}"/>
              </a:ext>
            </a:extLst>
          </p:cNvPr>
          <p:cNvGrpSpPr>
            <a:grpSpLocks/>
          </p:cNvGrpSpPr>
          <p:nvPr/>
        </p:nvGrpSpPr>
        <p:grpSpPr bwMode="auto">
          <a:xfrm>
            <a:off x="2340033" y="2889213"/>
            <a:ext cx="1471612" cy="504825"/>
            <a:chOff x="855" y="1710"/>
            <a:chExt cx="927" cy="318"/>
          </a:xfrm>
        </p:grpSpPr>
        <p:sp>
          <p:nvSpPr>
            <p:cNvPr id="275" name="Line 24">
              <a:extLst>
                <a:ext uri="{FF2B5EF4-FFF2-40B4-BE49-F238E27FC236}">
                  <a16:creationId xmlns:a16="http://schemas.microsoft.com/office/drawing/2014/main" id="{AB2C7FF5-194E-424E-A678-F27614F6E314}"/>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6" name="Text Box 25">
              <a:extLst>
                <a:ext uri="{FF2B5EF4-FFF2-40B4-BE49-F238E27FC236}">
                  <a16:creationId xmlns:a16="http://schemas.microsoft.com/office/drawing/2014/main" id="{91B56F05-73A0-CA48-A68C-D3D878B4CB0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sp>
        <p:nvSpPr>
          <p:cNvPr id="277" name="Text Box 36">
            <a:extLst>
              <a:ext uri="{FF2B5EF4-FFF2-40B4-BE49-F238E27FC236}">
                <a16:creationId xmlns:a16="http://schemas.microsoft.com/office/drawing/2014/main" id="{A10D19C6-F703-1A41-91CC-A3820207AF15}"/>
              </a:ext>
            </a:extLst>
          </p:cNvPr>
          <p:cNvSpPr txBox="1">
            <a:spLocks noChangeArrowheads="1"/>
          </p:cNvSpPr>
          <p:nvPr/>
        </p:nvSpPr>
        <p:spPr bwMode="auto">
          <a:xfrm>
            <a:off x="1352608" y="1508088"/>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278" name="Text Box 37">
            <a:extLst>
              <a:ext uri="{FF2B5EF4-FFF2-40B4-BE49-F238E27FC236}">
                <a16:creationId xmlns:a16="http://schemas.microsoft.com/office/drawing/2014/main" id="{4D23E56F-4BAF-244A-8268-3064BA9B2FD9}"/>
              </a:ext>
            </a:extLst>
          </p:cNvPr>
          <p:cNvSpPr txBox="1">
            <a:spLocks noChangeArrowheads="1"/>
          </p:cNvSpPr>
          <p:nvPr/>
        </p:nvSpPr>
        <p:spPr bwMode="auto">
          <a:xfrm>
            <a:off x="3792595" y="1503326"/>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279" name="Text Box 38">
            <a:extLst>
              <a:ext uri="{FF2B5EF4-FFF2-40B4-BE49-F238E27FC236}">
                <a16:creationId xmlns:a16="http://schemas.microsoft.com/office/drawing/2014/main" id="{BCD18C35-AE28-B84F-8B95-BD8971D6ACDF}"/>
              </a:ext>
            </a:extLst>
          </p:cNvPr>
          <p:cNvSpPr txBox="1">
            <a:spLocks noChangeArrowheads="1"/>
          </p:cNvSpPr>
          <p:nvPr/>
        </p:nvSpPr>
        <p:spPr bwMode="auto">
          <a:xfrm>
            <a:off x="3805295" y="426398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280" name="Text Box 39">
            <a:extLst>
              <a:ext uri="{FF2B5EF4-FFF2-40B4-BE49-F238E27FC236}">
                <a16:creationId xmlns:a16="http://schemas.microsoft.com/office/drawing/2014/main" id="{E1A9B504-FFF2-AA46-A3DC-EBAD335B427B}"/>
              </a:ext>
            </a:extLst>
          </p:cNvPr>
          <p:cNvSpPr txBox="1">
            <a:spLocks noChangeArrowheads="1"/>
          </p:cNvSpPr>
          <p:nvPr/>
        </p:nvSpPr>
        <p:spPr bwMode="auto">
          <a:xfrm>
            <a:off x="3802120" y="526093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sp>
        <p:nvSpPr>
          <p:cNvPr id="281" name="Text Box 40">
            <a:extLst>
              <a:ext uri="{FF2B5EF4-FFF2-40B4-BE49-F238E27FC236}">
                <a16:creationId xmlns:a16="http://schemas.microsoft.com/office/drawing/2014/main" id="{A05E70F9-FA7E-6B48-AC70-41697A63C5FE}"/>
              </a:ext>
            </a:extLst>
          </p:cNvPr>
          <p:cNvSpPr txBox="1">
            <a:spLocks noChangeArrowheads="1"/>
          </p:cNvSpPr>
          <p:nvPr/>
        </p:nvSpPr>
        <p:spPr bwMode="auto">
          <a:xfrm>
            <a:off x="3798945" y="2441538"/>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2" name="Text Box 41">
            <a:extLst>
              <a:ext uri="{FF2B5EF4-FFF2-40B4-BE49-F238E27FC236}">
                <a16:creationId xmlns:a16="http://schemas.microsoft.com/office/drawing/2014/main" id="{E564A8A2-3558-EE42-9AC7-2523324BDAF0}"/>
              </a:ext>
            </a:extLst>
          </p:cNvPr>
          <p:cNvSpPr txBox="1">
            <a:spLocks noChangeArrowheads="1"/>
          </p:cNvSpPr>
          <p:nvPr/>
        </p:nvSpPr>
        <p:spPr bwMode="auto">
          <a:xfrm>
            <a:off x="3817995" y="4686263"/>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283" name="Text Box 42">
            <a:extLst>
              <a:ext uri="{FF2B5EF4-FFF2-40B4-BE49-F238E27FC236}">
                <a16:creationId xmlns:a16="http://schemas.microsoft.com/office/drawing/2014/main" id="{DEF916D1-809A-BA40-A5B1-34E2FDDEEA8D}"/>
              </a:ext>
            </a:extLst>
          </p:cNvPr>
          <p:cNvSpPr txBox="1">
            <a:spLocks noChangeArrowheads="1"/>
          </p:cNvSpPr>
          <p:nvPr/>
        </p:nvSpPr>
        <p:spPr bwMode="auto">
          <a:xfrm>
            <a:off x="3795770" y="545620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284" name="Text Box 43">
            <a:extLst>
              <a:ext uri="{FF2B5EF4-FFF2-40B4-BE49-F238E27FC236}">
                <a16:creationId xmlns:a16="http://schemas.microsoft.com/office/drawing/2014/main" id="{5231F227-2FF2-3443-8341-ED4D7B878332}"/>
              </a:ext>
            </a:extLst>
          </p:cNvPr>
          <p:cNvSpPr txBox="1">
            <a:spLocks noChangeArrowheads="1"/>
          </p:cNvSpPr>
          <p:nvPr/>
        </p:nvSpPr>
        <p:spPr bwMode="auto">
          <a:xfrm>
            <a:off x="1281170" y="2690776"/>
            <a:ext cx="10223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285" name="Text Box 44">
            <a:extLst>
              <a:ext uri="{FF2B5EF4-FFF2-40B4-BE49-F238E27FC236}">
                <a16:creationId xmlns:a16="http://schemas.microsoft.com/office/drawing/2014/main" id="{57F09442-8520-6346-9555-BA6B8892F737}"/>
              </a:ext>
            </a:extLst>
          </p:cNvPr>
          <p:cNvSpPr txBox="1">
            <a:spLocks noChangeArrowheads="1"/>
          </p:cNvSpPr>
          <p:nvPr/>
        </p:nvSpPr>
        <p:spPr bwMode="auto">
          <a:xfrm>
            <a:off x="1125595" y="5062501"/>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6" name="Text Box 45">
            <a:extLst>
              <a:ext uri="{FF2B5EF4-FFF2-40B4-BE49-F238E27FC236}">
                <a16:creationId xmlns:a16="http://schemas.microsoft.com/office/drawing/2014/main" id="{6246AD45-20D9-A842-8A93-203B089C2816}"/>
              </a:ext>
            </a:extLst>
          </p:cNvPr>
          <p:cNvSpPr txBox="1">
            <a:spLocks noChangeArrowheads="1"/>
          </p:cNvSpPr>
          <p:nvPr/>
        </p:nvSpPr>
        <p:spPr bwMode="auto">
          <a:xfrm>
            <a:off x="1125595" y="2909851"/>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287" name="Text Box 46">
            <a:extLst>
              <a:ext uri="{FF2B5EF4-FFF2-40B4-BE49-F238E27FC236}">
                <a16:creationId xmlns:a16="http://schemas.microsoft.com/office/drawing/2014/main" id="{B3446ADC-6E33-9A4A-8580-704E895E6A43}"/>
              </a:ext>
            </a:extLst>
          </p:cNvPr>
          <p:cNvSpPr txBox="1">
            <a:spLocks noChangeArrowheads="1"/>
          </p:cNvSpPr>
          <p:nvPr/>
        </p:nvSpPr>
        <p:spPr bwMode="auto">
          <a:xfrm>
            <a:off x="1270058" y="4822788"/>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ack1</a:t>
            </a:r>
          </a:p>
        </p:txBody>
      </p:sp>
      <p:sp>
        <p:nvSpPr>
          <p:cNvPr id="288" name="Text Box 47">
            <a:extLst>
              <a:ext uri="{FF2B5EF4-FFF2-40B4-BE49-F238E27FC236}">
                <a16:creationId xmlns:a16="http://schemas.microsoft.com/office/drawing/2014/main" id="{1584F6F9-F103-DA4E-8931-3BF82548B1A2}"/>
              </a:ext>
            </a:extLst>
          </p:cNvPr>
          <p:cNvSpPr txBox="1">
            <a:spLocks noChangeArrowheads="1"/>
          </p:cNvSpPr>
          <p:nvPr/>
        </p:nvSpPr>
        <p:spPr bwMode="auto">
          <a:xfrm>
            <a:off x="1114483" y="1947826"/>
            <a:ext cx="11747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289" name="Text Box 48">
            <a:extLst>
              <a:ext uri="{FF2B5EF4-FFF2-40B4-BE49-F238E27FC236}">
                <a16:creationId xmlns:a16="http://schemas.microsoft.com/office/drawing/2014/main" id="{383B815A-927A-6E4B-999F-39A6ADC85C5A}"/>
              </a:ext>
            </a:extLst>
          </p:cNvPr>
          <p:cNvSpPr txBox="1">
            <a:spLocks noChangeArrowheads="1"/>
          </p:cNvSpPr>
          <p:nvPr/>
        </p:nvSpPr>
        <p:spPr bwMode="auto">
          <a:xfrm>
            <a:off x="3791008" y="2230401"/>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290" name="Group 49">
            <a:extLst>
              <a:ext uri="{FF2B5EF4-FFF2-40B4-BE49-F238E27FC236}">
                <a16:creationId xmlns:a16="http://schemas.microsoft.com/office/drawing/2014/main" id="{8562259A-164F-BC42-B6F5-14769677AAE8}"/>
              </a:ext>
            </a:extLst>
          </p:cNvPr>
          <p:cNvGrpSpPr>
            <a:grpSpLocks/>
          </p:cNvGrpSpPr>
          <p:nvPr/>
        </p:nvGrpSpPr>
        <p:grpSpPr bwMode="auto">
          <a:xfrm>
            <a:off x="2330508" y="2017676"/>
            <a:ext cx="1471612" cy="512762"/>
            <a:chOff x="850" y="1159"/>
            <a:chExt cx="927" cy="323"/>
          </a:xfrm>
        </p:grpSpPr>
        <p:sp>
          <p:nvSpPr>
            <p:cNvPr id="291" name="Line 50">
              <a:extLst>
                <a:ext uri="{FF2B5EF4-FFF2-40B4-BE49-F238E27FC236}">
                  <a16:creationId xmlns:a16="http://schemas.microsoft.com/office/drawing/2014/main" id="{DED07D6B-2A85-524C-803C-3B4D7CAF3684}"/>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2" name="Text Box 51">
              <a:extLst>
                <a:ext uri="{FF2B5EF4-FFF2-40B4-BE49-F238E27FC236}">
                  <a16:creationId xmlns:a16="http://schemas.microsoft.com/office/drawing/2014/main" id="{CD69A5B9-BD2D-004E-9C70-23F8747697BB}"/>
                </a:ext>
              </a:extLst>
            </p:cNvPr>
            <p:cNvSpPr txBox="1">
              <a:spLocks noChangeArrowheads="1"/>
            </p:cNvSpPr>
            <p:nvPr/>
          </p:nvSpPr>
          <p:spPr bwMode="auto">
            <a:xfrm>
              <a:off x="1100" y="1159"/>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3" name="Group 52">
            <a:extLst>
              <a:ext uri="{FF2B5EF4-FFF2-40B4-BE49-F238E27FC236}">
                <a16:creationId xmlns:a16="http://schemas.microsoft.com/office/drawing/2014/main" id="{4B96DCED-77AA-4D43-95F9-63AB2DDBE966}"/>
              </a:ext>
            </a:extLst>
          </p:cNvPr>
          <p:cNvGrpSpPr>
            <a:grpSpLocks/>
          </p:cNvGrpSpPr>
          <p:nvPr/>
        </p:nvGrpSpPr>
        <p:grpSpPr bwMode="auto">
          <a:xfrm>
            <a:off x="2324158" y="5032338"/>
            <a:ext cx="1471612" cy="487363"/>
            <a:chOff x="846" y="2253"/>
            <a:chExt cx="927" cy="307"/>
          </a:xfrm>
        </p:grpSpPr>
        <p:sp>
          <p:nvSpPr>
            <p:cNvPr id="294" name="Line 53">
              <a:extLst>
                <a:ext uri="{FF2B5EF4-FFF2-40B4-BE49-F238E27FC236}">
                  <a16:creationId xmlns:a16="http://schemas.microsoft.com/office/drawing/2014/main" id="{AAD90053-D3F5-F24C-92AC-BBDD518066AC}"/>
                </a:ext>
              </a:extLst>
            </p:cNvPr>
            <p:cNvSpPr>
              <a:spLocks noChangeShapeType="1"/>
            </p:cNvSpPr>
            <p:nvPr/>
          </p:nvSpPr>
          <p:spPr bwMode="auto">
            <a:xfrm>
              <a:off x="846" y="2335"/>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5" name="Text Box 54">
              <a:extLst>
                <a:ext uri="{FF2B5EF4-FFF2-40B4-BE49-F238E27FC236}">
                  <a16:creationId xmlns:a16="http://schemas.microsoft.com/office/drawing/2014/main" id="{D8FC3F0C-42E9-D444-ACA6-A378F3C24F00}"/>
                </a:ext>
              </a:extLst>
            </p:cNvPr>
            <p:cNvSpPr txBox="1">
              <a:spLocks noChangeArrowheads="1"/>
            </p:cNvSpPr>
            <p:nvPr/>
          </p:nvSpPr>
          <p:spPr bwMode="auto">
            <a:xfrm>
              <a:off x="1097" y="2253"/>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pkt0</a:t>
              </a:r>
            </a:p>
          </p:txBody>
        </p:sp>
      </p:grpSp>
      <p:grpSp>
        <p:nvGrpSpPr>
          <p:cNvPr id="296" name="Group 55">
            <a:extLst>
              <a:ext uri="{FF2B5EF4-FFF2-40B4-BE49-F238E27FC236}">
                <a16:creationId xmlns:a16="http://schemas.microsoft.com/office/drawing/2014/main" id="{24203F03-FCBF-6540-BB8B-EC539536546D}"/>
              </a:ext>
            </a:extLst>
          </p:cNvPr>
          <p:cNvGrpSpPr>
            <a:grpSpLocks/>
          </p:cNvGrpSpPr>
          <p:nvPr/>
        </p:nvGrpSpPr>
        <p:grpSpPr bwMode="auto">
          <a:xfrm>
            <a:off x="2324158" y="4635463"/>
            <a:ext cx="1471612" cy="471488"/>
            <a:chOff x="846" y="2003"/>
            <a:chExt cx="927" cy="297"/>
          </a:xfrm>
        </p:grpSpPr>
        <p:sp>
          <p:nvSpPr>
            <p:cNvPr id="297" name="Line 56">
              <a:extLst>
                <a:ext uri="{FF2B5EF4-FFF2-40B4-BE49-F238E27FC236}">
                  <a16:creationId xmlns:a16="http://schemas.microsoft.com/office/drawing/2014/main" id="{503FC297-DE1B-4C41-A8CE-1137B0A2DB26}"/>
                </a:ext>
              </a:extLst>
            </p:cNvPr>
            <p:cNvSpPr>
              <a:spLocks noChangeShapeType="1"/>
            </p:cNvSpPr>
            <p:nvPr/>
          </p:nvSpPr>
          <p:spPr bwMode="auto">
            <a:xfrm flipH="1">
              <a:off x="846" y="2075"/>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8" name="Text Box 57">
              <a:extLst>
                <a:ext uri="{FF2B5EF4-FFF2-40B4-BE49-F238E27FC236}">
                  <a16:creationId xmlns:a16="http://schemas.microsoft.com/office/drawing/2014/main" id="{8F988178-9347-4A46-8B60-8D8AF00EC5D3}"/>
                </a:ext>
              </a:extLst>
            </p:cNvPr>
            <p:cNvSpPr txBox="1">
              <a:spLocks noChangeArrowheads="1"/>
            </p:cNvSpPr>
            <p:nvPr/>
          </p:nvSpPr>
          <p:spPr bwMode="auto">
            <a:xfrm>
              <a:off x="1092" y="2003"/>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ack1</a:t>
              </a:r>
            </a:p>
          </p:txBody>
        </p:sp>
      </p:grpSp>
      <p:grpSp>
        <p:nvGrpSpPr>
          <p:cNvPr id="299" name="Group 58">
            <a:extLst>
              <a:ext uri="{FF2B5EF4-FFF2-40B4-BE49-F238E27FC236}">
                <a16:creationId xmlns:a16="http://schemas.microsoft.com/office/drawing/2014/main" id="{1CE09882-0DDF-F14F-827F-637288F4016A}"/>
              </a:ext>
            </a:extLst>
          </p:cNvPr>
          <p:cNvGrpSpPr>
            <a:grpSpLocks/>
          </p:cNvGrpSpPr>
          <p:nvPr/>
        </p:nvGrpSpPr>
        <p:grpSpPr bwMode="auto">
          <a:xfrm>
            <a:off x="2316220" y="2517738"/>
            <a:ext cx="1471613" cy="455613"/>
            <a:chOff x="841" y="1474"/>
            <a:chExt cx="927" cy="287"/>
          </a:xfrm>
        </p:grpSpPr>
        <p:sp>
          <p:nvSpPr>
            <p:cNvPr id="300" name="Line 59">
              <a:extLst>
                <a:ext uri="{FF2B5EF4-FFF2-40B4-BE49-F238E27FC236}">
                  <a16:creationId xmlns:a16="http://schemas.microsoft.com/office/drawing/2014/main" id="{B7E84F08-D45F-3E4B-BF03-DAEF18A24CD4}"/>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1" name="Text Box 60">
              <a:extLst>
                <a:ext uri="{FF2B5EF4-FFF2-40B4-BE49-F238E27FC236}">
                  <a16:creationId xmlns:a16="http://schemas.microsoft.com/office/drawing/2014/main" id="{CE717B46-7D6B-DF45-A6E9-79E5D50205AC}"/>
                </a:ext>
              </a:extLst>
            </p:cNvPr>
            <p:cNvSpPr txBox="1">
              <a:spLocks noChangeArrowheads="1"/>
            </p:cNvSpPr>
            <p:nvPr/>
          </p:nvSpPr>
          <p:spPr bwMode="auto">
            <a:xfrm>
              <a:off x="1089" y="1474"/>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grpSp>
        <p:nvGrpSpPr>
          <p:cNvPr id="302" name="Group 61">
            <a:extLst>
              <a:ext uri="{FF2B5EF4-FFF2-40B4-BE49-F238E27FC236}">
                <a16:creationId xmlns:a16="http://schemas.microsoft.com/office/drawing/2014/main" id="{3E6AD5AC-94ED-974B-873C-94815E36AD2F}"/>
              </a:ext>
            </a:extLst>
          </p:cNvPr>
          <p:cNvGrpSpPr>
            <a:grpSpLocks/>
          </p:cNvGrpSpPr>
          <p:nvPr/>
        </p:nvGrpSpPr>
        <p:grpSpPr bwMode="auto">
          <a:xfrm>
            <a:off x="2309870" y="5487951"/>
            <a:ext cx="1471613" cy="461962"/>
            <a:chOff x="837" y="2540"/>
            <a:chExt cx="927" cy="291"/>
          </a:xfrm>
        </p:grpSpPr>
        <p:sp>
          <p:nvSpPr>
            <p:cNvPr id="303" name="Line 62">
              <a:extLst>
                <a:ext uri="{FF2B5EF4-FFF2-40B4-BE49-F238E27FC236}">
                  <a16:creationId xmlns:a16="http://schemas.microsoft.com/office/drawing/2014/main" id="{38E324B9-A111-5A40-AC68-D6C9C91F60FB}"/>
                </a:ext>
              </a:extLst>
            </p:cNvPr>
            <p:cNvSpPr>
              <a:spLocks noChangeShapeType="1"/>
            </p:cNvSpPr>
            <p:nvPr/>
          </p:nvSpPr>
          <p:spPr bwMode="auto">
            <a:xfrm flipH="1">
              <a:off x="837" y="260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4" name="Text Box 63">
              <a:extLst>
                <a:ext uri="{FF2B5EF4-FFF2-40B4-BE49-F238E27FC236}">
                  <a16:creationId xmlns:a16="http://schemas.microsoft.com/office/drawing/2014/main" id="{7A059B4B-B11C-B640-906E-CE9430C87E54}"/>
                </a:ext>
              </a:extLst>
            </p:cNvPr>
            <p:cNvSpPr txBox="1">
              <a:spLocks noChangeArrowheads="1"/>
            </p:cNvSpPr>
            <p:nvPr/>
          </p:nvSpPr>
          <p:spPr bwMode="auto">
            <a:xfrm>
              <a:off x="1086" y="2540"/>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8000"/>
                  </a:solidFill>
                  <a:effectLst/>
                  <a:uLnTx/>
                  <a:uFillTx/>
                  <a:latin typeface="Arial" charset="0"/>
                  <a:ea typeface="ＭＳ Ｐゴシック" charset="0"/>
                  <a:cs typeface="+mn-cs"/>
                </a:rPr>
                <a:t>ack0</a:t>
              </a:r>
            </a:p>
          </p:txBody>
        </p:sp>
      </p:grpSp>
      <p:sp>
        <p:nvSpPr>
          <p:cNvPr id="305" name="Text Box 64">
            <a:extLst>
              <a:ext uri="{FF2B5EF4-FFF2-40B4-BE49-F238E27FC236}">
                <a16:creationId xmlns:a16="http://schemas.microsoft.com/office/drawing/2014/main" id="{B354EC4B-A0CC-554E-9AF4-6B26CE89E83C}"/>
              </a:ext>
            </a:extLst>
          </p:cNvPr>
          <p:cNvSpPr txBox="1">
            <a:spLocks noChangeArrowheads="1"/>
          </p:cNvSpPr>
          <p:nvPr/>
        </p:nvSpPr>
        <p:spPr bwMode="auto">
          <a:xfrm>
            <a:off x="2108258" y="6200738"/>
            <a:ext cx="13938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(c) ACK loss</a:t>
            </a:r>
          </a:p>
        </p:txBody>
      </p:sp>
      <p:grpSp>
        <p:nvGrpSpPr>
          <p:cNvPr id="306" name="Group 81">
            <a:extLst>
              <a:ext uri="{FF2B5EF4-FFF2-40B4-BE49-F238E27FC236}">
                <a16:creationId xmlns:a16="http://schemas.microsoft.com/office/drawing/2014/main" id="{F0BA1E0C-D158-AD48-808B-0CA4BE37C566}"/>
              </a:ext>
            </a:extLst>
          </p:cNvPr>
          <p:cNvGrpSpPr>
            <a:grpSpLocks/>
          </p:cNvGrpSpPr>
          <p:nvPr/>
        </p:nvGrpSpPr>
        <p:grpSpPr bwMode="auto">
          <a:xfrm>
            <a:off x="2595620" y="3289263"/>
            <a:ext cx="1212850" cy="719138"/>
            <a:chOff x="1324" y="1931"/>
            <a:chExt cx="764" cy="453"/>
          </a:xfrm>
        </p:grpSpPr>
        <p:sp>
          <p:nvSpPr>
            <p:cNvPr id="307" name="Line 27">
              <a:extLst>
                <a:ext uri="{FF2B5EF4-FFF2-40B4-BE49-F238E27FC236}">
                  <a16:creationId xmlns:a16="http://schemas.microsoft.com/office/drawing/2014/main" id="{22D759EC-1570-E14E-A705-1C29B01A88C0}"/>
                </a:ext>
              </a:extLst>
            </p:cNvPr>
            <p:cNvSpPr>
              <a:spLocks noChangeShapeType="1"/>
            </p:cNvSpPr>
            <p:nvPr/>
          </p:nvSpPr>
          <p:spPr bwMode="auto">
            <a:xfrm flipH="1">
              <a:off x="1514" y="2031"/>
              <a:ext cx="574" cy="13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8" name="Text Box 28">
              <a:extLst>
                <a:ext uri="{FF2B5EF4-FFF2-40B4-BE49-F238E27FC236}">
                  <a16:creationId xmlns:a16="http://schemas.microsoft.com/office/drawing/2014/main" id="{EC8706FB-0F57-5F44-9CC9-6AD3D0C5C5AE}"/>
                </a:ext>
              </a:extLst>
            </p:cNvPr>
            <p:cNvSpPr txBox="1">
              <a:spLocks noChangeArrowheads="1"/>
            </p:cNvSpPr>
            <p:nvPr/>
          </p:nvSpPr>
          <p:spPr bwMode="auto">
            <a:xfrm>
              <a:off x="1456" y="1931"/>
              <a:ext cx="38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8000"/>
                  </a:solidFill>
                  <a:effectLst/>
                  <a:uLnTx/>
                  <a:uFillTx/>
                  <a:latin typeface="Arial" charset="0"/>
                  <a:ea typeface="ＭＳ Ｐゴシック" charset="0"/>
                  <a:cs typeface="+mn-cs"/>
                </a:rPr>
                <a:t>ack1</a:t>
              </a:r>
            </a:p>
          </p:txBody>
        </p:sp>
        <p:sp>
          <p:nvSpPr>
            <p:cNvPr id="309" name="Text Box 68">
              <a:extLst>
                <a:ext uri="{FF2B5EF4-FFF2-40B4-BE49-F238E27FC236}">
                  <a16:creationId xmlns:a16="http://schemas.microsoft.com/office/drawing/2014/main" id="{FA39AC61-1540-1D40-8578-6A512366144A}"/>
                </a:ext>
              </a:extLst>
            </p:cNvPr>
            <p:cNvSpPr txBox="1">
              <a:spLocks noChangeArrowheads="1"/>
            </p:cNvSpPr>
            <p:nvPr/>
          </p:nvSpPr>
          <p:spPr bwMode="auto">
            <a:xfrm>
              <a:off x="1383" y="2040"/>
              <a:ext cx="215"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310" name="Text Box 69">
              <a:extLst>
                <a:ext uri="{FF2B5EF4-FFF2-40B4-BE49-F238E27FC236}">
                  <a16:creationId xmlns:a16="http://schemas.microsoft.com/office/drawing/2014/main" id="{DD1F8E52-8BD2-B048-B07C-1EE5ECD6A0B6}"/>
                </a:ext>
              </a:extLst>
            </p:cNvPr>
            <p:cNvSpPr txBox="1">
              <a:spLocks noChangeArrowheads="1"/>
            </p:cNvSpPr>
            <p:nvPr/>
          </p:nvSpPr>
          <p:spPr bwMode="auto">
            <a:xfrm>
              <a:off x="1324" y="2172"/>
              <a:ext cx="329"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grpSp>
        <p:nvGrpSpPr>
          <p:cNvPr id="311" name="Group 70">
            <a:extLst>
              <a:ext uri="{FF2B5EF4-FFF2-40B4-BE49-F238E27FC236}">
                <a16:creationId xmlns:a16="http://schemas.microsoft.com/office/drawing/2014/main" id="{0F4BECD0-A491-8F40-BFEC-E8C9A042D61A}"/>
              </a:ext>
            </a:extLst>
          </p:cNvPr>
          <p:cNvGrpSpPr>
            <a:grpSpLocks/>
          </p:cNvGrpSpPr>
          <p:nvPr/>
        </p:nvGrpSpPr>
        <p:grpSpPr bwMode="auto">
          <a:xfrm>
            <a:off x="2219383" y="3195601"/>
            <a:ext cx="122237" cy="1033462"/>
            <a:chOff x="3651" y="1878"/>
            <a:chExt cx="78" cy="963"/>
          </a:xfrm>
        </p:grpSpPr>
        <p:sp>
          <p:nvSpPr>
            <p:cNvPr id="312" name="Line 71">
              <a:extLst>
                <a:ext uri="{FF2B5EF4-FFF2-40B4-BE49-F238E27FC236}">
                  <a16:creationId xmlns:a16="http://schemas.microsoft.com/office/drawing/2014/main" id="{3800A286-BA79-AD44-9BC2-67E3AA25AB56}"/>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3" name="Line 72">
              <a:extLst>
                <a:ext uri="{FF2B5EF4-FFF2-40B4-BE49-F238E27FC236}">
                  <a16:creationId xmlns:a16="http://schemas.microsoft.com/office/drawing/2014/main" id="{EECA67B2-EE21-9647-A7E2-99B65DF6B8E7}"/>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Line 73">
              <a:extLst>
                <a:ext uri="{FF2B5EF4-FFF2-40B4-BE49-F238E27FC236}">
                  <a16:creationId xmlns:a16="http://schemas.microsoft.com/office/drawing/2014/main" id="{C7DAF5BE-8E96-1645-A520-09432F543BA1}"/>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15" name="Group 74">
            <a:extLst>
              <a:ext uri="{FF2B5EF4-FFF2-40B4-BE49-F238E27FC236}">
                <a16:creationId xmlns:a16="http://schemas.microsoft.com/office/drawing/2014/main" id="{1BEFF8A5-9012-6D4A-9013-3C02315FB8E9}"/>
              </a:ext>
            </a:extLst>
          </p:cNvPr>
          <p:cNvGrpSpPr>
            <a:grpSpLocks/>
          </p:cNvGrpSpPr>
          <p:nvPr/>
        </p:nvGrpSpPr>
        <p:grpSpPr bwMode="auto">
          <a:xfrm>
            <a:off x="2347970" y="4184613"/>
            <a:ext cx="1471613" cy="504825"/>
            <a:chOff x="855" y="1710"/>
            <a:chExt cx="927" cy="318"/>
          </a:xfrm>
        </p:grpSpPr>
        <p:sp>
          <p:nvSpPr>
            <p:cNvPr id="316" name="Line 75">
              <a:extLst>
                <a:ext uri="{FF2B5EF4-FFF2-40B4-BE49-F238E27FC236}">
                  <a16:creationId xmlns:a16="http://schemas.microsoft.com/office/drawing/2014/main" id="{31B804E1-5043-E048-A6C7-2C9ABAF18BE5}"/>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17" name="Text Box 76">
              <a:extLst>
                <a:ext uri="{FF2B5EF4-FFF2-40B4-BE49-F238E27FC236}">
                  <a16:creationId xmlns:a16="http://schemas.microsoft.com/office/drawing/2014/main" id="{F8255321-E596-D34A-BD87-A23F4355FA6A}"/>
                </a:ext>
              </a:extLst>
            </p:cNvPr>
            <p:cNvSpPr txBox="1">
              <a:spLocks noChangeArrowheads="1"/>
            </p:cNvSpPr>
            <p:nvPr/>
          </p:nvSpPr>
          <p:spPr bwMode="auto">
            <a:xfrm>
              <a:off x="1094" y="1710"/>
              <a:ext cx="358"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000099"/>
                  </a:solidFill>
                  <a:effectLst/>
                  <a:uLnTx/>
                  <a:uFillTx/>
                  <a:latin typeface="Arial" charset="0"/>
                  <a:ea typeface="ＭＳ Ｐゴシック" charset="0"/>
                  <a:cs typeface="+mn-cs"/>
                </a:rPr>
                <a:t>pkt1</a:t>
              </a:r>
            </a:p>
          </p:txBody>
        </p:sp>
      </p:grpSp>
      <p:grpSp>
        <p:nvGrpSpPr>
          <p:cNvPr id="318" name="Group 77">
            <a:extLst>
              <a:ext uri="{FF2B5EF4-FFF2-40B4-BE49-F238E27FC236}">
                <a16:creationId xmlns:a16="http://schemas.microsoft.com/office/drawing/2014/main" id="{D0861418-8DD8-9E45-9C41-C33C40AF1238}"/>
              </a:ext>
            </a:extLst>
          </p:cNvPr>
          <p:cNvGrpSpPr>
            <a:grpSpLocks/>
          </p:cNvGrpSpPr>
          <p:nvPr/>
        </p:nvGrpSpPr>
        <p:grpSpPr bwMode="auto">
          <a:xfrm>
            <a:off x="916045" y="3808376"/>
            <a:ext cx="1377950" cy="731837"/>
            <a:chOff x="2802" y="2348"/>
            <a:chExt cx="868" cy="461"/>
          </a:xfrm>
        </p:grpSpPr>
        <p:pic>
          <p:nvPicPr>
            <p:cNvPr id="319" name="Picture 78" descr="alarm_clock_ringing">
              <a:extLst>
                <a:ext uri="{FF2B5EF4-FFF2-40B4-BE49-F238E27FC236}">
                  <a16:creationId xmlns:a16="http://schemas.microsoft.com/office/drawing/2014/main" id="{CA0CA6DF-4FBE-6743-93FF-E0C9F335D5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0" name="Text Box 79">
              <a:extLst>
                <a:ext uri="{FF2B5EF4-FFF2-40B4-BE49-F238E27FC236}">
                  <a16:creationId xmlns:a16="http://schemas.microsoft.com/office/drawing/2014/main" id="{82C9EDC8-20F1-B14C-A40E-35B14CA33EE3}"/>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sp>
        <p:nvSpPr>
          <p:cNvPr id="321" name="Text Box 82">
            <a:extLst>
              <a:ext uri="{FF2B5EF4-FFF2-40B4-BE49-F238E27FC236}">
                <a16:creationId xmlns:a16="http://schemas.microsoft.com/office/drawing/2014/main" id="{C3BC6622-0188-3B48-9C96-F9E517E26A75}"/>
              </a:ext>
            </a:extLst>
          </p:cNvPr>
          <p:cNvSpPr txBox="1">
            <a:spLocks noChangeArrowheads="1"/>
          </p:cNvSpPr>
          <p:nvPr/>
        </p:nvSpPr>
        <p:spPr bwMode="auto">
          <a:xfrm>
            <a:off x="9492400" y="2644738"/>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pkt1</a:t>
            </a:r>
          </a:p>
        </p:txBody>
      </p:sp>
      <p:sp>
        <p:nvSpPr>
          <p:cNvPr id="322" name="Text Box 83">
            <a:extLst>
              <a:ext uri="{FF2B5EF4-FFF2-40B4-BE49-F238E27FC236}">
                <a16:creationId xmlns:a16="http://schemas.microsoft.com/office/drawing/2014/main" id="{E5238B09-CD9D-F446-B43E-64ED2305BCA1}"/>
              </a:ext>
            </a:extLst>
          </p:cNvPr>
          <p:cNvSpPr txBox="1">
            <a:spLocks noChangeArrowheads="1"/>
          </p:cNvSpPr>
          <p:nvPr/>
        </p:nvSpPr>
        <p:spPr bwMode="auto">
          <a:xfrm>
            <a:off x="9492400" y="2870163"/>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ack1</a:t>
            </a:r>
          </a:p>
        </p:txBody>
      </p:sp>
      <p:sp>
        <p:nvSpPr>
          <p:cNvPr id="323" name="Text Box 84">
            <a:extLst>
              <a:ext uri="{FF2B5EF4-FFF2-40B4-BE49-F238E27FC236}">
                <a16:creationId xmlns:a16="http://schemas.microsoft.com/office/drawing/2014/main" id="{E3231EF7-5B96-594B-87F0-6BCB45F9A675}"/>
              </a:ext>
            </a:extLst>
          </p:cNvPr>
          <p:cNvSpPr txBox="1">
            <a:spLocks noChangeArrowheads="1"/>
          </p:cNvSpPr>
          <p:nvPr/>
        </p:nvSpPr>
        <p:spPr bwMode="auto">
          <a:xfrm>
            <a:off x="9432963" y="4166394"/>
            <a:ext cx="15684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(detect duplicate)</a:t>
            </a:r>
          </a:p>
        </p:txBody>
      </p:sp>
      <p:grpSp>
        <p:nvGrpSpPr>
          <p:cNvPr id="324" name="Group 85">
            <a:extLst>
              <a:ext uri="{FF2B5EF4-FFF2-40B4-BE49-F238E27FC236}">
                <a16:creationId xmlns:a16="http://schemas.microsoft.com/office/drawing/2014/main" id="{66501723-D8A6-084B-9A24-1F0DB083080C}"/>
              </a:ext>
            </a:extLst>
          </p:cNvPr>
          <p:cNvGrpSpPr>
            <a:grpSpLocks/>
          </p:cNvGrpSpPr>
          <p:nvPr/>
        </p:nvGrpSpPr>
        <p:grpSpPr bwMode="auto">
          <a:xfrm>
            <a:off x="8023963" y="2517742"/>
            <a:ext cx="1471612" cy="404813"/>
            <a:chOff x="855" y="1773"/>
            <a:chExt cx="927" cy="255"/>
          </a:xfrm>
        </p:grpSpPr>
        <p:sp>
          <p:nvSpPr>
            <p:cNvPr id="325" name="Line 86">
              <a:extLst>
                <a:ext uri="{FF2B5EF4-FFF2-40B4-BE49-F238E27FC236}">
                  <a16:creationId xmlns:a16="http://schemas.microsoft.com/office/drawing/2014/main" id="{359487AF-0120-2342-A4AE-46F977FFF250}"/>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26" name="Text Box 87">
              <a:extLst>
                <a:ext uri="{FF2B5EF4-FFF2-40B4-BE49-F238E27FC236}">
                  <a16:creationId xmlns:a16="http://schemas.microsoft.com/office/drawing/2014/main" id="{FFBC575A-0945-E543-9B9D-B6458E74F86E}"/>
                </a:ext>
              </a:extLst>
            </p:cNvPr>
            <p:cNvSpPr txBox="1">
              <a:spLocks noChangeArrowheads="1"/>
            </p:cNvSpPr>
            <p:nvPr/>
          </p:nvSpPr>
          <p:spPr bwMode="auto">
            <a:xfrm>
              <a:off x="1094" y="1773"/>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sp>
        <p:nvSpPr>
          <p:cNvPr id="327" name="Text Box 88">
            <a:extLst>
              <a:ext uri="{FF2B5EF4-FFF2-40B4-BE49-F238E27FC236}">
                <a16:creationId xmlns:a16="http://schemas.microsoft.com/office/drawing/2014/main" id="{14273DE0-71B8-4647-B8BB-454BDE001869}"/>
              </a:ext>
            </a:extLst>
          </p:cNvPr>
          <p:cNvSpPr txBox="1">
            <a:spLocks noChangeArrowheads="1"/>
          </p:cNvSpPr>
          <p:nvPr/>
        </p:nvSpPr>
        <p:spPr bwMode="auto">
          <a:xfrm>
            <a:off x="7036538" y="1036601"/>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328" name="Text Box 89">
            <a:extLst>
              <a:ext uri="{FF2B5EF4-FFF2-40B4-BE49-F238E27FC236}">
                <a16:creationId xmlns:a16="http://schemas.microsoft.com/office/drawing/2014/main" id="{AE034630-EC82-F846-80B5-78E6A28DE77D}"/>
              </a:ext>
            </a:extLst>
          </p:cNvPr>
          <p:cNvSpPr txBox="1">
            <a:spLocks noChangeArrowheads="1"/>
          </p:cNvSpPr>
          <p:nvPr/>
        </p:nvSpPr>
        <p:spPr bwMode="auto">
          <a:xfrm>
            <a:off x="9476525" y="1031838"/>
            <a:ext cx="1071563"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329" name="Text Box 90">
            <a:extLst>
              <a:ext uri="{FF2B5EF4-FFF2-40B4-BE49-F238E27FC236}">
                <a16:creationId xmlns:a16="http://schemas.microsoft.com/office/drawing/2014/main" id="{EC7192DE-620F-2C47-A0BA-1234EA121795}"/>
              </a:ext>
            </a:extLst>
          </p:cNvPr>
          <p:cNvSpPr txBox="1">
            <a:spLocks noChangeArrowheads="1"/>
          </p:cNvSpPr>
          <p:nvPr/>
        </p:nvSpPr>
        <p:spPr bwMode="auto">
          <a:xfrm>
            <a:off x="9500155" y="3886501"/>
            <a:ext cx="10001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pkt1</a:t>
            </a:r>
          </a:p>
        </p:txBody>
      </p:sp>
      <p:sp>
        <p:nvSpPr>
          <p:cNvPr id="330" name="Text Box 92">
            <a:extLst>
              <a:ext uri="{FF2B5EF4-FFF2-40B4-BE49-F238E27FC236}">
                <a16:creationId xmlns:a16="http://schemas.microsoft.com/office/drawing/2014/main" id="{98A83875-EF54-F448-ABB1-BD64BDA4FBFD}"/>
              </a:ext>
            </a:extLst>
          </p:cNvPr>
          <p:cNvSpPr txBox="1">
            <a:spLocks noChangeArrowheads="1"/>
          </p:cNvSpPr>
          <p:nvPr/>
        </p:nvSpPr>
        <p:spPr bwMode="auto">
          <a:xfrm>
            <a:off x="9482875" y="1970051"/>
            <a:ext cx="11969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ack0</a:t>
            </a:r>
          </a:p>
        </p:txBody>
      </p:sp>
      <p:sp>
        <p:nvSpPr>
          <p:cNvPr id="331" name="Text Box 95">
            <a:extLst>
              <a:ext uri="{FF2B5EF4-FFF2-40B4-BE49-F238E27FC236}">
                <a16:creationId xmlns:a16="http://schemas.microsoft.com/office/drawing/2014/main" id="{37B1F438-FDEF-B347-8509-9B348C6264D6}"/>
              </a:ext>
            </a:extLst>
          </p:cNvPr>
          <p:cNvSpPr txBox="1">
            <a:spLocks noChangeArrowheads="1"/>
          </p:cNvSpPr>
          <p:nvPr/>
        </p:nvSpPr>
        <p:spPr bwMode="auto">
          <a:xfrm>
            <a:off x="6965100" y="2219288"/>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ack0</a:t>
            </a:r>
          </a:p>
        </p:txBody>
      </p:sp>
      <p:sp>
        <p:nvSpPr>
          <p:cNvPr id="332" name="Text Box 97">
            <a:extLst>
              <a:ext uri="{FF2B5EF4-FFF2-40B4-BE49-F238E27FC236}">
                <a16:creationId xmlns:a16="http://schemas.microsoft.com/office/drawing/2014/main" id="{81910B15-5127-7D44-BEAC-A0E4CE19C41A}"/>
              </a:ext>
            </a:extLst>
          </p:cNvPr>
          <p:cNvSpPr txBox="1">
            <a:spLocks noChangeArrowheads="1"/>
          </p:cNvSpPr>
          <p:nvPr/>
        </p:nvSpPr>
        <p:spPr bwMode="auto">
          <a:xfrm>
            <a:off x="6809525" y="2438363"/>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pkt1</a:t>
            </a:r>
          </a:p>
        </p:txBody>
      </p:sp>
      <p:sp>
        <p:nvSpPr>
          <p:cNvPr id="333" name="Text Box 99">
            <a:extLst>
              <a:ext uri="{FF2B5EF4-FFF2-40B4-BE49-F238E27FC236}">
                <a16:creationId xmlns:a16="http://schemas.microsoft.com/office/drawing/2014/main" id="{D1B7D9CA-3570-4040-A714-50B92DB38D55}"/>
              </a:ext>
            </a:extLst>
          </p:cNvPr>
          <p:cNvSpPr txBox="1">
            <a:spLocks noChangeArrowheads="1"/>
          </p:cNvSpPr>
          <p:nvPr/>
        </p:nvSpPr>
        <p:spPr bwMode="auto">
          <a:xfrm>
            <a:off x="6798413" y="1476338"/>
            <a:ext cx="1174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send pkt0</a:t>
            </a:r>
          </a:p>
        </p:txBody>
      </p:sp>
      <p:sp>
        <p:nvSpPr>
          <p:cNvPr id="334" name="Text Box 100">
            <a:extLst>
              <a:ext uri="{FF2B5EF4-FFF2-40B4-BE49-F238E27FC236}">
                <a16:creationId xmlns:a16="http://schemas.microsoft.com/office/drawing/2014/main" id="{3B58509A-B160-2248-9833-A4B82A2ED789}"/>
              </a:ext>
            </a:extLst>
          </p:cNvPr>
          <p:cNvSpPr txBox="1">
            <a:spLocks noChangeArrowheads="1"/>
          </p:cNvSpPr>
          <p:nvPr/>
        </p:nvSpPr>
        <p:spPr bwMode="auto">
          <a:xfrm>
            <a:off x="9474938" y="1758913"/>
            <a:ext cx="100012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rcv pkt0</a:t>
            </a:r>
          </a:p>
        </p:txBody>
      </p:sp>
      <p:grpSp>
        <p:nvGrpSpPr>
          <p:cNvPr id="335" name="Group 101">
            <a:extLst>
              <a:ext uri="{FF2B5EF4-FFF2-40B4-BE49-F238E27FC236}">
                <a16:creationId xmlns:a16="http://schemas.microsoft.com/office/drawing/2014/main" id="{C65F9F6B-9C52-A645-BBA1-4B4911D27DAB}"/>
              </a:ext>
            </a:extLst>
          </p:cNvPr>
          <p:cNvGrpSpPr>
            <a:grpSpLocks/>
          </p:cNvGrpSpPr>
          <p:nvPr/>
        </p:nvGrpSpPr>
        <p:grpSpPr bwMode="auto">
          <a:xfrm>
            <a:off x="8014438" y="1658899"/>
            <a:ext cx="1471612" cy="400050"/>
            <a:chOff x="850" y="1230"/>
            <a:chExt cx="927" cy="252"/>
          </a:xfrm>
        </p:grpSpPr>
        <p:sp>
          <p:nvSpPr>
            <p:cNvPr id="336" name="Line 102">
              <a:extLst>
                <a:ext uri="{FF2B5EF4-FFF2-40B4-BE49-F238E27FC236}">
                  <a16:creationId xmlns:a16="http://schemas.microsoft.com/office/drawing/2014/main" id="{5A223C03-CC68-654E-9A77-795B0F835221}"/>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37" name="Text Box 103">
              <a:extLst>
                <a:ext uri="{FF2B5EF4-FFF2-40B4-BE49-F238E27FC236}">
                  <a16:creationId xmlns:a16="http://schemas.microsoft.com/office/drawing/2014/main" id="{591D93B9-CEB9-B448-93B7-CBCC3D56D0EA}"/>
                </a:ext>
              </a:extLst>
            </p:cNvPr>
            <p:cNvSpPr txBox="1">
              <a:spLocks noChangeArrowheads="1"/>
            </p:cNvSpPr>
            <p:nvPr/>
          </p:nvSpPr>
          <p:spPr bwMode="auto">
            <a:xfrm>
              <a:off x="1082" y="1230"/>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pkt0</a:t>
              </a:r>
            </a:p>
          </p:txBody>
        </p:sp>
      </p:grpSp>
      <p:grpSp>
        <p:nvGrpSpPr>
          <p:cNvPr id="338" name="Group 110">
            <a:extLst>
              <a:ext uri="{FF2B5EF4-FFF2-40B4-BE49-F238E27FC236}">
                <a16:creationId xmlns:a16="http://schemas.microsoft.com/office/drawing/2014/main" id="{5327191E-BAE7-194F-AD6B-E343DF47D015}"/>
              </a:ext>
            </a:extLst>
          </p:cNvPr>
          <p:cNvGrpSpPr>
            <a:grpSpLocks/>
          </p:cNvGrpSpPr>
          <p:nvPr/>
        </p:nvGrpSpPr>
        <p:grpSpPr bwMode="auto">
          <a:xfrm>
            <a:off x="8000150" y="2131982"/>
            <a:ext cx="1471613" cy="369888"/>
            <a:chOff x="841" y="1528"/>
            <a:chExt cx="927" cy="233"/>
          </a:xfrm>
        </p:grpSpPr>
        <p:sp>
          <p:nvSpPr>
            <p:cNvPr id="339" name="Line 111">
              <a:extLst>
                <a:ext uri="{FF2B5EF4-FFF2-40B4-BE49-F238E27FC236}">
                  <a16:creationId xmlns:a16="http://schemas.microsoft.com/office/drawing/2014/main" id="{AC100DD9-0DC5-4040-8A3A-1923DC14B2CB}"/>
                </a:ext>
              </a:extLst>
            </p:cNvPr>
            <p:cNvSpPr>
              <a:spLocks noChangeShapeType="1"/>
            </p:cNvSpPr>
            <p:nvPr/>
          </p:nvSpPr>
          <p:spPr bwMode="auto">
            <a:xfrm flipH="1">
              <a:off x="841" y="1536"/>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0" name="Text Box 112">
              <a:extLst>
                <a:ext uri="{FF2B5EF4-FFF2-40B4-BE49-F238E27FC236}">
                  <a16:creationId xmlns:a16="http://schemas.microsoft.com/office/drawing/2014/main" id="{BD326CF1-CC46-8A42-BB2F-F6ECEEBE434A}"/>
                </a:ext>
              </a:extLst>
            </p:cNvPr>
            <p:cNvSpPr txBox="1">
              <a:spLocks noChangeArrowheads="1"/>
            </p:cNvSpPr>
            <p:nvPr/>
          </p:nvSpPr>
          <p:spPr bwMode="auto">
            <a:xfrm>
              <a:off x="1089" y="1528"/>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8000"/>
                  </a:solidFill>
                  <a:effectLst/>
                  <a:uLnTx/>
                  <a:uFillTx/>
                  <a:latin typeface="Arial" charset="0"/>
                  <a:ea typeface="ＭＳ Ｐゴシック" charset="0"/>
                  <a:cs typeface="+mn-cs"/>
                </a:rPr>
                <a:t>ack0</a:t>
              </a:r>
            </a:p>
          </p:txBody>
        </p:sp>
      </p:grpSp>
      <p:sp>
        <p:nvSpPr>
          <p:cNvPr id="341" name="Text Box 116">
            <a:extLst>
              <a:ext uri="{FF2B5EF4-FFF2-40B4-BE49-F238E27FC236}">
                <a16:creationId xmlns:a16="http://schemas.microsoft.com/office/drawing/2014/main" id="{C179E490-5BA4-5340-B780-1B5B090700B1}"/>
              </a:ext>
            </a:extLst>
          </p:cNvPr>
          <p:cNvSpPr txBox="1">
            <a:spLocks noChangeArrowheads="1"/>
          </p:cNvSpPr>
          <p:nvPr/>
        </p:nvSpPr>
        <p:spPr bwMode="auto">
          <a:xfrm>
            <a:off x="6965100" y="6200644"/>
            <a:ext cx="386715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(d) premature timeout/ delayed ACK</a:t>
            </a:r>
          </a:p>
        </p:txBody>
      </p:sp>
      <p:grpSp>
        <p:nvGrpSpPr>
          <p:cNvPr id="342" name="Group 122">
            <a:extLst>
              <a:ext uri="{FF2B5EF4-FFF2-40B4-BE49-F238E27FC236}">
                <a16:creationId xmlns:a16="http://schemas.microsoft.com/office/drawing/2014/main" id="{688804A7-0649-2A4D-B422-8C5736350BF8}"/>
              </a:ext>
            </a:extLst>
          </p:cNvPr>
          <p:cNvGrpSpPr>
            <a:grpSpLocks/>
          </p:cNvGrpSpPr>
          <p:nvPr/>
        </p:nvGrpSpPr>
        <p:grpSpPr bwMode="auto">
          <a:xfrm>
            <a:off x="7903313" y="2724113"/>
            <a:ext cx="122237" cy="1033463"/>
            <a:chOff x="3651" y="1878"/>
            <a:chExt cx="78" cy="963"/>
          </a:xfrm>
        </p:grpSpPr>
        <p:sp>
          <p:nvSpPr>
            <p:cNvPr id="343" name="Line 123">
              <a:extLst>
                <a:ext uri="{FF2B5EF4-FFF2-40B4-BE49-F238E27FC236}">
                  <a16:creationId xmlns:a16="http://schemas.microsoft.com/office/drawing/2014/main" id="{BF323BE9-D061-6D4A-B1D7-D5E84F9BF270}"/>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Line 124">
              <a:extLst>
                <a:ext uri="{FF2B5EF4-FFF2-40B4-BE49-F238E27FC236}">
                  <a16:creationId xmlns:a16="http://schemas.microsoft.com/office/drawing/2014/main" id="{10D5C035-1EBE-4A4B-B8F1-CF66C5C4103F}"/>
                </a:ext>
              </a:extLst>
            </p:cNvPr>
            <p:cNvSpPr>
              <a:spLocks noChangeShapeType="1"/>
            </p:cNvSpPr>
            <p:nvPr/>
          </p:nvSpPr>
          <p:spPr bwMode="auto">
            <a:xfrm flipH="1">
              <a:off x="3651" y="1878"/>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5" name="Line 125">
              <a:extLst>
                <a:ext uri="{FF2B5EF4-FFF2-40B4-BE49-F238E27FC236}">
                  <a16:creationId xmlns:a16="http://schemas.microsoft.com/office/drawing/2014/main" id="{0EBA7DAD-11A2-F14D-A517-3B3F7222A539}"/>
                </a:ext>
              </a:extLst>
            </p:cNvPr>
            <p:cNvSpPr>
              <a:spLocks noChangeShapeType="1"/>
            </p:cNvSpPr>
            <p:nvPr/>
          </p:nvSpPr>
          <p:spPr bwMode="auto">
            <a:xfrm flipH="1">
              <a:off x="3651" y="2841"/>
              <a:ext cx="75"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46" name="Group 126">
            <a:extLst>
              <a:ext uri="{FF2B5EF4-FFF2-40B4-BE49-F238E27FC236}">
                <a16:creationId xmlns:a16="http://schemas.microsoft.com/office/drawing/2014/main" id="{B70BA022-65A5-4B43-BE01-DB5029C7BB0A}"/>
              </a:ext>
            </a:extLst>
          </p:cNvPr>
          <p:cNvGrpSpPr>
            <a:grpSpLocks/>
          </p:cNvGrpSpPr>
          <p:nvPr/>
        </p:nvGrpSpPr>
        <p:grpSpPr bwMode="auto">
          <a:xfrm>
            <a:off x="8031900" y="3854417"/>
            <a:ext cx="1471613" cy="363538"/>
            <a:chOff x="855" y="1799"/>
            <a:chExt cx="927" cy="229"/>
          </a:xfrm>
        </p:grpSpPr>
        <p:sp>
          <p:nvSpPr>
            <p:cNvPr id="347" name="Line 127">
              <a:extLst>
                <a:ext uri="{FF2B5EF4-FFF2-40B4-BE49-F238E27FC236}">
                  <a16:creationId xmlns:a16="http://schemas.microsoft.com/office/drawing/2014/main" id="{AD191456-37D1-A040-995D-0B74A7DCA3C9}"/>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48" name="Text Box 128">
              <a:extLst>
                <a:ext uri="{FF2B5EF4-FFF2-40B4-BE49-F238E27FC236}">
                  <a16:creationId xmlns:a16="http://schemas.microsoft.com/office/drawing/2014/main" id="{84500C9D-A61F-374E-AC7B-DB3E026212A6}"/>
                </a:ext>
              </a:extLst>
            </p:cNvPr>
            <p:cNvSpPr txBox="1">
              <a:spLocks noChangeArrowheads="1"/>
            </p:cNvSpPr>
            <p:nvPr/>
          </p:nvSpPr>
          <p:spPr bwMode="auto">
            <a:xfrm>
              <a:off x="1121" y="1799"/>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grpSp>
        <p:nvGrpSpPr>
          <p:cNvPr id="349" name="Group 129">
            <a:extLst>
              <a:ext uri="{FF2B5EF4-FFF2-40B4-BE49-F238E27FC236}">
                <a16:creationId xmlns:a16="http://schemas.microsoft.com/office/drawing/2014/main" id="{06ADBC4E-4170-0642-9773-7507C6CC3A52}"/>
              </a:ext>
            </a:extLst>
          </p:cNvPr>
          <p:cNvGrpSpPr>
            <a:grpSpLocks/>
          </p:cNvGrpSpPr>
          <p:nvPr/>
        </p:nvGrpSpPr>
        <p:grpSpPr bwMode="auto">
          <a:xfrm>
            <a:off x="6599975" y="3336888"/>
            <a:ext cx="1377950" cy="731838"/>
            <a:chOff x="2802" y="2348"/>
            <a:chExt cx="868" cy="461"/>
          </a:xfrm>
        </p:grpSpPr>
        <p:pic>
          <p:nvPicPr>
            <p:cNvPr id="350" name="Picture 130" descr="alarm_clock_ringing">
              <a:extLst>
                <a:ext uri="{FF2B5EF4-FFF2-40B4-BE49-F238E27FC236}">
                  <a16:creationId xmlns:a16="http://schemas.microsoft.com/office/drawing/2014/main" id="{52E16AA2-A1DE-B149-8FC7-03FD3D9B17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6" y="2348"/>
              <a:ext cx="275" cy="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1" name="Text Box 131">
              <a:extLst>
                <a:ext uri="{FF2B5EF4-FFF2-40B4-BE49-F238E27FC236}">
                  <a16:creationId xmlns:a16="http://schemas.microsoft.com/office/drawing/2014/main" id="{0A05FBC0-8C50-6F4D-9F72-5369556DE4EB}"/>
                </a:ext>
              </a:extLst>
            </p:cNvPr>
            <p:cNvSpPr txBox="1">
              <a:spLocks noChangeArrowheads="1"/>
            </p:cNvSpPr>
            <p:nvPr/>
          </p:nvSpPr>
          <p:spPr bwMode="auto">
            <a:xfrm>
              <a:off x="2802" y="2491"/>
              <a:ext cx="868" cy="31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timeout</a:t>
              </a:r>
            </a:p>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resend pkt1</a:t>
              </a:r>
            </a:p>
          </p:txBody>
        </p:sp>
      </p:grpSp>
      <p:grpSp>
        <p:nvGrpSpPr>
          <p:cNvPr id="352" name="Group 133">
            <a:extLst>
              <a:ext uri="{FF2B5EF4-FFF2-40B4-BE49-F238E27FC236}">
                <a16:creationId xmlns:a16="http://schemas.microsoft.com/office/drawing/2014/main" id="{4FAA3600-FCAA-8B42-84D1-FB85323188F4}"/>
              </a:ext>
            </a:extLst>
          </p:cNvPr>
          <p:cNvGrpSpPr>
            <a:grpSpLocks/>
          </p:cNvGrpSpPr>
          <p:nvPr/>
        </p:nvGrpSpPr>
        <p:grpSpPr bwMode="auto">
          <a:xfrm>
            <a:off x="8580889" y="2976526"/>
            <a:ext cx="911514" cy="752475"/>
            <a:chOff x="4186" y="1705"/>
            <a:chExt cx="598" cy="453"/>
          </a:xfrm>
        </p:grpSpPr>
        <p:sp>
          <p:nvSpPr>
            <p:cNvPr id="353" name="Line 118">
              <a:extLst>
                <a:ext uri="{FF2B5EF4-FFF2-40B4-BE49-F238E27FC236}">
                  <a16:creationId xmlns:a16="http://schemas.microsoft.com/office/drawing/2014/main" id="{AE11BC12-265B-1C4B-8FAB-0FA75A29EEB2}"/>
                </a:ext>
              </a:extLst>
            </p:cNvPr>
            <p:cNvSpPr>
              <a:spLocks noChangeShapeType="1"/>
            </p:cNvSpPr>
            <p:nvPr/>
          </p:nvSpPr>
          <p:spPr bwMode="auto">
            <a:xfrm flipH="1">
              <a:off x="4343" y="1705"/>
              <a:ext cx="441" cy="329"/>
            </a:xfrm>
            <a:prstGeom prst="line">
              <a:avLst/>
            </a:prstGeom>
            <a:noFill/>
            <a:ln w="28575">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5" name="Line 132">
              <a:extLst>
                <a:ext uri="{FF2B5EF4-FFF2-40B4-BE49-F238E27FC236}">
                  <a16:creationId xmlns:a16="http://schemas.microsoft.com/office/drawing/2014/main" id="{BFF7F0A8-A357-7748-BD1E-51A7A3E5988B}"/>
                </a:ext>
              </a:extLst>
            </p:cNvPr>
            <p:cNvSpPr>
              <a:spLocks noChangeShapeType="1"/>
            </p:cNvSpPr>
            <p:nvPr/>
          </p:nvSpPr>
          <p:spPr bwMode="auto">
            <a:xfrm flipH="1">
              <a:off x="4186" y="2047"/>
              <a:ext cx="146" cy="111"/>
            </a:xfrm>
            <a:prstGeom prst="line">
              <a:avLst/>
            </a:prstGeom>
            <a:noFill/>
            <a:ln w="28575">
              <a:solidFill>
                <a:srgbClr val="008000"/>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54" name="Text Box 119">
              <a:extLst>
                <a:ext uri="{FF2B5EF4-FFF2-40B4-BE49-F238E27FC236}">
                  <a16:creationId xmlns:a16="http://schemas.microsoft.com/office/drawing/2014/main" id="{D0B7F72D-FD32-8D47-B9FD-0C7A1B80B4A1}"/>
                </a:ext>
              </a:extLst>
            </p:cNvPr>
            <p:cNvSpPr txBox="1">
              <a:spLocks noChangeArrowheads="1"/>
            </p:cNvSpPr>
            <p:nvPr/>
          </p:nvSpPr>
          <p:spPr bwMode="auto">
            <a:xfrm>
              <a:off x="4223" y="1846"/>
              <a:ext cx="460" cy="204"/>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8000"/>
                  </a:solidFill>
                  <a:effectLst/>
                  <a:uLnTx/>
                  <a:uFillTx/>
                  <a:latin typeface="Arial" charset="0"/>
                  <a:ea typeface="ＭＳ Ｐゴシック" charset="0"/>
                  <a:cs typeface="+mn-cs"/>
                </a:rPr>
                <a:t>ack1</a:t>
              </a:r>
            </a:p>
          </p:txBody>
        </p:sp>
      </p:grpSp>
      <p:sp>
        <p:nvSpPr>
          <p:cNvPr id="356" name="Line 136">
            <a:extLst>
              <a:ext uri="{FF2B5EF4-FFF2-40B4-BE49-F238E27FC236}">
                <a16:creationId xmlns:a16="http://schemas.microsoft.com/office/drawing/2014/main" id="{61D6DAB1-4B37-C740-BD43-4568C5241A0C}"/>
              </a:ext>
            </a:extLst>
          </p:cNvPr>
          <p:cNvSpPr>
            <a:spLocks noChangeShapeType="1"/>
          </p:cNvSpPr>
          <p:nvPr/>
        </p:nvSpPr>
        <p:spPr bwMode="auto">
          <a:xfrm flipH="1">
            <a:off x="7922363" y="3521038"/>
            <a:ext cx="909637" cy="73977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C4E4C24E-2B71-FB43-956D-60F8AEF3370B}"/>
              </a:ext>
            </a:extLst>
          </p:cNvPr>
          <p:cNvGrpSpPr/>
          <p:nvPr/>
        </p:nvGrpSpPr>
        <p:grpSpPr>
          <a:xfrm>
            <a:off x="8012670" y="4309460"/>
            <a:ext cx="2667702" cy="714018"/>
            <a:chOff x="8162097" y="4679496"/>
            <a:chExt cx="2667702" cy="714018"/>
          </a:xfrm>
        </p:grpSpPr>
        <p:grpSp>
          <p:nvGrpSpPr>
            <p:cNvPr id="362" name="Group 150">
              <a:extLst>
                <a:ext uri="{FF2B5EF4-FFF2-40B4-BE49-F238E27FC236}">
                  <a16:creationId xmlns:a16="http://schemas.microsoft.com/office/drawing/2014/main" id="{8A649C16-501A-A644-A5FA-AE7129DDC14A}"/>
                </a:ext>
              </a:extLst>
            </p:cNvPr>
            <p:cNvGrpSpPr>
              <a:grpSpLocks/>
            </p:cNvGrpSpPr>
            <p:nvPr/>
          </p:nvGrpSpPr>
          <p:grpSpPr bwMode="auto">
            <a:xfrm>
              <a:off x="8162097" y="4974413"/>
              <a:ext cx="1471613" cy="419101"/>
              <a:chOff x="2229" y="3467"/>
              <a:chExt cx="927" cy="264"/>
            </a:xfrm>
          </p:grpSpPr>
          <p:sp>
            <p:nvSpPr>
              <p:cNvPr id="382" name="Line 108">
                <a:extLst>
                  <a:ext uri="{FF2B5EF4-FFF2-40B4-BE49-F238E27FC236}">
                    <a16:creationId xmlns:a16="http://schemas.microsoft.com/office/drawing/2014/main" id="{DB733CF3-EAC6-CC4F-B21E-9FB8C5502566}"/>
                  </a:ext>
                </a:extLst>
              </p:cNvPr>
              <p:cNvSpPr>
                <a:spLocks noChangeShapeType="1"/>
              </p:cNvSpPr>
              <p:nvPr/>
            </p:nvSpPr>
            <p:spPr bwMode="auto">
              <a:xfrm flipH="1">
                <a:off x="2229" y="3467"/>
                <a:ext cx="927" cy="225"/>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3" name="Text Box 109">
                <a:extLst>
                  <a:ext uri="{FF2B5EF4-FFF2-40B4-BE49-F238E27FC236}">
                    <a16:creationId xmlns:a16="http://schemas.microsoft.com/office/drawing/2014/main" id="{BB517B3D-28EB-8444-8C05-95403AFF543F}"/>
                  </a:ext>
                </a:extLst>
              </p:cNvPr>
              <p:cNvSpPr txBox="1">
                <a:spLocks noChangeArrowheads="1"/>
              </p:cNvSpPr>
              <p:nvPr/>
            </p:nvSpPr>
            <p:spPr bwMode="auto">
              <a:xfrm>
                <a:off x="2336" y="3519"/>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8000"/>
                    </a:solidFill>
                    <a:effectLst/>
                    <a:uLnTx/>
                    <a:uFillTx/>
                    <a:latin typeface="Arial" charset="0"/>
                    <a:ea typeface="ＭＳ Ｐゴシック" charset="0"/>
                    <a:cs typeface="+mn-cs"/>
                  </a:rPr>
                  <a:t>ack1</a:t>
                </a:r>
              </a:p>
            </p:txBody>
          </p:sp>
        </p:grpSp>
        <p:sp>
          <p:nvSpPr>
            <p:cNvPr id="358" name="Text Box 93">
              <a:extLst>
                <a:ext uri="{FF2B5EF4-FFF2-40B4-BE49-F238E27FC236}">
                  <a16:creationId xmlns:a16="http://schemas.microsoft.com/office/drawing/2014/main" id="{0A5BAC0E-26A7-304A-9845-BD850E809ABB}"/>
                </a:ext>
              </a:extLst>
            </p:cNvPr>
            <p:cNvSpPr txBox="1">
              <a:spLocks noChangeArrowheads="1"/>
            </p:cNvSpPr>
            <p:nvPr/>
          </p:nvSpPr>
          <p:spPr bwMode="auto">
            <a:xfrm>
              <a:off x="9632824" y="4679496"/>
              <a:ext cx="1196975"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ack1</a:t>
              </a:r>
            </a:p>
          </p:txBody>
        </p:sp>
      </p:grpSp>
      <p:grpSp>
        <p:nvGrpSpPr>
          <p:cNvPr id="6" name="Group 5">
            <a:extLst>
              <a:ext uri="{FF2B5EF4-FFF2-40B4-BE49-F238E27FC236}">
                <a16:creationId xmlns:a16="http://schemas.microsoft.com/office/drawing/2014/main" id="{31C21A72-3E29-1946-B909-D85D4A552D56}"/>
              </a:ext>
            </a:extLst>
          </p:cNvPr>
          <p:cNvGrpSpPr/>
          <p:nvPr/>
        </p:nvGrpSpPr>
        <p:grpSpPr>
          <a:xfrm>
            <a:off x="6804583" y="4153524"/>
            <a:ext cx="3833816" cy="1104906"/>
            <a:chOff x="6954010" y="4523560"/>
            <a:chExt cx="3833816" cy="1104906"/>
          </a:xfrm>
        </p:grpSpPr>
        <p:grpSp>
          <p:nvGrpSpPr>
            <p:cNvPr id="364" name="Group 137">
              <a:extLst>
                <a:ext uri="{FF2B5EF4-FFF2-40B4-BE49-F238E27FC236}">
                  <a16:creationId xmlns:a16="http://schemas.microsoft.com/office/drawing/2014/main" id="{3BF75B33-1A77-E24B-AABE-7E5C56D0D788}"/>
                </a:ext>
              </a:extLst>
            </p:cNvPr>
            <p:cNvGrpSpPr>
              <a:grpSpLocks/>
            </p:cNvGrpSpPr>
            <p:nvPr/>
          </p:nvGrpSpPr>
          <p:grpSpPr bwMode="auto">
            <a:xfrm>
              <a:off x="6954010" y="4523560"/>
              <a:ext cx="1174750" cy="609601"/>
              <a:chOff x="2830" y="3285"/>
              <a:chExt cx="740" cy="384"/>
            </a:xfrm>
          </p:grpSpPr>
          <p:sp>
            <p:nvSpPr>
              <p:cNvPr id="378" name="Text Box 134">
                <a:extLst>
                  <a:ext uri="{FF2B5EF4-FFF2-40B4-BE49-F238E27FC236}">
                    <a16:creationId xmlns:a16="http://schemas.microsoft.com/office/drawing/2014/main" id="{057A15E3-B733-174D-BE7C-2996FC261991}"/>
                  </a:ext>
                </a:extLst>
              </p:cNvPr>
              <p:cNvSpPr txBox="1">
                <a:spLocks noChangeArrowheads="1"/>
              </p:cNvSpPr>
              <p:nvPr/>
            </p:nvSpPr>
            <p:spPr bwMode="auto">
              <a:xfrm>
                <a:off x="2830" y="3438"/>
                <a:ext cx="740"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p:txBody>
          </p:sp>
          <p:sp>
            <p:nvSpPr>
              <p:cNvPr id="379" name="Text Box 135">
                <a:extLst>
                  <a:ext uri="{FF2B5EF4-FFF2-40B4-BE49-F238E27FC236}">
                    <a16:creationId xmlns:a16="http://schemas.microsoft.com/office/drawing/2014/main" id="{D294B6DF-F9F6-C245-9C1E-7E3DCD5BFC7B}"/>
                  </a:ext>
                </a:extLst>
              </p:cNvPr>
              <p:cNvSpPr txBox="1">
                <a:spLocks noChangeArrowheads="1"/>
              </p:cNvSpPr>
              <p:nvPr/>
            </p:nvSpPr>
            <p:spPr bwMode="auto">
              <a:xfrm>
                <a:off x="2916" y="3285"/>
                <a:ext cx="64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grpSp>
          <p:nvGrpSpPr>
            <p:cNvPr id="365" name="Group 138">
              <a:extLst>
                <a:ext uri="{FF2B5EF4-FFF2-40B4-BE49-F238E27FC236}">
                  <a16:creationId xmlns:a16="http://schemas.microsoft.com/office/drawing/2014/main" id="{CAC9BF03-EEEF-2846-B090-FAE6750AF122}"/>
                </a:ext>
              </a:extLst>
            </p:cNvPr>
            <p:cNvGrpSpPr>
              <a:grpSpLocks/>
            </p:cNvGrpSpPr>
            <p:nvPr/>
          </p:nvGrpSpPr>
          <p:grpSpPr bwMode="auto">
            <a:xfrm>
              <a:off x="8073197" y="4747083"/>
              <a:ext cx="1547813" cy="446403"/>
              <a:chOff x="850" y="1229"/>
              <a:chExt cx="927" cy="253"/>
            </a:xfrm>
          </p:grpSpPr>
          <p:sp>
            <p:nvSpPr>
              <p:cNvPr id="376" name="Line 139">
                <a:extLst>
                  <a:ext uri="{FF2B5EF4-FFF2-40B4-BE49-F238E27FC236}">
                    <a16:creationId xmlns:a16="http://schemas.microsoft.com/office/drawing/2014/main" id="{908F9E2B-E1F1-0444-8DD2-B8396679EF06}"/>
                  </a:ext>
                </a:extLst>
              </p:cNvPr>
              <p:cNvSpPr>
                <a:spLocks noChangeShapeType="1"/>
              </p:cNvSpPr>
              <p:nvPr/>
            </p:nvSpPr>
            <p:spPr bwMode="auto">
              <a:xfrm>
                <a:off x="850" y="1257"/>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7" name="Text Box 140">
                <a:extLst>
                  <a:ext uri="{FF2B5EF4-FFF2-40B4-BE49-F238E27FC236}">
                    <a16:creationId xmlns:a16="http://schemas.microsoft.com/office/drawing/2014/main" id="{74AAB4FF-F9B2-8644-9770-40F6B7F6DC97}"/>
                  </a:ext>
                </a:extLst>
              </p:cNvPr>
              <p:cNvSpPr txBox="1">
                <a:spLocks noChangeArrowheads="1"/>
              </p:cNvSpPr>
              <p:nvPr/>
            </p:nvSpPr>
            <p:spPr bwMode="auto">
              <a:xfrm>
                <a:off x="1014" y="1229"/>
                <a:ext cx="340" cy="191"/>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99"/>
                    </a:solidFill>
                    <a:effectLst/>
                    <a:uLnTx/>
                    <a:uFillTx/>
                    <a:latin typeface="Arial" charset="0"/>
                    <a:ea typeface="ＭＳ Ｐゴシック" charset="0"/>
                    <a:cs typeface="+mn-cs"/>
                  </a:rPr>
                  <a:t>pkt0</a:t>
                </a:r>
              </a:p>
            </p:txBody>
          </p:sp>
        </p:grpSp>
        <p:grpSp>
          <p:nvGrpSpPr>
            <p:cNvPr id="366" name="Group 142">
              <a:extLst>
                <a:ext uri="{FF2B5EF4-FFF2-40B4-BE49-F238E27FC236}">
                  <a16:creationId xmlns:a16="http://schemas.microsoft.com/office/drawing/2014/main" id="{61F81DDD-D8CA-1E44-9759-5F540FE71068}"/>
                </a:ext>
              </a:extLst>
            </p:cNvPr>
            <p:cNvGrpSpPr>
              <a:grpSpLocks/>
            </p:cNvGrpSpPr>
            <p:nvPr/>
          </p:nvGrpSpPr>
          <p:grpSpPr bwMode="auto">
            <a:xfrm>
              <a:off x="9582913" y="5037915"/>
              <a:ext cx="1204913" cy="590551"/>
              <a:chOff x="4762" y="2985"/>
              <a:chExt cx="759" cy="372"/>
            </a:xfrm>
          </p:grpSpPr>
          <p:sp>
            <p:nvSpPr>
              <p:cNvPr id="374" name="Text Box 143">
                <a:extLst>
                  <a:ext uri="{FF2B5EF4-FFF2-40B4-BE49-F238E27FC236}">
                    <a16:creationId xmlns:a16="http://schemas.microsoft.com/office/drawing/2014/main" id="{6C499832-2FEA-2247-A1D4-C7CE568CC494}"/>
                  </a:ext>
                </a:extLst>
              </p:cNvPr>
              <p:cNvSpPr txBox="1">
                <a:spLocks noChangeArrowheads="1"/>
              </p:cNvSpPr>
              <p:nvPr/>
            </p:nvSpPr>
            <p:spPr bwMode="auto">
              <a:xfrm>
                <a:off x="4762" y="2985"/>
                <a:ext cx="630"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pkt0</a:t>
                </a:r>
              </a:p>
            </p:txBody>
          </p:sp>
          <p:sp>
            <p:nvSpPr>
              <p:cNvPr id="375" name="Text Box 144">
                <a:extLst>
                  <a:ext uri="{FF2B5EF4-FFF2-40B4-BE49-F238E27FC236}">
                    <a16:creationId xmlns:a16="http://schemas.microsoft.com/office/drawing/2014/main" id="{23A45435-E6D5-7641-819A-FA71E59CB02C}"/>
                  </a:ext>
                </a:extLst>
              </p:cNvPr>
              <p:cNvSpPr txBox="1">
                <a:spLocks noChangeArrowheads="1"/>
              </p:cNvSpPr>
              <p:nvPr/>
            </p:nvSpPr>
            <p:spPr bwMode="auto">
              <a:xfrm>
                <a:off x="4767" y="3126"/>
                <a:ext cx="75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ack0</a:t>
                </a:r>
              </a:p>
            </p:txBody>
          </p:sp>
        </p:grpSp>
      </p:grpSp>
      <p:grpSp>
        <p:nvGrpSpPr>
          <p:cNvPr id="367" name="Group 149">
            <a:extLst>
              <a:ext uri="{FF2B5EF4-FFF2-40B4-BE49-F238E27FC236}">
                <a16:creationId xmlns:a16="http://schemas.microsoft.com/office/drawing/2014/main" id="{69EE8DE9-3381-624C-9ABB-652457E2824C}"/>
              </a:ext>
            </a:extLst>
          </p:cNvPr>
          <p:cNvGrpSpPr>
            <a:grpSpLocks/>
          </p:cNvGrpSpPr>
          <p:nvPr/>
        </p:nvGrpSpPr>
        <p:grpSpPr bwMode="auto">
          <a:xfrm>
            <a:off x="8034892" y="4967903"/>
            <a:ext cx="1457325" cy="488950"/>
            <a:chOff x="3839" y="2850"/>
            <a:chExt cx="918" cy="308"/>
          </a:xfrm>
        </p:grpSpPr>
        <p:sp>
          <p:nvSpPr>
            <p:cNvPr id="372" name="Line 146">
              <a:extLst>
                <a:ext uri="{FF2B5EF4-FFF2-40B4-BE49-F238E27FC236}">
                  <a16:creationId xmlns:a16="http://schemas.microsoft.com/office/drawing/2014/main" id="{B42EE784-BAAA-7648-8C27-518F3E7EDD07}"/>
                </a:ext>
              </a:extLst>
            </p:cNvPr>
            <p:cNvSpPr>
              <a:spLocks noChangeShapeType="1"/>
            </p:cNvSpPr>
            <p:nvPr/>
          </p:nvSpPr>
          <p:spPr bwMode="auto">
            <a:xfrm flipH="1">
              <a:off x="3839" y="2850"/>
              <a:ext cx="918" cy="30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Text Box 147">
              <a:extLst>
                <a:ext uri="{FF2B5EF4-FFF2-40B4-BE49-F238E27FC236}">
                  <a16:creationId xmlns:a16="http://schemas.microsoft.com/office/drawing/2014/main" id="{0E52013C-7BAA-344E-9018-CA884EE49126}"/>
                </a:ext>
              </a:extLst>
            </p:cNvPr>
            <p:cNvSpPr txBox="1">
              <a:spLocks noChangeArrowheads="1"/>
            </p:cNvSpPr>
            <p:nvPr/>
          </p:nvSpPr>
          <p:spPr bwMode="auto">
            <a:xfrm>
              <a:off x="4104" y="2873"/>
              <a:ext cx="386"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8000"/>
                  </a:solidFill>
                  <a:effectLst/>
                  <a:uLnTx/>
                  <a:uFillTx/>
                  <a:latin typeface="Arial" charset="0"/>
                  <a:ea typeface="ＭＳ Ｐゴシック" charset="0"/>
                  <a:cs typeface="+mn-cs"/>
                </a:rPr>
                <a:t>ack0</a:t>
              </a:r>
            </a:p>
          </p:txBody>
        </p:sp>
      </p:grpSp>
      <p:grpSp>
        <p:nvGrpSpPr>
          <p:cNvPr id="120" name="Group 85">
            <a:extLst>
              <a:ext uri="{FF2B5EF4-FFF2-40B4-BE49-F238E27FC236}">
                <a16:creationId xmlns:a16="http://schemas.microsoft.com/office/drawing/2014/main" id="{EF03F5C0-9E1B-6F4D-827D-841E2D21FDD8}"/>
              </a:ext>
            </a:extLst>
          </p:cNvPr>
          <p:cNvGrpSpPr>
            <a:grpSpLocks/>
          </p:cNvGrpSpPr>
          <p:nvPr/>
        </p:nvGrpSpPr>
        <p:grpSpPr bwMode="auto">
          <a:xfrm>
            <a:off x="8026461" y="5469606"/>
            <a:ext cx="1471612" cy="363538"/>
            <a:chOff x="855" y="1799"/>
            <a:chExt cx="927" cy="229"/>
          </a:xfrm>
        </p:grpSpPr>
        <p:sp>
          <p:nvSpPr>
            <p:cNvPr id="121" name="Line 86">
              <a:extLst>
                <a:ext uri="{FF2B5EF4-FFF2-40B4-BE49-F238E27FC236}">
                  <a16:creationId xmlns:a16="http://schemas.microsoft.com/office/drawing/2014/main" id="{CFBE0624-2276-5A40-AD6C-765B8E1D5A7A}"/>
                </a:ext>
              </a:extLst>
            </p:cNvPr>
            <p:cNvSpPr>
              <a:spLocks noChangeShapeType="1"/>
            </p:cNvSpPr>
            <p:nvPr/>
          </p:nvSpPr>
          <p:spPr bwMode="auto">
            <a:xfrm>
              <a:off x="855" y="1803"/>
              <a:ext cx="927" cy="2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87">
              <a:extLst>
                <a:ext uri="{FF2B5EF4-FFF2-40B4-BE49-F238E27FC236}">
                  <a16:creationId xmlns:a16="http://schemas.microsoft.com/office/drawing/2014/main" id="{6E5D70F9-C765-DD43-99D5-1E3FD4E8B868}"/>
                </a:ext>
              </a:extLst>
            </p:cNvPr>
            <p:cNvSpPr txBox="1">
              <a:spLocks noChangeArrowheads="1"/>
            </p:cNvSpPr>
            <p:nvPr/>
          </p:nvSpPr>
          <p:spPr bwMode="auto">
            <a:xfrm>
              <a:off x="1129" y="1799"/>
              <a:ext cx="358" cy="212"/>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99"/>
                  </a:solidFill>
                  <a:effectLst/>
                  <a:uLnTx/>
                  <a:uFillTx/>
                  <a:latin typeface="Arial" charset="0"/>
                  <a:ea typeface="ＭＳ Ｐゴシック" charset="0"/>
                  <a:cs typeface="+mn-cs"/>
                </a:rPr>
                <a:t>pkt1</a:t>
              </a:r>
            </a:p>
          </p:txBody>
        </p:sp>
      </p:grpSp>
      <p:grpSp>
        <p:nvGrpSpPr>
          <p:cNvPr id="3" name="Group 2">
            <a:extLst>
              <a:ext uri="{FF2B5EF4-FFF2-40B4-BE49-F238E27FC236}">
                <a16:creationId xmlns:a16="http://schemas.microsoft.com/office/drawing/2014/main" id="{32D39F4C-0ABF-C94E-A0DB-A97913E78570}"/>
              </a:ext>
            </a:extLst>
          </p:cNvPr>
          <p:cNvGrpSpPr/>
          <p:nvPr/>
        </p:nvGrpSpPr>
        <p:grpSpPr>
          <a:xfrm>
            <a:off x="6993934" y="4806637"/>
            <a:ext cx="1022350" cy="553607"/>
            <a:chOff x="6289259" y="5452590"/>
            <a:chExt cx="1022350" cy="553607"/>
          </a:xfrm>
        </p:grpSpPr>
        <p:sp>
          <p:nvSpPr>
            <p:cNvPr id="359" name="Text Box 96">
              <a:extLst>
                <a:ext uri="{FF2B5EF4-FFF2-40B4-BE49-F238E27FC236}">
                  <a16:creationId xmlns:a16="http://schemas.microsoft.com/office/drawing/2014/main" id="{0B9EBE4A-F7AC-D14C-AD4E-0FA449FA991D}"/>
                </a:ext>
              </a:extLst>
            </p:cNvPr>
            <p:cNvSpPr txBox="1">
              <a:spLocks noChangeArrowheads="1"/>
            </p:cNvSpPr>
            <p:nvPr/>
          </p:nvSpPr>
          <p:spPr bwMode="auto">
            <a:xfrm>
              <a:off x="6339123" y="5698420"/>
              <a:ext cx="819455"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(ignore)</a:t>
              </a:r>
            </a:p>
          </p:txBody>
        </p:sp>
        <p:sp>
          <p:nvSpPr>
            <p:cNvPr id="123" name="Text Box 98">
              <a:extLst>
                <a:ext uri="{FF2B5EF4-FFF2-40B4-BE49-F238E27FC236}">
                  <a16:creationId xmlns:a16="http://schemas.microsoft.com/office/drawing/2014/main" id="{0DE35C6C-6D99-814C-B88E-A2943030E4F5}"/>
                </a:ext>
              </a:extLst>
            </p:cNvPr>
            <p:cNvSpPr txBox="1">
              <a:spLocks noChangeArrowheads="1"/>
            </p:cNvSpPr>
            <p:nvPr/>
          </p:nvSpPr>
          <p:spPr bwMode="auto">
            <a:xfrm>
              <a:off x="6289259" y="5452590"/>
              <a:ext cx="1022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a:t>
              </a:r>
            </a:p>
          </p:txBody>
        </p:sp>
      </p:grpSp>
      <p:sp>
        <p:nvSpPr>
          <p:cNvPr id="113" name="Slide Number Placeholder 2">
            <a:extLst>
              <a:ext uri="{FF2B5EF4-FFF2-40B4-BE49-F238E27FC236}">
                <a16:creationId xmlns:a16="http://schemas.microsoft.com/office/drawing/2014/main" id="{7706DBAD-0F0D-AC43-90D8-C4A8FC7233B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60</a:t>
            </a:fld>
            <a:endParaRPr lang="en-US" dirty="0"/>
          </a:p>
        </p:txBody>
      </p:sp>
    </p:spTree>
    <p:extLst>
      <p:ext uri="{BB962C8B-B14F-4D97-AF65-F5344CB8AC3E}">
        <p14:creationId xmlns:p14="http://schemas.microsoft.com/office/powerpoint/2010/main" val="317681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90"/>
                                        </p:tgtEl>
                                        <p:attrNameLst>
                                          <p:attrName>style.visibility</p:attrName>
                                        </p:attrNameLst>
                                      </p:cBhvr>
                                      <p:to>
                                        <p:strVal val="visible"/>
                                      </p:to>
                                    </p:set>
                                    <p:animEffect transition="in" filter="wipe(left)">
                                      <p:cBhvr>
                                        <p:cTn id="7" dur="500"/>
                                        <p:tgtEl>
                                          <p:spTgt spid="290"/>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289">
                                            <p:txEl>
                                              <p:pRg st="0" end="0"/>
                                            </p:txEl>
                                          </p:spTgt>
                                        </p:tgtEl>
                                        <p:attrNameLst>
                                          <p:attrName>style.visibility</p:attrName>
                                        </p:attrNameLst>
                                      </p:cBhvr>
                                      <p:to>
                                        <p:strVal val="visible"/>
                                      </p:to>
                                    </p:set>
                                    <p:animEffect transition="in" filter="dissolve">
                                      <p:cBhvr>
                                        <p:cTn id="11" dur="500"/>
                                        <p:tgtEl>
                                          <p:spTgt spid="289">
                                            <p:txEl>
                                              <p:pRg st="0" end="0"/>
                                            </p:txEl>
                                          </p:spTgt>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281"/>
                                        </p:tgtEl>
                                        <p:attrNameLst>
                                          <p:attrName>style.visibility</p:attrName>
                                        </p:attrNameLst>
                                      </p:cBhvr>
                                      <p:to>
                                        <p:strVal val="visible"/>
                                      </p:to>
                                    </p:set>
                                    <p:animEffect transition="in" filter="dissolve">
                                      <p:cBhvr>
                                        <p:cTn id="15" dur="500"/>
                                        <p:tgtEl>
                                          <p:spTgt spid="281"/>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299"/>
                                        </p:tgtEl>
                                        <p:attrNameLst>
                                          <p:attrName>style.visibility</p:attrName>
                                        </p:attrNameLst>
                                      </p:cBhvr>
                                      <p:to>
                                        <p:strVal val="visible"/>
                                      </p:to>
                                    </p:set>
                                    <p:animEffect transition="in" filter="wipe(right)">
                                      <p:cBhvr>
                                        <p:cTn id="19" dur="500"/>
                                        <p:tgtEl>
                                          <p:spTgt spid="299"/>
                                        </p:tgtEl>
                                      </p:cBhvr>
                                    </p:animEffect>
                                  </p:childTnLst>
                                </p:cTn>
                              </p:par>
                            </p:childTnLst>
                          </p:cTn>
                        </p:par>
                        <p:par>
                          <p:cTn id="20" fill="hold">
                            <p:stCondLst>
                              <p:cond delay="2000"/>
                            </p:stCondLst>
                            <p:childTnLst>
                              <p:par>
                                <p:cTn id="21" presetID="9" presetClass="entr" presetSubtype="0" fill="hold" grpId="0" nodeType="afterEffect">
                                  <p:stCondLst>
                                    <p:cond delay="0"/>
                                  </p:stCondLst>
                                  <p:childTnLst>
                                    <p:set>
                                      <p:cBhvr>
                                        <p:cTn id="22" dur="1" fill="hold">
                                          <p:stCondLst>
                                            <p:cond delay="0"/>
                                          </p:stCondLst>
                                        </p:cTn>
                                        <p:tgtEl>
                                          <p:spTgt spid="284"/>
                                        </p:tgtEl>
                                        <p:attrNameLst>
                                          <p:attrName>style.visibility</p:attrName>
                                        </p:attrNameLst>
                                      </p:cBhvr>
                                      <p:to>
                                        <p:strVal val="visible"/>
                                      </p:to>
                                    </p:set>
                                    <p:animEffect transition="in" filter="dissolve">
                                      <p:cBhvr>
                                        <p:cTn id="23" dur="500"/>
                                        <p:tgtEl>
                                          <p:spTgt spid="284"/>
                                        </p:tgtEl>
                                      </p:cBhvr>
                                    </p:animEffect>
                                  </p:childTnLst>
                                </p:cTn>
                              </p:par>
                            </p:childTnLst>
                          </p:cTn>
                        </p:par>
                        <p:par>
                          <p:cTn id="24" fill="hold">
                            <p:stCondLst>
                              <p:cond delay="2500"/>
                            </p:stCondLst>
                            <p:childTnLst>
                              <p:par>
                                <p:cTn id="25" presetID="9" presetClass="entr" presetSubtype="0" fill="hold" grpId="0" nodeType="afterEffect">
                                  <p:stCondLst>
                                    <p:cond delay="0"/>
                                  </p:stCondLst>
                                  <p:childTnLst>
                                    <p:set>
                                      <p:cBhvr>
                                        <p:cTn id="26" dur="1" fill="hold">
                                          <p:stCondLst>
                                            <p:cond delay="0"/>
                                          </p:stCondLst>
                                        </p:cTn>
                                        <p:tgtEl>
                                          <p:spTgt spid="286"/>
                                        </p:tgtEl>
                                        <p:attrNameLst>
                                          <p:attrName>style.visibility</p:attrName>
                                        </p:attrNameLst>
                                      </p:cBhvr>
                                      <p:to>
                                        <p:strVal val="visible"/>
                                      </p:to>
                                    </p:set>
                                    <p:animEffect transition="in" filter="dissolve">
                                      <p:cBhvr>
                                        <p:cTn id="27" dur="500"/>
                                        <p:tgtEl>
                                          <p:spTgt spid="286"/>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74"/>
                                        </p:tgtEl>
                                        <p:attrNameLst>
                                          <p:attrName>style.visibility</p:attrName>
                                        </p:attrNameLst>
                                      </p:cBhvr>
                                      <p:to>
                                        <p:strVal val="visible"/>
                                      </p:to>
                                    </p:set>
                                    <p:animEffect transition="in" filter="wipe(left)">
                                      <p:cBhvr>
                                        <p:cTn id="31" dur="500"/>
                                        <p:tgtEl>
                                          <p:spTgt spid="274"/>
                                        </p:tgtEl>
                                      </p:cBhvr>
                                    </p:animEffect>
                                  </p:childTnLst>
                                </p:cTn>
                              </p:par>
                            </p:childTnLst>
                          </p:cTn>
                        </p:par>
                        <p:par>
                          <p:cTn id="32" fill="hold">
                            <p:stCondLst>
                              <p:cond delay="3500"/>
                            </p:stCondLst>
                            <p:childTnLst>
                              <p:par>
                                <p:cTn id="33" presetID="9" presetClass="entr" presetSubtype="0" fill="hold" nodeType="afterEffect">
                                  <p:stCondLst>
                                    <p:cond delay="0"/>
                                  </p:stCondLst>
                                  <p:childTnLst>
                                    <p:set>
                                      <p:cBhvr>
                                        <p:cTn id="34" dur="1" fill="hold">
                                          <p:stCondLst>
                                            <p:cond delay="0"/>
                                          </p:stCondLst>
                                        </p:cTn>
                                        <p:tgtEl>
                                          <p:spTgt spid="195">
                                            <p:txEl>
                                              <p:pRg st="0" end="0"/>
                                            </p:txEl>
                                          </p:spTgt>
                                        </p:tgtEl>
                                        <p:attrNameLst>
                                          <p:attrName>style.visibility</p:attrName>
                                        </p:attrNameLst>
                                      </p:cBhvr>
                                      <p:to>
                                        <p:strVal val="visible"/>
                                      </p:to>
                                    </p:set>
                                    <p:animEffect transition="in" filter="dissolve">
                                      <p:cBhvr>
                                        <p:cTn id="35" dur="500"/>
                                        <p:tgtEl>
                                          <p:spTgt spid="195">
                                            <p:txEl>
                                              <p:pRg st="0" end="0"/>
                                            </p:txEl>
                                          </p:spTgt>
                                        </p:tgtEl>
                                      </p:cBhvr>
                                    </p:animEffect>
                                  </p:childTnLst>
                                </p:cTn>
                              </p:par>
                            </p:childTnLst>
                          </p:cTn>
                        </p:par>
                        <p:par>
                          <p:cTn id="36" fill="hold">
                            <p:stCondLst>
                              <p:cond delay="4000"/>
                            </p:stCondLst>
                            <p:childTnLst>
                              <p:par>
                                <p:cTn id="37" presetID="9" presetClass="entr" presetSubtype="0" fill="hold" grpId="0" nodeType="afterEffect">
                                  <p:stCondLst>
                                    <p:cond delay="0"/>
                                  </p:stCondLst>
                                  <p:childTnLst>
                                    <p:set>
                                      <p:cBhvr>
                                        <p:cTn id="38" dur="1" fill="hold">
                                          <p:stCondLst>
                                            <p:cond delay="0"/>
                                          </p:stCondLst>
                                        </p:cTn>
                                        <p:tgtEl>
                                          <p:spTgt spid="196"/>
                                        </p:tgtEl>
                                        <p:attrNameLst>
                                          <p:attrName>style.visibility</p:attrName>
                                        </p:attrNameLst>
                                      </p:cBhvr>
                                      <p:to>
                                        <p:strVal val="visible"/>
                                      </p:to>
                                    </p:set>
                                    <p:animEffect transition="in" filter="dissolve">
                                      <p:cBhvr>
                                        <p:cTn id="39" dur="500"/>
                                        <p:tgtEl>
                                          <p:spTgt spid="196"/>
                                        </p:tgtEl>
                                      </p:cBhvr>
                                    </p:animEffect>
                                  </p:childTnLst>
                                </p:cTn>
                              </p:par>
                            </p:childTnLst>
                          </p:cTn>
                        </p:par>
                        <p:par>
                          <p:cTn id="40" fill="hold">
                            <p:stCondLst>
                              <p:cond delay="4500"/>
                            </p:stCondLst>
                            <p:childTnLst>
                              <p:par>
                                <p:cTn id="41" presetID="22" presetClass="entr" presetSubtype="2" fill="hold" nodeType="afterEffect">
                                  <p:stCondLst>
                                    <p:cond delay="0"/>
                                  </p:stCondLst>
                                  <p:childTnLst>
                                    <p:set>
                                      <p:cBhvr>
                                        <p:cTn id="42" dur="1" fill="hold">
                                          <p:stCondLst>
                                            <p:cond delay="0"/>
                                          </p:stCondLst>
                                        </p:cTn>
                                        <p:tgtEl>
                                          <p:spTgt spid="306"/>
                                        </p:tgtEl>
                                        <p:attrNameLst>
                                          <p:attrName>style.visibility</p:attrName>
                                        </p:attrNameLst>
                                      </p:cBhvr>
                                      <p:to>
                                        <p:strVal val="visible"/>
                                      </p:to>
                                    </p:set>
                                    <p:animEffect transition="in" filter="wipe(right)">
                                      <p:cBhvr>
                                        <p:cTn id="43" dur="500"/>
                                        <p:tgtEl>
                                          <p:spTgt spid="30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311"/>
                                        </p:tgtEl>
                                        <p:attrNameLst>
                                          <p:attrName>style.visibility</p:attrName>
                                        </p:attrNameLst>
                                      </p:cBhvr>
                                      <p:to>
                                        <p:strVal val="visible"/>
                                      </p:to>
                                    </p:set>
                                    <p:animEffect transition="in" filter="wipe(up)">
                                      <p:cBhvr>
                                        <p:cTn id="48" dur="1000"/>
                                        <p:tgtEl>
                                          <p:spTgt spid="311"/>
                                        </p:tgtEl>
                                      </p:cBhvr>
                                    </p:animEffect>
                                  </p:childTnLst>
                                </p:cTn>
                              </p:par>
                            </p:childTnLst>
                          </p:cTn>
                        </p:par>
                        <p:par>
                          <p:cTn id="49" fill="hold">
                            <p:stCondLst>
                              <p:cond delay="1000"/>
                            </p:stCondLst>
                            <p:childTnLst>
                              <p:par>
                                <p:cTn id="50" presetID="9" presetClass="entr" presetSubtype="0" fill="hold" nodeType="afterEffect">
                                  <p:stCondLst>
                                    <p:cond delay="0"/>
                                  </p:stCondLst>
                                  <p:childTnLst>
                                    <p:set>
                                      <p:cBhvr>
                                        <p:cTn id="51" dur="1" fill="hold">
                                          <p:stCondLst>
                                            <p:cond delay="0"/>
                                          </p:stCondLst>
                                        </p:cTn>
                                        <p:tgtEl>
                                          <p:spTgt spid="318"/>
                                        </p:tgtEl>
                                        <p:attrNameLst>
                                          <p:attrName>style.visibility</p:attrName>
                                        </p:attrNameLst>
                                      </p:cBhvr>
                                      <p:to>
                                        <p:strVal val="visible"/>
                                      </p:to>
                                    </p:set>
                                    <p:animEffect transition="in" filter="dissolve">
                                      <p:cBhvr>
                                        <p:cTn id="52" dur="500"/>
                                        <p:tgtEl>
                                          <p:spTgt spid="31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15"/>
                                        </p:tgtEl>
                                        <p:attrNameLst>
                                          <p:attrName>style.visibility</p:attrName>
                                        </p:attrNameLst>
                                      </p:cBhvr>
                                      <p:to>
                                        <p:strVal val="visible"/>
                                      </p:to>
                                    </p:set>
                                    <p:animEffect transition="in" filter="wipe(left)">
                                      <p:cBhvr>
                                        <p:cTn id="57" dur="500"/>
                                        <p:tgtEl>
                                          <p:spTgt spid="315"/>
                                        </p:tgtEl>
                                      </p:cBhvr>
                                    </p:animEffect>
                                  </p:childTnLst>
                                </p:cTn>
                              </p:par>
                            </p:childTnLst>
                          </p:cTn>
                        </p:par>
                        <p:par>
                          <p:cTn id="58" fill="hold">
                            <p:stCondLst>
                              <p:cond delay="500"/>
                            </p:stCondLst>
                            <p:childTnLst>
                              <p:par>
                                <p:cTn id="59" presetID="9" presetClass="entr" presetSubtype="0" fill="hold" nodeType="afterEffect">
                                  <p:stCondLst>
                                    <p:cond delay="0"/>
                                  </p:stCondLst>
                                  <p:childTnLst>
                                    <p:set>
                                      <p:cBhvr>
                                        <p:cTn id="60" dur="1" fill="hold">
                                          <p:stCondLst>
                                            <p:cond delay="0"/>
                                          </p:stCondLst>
                                        </p:cTn>
                                        <p:tgtEl>
                                          <p:spTgt spid="279">
                                            <p:txEl>
                                              <p:pRg st="0" end="0"/>
                                            </p:txEl>
                                          </p:spTgt>
                                        </p:tgtEl>
                                        <p:attrNameLst>
                                          <p:attrName>style.visibility</p:attrName>
                                        </p:attrNameLst>
                                      </p:cBhvr>
                                      <p:to>
                                        <p:strVal val="visible"/>
                                      </p:to>
                                    </p:set>
                                    <p:animEffect transition="in" filter="dissolve">
                                      <p:cBhvr>
                                        <p:cTn id="61" dur="500"/>
                                        <p:tgtEl>
                                          <p:spTgt spid="279">
                                            <p:txEl>
                                              <p:pRg st="0" end="0"/>
                                            </p:txEl>
                                          </p:spTgt>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273"/>
                                        </p:tgtEl>
                                        <p:attrNameLst>
                                          <p:attrName>style.visibility</p:attrName>
                                        </p:attrNameLst>
                                      </p:cBhvr>
                                      <p:to>
                                        <p:strVal val="visible"/>
                                      </p:to>
                                    </p:set>
                                    <p:animEffect transition="in" filter="dissolve">
                                      <p:cBhvr>
                                        <p:cTn id="64" dur="500"/>
                                        <p:tgtEl>
                                          <p:spTgt spid="273"/>
                                        </p:tgtEl>
                                      </p:cBhvr>
                                    </p:animEffect>
                                  </p:childTnLst>
                                </p:cTn>
                              </p:par>
                            </p:childTnLst>
                          </p:cTn>
                        </p:par>
                        <p:par>
                          <p:cTn id="65" fill="hold">
                            <p:stCondLst>
                              <p:cond delay="1000"/>
                            </p:stCondLst>
                            <p:childTnLst>
                              <p:par>
                                <p:cTn id="66" presetID="9" presetClass="entr" presetSubtype="0" fill="hold" grpId="0" nodeType="afterEffect">
                                  <p:stCondLst>
                                    <p:cond delay="0"/>
                                  </p:stCondLst>
                                  <p:childTnLst>
                                    <p:set>
                                      <p:cBhvr>
                                        <p:cTn id="67" dur="1" fill="hold">
                                          <p:stCondLst>
                                            <p:cond delay="0"/>
                                          </p:stCondLst>
                                        </p:cTn>
                                        <p:tgtEl>
                                          <p:spTgt spid="282"/>
                                        </p:tgtEl>
                                        <p:attrNameLst>
                                          <p:attrName>style.visibility</p:attrName>
                                        </p:attrNameLst>
                                      </p:cBhvr>
                                      <p:to>
                                        <p:strVal val="visible"/>
                                      </p:to>
                                    </p:set>
                                    <p:animEffect transition="in" filter="dissolve">
                                      <p:cBhvr>
                                        <p:cTn id="68" dur="500"/>
                                        <p:tgtEl>
                                          <p:spTgt spid="282"/>
                                        </p:tgtEl>
                                      </p:cBhvr>
                                    </p:animEffect>
                                  </p:childTnLst>
                                </p:cTn>
                              </p:par>
                            </p:childTnLst>
                          </p:cTn>
                        </p:par>
                        <p:par>
                          <p:cTn id="69" fill="hold">
                            <p:stCondLst>
                              <p:cond delay="1500"/>
                            </p:stCondLst>
                            <p:childTnLst>
                              <p:par>
                                <p:cTn id="70" presetID="22" presetClass="entr" presetSubtype="2" fill="hold" nodeType="afterEffect">
                                  <p:stCondLst>
                                    <p:cond delay="0"/>
                                  </p:stCondLst>
                                  <p:childTnLst>
                                    <p:set>
                                      <p:cBhvr>
                                        <p:cTn id="71" dur="1" fill="hold">
                                          <p:stCondLst>
                                            <p:cond delay="0"/>
                                          </p:stCondLst>
                                        </p:cTn>
                                        <p:tgtEl>
                                          <p:spTgt spid="296"/>
                                        </p:tgtEl>
                                        <p:attrNameLst>
                                          <p:attrName>style.visibility</p:attrName>
                                        </p:attrNameLst>
                                      </p:cBhvr>
                                      <p:to>
                                        <p:strVal val="visible"/>
                                      </p:to>
                                    </p:set>
                                    <p:animEffect transition="in" filter="wipe(right)">
                                      <p:cBhvr>
                                        <p:cTn id="72" dur="500"/>
                                        <p:tgtEl>
                                          <p:spTgt spid="296"/>
                                        </p:tgtEl>
                                      </p:cBhvr>
                                    </p:animEffect>
                                  </p:childTnLst>
                                </p:cTn>
                              </p:par>
                            </p:childTnLst>
                          </p:cTn>
                        </p:par>
                        <p:par>
                          <p:cTn id="73" fill="hold">
                            <p:stCondLst>
                              <p:cond delay="2000"/>
                            </p:stCondLst>
                            <p:childTnLst>
                              <p:par>
                                <p:cTn id="74" presetID="9" presetClass="entr" presetSubtype="0" fill="hold" grpId="0" nodeType="afterEffect">
                                  <p:stCondLst>
                                    <p:cond delay="0"/>
                                  </p:stCondLst>
                                  <p:childTnLst>
                                    <p:set>
                                      <p:cBhvr>
                                        <p:cTn id="75" dur="1" fill="hold">
                                          <p:stCondLst>
                                            <p:cond delay="0"/>
                                          </p:stCondLst>
                                        </p:cTn>
                                        <p:tgtEl>
                                          <p:spTgt spid="287"/>
                                        </p:tgtEl>
                                        <p:attrNameLst>
                                          <p:attrName>style.visibility</p:attrName>
                                        </p:attrNameLst>
                                      </p:cBhvr>
                                      <p:to>
                                        <p:strVal val="visible"/>
                                      </p:to>
                                    </p:set>
                                    <p:animEffect transition="in" filter="dissolve">
                                      <p:cBhvr>
                                        <p:cTn id="76" dur="500"/>
                                        <p:tgtEl>
                                          <p:spTgt spid="287"/>
                                        </p:tgtEl>
                                      </p:cBhvr>
                                    </p:animEffect>
                                  </p:childTnLst>
                                </p:cTn>
                              </p:par>
                            </p:childTnLst>
                          </p:cTn>
                        </p:par>
                        <p:par>
                          <p:cTn id="77" fill="hold">
                            <p:stCondLst>
                              <p:cond delay="2500"/>
                            </p:stCondLst>
                            <p:childTnLst>
                              <p:par>
                                <p:cTn id="78" presetID="9" presetClass="entr" presetSubtype="0" fill="hold" grpId="0" nodeType="afterEffect">
                                  <p:stCondLst>
                                    <p:cond delay="0"/>
                                  </p:stCondLst>
                                  <p:childTnLst>
                                    <p:set>
                                      <p:cBhvr>
                                        <p:cTn id="79" dur="1" fill="hold">
                                          <p:stCondLst>
                                            <p:cond delay="0"/>
                                          </p:stCondLst>
                                        </p:cTn>
                                        <p:tgtEl>
                                          <p:spTgt spid="285"/>
                                        </p:tgtEl>
                                        <p:attrNameLst>
                                          <p:attrName>style.visibility</p:attrName>
                                        </p:attrNameLst>
                                      </p:cBhvr>
                                      <p:to>
                                        <p:strVal val="visible"/>
                                      </p:to>
                                    </p:set>
                                    <p:animEffect transition="in" filter="dissolve">
                                      <p:cBhvr>
                                        <p:cTn id="80" dur="500"/>
                                        <p:tgtEl>
                                          <p:spTgt spid="285"/>
                                        </p:tgtEl>
                                      </p:cBhvr>
                                    </p:animEffect>
                                  </p:childTnLst>
                                </p:cTn>
                              </p:par>
                            </p:childTnLst>
                          </p:cTn>
                        </p:par>
                        <p:par>
                          <p:cTn id="81" fill="hold">
                            <p:stCondLst>
                              <p:cond delay="3000"/>
                            </p:stCondLst>
                            <p:childTnLst>
                              <p:par>
                                <p:cTn id="82" presetID="22" presetClass="entr" presetSubtype="8" fill="hold" nodeType="afterEffect">
                                  <p:stCondLst>
                                    <p:cond delay="0"/>
                                  </p:stCondLst>
                                  <p:childTnLst>
                                    <p:set>
                                      <p:cBhvr>
                                        <p:cTn id="83" dur="1" fill="hold">
                                          <p:stCondLst>
                                            <p:cond delay="0"/>
                                          </p:stCondLst>
                                        </p:cTn>
                                        <p:tgtEl>
                                          <p:spTgt spid="293"/>
                                        </p:tgtEl>
                                        <p:attrNameLst>
                                          <p:attrName>style.visibility</p:attrName>
                                        </p:attrNameLst>
                                      </p:cBhvr>
                                      <p:to>
                                        <p:strVal val="visible"/>
                                      </p:to>
                                    </p:set>
                                    <p:animEffect transition="in" filter="wipe(left)">
                                      <p:cBhvr>
                                        <p:cTn id="84" dur="500"/>
                                        <p:tgtEl>
                                          <p:spTgt spid="293"/>
                                        </p:tgtEl>
                                      </p:cBhvr>
                                    </p:animEffect>
                                  </p:childTnLst>
                                </p:cTn>
                              </p:par>
                            </p:childTnLst>
                          </p:cTn>
                        </p:par>
                        <p:par>
                          <p:cTn id="85" fill="hold">
                            <p:stCondLst>
                              <p:cond delay="3500"/>
                            </p:stCondLst>
                            <p:childTnLst>
                              <p:par>
                                <p:cTn id="86" presetID="9" presetClass="entr" presetSubtype="0" fill="hold" grpId="0" nodeType="afterEffect">
                                  <p:stCondLst>
                                    <p:cond delay="0"/>
                                  </p:stCondLst>
                                  <p:childTnLst>
                                    <p:set>
                                      <p:cBhvr>
                                        <p:cTn id="87" dur="1" fill="hold">
                                          <p:stCondLst>
                                            <p:cond delay="0"/>
                                          </p:stCondLst>
                                        </p:cTn>
                                        <p:tgtEl>
                                          <p:spTgt spid="280"/>
                                        </p:tgtEl>
                                        <p:attrNameLst>
                                          <p:attrName>style.visibility</p:attrName>
                                        </p:attrNameLst>
                                      </p:cBhvr>
                                      <p:to>
                                        <p:strVal val="visible"/>
                                      </p:to>
                                    </p:set>
                                    <p:animEffect transition="in" filter="dissolve">
                                      <p:cBhvr>
                                        <p:cTn id="88" dur="500"/>
                                        <p:tgtEl>
                                          <p:spTgt spid="280"/>
                                        </p:tgtEl>
                                      </p:cBhvr>
                                    </p:animEffect>
                                  </p:childTnLst>
                                </p:cTn>
                              </p:par>
                            </p:childTnLst>
                          </p:cTn>
                        </p:par>
                        <p:par>
                          <p:cTn id="89" fill="hold">
                            <p:stCondLst>
                              <p:cond delay="4000"/>
                            </p:stCondLst>
                            <p:childTnLst>
                              <p:par>
                                <p:cTn id="90" presetID="9" presetClass="entr" presetSubtype="0" fill="hold" nodeType="afterEffect">
                                  <p:stCondLst>
                                    <p:cond delay="0"/>
                                  </p:stCondLst>
                                  <p:childTnLst>
                                    <p:set>
                                      <p:cBhvr>
                                        <p:cTn id="91" dur="1" fill="hold">
                                          <p:stCondLst>
                                            <p:cond delay="0"/>
                                          </p:stCondLst>
                                        </p:cTn>
                                        <p:tgtEl>
                                          <p:spTgt spid="283">
                                            <p:txEl>
                                              <p:pRg st="0" end="0"/>
                                            </p:txEl>
                                          </p:spTgt>
                                        </p:tgtEl>
                                        <p:attrNameLst>
                                          <p:attrName>style.visibility</p:attrName>
                                        </p:attrNameLst>
                                      </p:cBhvr>
                                      <p:to>
                                        <p:strVal val="visible"/>
                                      </p:to>
                                    </p:set>
                                    <p:animEffect transition="in" filter="dissolve">
                                      <p:cBhvr>
                                        <p:cTn id="92" dur="500"/>
                                        <p:tgtEl>
                                          <p:spTgt spid="283">
                                            <p:txEl>
                                              <p:pRg st="0" end="0"/>
                                            </p:txEl>
                                          </p:spTgt>
                                        </p:tgtEl>
                                      </p:cBhvr>
                                    </p:animEffect>
                                  </p:childTnLst>
                                </p:cTn>
                              </p:par>
                            </p:childTnLst>
                          </p:cTn>
                        </p:par>
                        <p:par>
                          <p:cTn id="93" fill="hold">
                            <p:stCondLst>
                              <p:cond delay="4500"/>
                            </p:stCondLst>
                            <p:childTnLst>
                              <p:par>
                                <p:cTn id="94" presetID="22" presetClass="entr" presetSubtype="2" fill="hold" nodeType="afterEffect">
                                  <p:stCondLst>
                                    <p:cond delay="0"/>
                                  </p:stCondLst>
                                  <p:childTnLst>
                                    <p:set>
                                      <p:cBhvr>
                                        <p:cTn id="95" dur="1" fill="hold">
                                          <p:stCondLst>
                                            <p:cond delay="0"/>
                                          </p:stCondLst>
                                        </p:cTn>
                                        <p:tgtEl>
                                          <p:spTgt spid="302"/>
                                        </p:tgtEl>
                                        <p:attrNameLst>
                                          <p:attrName>style.visibility</p:attrName>
                                        </p:attrNameLst>
                                      </p:cBhvr>
                                      <p:to>
                                        <p:strVal val="visible"/>
                                      </p:to>
                                    </p:set>
                                    <p:animEffect transition="in" filter="wipe(right)">
                                      <p:cBhvr>
                                        <p:cTn id="96" dur="500"/>
                                        <p:tgtEl>
                                          <p:spTgt spid="30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335"/>
                                        </p:tgtEl>
                                        <p:attrNameLst>
                                          <p:attrName>style.visibility</p:attrName>
                                        </p:attrNameLst>
                                      </p:cBhvr>
                                      <p:to>
                                        <p:strVal val="visible"/>
                                      </p:to>
                                    </p:set>
                                    <p:animEffect transition="in" filter="wipe(left)">
                                      <p:cBhvr>
                                        <p:cTn id="101" dur="500"/>
                                        <p:tgtEl>
                                          <p:spTgt spid="335"/>
                                        </p:tgtEl>
                                      </p:cBhvr>
                                    </p:animEffect>
                                  </p:childTnLst>
                                </p:cTn>
                              </p:par>
                            </p:childTnLst>
                          </p:cTn>
                        </p:par>
                        <p:par>
                          <p:cTn id="102" fill="hold">
                            <p:stCondLst>
                              <p:cond delay="500"/>
                            </p:stCondLst>
                            <p:childTnLst>
                              <p:par>
                                <p:cTn id="103" presetID="9" presetClass="entr" presetSubtype="0" fill="hold" nodeType="afterEffect">
                                  <p:stCondLst>
                                    <p:cond delay="0"/>
                                  </p:stCondLst>
                                  <p:childTnLst>
                                    <p:set>
                                      <p:cBhvr>
                                        <p:cTn id="104" dur="1" fill="hold">
                                          <p:stCondLst>
                                            <p:cond delay="0"/>
                                          </p:stCondLst>
                                        </p:cTn>
                                        <p:tgtEl>
                                          <p:spTgt spid="334">
                                            <p:txEl>
                                              <p:pRg st="0" end="0"/>
                                            </p:txEl>
                                          </p:spTgt>
                                        </p:tgtEl>
                                        <p:attrNameLst>
                                          <p:attrName>style.visibility</p:attrName>
                                        </p:attrNameLst>
                                      </p:cBhvr>
                                      <p:to>
                                        <p:strVal val="visible"/>
                                      </p:to>
                                    </p:set>
                                    <p:animEffect transition="in" filter="dissolve">
                                      <p:cBhvr>
                                        <p:cTn id="105" dur="500"/>
                                        <p:tgtEl>
                                          <p:spTgt spid="334">
                                            <p:txEl>
                                              <p:pRg st="0" end="0"/>
                                            </p:txEl>
                                          </p:spTgt>
                                        </p:tgtEl>
                                      </p:cBhvr>
                                    </p:animEffect>
                                  </p:childTnLst>
                                </p:cTn>
                              </p:par>
                            </p:childTnLst>
                          </p:cTn>
                        </p:par>
                        <p:par>
                          <p:cTn id="106" fill="hold">
                            <p:stCondLst>
                              <p:cond delay="1000"/>
                            </p:stCondLst>
                            <p:childTnLst>
                              <p:par>
                                <p:cTn id="107" presetID="9" presetClass="entr" presetSubtype="0" fill="hold" grpId="0" nodeType="afterEffect">
                                  <p:stCondLst>
                                    <p:cond delay="0"/>
                                  </p:stCondLst>
                                  <p:childTnLst>
                                    <p:set>
                                      <p:cBhvr>
                                        <p:cTn id="108" dur="1" fill="hold">
                                          <p:stCondLst>
                                            <p:cond delay="0"/>
                                          </p:stCondLst>
                                        </p:cTn>
                                        <p:tgtEl>
                                          <p:spTgt spid="330"/>
                                        </p:tgtEl>
                                        <p:attrNameLst>
                                          <p:attrName>style.visibility</p:attrName>
                                        </p:attrNameLst>
                                      </p:cBhvr>
                                      <p:to>
                                        <p:strVal val="visible"/>
                                      </p:to>
                                    </p:set>
                                    <p:animEffect transition="in" filter="dissolve">
                                      <p:cBhvr>
                                        <p:cTn id="109" dur="500"/>
                                        <p:tgtEl>
                                          <p:spTgt spid="330"/>
                                        </p:tgtEl>
                                      </p:cBhvr>
                                    </p:animEffect>
                                  </p:childTnLst>
                                </p:cTn>
                              </p:par>
                            </p:childTnLst>
                          </p:cTn>
                        </p:par>
                        <p:par>
                          <p:cTn id="110" fill="hold">
                            <p:stCondLst>
                              <p:cond delay="1500"/>
                            </p:stCondLst>
                            <p:childTnLst>
                              <p:par>
                                <p:cTn id="111" presetID="22" presetClass="entr" presetSubtype="2" fill="hold" nodeType="afterEffect">
                                  <p:stCondLst>
                                    <p:cond delay="0"/>
                                  </p:stCondLst>
                                  <p:childTnLst>
                                    <p:set>
                                      <p:cBhvr>
                                        <p:cTn id="112" dur="1" fill="hold">
                                          <p:stCondLst>
                                            <p:cond delay="0"/>
                                          </p:stCondLst>
                                        </p:cTn>
                                        <p:tgtEl>
                                          <p:spTgt spid="338"/>
                                        </p:tgtEl>
                                        <p:attrNameLst>
                                          <p:attrName>style.visibility</p:attrName>
                                        </p:attrNameLst>
                                      </p:cBhvr>
                                      <p:to>
                                        <p:strVal val="visible"/>
                                      </p:to>
                                    </p:set>
                                    <p:animEffect transition="in" filter="wipe(right)">
                                      <p:cBhvr>
                                        <p:cTn id="113" dur="500"/>
                                        <p:tgtEl>
                                          <p:spTgt spid="338"/>
                                        </p:tgtEl>
                                      </p:cBhvr>
                                    </p:animEffect>
                                  </p:childTnLst>
                                </p:cTn>
                              </p:par>
                            </p:childTnLst>
                          </p:cTn>
                        </p:par>
                        <p:par>
                          <p:cTn id="114" fill="hold">
                            <p:stCondLst>
                              <p:cond delay="2000"/>
                            </p:stCondLst>
                            <p:childTnLst>
                              <p:par>
                                <p:cTn id="115" presetID="9" presetClass="entr" presetSubtype="0" fill="hold" grpId="0" nodeType="afterEffect">
                                  <p:stCondLst>
                                    <p:cond delay="0"/>
                                  </p:stCondLst>
                                  <p:childTnLst>
                                    <p:set>
                                      <p:cBhvr>
                                        <p:cTn id="116" dur="1" fill="hold">
                                          <p:stCondLst>
                                            <p:cond delay="0"/>
                                          </p:stCondLst>
                                        </p:cTn>
                                        <p:tgtEl>
                                          <p:spTgt spid="331"/>
                                        </p:tgtEl>
                                        <p:attrNameLst>
                                          <p:attrName>style.visibility</p:attrName>
                                        </p:attrNameLst>
                                      </p:cBhvr>
                                      <p:to>
                                        <p:strVal val="visible"/>
                                      </p:to>
                                    </p:set>
                                    <p:animEffect transition="in" filter="dissolve">
                                      <p:cBhvr>
                                        <p:cTn id="117" dur="500"/>
                                        <p:tgtEl>
                                          <p:spTgt spid="331"/>
                                        </p:tgtEl>
                                      </p:cBhvr>
                                    </p:animEffect>
                                  </p:childTnLst>
                                </p:cTn>
                              </p:par>
                            </p:childTnLst>
                          </p:cTn>
                        </p:par>
                        <p:par>
                          <p:cTn id="118" fill="hold">
                            <p:stCondLst>
                              <p:cond delay="2500"/>
                            </p:stCondLst>
                            <p:childTnLst>
                              <p:par>
                                <p:cTn id="119" presetID="9" presetClass="entr" presetSubtype="0" fill="hold" grpId="0" nodeType="afterEffect">
                                  <p:stCondLst>
                                    <p:cond delay="0"/>
                                  </p:stCondLst>
                                  <p:childTnLst>
                                    <p:set>
                                      <p:cBhvr>
                                        <p:cTn id="120" dur="1" fill="hold">
                                          <p:stCondLst>
                                            <p:cond delay="0"/>
                                          </p:stCondLst>
                                        </p:cTn>
                                        <p:tgtEl>
                                          <p:spTgt spid="332"/>
                                        </p:tgtEl>
                                        <p:attrNameLst>
                                          <p:attrName>style.visibility</p:attrName>
                                        </p:attrNameLst>
                                      </p:cBhvr>
                                      <p:to>
                                        <p:strVal val="visible"/>
                                      </p:to>
                                    </p:set>
                                    <p:animEffect transition="in" filter="dissolve">
                                      <p:cBhvr>
                                        <p:cTn id="121" dur="500"/>
                                        <p:tgtEl>
                                          <p:spTgt spid="332"/>
                                        </p:tgtEl>
                                      </p:cBhvr>
                                    </p:animEffect>
                                  </p:childTnLst>
                                </p:cTn>
                              </p:par>
                            </p:childTnLst>
                          </p:cTn>
                        </p:par>
                        <p:par>
                          <p:cTn id="122" fill="hold">
                            <p:stCondLst>
                              <p:cond delay="3000"/>
                            </p:stCondLst>
                            <p:childTnLst>
                              <p:par>
                                <p:cTn id="123" presetID="22" presetClass="entr" presetSubtype="8" fill="hold" nodeType="afterEffect">
                                  <p:stCondLst>
                                    <p:cond delay="0"/>
                                  </p:stCondLst>
                                  <p:childTnLst>
                                    <p:set>
                                      <p:cBhvr>
                                        <p:cTn id="124" dur="1" fill="hold">
                                          <p:stCondLst>
                                            <p:cond delay="0"/>
                                          </p:stCondLst>
                                        </p:cTn>
                                        <p:tgtEl>
                                          <p:spTgt spid="324"/>
                                        </p:tgtEl>
                                        <p:attrNameLst>
                                          <p:attrName>style.visibility</p:attrName>
                                        </p:attrNameLst>
                                      </p:cBhvr>
                                      <p:to>
                                        <p:strVal val="visible"/>
                                      </p:to>
                                    </p:set>
                                    <p:animEffect transition="in" filter="wipe(left)">
                                      <p:cBhvr>
                                        <p:cTn id="125" dur="500"/>
                                        <p:tgtEl>
                                          <p:spTgt spid="324"/>
                                        </p:tgtEl>
                                      </p:cBhvr>
                                    </p:animEffect>
                                  </p:childTnLst>
                                </p:cTn>
                              </p:par>
                            </p:childTnLst>
                          </p:cTn>
                        </p:par>
                        <p:par>
                          <p:cTn id="126" fill="hold">
                            <p:stCondLst>
                              <p:cond delay="3500"/>
                            </p:stCondLst>
                            <p:childTnLst>
                              <p:par>
                                <p:cTn id="127" presetID="9" presetClass="entr" presetSubtype="0" fill="hold" nodeType="afterEffect">
                                  <p:stCondLst>
                                    <p:cond delay="0"/>
                                  </p:stCondLst>
                                  <p:childTnLst>
                                    <p:set>
                                      <p:cBhvr>
                                        <p:cTn id="128" dur="1" fill="hold">
                                          <p:stCondLst>
                                            <p:cond delay="0"/>
                                          </p:stCondLst>
                                        </p:cTn>
                                        <p:tgtEl>
                                          <p:spTgt spid="321">
                                            <p:txEl>
                                              <p:pRg st="0" end="0"/>
                                            </p:txEl>
                                          </p:spTgt>
                                        </p:tgtEl>
                                        <p:attrNameLst>
                                          <p:attrName>style.visibility</p:attrName>
                                        </p:attrNameLst>
                                      </p:cBhvr>
                                      <p:to>
                                        <p:strVal val="visible"/>
                                      </p:to>
                                    </p:set>
                                    <p:animEffect transition="in" filter="dissolve">
                                      <p:cBhvr>
                                        <p:cTn id="129" dur="500"/>
                                        <p:tgtEl>
                                          <p:spTgt spid="321">
                                            <p:txEl>
                                              <p:pRg st="0" end="0"/>
                                            </p:txEl>
                                          </p:spTgt>
                                        </p:tgtEl>
                                      </p:cBhvr>
                                    </p:animEffect>
                                  </p:childTnLst>
                                </p:cTn>
                              </p:par>
                            </p:childTnLst>
                          </p:cTn>
                        </p:par>
                        <p:par>
                          <p:cTn id="130" fill="hold">
                            <p:stCondLst>
                              <p:cond delay="4000"/>
                            </p:stCondLst>
                            <p:childTnLst>
                              <p:par>
                                <p:cTn id="131" presetID="9" presetClass="entr" presetSubtype="0" fill="hold" grpId="0" nodeType="afterEffect">
                                  <p:stCondLst>
                                    <p:cond delay="0"/>
                                  </p:stCondLst>
                                  <p:childTnLst>
                                    <p:set>
                                      <p:cBhvr>
                                        <p:cTn id="132" dur="1" fill="hold">
                                          <p:stCondLst>
                                            <p:cond delay="0"/>
                                          </p:stCondLst>
                                        </p:cTn>
                                        <p:tgtEl>
                                          <p:spTgt spid="322"/>
                                        </p:tgtEl>
                                        <p:attrNameLst>
                                          <p:attrName>style.visibility</p:attrName>
                                        </p:attrNameLst>
                                      </p:cBhvr>
                                      <p:to>
                                        <p:strVal val="visible"/>
                                      </p:to>
                                    </p:set>
                                    <p:animEffect transition="in" filter="dissolve">
                                      <p:cBhvr>
                                        <p:cTn id="133" dur="500"/>
                                        <p:tgtEl>
                                          <p:spTgt spid="322"/>
                                        </p:tgtEl>
                                      </p:cBhvr>
                                    </p:animEffect>
                                  </p:childTnLst>
                                </p:cTn>
                              </p:par>
                            </p:childTnLst>
                          </p:cTn>
                        </p:par>
                        <p:par>
                          <p:cTn id="134" fill="hold">
                            <p:stCondLst>
                              <p:cond delay="4500"/>
                            </p:stCondLst>
                            <p:childTnLst>
                              <p:par>
                                <p:cTn id="135" presetID="22" presetClass="entr" presetSubtype="1" fill="hold" nodeType="afterEffect">
                                  <p:stCondLst>
                                    <p:cond delay="0"/>
                                  </p:stCondLst>
                                  <p:childTnLst>
                                    <p:set>
                                      <p:cBhvr>
                                        <p:cTn id="136" dur="1" fill="hold">
                                          <p:stCondLst>
                                            <p:cond delay="0"/>
                                          </p:stCondLst>
                                        </p:cTn>
                                        <p:tgtEl>
                                          <p:spTgt spid="342"/>
                                        </p:tgtEl>
                                        <p:attrNameLst>
                                          <p:attrName>style.visibility</p:attrName>
                                        </p:attrNameLst>
                                      </p:cBhvr>
                                      <p:to>
                                        <p:strVal val="visible"/>
                                      </p:to>
                                    </p:set>
                                    <p:animEffect transition="in" filter="wipe(up)">
                                      <p:cBhvr>
                                        <p:cTn id="137" dur="1000"/>
                                        <p:tgtEl>
                                          <p:spTgt spid="342"/>
                                        </p:tgtEl>
                                      </p:cBhvr>
                                    </p:animEffect>
                                  </p:childTnLst>
                                </p:cTn>
                              </p:par>
                              <p:par>
                                <p:cTn id="138" presetID="22" presetClass="entr" presetSubtype="1" fill="hold" nodeType="withEffect">
                                  <p:stCondLst>
                                    <p:cond delay="0"/>
                                  </p:stCondLst>
                                  <p:childTnLst>
                                    <p:set>
                                      <p:cBhvr>
                                        <p:cTn id="139" dur="1" fill="hold">
                                          <p:stCondLst>
                                            <p:cond delay="0"/>
                                          </p:stCondLst>
                                        </p:cTn>
                                        <p:tgtEl>
                                          <p:spTgt spid="352"/>
                                        </p:tgtEl>
                                        <p:attrNameLst>
                                          <p:attrName>style.visibility</p:attrName>
                                        </p:attrNameLst>
                                      </p:cBhvr>
                                      <p:to>
                                        <p:strVal val="visible"/>
                                      </p:to>
                                    </p:set>
                                    <p:animEffect transition="in" filter="wipe(up)">
                                      <p:cBhvr>
                                        <p:cTn id="140" dur="500"/>
                                        <p:tgtEl>
                                          <p:spTgt spid="352"/>
                                        </p:tgtEl>
                                      </p:cBhvr>
                                    </p:animEffect>
                                  </p:childTnLst>
                                </p:cTn>
                              </p:par>
                            </p:childTnLst>
                          </p:cTn>
                        </p:par>
                        <p:par>
                          <p:cTn id="141" fill="hold">
                            <p:stCondLst>
                              <p:cond delay="5500"/>
                            </p:stCondLst>
                            <p:childTnLst>
                              <p:par>
                                <p:cTn id="142" presetID="9" presetClass="entr" presetSubtype="0" fill="hold" nodeType="afterEffect">
                                  <p:stCondLst>
                                    <p:cond delay="0"/>
                                  </p:stCondLst>
                                  <p:childTnLst>
                                    <p:set>
                                      <p:cBhvr>
                                        <p:cTn id="143" dur="1" fill="hold">
                                          <p:stCondLst>
                                            <p:cond delay="0"/>
                                          </p:stCondLst>
                                        </p:cTn>
                                        <p:tgtEl>
                                          <p:spTgt spid="349"/>
                                        </p:tgtEl>
                                        <p:attrNameLst>
                                          <p:attrName>style.visibility</p:attrName>
                                        </p:attrNameLst>
                                      </p:cBhvr>
                                      <p:to>
                                        <p:strVal val="visible"/>
                                      </p:to>
                                    </p:set>
                                    <p:animEffect transition="in" filter="dissolve">
                                      <p:cBhvr>
                                        <p:cTn id="144" dur="500"/>
                                        <p:tgtEl>
                                          <p:spTgt spid="349"/>
                                        </p:tgtEl>
                                      </p:cBhvr>
                                    </p:animEffect>
                                  </p:childTnLst>
                                </p:cTn>
                              </p:par>
                            </p:childTnLst>
                          </p:cTn>
                        </p:par>
                      </p:childTnLst>
                    </p:cTn>
                  </p:par>
                  <p:par>
                    <p:cTn id="145" fill="hold">
                      <p:stCondLst>
                        <p:cond delay="indefinite"/>
                      </p:stCondLst>
                      <p:childTnLst>
                        <p:par>
                          <p:cTn id="146" fill="hold">
                            <p:stCondLst>
                              <p:cond delay="0"/>
                            </p:stCondLst>
                            <p:childTnLst>
                              <p:par>
                                <p:cTn id="147" presetID="22" presetClass="entr" presetSubtype="8" fill="hold" nodeType="clickEffect">
                                  <p:stCondLst>
                                    <p:cond delay="0"/>
                                  </p:stCondLst>
                                  <p:childTnLst>
                                    <p:set>
                                      <p:cBhvr>
                                        <p:cTn id="148" dur="1" fill="hold">
                                          <p:stCondLst>
                                            <p:cond delay="0"/>
                                          </p:stCondLst>
                                        </p:cTn>
                                        <p:tgtEl>
                                          <p:spTgt spid="346"/>
                                        </p:tgtEl>
                                        <p:attrNameLst>
                                          <p:attrName>style.visibility</p:attrName>
                                        </p:attrNameLst>
                                      </p:cBhvr>
                                      <p:to>
                                        <p:strVal val="visible"/>
                                      </p:to>
                                    </p:set>
                                    <p:animEffect transition="in" filter="wipe(left)">
                                      <p:cBhvr>
                                        <p:cTn id="149" dur="500"/>
                                        <p:tgtEl>
                                          <p:spTgt spid="346"/>
                                        </p:tgtEl>
                                      </p:cBhvr>
                                    </p:animEffect>
                                  </p:childTnLst>
                                </p:cTn>
                              </p:par>
                              <p:par>
                                <p:cTn id="150" presetID="22" presetClass="entr" presetSubtype="1" fill="hold" nodeType="withEffect">
                                  <p:stCondLst>
                                    <p:cond delay="0"/>
                                  </p:stCondLst>
                                  <p:childTnLst>
                                    <p:set>
                                      <p:cBhvr>
                                        <p:cTn id="151" dur="1" fill="hold">
                                          <p:stCondLst>
                                            <p:cond delay="0"/>
                                          </p:stCondLst>
                                        </p:cTn>
                                        <p:tgtEl>
                                          <p:spTgt spid="356"/>
                                        </p:tgtEl>
                                        <p:attrNameLst>
                                          <p:attrName>style.visibility</p:attrName>
                                        </p:attrNameLst>
                                      </p:cBhvr>
                                      <p:to>
                                        <p:strVal val="visible"/>
                                      </p:to>
                                    </p:set>
                                    <p:animEffect transition="in" filter="wipe(up)">
                                      <p:cBhvr>
                                        <p:cTn id="152" dur="500"/>
                                        <p:tgtEl>
                                          <p:spTgt spid="356"/>
                                        </p:tgtEl>
                                      </p:cBhvr>
                                    </p:animEffect>
                                  </p:childTnLst>
                                </p:cTn>
                              </p:par>
                            </p:childTnLst>
                          </p:cTn>
                        </p:par>
                        <p:par>
                          <p:cTn id="153" fill="hold">
                            <p:stCondLst>
                              <p:cond delay="500"/>
                            </p:stCondLst>
                            <p:childTnLst>
                              <p:par>
                                <p:cTn id="154" presetID="9" presetClass="entr" presetSubtype="0" fill="hold" nodeType="afterEffect">
                                  <p:stCondLst>
                                    <p:cond delay="0"/>
                                  </p:stCondLst>
                                  <p:childTnLst>
                                    <p:set>
                                      <p:cBhvr>
                                        <p:cTn id="155" dur="1" fill="hold">
                                          <p:stCondLst>
                                            <p:cond delay="0"/>
                                          </p:stCondLst>
                                        </p:cTn>
                                        <p:tgtEl>
                                          <p:spTgt spid="329">
                                            <p:txEl>
                                              <p:pRg st="0" end="0"/>
                                            </p:txEl>
                                          </p:spTgt>
                                        </p:tgtEl>
                                        <p:attrNameLst>
                                          <p:attrName>style.visibility</p:attrName>
                                        </p:attrNameLst>
                                      </p:cBhvr>
                                      <p:to>
                                        <p:strVal val="visible"/>
                                      </p:to>
                                    </p:set>
                                    <p:animEffect transition="in" filter="dissolve">
                                      <p:cBhvr>
                                        <p:cTn id="156" dur="500"/>
                                        <p:tgtEl>
                                          <p:spTgt spid="329">
                                            <p:txEl>
                                              <p:pRg st="0" end="0"/>
                                            </p:txEl>
                                          </p:spTgt>
                                        </p:tgtEl>
                                      </p:cBhvr>
                                    </p:animEffect>
                                  </p:childTnLst>
                                </p:cTn>
                              </p:par>
                              <p:par>
                                <p:cTn id="157" presetID="9" presetClass="entr" presetSubtype="0" fill="hold" grpId="0" nodeType="withEffect">
                                  <p:stCondLst>
                                    <p:cond delay="0"/>
                                  </p:stCondLst>
                                  <p:childTnLst>
                                    <p:set>
                                      <p:cBhvr>
                                        <p:cTn id="158" dur="1" fill="hold">
                                          <p:stCondLst>
                                            <p:cond delay="0"/>
                                          </p:stCondLst>
                                        </p:cTn>
                                        <p:tgtEl>
                                          <p:spTgt spid="323"/>
                                        </p:tgtEl>
                                        <p:attrNameLst>
                                          <p:attrName>style.visibility</p:attrName>
                                        </p:attrNameLst>
                                      </p:cBhvr>
                                      <p:to>
                                        <p:strVal val="visible"/>
                                      </p:to>
                                    </p:set>
                                    <p:animEffect transition="in" filter="dissolve">
                                      <p:cBhvr>
                                        <p:cTn id="159" dur="500"/>
                                        <p:tgtEl>
                                          <p:spTgt spid="323"/>
                                        </p:tgtEl>
                                      </p:cBhvr>
                                    </p:animEffect>
                                  </p:childTnLst>
                                </p:cTn>
                              </p:par>
                            </p:childTnLst>
                          </p:cTn>
                        </p:par>
                      </p:childTnLst>
                    </p:cTn>
                  </p:par>
                  <p:par>
                    <p:cTn id="160" fill="hold">
                      <p:stCondLst>
                        <p:cond delay="indefinite"/>
                      </p:stCondLst>
                      <p:childTnLst>
                        <p:par>
                          <p:cTn id="161" fill="hold">
                            <p:stCondLst>
                              <p:cond delay="0"/>
                            </p:stCondLst>
                            <p:childTnLst>
                              <p:par>
                                <p:cTn id="162" presetID="22" presetClass="entr" presetSubtype="2" fill="hold" nodeType="clickEffect">
                                  <p:stCondLst>
                                    <p:cond delay="0"/>
                                  </p:stCondLst>
                                  <p:childTnLst>
                                    <p:set>
                                      <p:cBhvr>
                                        <p:cTn id="163" dur="1" fill="hold">
                                          <p:stCondLst>
                                            <p:cond delay="0"/>
                                          </p:stCondLst>
                                        </p:cTn>
                                        <p:tgtEl>
                                          <p:spTgt spid="5"/>
                                        </p:tgtEl>
                                        <p:attrNameLst>
                                          <p:attrName>style.visibility</p:attrName>
                                        </p:attrNameLst>
                                      </p:cBhvr>
                                      <p:to>
                                        <p:strVal val="visible"/>
                                      </p:to>
                                    </p:set>
                                    <p:animEffect transition="in" filter="wipe(right)">
                                      <p:cBhvr>
                                        <p:cTn id="164" dur="500"/>
                                        <p:tgtEl>
                                          <p:spTgt spid="5"/>
                                        </p:tgtEl>
                                      </p:cBhvr>
                                    </p:animEffect>
                                  </p:childTnLst>
                                </p:cTn>
                              </p:par>
                            </p:childTnLst>
                          </p:cTn>
                        </p:par>
                      </p:childTnLst>
                    </p:cTn>
                  </p:par>
                  <p:par>
                    <p:cTn id="165" fill="hold">
                      <p:stCondLst>
                        <p:cond delay="indefinite"/>
                      </p:stCondLst>
                      <p:childTnLst>
                        <p:par>
                          <p:cTn id="166" fill="hold">
                            <p:stCondLst>
                              <p:cond delay="0"/>
                            </p:stCondLst>
                            <p:childTnLst>
                              <p:par>
                                <p:cTn id="167" presetID="22" presetClass="entr" presetSubtype="8" fill="hold" nodeType="clickEffect">
                                  <p:stCondLst>
                                    <p:cond delay="0"/>
                                  </p:stCondLst>
                                  <p:childTnLst>
                                    <p:set>
                                      <p:cBhvr>
                                        <p:cTn id="168" dur="1" fill="hold">
                                          <p:stCondLst>
                                            <p:cond delay="0"/>
                                          </p:stCondLst>
                                        </p:cTn>
                                        <p:tgtEl>
                                          <p:spTgt spid="6"/>
                                        </p:tgtEl>
                                        <p:attrNameLst>
                                          <p:attrName>style.visibility</p:attrName>
                                        </p:attrNameLst>
                                      </p:cBhvr>
                                      <p:to>
                                        <p:strVal val="visible"/>
                                      </p:to>
                                    </p:set>
                                    <p:animEffect transition="in" filter="wipe(left)">
                                      <p:cBhvr>
                                        <p:cTn id="169" dur="500"/>
                                        <p:tgtEl>
                                          <p:spTgt spid="6"/>
                                        </p:tgtEl>
                                      </p:cBhvr>
                                    </p:animEffect>
                                  </p:childTnLst>
                                </p:cTn>
                              </p:par>
                            </p:childTnLst>
                          </p:cTn>
                        </p:par>
                      </p:childTnLst>
                    </p:cTn>
                  </p:par>
                  <p:par>
                    <p:cTn id="170" fill="hold">
                      <p:stCondLst>
                        <p:cond delay="indefinite"/>
                      </p:stCondLst>
                      <p:childTnLst>
                        <p:par>
                          <p:cTn id="171" fill="hold">
                            <p:stCondLst>
                              <p:cond delay="0"/>
                            </p:stCondLst>
                            <p:childTnLst>
                              <p:par>
                                <p:cTn id="172" presetID="22" presetClass="entr" presetSubtype="2" fill="hold" nodeType="clickEffect">
                                  <p:stCondLst>
                                    <p:cond delay="0"/>
                                  </p:stCondLst>
                                  <p:childTnLst>
                                    <p:set>
                                      <p:cBhvr>
                                        <p:cTn id="173" dur="1" fill="hold">
                                          <p:stCondLst>
                                            <p:cond delay="0"/>
                                          </p:stCondLst>
                                        </p:cTn>
                                        <p:tgtEl>
                                          <p:spTgt spid="367"/>
                                        </p:tgtEl>
                                        <p:attrNameLst>
                                          <p:attrName>style.visibility</p:attrName>
                                        </p:attrNameLst>
                                      </p:cBhvr>
                                      <p:to>
                                        <p:strVal val="visible"/>
                                      </p:to>
                                    </p:set>
                                    <p:animEffect transition="in" filter="wipe(right)">
                                      <p:cBhvr>
                                        <p:cTn id="174" dur="500"/>
                                        <p:tgtEl>
                                          <p:spTgt spid="367"/>
                                        </p:tgtEl>
                                      </p:cBhvr>
                                    </p:animEffect>
                                  </p:childTnLst>
                                </p:cTn>
                              </p:par>
                            </p:childTnLst>
                          </p:cTn>
                        </p:par>
                        <p:par>
                          <p:cTn id="175" fill="hold">
                            <p:stCondLst>
                              <p:cond delay="500"/>
                            </p:stCondLst>
                            <p:childTnLst>
                              <p:par>
                                <p:cTn id="176" presetID="22" presetClass="entr" presetSubtype="8" fill="hold" nodeType="afterEffect">
                                  <p:stCondLst>
                                    <p:cond delay="0"/>
                                  </p:stCondLst>
                                  <p:childTnLst>
                                    <p:set>
                                      <p:cBhvr>
                                        <p:cTn id="177" dur="1" fill="hold">
                                          <p:stCondLst>
                                            <p:cond delay="0"/>
                                          </p:stCondLst>
                                        </p:cTn>
                                        <p:tgtEl>
                                          <p:spTgt spid="120"/>
                                        </p:tgtEl>
                                        <p:attrNameLst>
                                          <p:attrName>style.visibility</p:attrName>
                                        </p:attrNameLst>
                                      </p:cBhvr>
                                      <p:to>
                                        <p:strVal val="visible"/>
                                      </p:to>
                                    </p:set>
                                    <p:animEffect transition="in" filter="wipe(left)">
                                      <p:cBhvr>
                                        <p:cTn id="178" dur="500"/>
                                        <p:tgtEl>
                                          <p:spTgt spid="120"/>
                                        </p:tgtEl>
                                      </p:cBhvr>
                                    </p:animEffect>
                                  </p:childTnLst>
                                </p:cTn>
                              </p:par>
                            </p:childTnLst>
                          </p:cTn>
                        </p:par>
                      </p:childTnLst>
                    </p:cTn>
                  </p:par>
                  <p:par>
                    <p:cTn id="179" fill="hold">
                      <p:stCondLst>
                        <p:cond delay="indefinite"/>
                      </p:stCondLst>
                      <p:childTnLst>
                        <p:par>
                          <p:cTn id="180" fill="hold">
                            <p:stCondLst>
                              <p:cond delay="0"/>
                            </p:stCondLst>
                            <p:childTnLst>
                              <p:par>
                                <p:cTn id="181" presetID="9" presetClass="entr" presetSubtype="0" fill="hold" nodeType="clickEffect">
                                  <p:stCondLst>
                                    <p:cond delay="0"/>
                                  </p:stCondLst>
                                  <p:childTnLst>
                                    <p:set>
                                      <p:cBhvr>
                                        <p:cTn id="182" dur="1" fill="hold">
                                          <p:stCondLst>
                                            <p:cond delay="0"/>
                                          </p:stCondLst>
                                        </p:cTn>
                                        <p:tgtEl>
                                          <p:spTgt spid="3"/>
                                        </p:tgtEl>
                                        <p:attrNameLst>
                                          <p:attrName>style.visibility</p:attrName>
                                        </p:attrNameLst>
                                      </p:cBhvr>
                                      <p:to>
                                        <p:strVal val="visible"/>
                                      </p:to>
                                    </p:set>
                                    <p:animEffect transition="in" filter="dissolve">
                                      <p:cBhvr>
                                        <p:cTn id="18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0"/>
      <p:bldP spid="273" grpId="0"/>
      <p:bldP spid="280" grpId="0"/>
      <p:bldP spid="281" grpId="0"/>
      <p:bldP spid="282" grpId="0"/>
      <p:bldP spid="284" grpId="0"/>
      <p:bldP spid="285" grpId="0"/>
      <p:bldP spid="286" grpId="0"/>
      <p:bldP spid="287" grpId="0"/>
      <p:bldP spid="322" grpId="0"/>
      <p:bldP spid="323" grpId="0"/>
      <p:bldP spid="330" grpId="0"/>
      <p:bldP spid="331" grpId="0"/>
      <p:bldP spid="332"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Performance of rdt3.0 </a:t>
            </a:r>
            <a:r>
              <a:rPr lang="en-US" sz="3200" dirty="0"/>
              <a:t>(stop-and-wait)</a:t>
            </a:r>
            <a:endParaRPr lang="en-US" sz="4400" dirty="0"/>
          </a:p>
        </p:txBody>
      </p:sp>
      <p:sp>
        <p:nvSpPr>
          <p:cNvPr id="121" name="Rectangle 3">
            <a:extLst>
              <a:ext uri="{FF2B5EF4-FFF2-40B4-BE49-F238E27FC236}">
                <a16:creationId xmlns:a16="http://schemas.microsoft.com/office/drawing/2014/main" id="{FDDA46F1-23DA-904A-99AA-BA36ED7A6857}"/>
              </a:ext>
            </a:extLst>
          </p:cNvPr>
          <p:cNvSpPr txBox="1">
            <a:spLocks noChangeArrowheads="1"/>
          </p:cNvSpPr>
          <p:nvPr/>
        </p:nvSpPr>
        <p:spPr>
          <a:xfrm>
            <a:off x="870314" y="2451713"/>
            <a:ext cx="10532792" cy="104452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9575" marR="0" lvl="0" indent="-2794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example: 1 Gbps link, 15 </a:t>
            </a:r>
            <a:r>
              <a:rPr kumimoji="0" lang="en-US" sz="3200" b="0" i="0" u="none" strike="noStrike" kern="1200" cap="none" spc="0" normalizeH="0" baseline="0" noProof="0" dirty="0" err="1">
                <a:ln>
                  <a:noFill/>
                </a:ln>
                <a:solidFill>
                  <a:prstClr val="black"/>
                </a:solidFill>
                <a:effectLst/>
                <a:uLnTx/>
                <a:uFillTx/>
                <a:latin typeface="Calibri" panose="020F0502020204030204"/>
                <a:ea typeface="+mn-ea"/>
                <a:cs typeface="+mn-cs"/>
              </a:rPr>
              <a:t>ms</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prop. delay, 8000 bit packet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4">
            <a:extLst>
              <a:ext uri="{FF2B5EF4-FFF2-40B4-BE49-F238E27FC236}">
                <a16:creationId xmlns:a16="http://schemas.microsoft.com/office/drawing/2014/main" id="{04DE9E77-9329-F04E-A15C-5F38550FB2FA}"/>
              </a:ext>
            </a:extLst>
          </p:cNvPr>
          <p:cNvSpPr>
            <a:spLocks noChangeArrowheads="1"/>
          </p:cNvSpPr>
          <p:nvPr/>
        </p:nvSpPr>
        <p:spPr bwMode="auto">
          <a:xfrm>
            <a:off x="536827" y="1472895"/>
            <a:ext cx="10752586"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342900" indent="-342900">
              <a:defRPr sz="1600">
                <a:solidFill>
                  <a:schemeClr val="tx1"/>
                </a:solidFill>
                <a:latin typeface="Tahoma" panose="020B0604030504040204" pitchFamily="34" charset="0"/>
                <a:ea typeface="ＭＳ Ｐゴシック" panose="020B0600070205080204" pitchFamily="34" charset="-128"/>
              </a:defRPr>
            </a:lvl1pPr>
            <a:lvl2pPr marL="688975" indent="-231775">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688975" marR="0" lvl="1" indent="-23177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32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 </a:t>
            </a:r>
            <a:r>
              <a:rPr kumimoji="0" lang="en-US" altLang="en-US" sz="3200" b="0" i="1" u="none" strike="noStrike" kern="1200" cap="none" spc="0" normalizeH="0" baseline="-25000" noProof="0" dirty="0">
                <a:ln>
                  <a:noFill/>
                </a:ln>
                <a:solidFill>
                  <a:prstClr val="black"/>
                </a:solidFill>
                <a:effectLst/>
                <a:uLnTx/>
                <a:uFillTx/>
                <a:latin typeface="Calibri" panose="020F0502020204030204"/>
                <a:ea typeface="ＭＳ Ｐゴシック" panose="020B0600070205080204" pitchFamily="34" charset="-128"/>
                <a:cs typeface="+mn-cs"/>
              </a:rPr>
              <a:t>sender</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32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utilization</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 fraction of time sender busy sending</a:t>
            </a:r>
          </a:p>
        </p:txBody>
      </p:sp>
      <p:grpSp>
        <p:nvGrpSpPr>
          <p:cNvPr id="125" name="Group 24">
            <a:extLst>
              <a:ext uri="{FF2B5EF4-FFF2-40B4-BE49-F238E27FC236}">
                <a16:creationId xmlns:a16="http://schemas.microsoft.com/office/drawing/2014/main" id="{276312A9-6509-DC4A-B34D-FF403C6ACCF6}"/>
              </a:ext>
            </a:extLst>
          </p:cNvPr>
          <p:cNvGrpSpPr>
            <a:grpSpLocks/>
          </p:cNvGrpSpPr>
          <p:nvPr/>
        </p:nvGrpSpPr>
        <p:grpSpPr bwMode="auto">
          <a:xfrm>
            <a:off x="1782678" y="3526869"/>
            <a:ext cx="5724525" cy="812800"/>
            <a:chOff x="137" y="1675"/>
            <a:chExt cx="3606" cy="512"/>
          </a:xfrm>
        </p:grpSpPr>
        <p:sp>
          <p:nvSpPr>
            <p:cNvPr id="126" name="Text Box 10">
              <a:extLst>
                <a:ext uri="{FF2B5EF4-FFF2-40B4-BE49-F238E27FC236}">
                  <a16:creationId xmlns:a16="http://schemas.microsoft.com/office/drawing/2014/main" id="{F8134D58-7EAB-C542-A474-3D41F6C9577D}"/>
                </a:ext>
              </a:extLst>
            </p:cNvPr>
            <p:cNvSpPr txBox="1">
              <a:spLocks noChangeArrowheads="1"/>
            </p:cNvSpPr>
            <p:nvPr/>
          </p:nvSpPr>
          <p:spPr bwMode="auto">
            <a:xfrm>
              <a:off x="137" y="1795"/>
              <a:ext cx="647"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D</a:t>
              </a:r>
              <a:r>
                <a:rPr kumimoji="0" lang="en-US" sz="2400" b="0" i="1" u="none" strike="noStrike" kern="1200" cap="none" spc="0" normalizeH="0" baseline="-25000" noProof="0" dirty="0" err="1">
                  <a:ln>
                    <a:noFill/>
                  </a:ln>
                  <a:solidFill>
                    <a:prstClr val="black"/>
                  </a:solidFill>
                  <a:effectLst/>
                  <a:uLnTx/>
                  <a:uFillTx/>
                  <a:latin typeface="Calibri" panose="020F0502020204030204"/>
                  <a:ea typeface="ＭＳ Ｐゴシック" charset="0"/>
                  <a:cs typeface="+mn-cs"/>
                </a:rPr>
                <a:t>trans</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p>
          </p:txBody>
        </p:sp>
        <p:grpSp>
          <p:nvGrpSpPr>
            <p:cNvPr id="127" name="Group 14">
              <a:extLst>
                <a:ext uri="{FF2B5EF4-FFF2-40B4-BE49-F238E27FC236}">
                  <a16:creationId xmlns:a16="http://schemas.microsoft.com/office/drawing/2014/main" id="{A1CD218D-EFB4-7747-AA6F-A8CADF318971}"/>
                </a:ext>
              </a:extLst>
            </p:cNvPr>
            <p:cNvGrpSpPr>
              <a:grpSpLocks/>
            </p:cNvGrpSpPr>
            <p:nvPr/>
          </p:nvGrpSpPr>
          <p:grpSpPr bwMode="auto">
            <a:xfrm>
              <a:off x="827" y="1677"/>
              <a:ext cx="235" cy="499"/>
              <a:chOff x="155" y="2937"/>
              <a:chExt cx="235" cy="499"/>
            </a:xfrm>
          </p:grpSpPr>
          <p:sp>
            <p:nvSpPr>
              <p:cNvPr id="136" name="Text Box 11">
                <a:extLst>
                  <a:ext uri="{FF2B5EF4-FFF2-40B4-BE49-F238E27FC236}">
                    <a16:creationId xmlns:a16="http://schemas.microsoft.com/office/drawing/2014/main" id="{212B965A-7A53-E448-A951-4473C08E3FC2}"/>
                  </a:ext>
                </a:extLst>
              </p:cNvPr>
              <p:cNvSpPr txBox="1">
                <a:spLocks noChangeArrowheads="1"/>
              </p:cNvSpPr>
              <p:nvPr/>
            </p:nvSpPr>
            <p:spPr bwMode="auto">
              <a:xfrm>
                <a:off x="176" y="2937"/>
                <a:ext cx="198"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L</a:t>
                </a:r>
              </a:p>
            </p:txBody>
          </p:sp>
          <p:sp>
            <p:nvSpPr>
              <p:cNvPr id="137" name="Text Box 12">
                <a:extLst>
                  <a:ext uri="{FF2B5EF4-FFF2-40B4-BE49-F238E27FC236}">
                    <a16:creationId xmlns:a16="http://schemas.microsoft.com/office/drawing/2014/main" id="{C0714D4B-8571-E443-B70B-3B39AC0A694F}"/>
                  </a:ext>
                </a:extLst>
              </p:cNvPr>
              <p:cNvSpPr txBox="1">
                <a:spLocks noChangeArrowheads="1"/>
              </p:cNvSpPr>
              <p:nvPr/>
            </p:nvSpPr>
            <p:spPr bwMode="auto">
              <a:xfrm>
                <a:off x="155" y="3145"/>
                <a:ext cx="221"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R</a:t>
                </a:r>
              </a:p>
            </p:txBody>
          </p:sp>
          <p:sp>
            <p:nvSpPr>
              <p:cNvPr id="138" name="Line 13">
                <a:extLst>
                  <a:ext uri="{FF2B5EF4-FFF2-40B4-BE49-F238E27FC236}">
                    <a16:creationId xmlns:a16="http://schemas.microsoft.com/office/drawing/2014/main" id="{487E8E54-B689-7340-8E19-EEBA8D6E7B88}"/>
                  </a:ext>
                </a:extLst>
              </p:cNvPr>
              <p:cNvSpPr>
                <a:spLocks noChangeShapeType="1"/>
              </p:cNvSpPr>
              <p:nvPr/>
            </p:nvSpPr>
            <p:spPr bwMode="auto">
              <a:xfrm>
                <a:off x="204" y="3192"/>
                <a:ext cx="186" cy="0"/>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grpSp>
          <p:nvGrpSpPr>
            <p:cNvPr id="128" name="Group 19">
              <a:extLst>
                <a:ext uri="{FF2B5EF4-FFF2-40B4-BE49-F238E27FC236}">
                  <a16:creationId xmlns:a16="http://schemas.microsoft.com/office/drawing/2014/main" id="{458C4EA2-733B-9843-BEDB-1D21ADD2E2DA}"/>
                </a:ext>
              </a:extLst>
            </p:cNvPr>
            <p:cNvGrpSpPr>
              <a:grpSpLocks/>
            </p:cNvGrpSpPr>
            <p:nvPr/>
          </p:nvGrpSpPr>
          <p:grpSpPr bwMode="auto">
            <a:xfrm>
              <a:off x="1233" y="1675"/>
              <a:ext cx="1225" cy="512"/>
              <a:chOff x="1401" y="1693"/>
              <a:chExt cx="1225" cy="512"/>
            </a:xfrm>
          </p:grpSpPr>
          <p:sp>
            <p:nvSpPr>
              <p:cNvPr id="132" name="Text Box 6">
                <a:extLst>
                  <a:ext uri="{FF2B5EF4-FFF2-40B4-BE49-F238E27FC236}">
                    <a16:creationId xmlns:a16="http://schemas.microsoft.com/office/drawing/2014/main" id="{9DB04C83-679A-3C40-AE3F-F5626A9A46D1}"/>
                  </a:ext>
                </a:extLst>
              </p:cNvPr>
              <p:cNvSpPr txBox="1">
                <a:spLocks noChangeArrowheads="1"/>
              </p:cNvSpPr>
              <p:nvPr/>
            </p:nvSpPr>
            <p:spPr bwMode="auto">
              <a:xfrm>
                <a:off x="2085" y="1748"/>
                <a:ext cx="153" cy="252"/>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 </a:t>
                </a:r>
                <a:endPar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33" name="Text Box 16">
                <a:extLst>
                  <a:ext uri="{FF2B5EF4-FFF2-40B4-BE49-F238E27FC236}">
                    <a16:creationId xmlns:a16="http://schemas.microsoft.com/office/drawing/2014/main" id="{9A4E21FE-242E-F24A-8DFD-378A92E72AEE}"/>
                  </a:ext>
                </a:extLst>
              </p:cNvPr>
              <p:cNvSpPr txBox="1">
                <a:spLocks noChangeArrowheads="1"/>
              </p:cNvSpPr>
              <p:nvPr/>
            </p:nvSpPr>
            <p:spPr bwMode="auto">
              <a:xfrm>
                <a:off x="1563" y="1693"/>
                <a:ext cx="836"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8000 bits</a:t>
                </a:r>
              </a:p>
            </p:txBody>
          </p:sp>
          <p:sp>
            <p:nvSpPr>
              <p:cNvPr id="134" name="Text Box 17">
                <a:extLst>
                  <a:ext uri="{FF2B5EF4-FFF2-40B4-BE49-F238E27FC236}">
                    <a16:creationId xmlns:a16="http://schemas.microsoft.com/office/drawing/2014/main" id="{261ED350-3F07-A542-906D-6B34A19F57B4}"/>
                  </a:ext>
                </a:extLst>
              </p:cNvPr>
              <p:cNvSpPr txBox="1">
                <a:spLocks noChangeArrowheads="1"/>
              </p:cNvSpPr>
              <p:nvPr/>
            </p:nvSpPr>
            <p:spPr bwMode="auto">
              <a:xfrm>
                <a:off x="1401" y="1917"/>
                <a:ext cx="1225" cy="2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10</a:t>
                </a:r>
                <a:r>
                  <a:rPr kumimoji="0" lang="en-US" sz="2400" b="0" i="1" u="none" strike="noStrike" kern="1200" cap="none" spc="0" normalizeH="0" baseline="30000" noProof="0" dirty="0">
                    <a:ln>
                      <a:noFill/>
                    </a:ln>
                    <a:solidFill>
                      <a:prstClr val="black"/>
                    </a:solidFill>
                    <a:effectLst/>
                    <a:uLnTx/>
                    <a:uFillTx/>
                    <a:latin typeface="Calibri" panose="020F0502020204030204"/>
                    <a:ea typeface="ＭＳ Ｐゴシック" charset="0"/>
                    <a:cs typeface="+mn-cs"/>
                  </a:rPr>
                  <a:t>9 </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bits/sec</a:t>
                </a:r>
              </a:p>
            </p:txBody>
          </p:sp>
          <p:sp>
            <p:nvSpPr>
              <p:cNvPr id="135" name="Line 18">
                <a:extLst>
                  <a:ext uri="{FF2B5EF4-FFF2-40B4-BE49-F238E27FC236}">
                    <a16:creationId xmlns:a16="http://schemas.microsoft.com/office/drawing/2014/main" id="{EDB1D7D2-C87C-9F49-A2A1-833D85EAB9F9}"/>
                  </a:ext>
                </a:extLst>
              </p:cNvPr>
              <p:cNvSpPr>
                <a:spLocks noChangeShapeType="1"/>
              </p:cNvSpPr>
              <p:nvPr/>
            </p:nvSpPr>
            <p:spPr bwMode="auto">
              <a:xfrm>
                <a:off x="1604" y="1950"/>
                <a:ext cx="970" cy="0"/>
              </a:xfrm>
              <a:prstGeom prst="line">
                <a:avLst/>
              </a:prstGeom>
              <a:noFill/>
              <a:ln w="190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sp>
          <p:nvSpPr>
            <p:cNvPr id="129" name="Text Box 20">
              <a:extLst>
                <a:ext uri="{FF2B5EF4-FFF2-40B4-BE49-F238E27FC236}">
                  <a16:creationId xmlns:a16="http://schemas.microsoft.com/office/drawing/2014/main" id="{93AC931A-E76C-A440-8E87-B489914F35FD}"/>
                </a:ext>
              </a:extLst>
            </p:cNvPr>
            <p:cNvSpPr txBox="1">
              <a:spLocks noChangeArrowheads="1"/>
            </p:cNvSpPr>
            <p:nvPr/>
          </p:nvSpPr>
          <p:spPr bwMode="auto">
            <a:xfrm>
              <a:off x="1093" y="1789"/>
              <a:ext cx="213"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a:t>
              </a:r>
            </a:p>
          </p:txBody>
        </p:sp>
        <p:sp>
          <p:nvSpPr>
            <p:cNvPr id="130" name="Text Box 22">
              <a:extLst>
                <a:ext uri="{FF2B5EF4-FFF2-40B4-BE49-F238E27FC236}">
                  <a16:creationId xmlns:a16="http://schemas.microsoft.com/office/drawing/2014/main" id="{14ADD697-C49B-F141-9DE7-07AC5BD26EA5}"/>
                </a:ext>
              </a:extLst>
            </p:cNvPr>
            <p:cNvSpPr txBox="1">
              <a:spLocks noChangeArrowheads="1"/>
            </p:cNvSpPr>
            <p:nvPr/>
          </p:nvSpPr>
          <p:spPr bwMode="auto">
            <a:xfrm>
              <a:off x="2509" y="1789"/>
              <a:ext cx="213"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ＭＳ Ｐゴシック" charset="0"/>
                  <a:cs typeface="+mn-cs"/>
                </a:rPr>
                <a:t>=</a:t>
              </a:r>
            </a:p>
          </p:txBody>
        </p:sp>
        <p:sp>
          <p:nvSpPr>
            <p:cNvPr id="131" name="Text Box 23">
              <a:extLst>
                <a:ext uri="{FF2B5EF4-FFF2-40B4-BE49-F238E27FC236}">
                  <a16:creationId xmlns:a16="http://schemas.microsoft.com/office/drawing/2014/main" id="{108AD146-F5D0-F14B-AF3A-D8ADCB55A4C6}"/>
                </a:ext>
              </a:extLst>
            </p:cNvPr>
            <p:cNvSpPr txBox="1">
              <a:spLocks noChangeArrowheads="1"/>
            </p:cNvSpPr>
            <p:nvPr/>
          </p:nvSpPr>
          <p:spPr bwMode="auto">
            <a:xfrm>
              <a:off x="2715" y="1777"/>
              <a:ext cx="1028"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prstClr val="black"/>
                  </a:solidFill>
                  <a:effectLst/>
                  <a:uLnTx/>
                  <a:uFillTx/>
                  <a:latin typeface="Calibri" panose="020F0502020204030204"/>
                  <a:ea typeface="ＭＳ Ｐゴシック" charset="0"/>
                  <a:cs typeface="+mn-cs"/>
                </a:rPr>
                <a:t>8 microsecs</a:t>
              </a:r>
            </a:p>
          </p:txBody>
        </p:sp>
      </p:grpSp>
      <p:sp>
        <p:nvSpPr>
          <p:cNvPr id="20" name="Rectangle 3">
            <a:extLst>
              <a:ext uri="{FF2B5EF4-FFF2-40B4-BE49-F238E27FC236}">
                <a16:creationId xmlns:a16="http://schemas.microsoft.com/office/drawing/2014/main" id="{B3DFFB42-6FBF-BC4B-ABC2-8ADE611947F8}"/>
              </a:ext>
            </a:extLst>
          </p:cNvPr>
          <p:cNvSpPr txBox="1">
            <a:spLocks noChangeArrowheads="1"/>
          </p:cNvSpPr>
          <p:nvPr/>
        </p:nvSpPr>
        <p:spPr>
          <a:xfrm>
            <a:off x="829076" y="3163511"/>
            <a:ext cx="9723349" cy="1044522"/>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30275" marR="0" lvl="1" indent="-457200"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ime</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to transmit packet into channel:</a:t>
            </a:r>
          </a:p>
        </p:txBody>
      </p:sp>
      <p:sp>
        <p:nvSpPr>
          <p:cNvPr id="21" name="Slide Number Placeholder 2">
            <a:extLst>
              <a:ext uri="{FF2B5EF4-FFF2-40B4-BE49-F238E27FC236}">
                <a16:creationId xmlns:a16="http://schemas.microsoft.com/office/drawing/2014/main" id="{5A944CFA-EDBD-154A-A022-BFEE848C7BD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61</a:t>
            </a:fld>
            <a:endParaRPr lang="en-US" dirty="0"/>
          </a:p>
        </p:txBody>
      </p:sp>
    </p:spTree>
    <p:extLst>
      <p:ext uri="{BB962C8B-B14F-4D97-AF65-F5344CB8AC3E}">
        <p14:creationId xmlns:p14="http://schemas.microsoft.com/office/powerpoint/2010/main" val="2595032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dissolve">
                                      <p:cBhvr>
                                        <p:cTn id="7" dur="500"/>
                                        <p:tgtEl>
                                          <p:spTgt spid="12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1">
                                            <p:txEl>
                                              <p:pRg st="0" end="0"/>
                                            </p:txEl>
                                          </p:spTgt>
                                        </p:tgtEl>
                                        <p:attrNameLst>
                                          <p:attrName>style.visibility</p:attrName>
                                        </p:attrNameLst>
                                      </p:cBhvr>
                                      <p:to>
                                        <p:strVal val="visible"/>
                                      </p:to>
                                    </p:set>
                                    <p:animEffect transition="in" filter="dissolve">
                                      <p:cBhvr>
                                        <p:cTn id="12" dur="500"/>
                                        <p:tgtEl>
                                          <p:spTgt spid="12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25"/>
                                        </p:tgtEl>
                                        <p:attrNameLst>
                                          <p:attrName>style.visibility</p:attrName>
                                        </p:attrNameLst>
                                      </p:cBhvr>
                                      <p:to>
                                        <p:strVal val="visible"/>
                                      </p:to>
                                    </p:set>
                                    <p:animEffect transition="in" filter="dissolve">
                                      <p:cBhvr>
                                        <p:cTn id="17" dur="500"/>
                                        <p:tgtEl>
                                          <p:spTgt spid="125"/>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20">
                                            <p:txEl>
                                              <p:pRg st="0" end="0"/>
                                            </p:txEl>
                                          </p:spTgt>
                                        </p:tgtEl>
                                        <p:attrNameLst>
                                          <p:attrName>style.visibility</p:attrName>
                                        </p:attrNameLst>
                                      </p:cBhvr>
                                      <p:to>
                                        <p:strVal val="visible"/>
                                      </p:to>
                                    </p:set>
                                    <p:animEffect transition="in" filter="dissolve">
                                      <p:cBhvr>
                                        <p:cTn id="20"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build="p"/>
      <p:bldP spid="122" grpId="0"/>
      <p:bldP spid="20"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stop-and-wait operation</a:t>
            </a:r>
            <a:endParaRPr lang="en-US" sz="4400" dirty="0"/>
          </a:p>
        </p:txBody>
      </p:sp>
      <p:grpSp>
        <p:nvGrpSpPr>
          <p:cNvPr id="4" name="Group 3">
            <a:extLst>
              <a:ext uri="{FF2B5EF4-FFF2-40B4-BE49-F238E27FC236}">
                <a16:creationId xmlns:a16="http://schemas.microsoft.com/office/drawing/2014/main" id="{1E77F652-670F-A845-B285-3845722C99C1}"/>
              </a:ext>
            </a:extLst>
          </p:cNvPr>
          <p:cNvGrpSpPr/>
          <p:nvPr/>
        </p:nvGrpSpPr>
        <p:grpSpPr>
          <a:xfrm>
            <a:off x="3188111" y="1436688"/>
            <a:ext cx="8729662" cy="3249612"/>
            <a:chOff x="1660525" y="1638643"/>
            <a:chExt cx="8729662" cy="3249612"/>
          </a:xfrm>
        </p:grpSpPr>
        <p:sp>
          <p:nvSpPr>
            <p:cNvPr id="50" name="Line 3">
              <a:extLst>
                <a:ext uri="{FF2B5EF4-FFF2-40B4-BE49-F238E27FC236}">
                  <a16:creationId xmlns:a16="http://schemas.microsoft.com/office/drawing/2014/main" id="{65EF62F5-AF0F-154C-9C6E-93BB51897ED0}"/>
                </a:ext>
              </a:extLst>
            </p:cNvPr>
            <p:cNvSpPr>
              <a:spLocks noChangeShapeType="1"/>
            </p:cNvSpPr>
            <p:nvPr/>
          </p:nvSpPr>
          <p:spPr bwMode="auto">
            <a:xfrm>
              <a:off x="4984750" y="2194268"/>
              <a:ext cx="2227262" cy="9223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1" name="Text Box 4">
              <a:extLst>
                <a:ext uri="{FF2B5EF4-FFF2-40B4-BE49-F238E27FC236}">
                  <a16:creationId xmlns:a16="http://schemas.microsoft.com/office/drawing/2014/main" id="{9C568413-E7C8-034A-A01A-070E583EFD90}"/>
                </a:ext>
              </a:extLst>
            </p:cNvPr>
            <p:cNvSpPr txBox="1">
              <a:spLocks noChangeArrowheads="1"/>
            </p:cNvSpPr>
            <p:nvPr/>
          </p:nvSpPr>
          <p:spPr bwMode="auto">
            <a:xfrm>
              <a:off x="1660525" y="1989480"/>
              <a:ext cx="3232150" cy="3524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transmitted, t = 0</a:t>
              </a:r>
            </a:p>
          </p:txBody>
        </p:sp>
        <p:sp>
          <p:nvSpPr>
            <p:cNvPr id="52" name="Line 5">
              <a:extLst>
                <a:ext uri="{FF2B5EF4-FFF2-40B4-BE49-F238E27FC236}">
                  <a16:creationId xmlns:a16="http://schemas.microsoft.com/office/drawing/2014/main" id="{1F5607F9-D0CE-8742-843E-05AFCDCA2F20}"/>
                </a:ext>
              </a:extLst>
            </p:cNvPr>
            <p:cNvSpPr>
              <a:spLocks noChangeShapeType="1"/>
            </p:cNvSpPr>
            <p:nvPr/>
          </p:nvSpPr>
          <p:spPr bwMode="auto">
            <a:xfrm>
              <a:off x="4973637" y="1975193"/>
              <a:ext cx="23813" cy="29130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Line 6">
              <a:extLst>
                <a:ext uri="{FF2B5EF4-FFF2-40B4-BE49-F238E27FC236}">
                  <a16:creationId xmlns:a16="http://schemas.microsoft.com/office/drawing/2014/main" id="{D5AC1D3D-9418-5F46-82ED-FBA189A71398}"/>
                </a:ext>
              </a:extLst>
            </p:cNvPr>
            <p:cNvSpPr>
              <a:spLocks noChangeShapeType="1"/>
            </p:cNvSpPr>
            <p:nvPr/>
          </p:nvSpPr>
          <p:spPr bwMode="auto">
            <a:xfrm>
              <a:off x="7200900" y="1987893"/>
              <a:ext cx="22225" cy="28908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Text Box 7">
              <a:extLst>
                <a:ext uri="{FF2B5EF4-FFF2-40B4-BE49-F238E27FC236}">
                  <a16:creationId xmlns:a16="http://schemas.microsoft.com/office/drawing/2014/main" id="{1AA39350-7ADC-E840-B7FD-CAF65C7EFE9B}"/>
                </a:ext>
              </a:extLst>
            </p:cNvPr>
            <p:cNvSpPr txBox="1">
              <a:spLocks noChangeArrowheads="1"/>
            </p:cNvSpPr>
            <p:nvPr/>
          </p:nvSpPr>
          <p:spPr bwMode="auto">
            <a:xfrm>
              <a:off x="4445000" y="1638643"/>
              <a:ext cx="885825"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Text Box 8">
              <a:extLst>
                <a:ext uri="{FF2B5EF4-FFF2-40B4-BE49-F238E27FC236}">
                  <a16:creationId xmlns:a16="http://schemas.microsoft.com/office/drawing/2014/main" id="{388F41A8-01FA-884F-8140-E9FD1F2C6849}"/>
                </a:ext>
              </a:extLst>
            </p:cNvPr>
            <p:cNvSpPr txBox="1">
              <a:spLocks noChangeArrowheads="1"/>
            </p:cNvSpPr>
            <p:nvPr/>
          </p:nvSpPr>
          <p:spPr bwMode="auto">
            <a:xfrm>
              <a:off x="6623050" y="1638643"/>
              <a:ext cx="946150"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6" name="Line 9">
              <a:extLst>
                <a:ext uri="{FF2B5EF4-FFF2-40B4-BE49-F238E27FC236}">
                  <a16:creationId xmlns:a16="http://schemas.microsoft.com/office/drawing/2014/main" id="{4E1B3F21-B373-CA48-9AD5-5632396CBD83}"/>
                </a:ext>
              </a:extLst>
            </p:cNvPr>
            <p:cNvSpPr>
              <a:spLocks noChangeShapeType="1"/>
            </p:cNvSpPr>
            <p:nvPr/>
          </p:nvSpPr>
          <p:spPr bwMode="auto">
            <a:xfrm>
              <a:off x="4997450" y="2189505"/>
              <a:ext cx="2190750"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Line 10">
              <a:extLst>
                <a:ext uri="{FF2B5EF4-FFF2-40B4-BE49-F238E27FC236}">
                  <a16:creationId xmlns:a16="http://schemas.microsoft.com/office/drawing/2014/main" id="{89DD14FE-5B5B-3B43-8920-2EDFA30D8A61}"/>
                </a:ext>
              </a:extLst>
            </p:cNvPr>
            <p:cNvSpPr>
              <a:spLocks noChangeShapeType="1"/>
            </p:cNvSpPr>
            <p:nvPr/>
          </p:nvSpPr>
          <p:spPr bwMode="auto">
            <a:xfrm>
              <a:off x="5002212" y="4300880"/>
              <a:ext cx="2192338"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 name="Line 11">
              <a:extLst>
                <a:ext uri="{FF2B5EF4-FFF2-40B4-BE49-F238E27FC236}">
                  <a16:creationId xmlns:a16="http://schemas.microsoft.com/office/drawing/2014/main" id="{0833BE20-CC42-354E-8D97-D533E108B5A2}"/>
                </a:ext>
              </a:extLst>
            </p:cNvPr>
            <p:cNvSpPr>
              <a:spLocks noChangeShapeType="1"/>
            </p:cNvSpPr>
            <p:nvPr/>
          </p:nvSpPr>
          <p:spPr bwMode="auto">
            <a:xfrm flipV="1">
              <a:off x="5002212" y="3357905"/>
              <a:ext cx="2209800" cy="9223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 name="Freeform 12">
              <a:extLst>
                <a:ext uri="{FF2B5EF4-FFF2-40B4-BE49-F238E27FC236}">
                  <a16:creationId xmlns:a16="http://schemas.microsoft.com/office/drawing/2014/main" id="{6DCE969D-C1B5-6B4F-8E82-11FE17209698}"/>
                </a:ext>
              </a:extLst>
            </p:cNvPr>
            <p:cNvSpPr>
              <a:spLocks/>
            </p:cNvSpPr>
            <p:nvPr/>
          </p:nvSpPr>
          <p:spPr bwMode="auto">
            <a:xfrm>
              <a:off x="4979987" y="2187918"/>
              <a:ext cx="2232025" cy="11557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 name="Line 13">
              <a:extLst>
                <a:ext uri="{FF2B5EF4-FFF2-40B4-BE49-F238E27FC236}">
                  <a16:creationId xmlns:a16="http://schemas.microsoft.com/office/drawing/2014/main" id="{71ECF681-371C-214F-B431-3EBF5FCA54AB}"/>
                </a:ext>
              </a:extLst>
            </p:cNvPr>
            <p:cNvSpPr>
              <a:spLocks noChangeShapeType="1"/>
            </p:cNvSpPr>
            <p:nvPr/>
          </p:nvSpPr>
          <p:spPr bwMode="auto">
            <a:xfrm flipH="1">
              <a:off x="4835525" y="2187918"/>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 name="Line 14">
              <a:extLst>
                <a:ext uri="{FF2B5EF4-FFF2-40B4-BE49-F238E27FC236}">
                  <a16:creationId xmlns:a16="http://schemas.microsoft.com/office/drawing/2014/main" id="{D5FC9E24-2362-D949-AD1B-27FDE18130E6}"/>
                </a:ext>
              </a:extLst>
            </p:cNvPr>
            <p:cNvSpPr>
              <a:spLocks noChangeShapeType="1"/>
            </p:cNvSpPr>
            <p:nvPr/>
          </p:nvSpPr>
          <p:spPr bwMode="auto">
            <a:xfrm flipH="1">
              <a:off x="4835525" y="2429218"/>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Line 15">
              <a:extLst>
                <a:ext uri="{FF2B5EF4-FFF2-40B4-BE49-F238E27FC236}">
                  <a16:creationId xmlns:a16="http://schemas.microsoft.com/office/drawing/2014/main" id="{8E885B36-6DC7-A647-8328-79BA2FEF9ABC}"/>
                </a:ext>
              </a:extLst>
            </p:cNvPr>
            <p:cNvSpPr>
              <a:spLocks noChangeShapeType="1"/>
            </p:cNvSpPr>
            <p:nvPr/>
          </p:nvSpPr>
          <p:spPr bwMode="auto">
            <a:xfrm flipH="1">
              <a:off x="4846637" y="4288180"/>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3" name="Text Box 16">
              <a:extLst>
                <a:ext uri="{FF2B5EF4-FFF2-40B4-BE49-F238E27FC236}">
                  <a16:creationId xmlns:a16="http://schemas.microsoft.com/office/drawing/2014/main" id="{C1807A2B-4600-F444-94CF-68DC8044B38C}"/>
                </a:ext>
              </a:extLst>
            </p:cNvPr>
            <p:cNvSpPr txBox="1">
              <a:spLocks noChangeArrowheads="1"/>
            </p:cNvSpPr>
            <p:nvPr/>
          </p:nvSpPr>
          <p:spPr bwMode="auto">
            <a:xfrm>
              <a:off x="4183062" y="3161055"/>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RTT</a:t>
              </a:r>
              <a:r>
                <a:rPr kumimoji="0" lang="en-US" altLang="en-US" sz="10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7">
              <a:extLst>
                <a:ext uri="{FF2B5EF4-FFF2-40B4-BE49-F238E27FC236}">
                  <a16:creationId xmlns:a16="http://schemas.microsoft.com/office/drawing/2014/main" id="{4CA4ACE4-80D6-094A-B612-CEDFE371375D}"/>
                </a:ext>
              </a:extLst>
            </p:cNvPr>
            <p:cNvSpPr>
              <a:spLocks noChangeShapeType="1"/>
            </p:cNvSpPr>
            <p:nvPr/>
          </p:nvSpPr>
          <p:spPr bwMode="auto">
            <a:xfrm>
              <a:off x="4870450" y="3469030"/>
              <a:ext cx="11112" cy="81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Line 18">
              <a:extLst>
                <a:ext uri="{FF2B5EF4-FFF2-40B4-BE49-F238E27FC236}">
                  <a16:creationId xmlns:a16="http://schemas.microsoft.com/office/drawing/2014/main" id="{86419EA2-8CA9-1949-935B-FB9C7863AF80}"/>
                </a:ext>
              </a:extLst>
            </p:cNvPr>
            <p:cNvSpPr>
              <a:spLocks noChangeShapeType="1"/>
            </p:cNvSpPr>
            <p:nvPr/>
          </p:nvSpPr>
          <p:spPr bwMode="auto">
            <a:xfrm flipV="1">
              <a:off x="4875212" y="2451443"/>
              <a:ext cx="3175" cy="76835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Line 20">
              <a:extLst>
                <a:ext uri="{FF2B5EF4-FFF2-40B4-BE49-F238E27FC236}">
                  <a16:creationId xmlns:a16="http://schemas.microsoft.com/office/drawing/2014/main" id="{F450D6B2-ED0C-2A4C-8BFC-156E65F46CE8}"/>
                </a:ext>
              </a:extLst>
            </p:cNvPr>
            <p:cNvSpPr>
              <a:spLocks noChangeShapeType="1"/>
            </p:cNvSpPr>
            <p:nvPr/>
          </p:nvSpPr>
          <p:spPr bwMode="auto">
            <a:xfrm flipH="1">
              <a:off x="7188200" y="3102318"/>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7" name="Text Box 21">
              <a:extLst>
                <a:ext uri="{FF2B5EF4-FFF2-40B4-BE49-F238E27FC236}">
                  <a16:creationId xmlns:a16="http://schemas.microsoft.com/office/drawing/2014/main" id="{08BE5E72-86FD-8A42-9396-059DB3F761FB}"/>
                </a:ext>
              </a:extLst>
            </p:cNvPr>
            <p:cNvSpPr txBox="1">
              <a:spLocks noChangeArrowheads="1"/>
            </p:cNvSpPr>
            <p:nvPr/>
          </p:nvSpPr>
          <p:spPr bwMode="auto">
            <a:xfrm>
              <a:off x="7269162" y="2926105"/>
              <a:ext cx="24257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arrives</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8" name="Line 22">
              <a:extLst>
                <a:ext uri="{FF2B5EF4-FFF2-40B4-BE49-F238E27FC236}">
                  <a16:creationId xmlns:a16="http://schemas.microsoft.com/office/drawing/2014/main" id="{B416D5CF-1045-E44E-A7DD-0F2BA9A28495}"/>
                </a:ext>
              </a:extLst>
            </p:cNvPr>
            <p:cNvSpPr>
              <a:spLocks noChangeShapeType="1"/>
            </p:cNvSpPr>
            <p:nvPr/>
          </p:nvSpPr>
          <p:spPr bwMode="auto">
            <a:xfrm>
              <a:off x="7212012" y="3351555"/>
              <a:ext cx="1270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9" name="Text Box 23">
              <a:extLst>
                <a:ext uri="{FF2B5EF4-FFF2-40B4-BE49-F238E27FC236}">
                  <a16:creationId xmlns:a16="http://schemas.microsoft.com/office/drawing/2014/main" id="{EA1933E4-20F7-C442-A192-A24ACB88B227}"/>
                </a:ext>
              </a:extLst>
            </p:cNvPr>
            <p:cNvSpPr txBox="1">
              <a:spLocks noChangeArrowheads="1"/>
            </p:cNvSpPr>
            <p:nvPr/>
          </p:nvSpPr>
          <p:spPr bwMode="auto">
            <a:xfrm>
              <a:off x="7275512" y="3178518"/>
              <a:ext cx="3114675" cy="569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packet bit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0" name="Text Box 24">
              <a:extLst>
                <a:ext uri="{FF2B5EF4-FFF2-40B4-BE49-F238E27FC236}">
                  <a16:creationId xmlns:a16="http://schemas.microsoft.com/office/drawing/2014/main" id="{E280E208-423C-5A4D-B4AD-4087BED29014}"/>
                </a:ext>
              </a:extLst>
            </p:cNvPr>
            <p:cNvSpPr txBox="1">
              <a:spLocks noChangeArrowheads="1"/>
            </p:cNvSpPr>
            <p:nvPr/>
          </p:nvSpPr>
          <p:spPr bwMode="auto">
            <a:xfrm>
              <a:off x="2252662" y="3961155"/>
              <a:ext cx="268605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ACK arrives, send next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a:t>
              </a:r>
              <a:r>
                <a:rPr kumimoji="0" lang="en-US" altLang="en-US" sz="1600" b="0" i="0" u="none" strike="noStrike" kern="1200" cap="none" spc="0" normalizeH="0" baseline="0" noProof="0">
                  <a:ln>
                    <a:noFill/>
                  </a:ln>
                  <a:solidFill>
                    <a:srgbClr val="CC0000"/>
                  </a:solidFill>
                  <a:effectLst/>
                  <a:uLnTx/>
                  <a:uFillTx/>
                  <a:latin typeface="Arial" panose="020B0604020202020204" pitchFamily="34" charset="0"/>
                  <a:ea typeface="ＭＳ Ｐゴシック" panose="020B0600070205080204" pitchFamily="34" charset="-128"/>
                  <a:cs typeface="+mn-cs"/>
                </a:rPr>
                <a:t>t = RTT + L / R</a:t>
              </a:r>
              <a:endParaRPr kumimoji="0" lang="en-US" altLang="en-US" sz="1600" b="0" i="0" u="none" strike="noStrike" kern="1200" cap="none" spc="0" normalizeH="0" baseline="0" noProof="0">
                <a:ln>
                  <a:noFill/>
                </a:ln>
                <a:solidFill>
                  <a:srgbClr val="CC0000"/>
                </a:solidFill>
                <a:effectLst/>
                <a:uLnTx/>
                <a:uFillTx/>
                <a:latin typeface="Times New Roman" panose="02020603050405020304" pitchFamily="18" charset="0"/>
                <a:ea typeface="ＭＳ Ｐゴシック" panose="020B0600070205080204" pitchFamily="34" charset="-128"/>
                <a:cs typeface="+mn-cs"/>
              </a:endParaRPr>
            </a:p>
          </p:txBody>
        </p:sp>
        <p:sp>
          <p:nvSpPr>
            <p:cNvPr id="71" name="Freeform 25">
              <a:extLst>
                <a:ext uri="{FF2B5EF4-FFF2-40B4-BE49-F238E27FC236}">
                  <a16:creationId xmlns:a16="http://schemas.microsoft.com/office/drawing/2014/main" id="{A4A7A1DD-E270-2148-B390-9D3198E6E533}"/>
                </a:ext>
              </a:extLst>
            </p:cNvPr>
            <p:cNvSpPr>
              <a:spLocks/>
            </p:cNvSpPr>
            <p:nvPr/>
          </p:nvSpPr>
          <p:spPr bwMode="auto">
            <a:xfrm>
              <a:off x="4997450" y="4296118"/>
              <a:ext cx="1419225" cy="577850"/>
            </a:xfrm>
            <a:custGeom>
              <a:avLst/>
              <a:gdLst>
                <a:gd name="T0" fmla="*/ 0 w 1845"/>
                <a:gd name="T1" fmla="*/ 0 h 592"/>
                <a:gd name="T2" fmla="*/ 2147483647 w 1845"/>
                <a:gd name="T3" fmla="*/ 2147483647 h 592"/>
                <a:gd name="T4" fmla="*/ 2147483647 w 1845"/>
                <a:gd name="T5" fmla="*/ 2147483647 h 592"/>
                <a:gd name="T6" fmla="*/ 0 w 1845"/>
                <a:gd name="T7" fmla="*/ 2147483647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2" name="Group 26">
              <a:extLst>
                <a:ext uri="{FF2B5EF4-FFF2-40B4-BE49-F238E27FC236}">
                  <a16:creationId xmlns:a16="http://schemas.microsoft.com/office/drawing/2014/main" id="{9CA64688-75A8-D347-9FA8-19BC93D4C937}"/>
                </a:ext>
              </a:extLst>
            </p:cNvPr>
            <p:cNvGrpSpPr>
              <a:grpSpLocks/>
            </p:cNvGrpSpPr>
            <p:nvPr/>
          </p:nvGrpSpPr>
          <p:grpSpPr bwMode="auto">
            <a:xfrm>
              <a:off x="4991100" y="4288180"/>
              <a:ext cx="1281112" cy="534988"/>
              <a:chOff x="12315" y="13225"/>
              <a:chExt cx="2775" cy="913"/>
            </a:xfrm>
          </p:grpSpPr>
          <p:sp>
            <p:nvSpPr>
              <p:cNvPr id="73" name="Line 27">
                <a:extLst>
                  <a:ext uri="{FF2B5EF4-FFF2-40B4-BE49-F238E27FC236}">
                    <a16:creationId xmlns:a16="http://schemas.microsoft.com/office/drawing/2014/main" id="{3615449C-C628-4A4E-8FD9-6CEA1CB5AF49}"/>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28">
                <a:extLst>
                  <a:ext uri="{FF2B5EF4-FFF2-40B4-BE49-F238E27FC236}">
                    <a16:creationId xmlns:a16="http://schemas.microsoft.com/office/drawing/2014/main" id="{BC197F6C-E6E2-CC4F-B4CD-24052A68CF6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 name="Line 29">
              <a:extLst>
                <a:ext uri="{FF2B5EF4-FFF2-40B4-BE49-F238E27FC236}">
                  <a16:creationId xmlns:a16="http://schemas.microsoft.com/office/drawing/2014/main" id="{C09632D7-180D-4B4F-9D42-55DC28E6A66C}"/>
                </a:ext>
              </a:extLst>
            </p:cNvPr>
            <p:cNvSpPr>
              <a:spLocks noChangeShapeType="1"/>
            </p:cNvSpPr>
            <p:nvPr/>
          </p:nvSpPr>
          <p:spPr bwMode="auto">
            <a:xfrm>
              <a:off x="4991100" y="4529480"/>
              <a:ext cx="317500" cy="1238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0">
              <a:extLst>
                <a:ext uri="{FF2B5EF4-FFF2-40B4-BE49-F238E27FC236}">
                  <a16:creationId xmlns:a16="http://schemas.microsoft.com/office/drawing/2014/main" id="{0C325B2C-A250-0F40-9312-8A7316454882}"/>
                </a:ext>
              </a:extLst>
            </p:cNvPr>
            <p:cNvSpPr>
              <a:spLocks noChangeShapeType="1"/>
            </p:cNvSpPr>
            <p:nvPr/>
          </p:nvSpPr>
          <p:spPr bwMode="auto">
            <a:xfrm>
              <a:off x="5314950" y="4653305"/>
              <a:ext cx="541337" cy="234950"/>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 name="Slide Number Placeholder 2">
            <a:extLst>
              <a:ext uri="{FF2B5EF4-FFF2-40B4-BE49-F238E27FC236}">
                <a16:creationId xmlns:a16="http://schemas.microsoft.com/office/drawing/2014/main" id="{144B575B-9218-5E41-8DF6-C242B94C8BE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62</a:t>
            </a:fld>
            <a:endParaRPr lang="en-US" dirty="0"/>
          </a:p>
        </p:txBody>
      </p:sp>
    </p:spTree>
    <p:extLst>
      <p:ext uri="{BB962C8B-B14F-4D97-AF65-F5344CB8AC3E}">
        <p14:creationId xmlns:p14="http://schemas.microsoft.com/office/powerpoint/2010/main" val="29421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stop-and-wait operation</a:t>
            </a:r>
            <a:endParaRPr lang="en-US" sz="4400" dirty="0"/>
          </a:p>
        </p:txBody>
      </p:sp>
      <p:sp>
        <p:nvSpPr>
          <p:cNvPr id="50" name="Line 3">
            <a:extLst>
              <a:ext uri="{FF2B5EF4-FFF2-40B4-BE49-F238E27FC236}">
                <a16:creationId xmlns:a16="http://schemas.microsoft.com/office/drawing/2014/main" id="{65EF62F5-AF0F-154C-9C6E-93BB51897ED0}"/>
              </a:ext>
            </a:extLst>
          </p:cNvPr>
          <p:cNvSpPr>
            <a:spLocks noChangeShapeType="1"/>
          </p:cNvSpPr>
          <p:nvPr/>
        </p:nvSpPr>
        <p:spPr bwMode="auto">
          <a:xfrm>
            <a:off x="6523093" y="1992313"/>
            <a:ext cx="2227262" cy="9223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2" name="Line 5">
            <a:extLst>
              <a:ext uri="{FF2B5EF4-FFF2-40B4-BE49-F238E27FC236}">
                <a16:creationId xmlns:a16="http://schemas.microsoft.com/office/drawing/2014/main" id="{1F5607F9-D0CE-8742-843E-05AFCDCA2F20}"/>
              </a:ext>
            </a:extLst>
          </p:cNvPr>
          <p:cNvSpPr>
            <a:spLocks noChangeShapeType="1"/>
          </p:cNvSpPr>
          <p:nvPr/>
        </p:nvSpPr>
        <p:spPr bwMode="auto">
          <a:xfrm>
            <a:off x="6511980" y="1773238"/>
            <a:ext cx="23813" cy="2913062"/>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3" name="Line 6">
            <a:extLst>
              <a:ext uri="{FF2B5EF4-FFF2-40B4-BE49-F238E27FC236}">
                <a16:creationId xmlns:a16="http://schemas.microsoft.com/office/drawing/2014/main" id="{D5AC1D3D-9418-5F46-82ED-FBA189A71398}"/>
              </a:ext>
            </a:extLst>
          </p:cNvPr>
          <p:cNvSpPr>
            <a:spLocks noChangeShapeType="1"/>
          </p:cNvSpPr>
          <p:nvPr/>
        </p:nvSpPr>
        <p:spPr bwMode="auto">
          <a:xfrm>
            <a:off x="8739243" y="1785938"/>
            <a:ext cx="22225" cy="28908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4" name="Text Box 7">
            <a:extLst>
              <a:ext uri="{FF2B5EF4-FFF2-40B4-BE49-F238E27FC236}">
                <a16:creationId xmlns:a16="http://schemas.microsoft.com/office/drawing/2014/main" id="{1AA39350-7ADC-E840-B7FD-CAF65C7EFE9B}"/>
              </a:ext>
            </a:extLst>
          </p:cNvPr>
          <p:cNvSpPr txBox="1">
            <a:spLocks noChangeArrowheads="1"/>
          </p:cNvSpPr>
          <p:nvPr/>
        </p:nvSpPr>
        <p:spPr bwMode="auto">
          <a:xfrm>
            <a:off x="5983343" y="1436688"/>
            <a:ext cx="885825"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5" name="Text Box 8">
            <a:extLst>
              <a:ext uri="{FF2B5EF4-FFF2-40B4-BE49-F238E27FC236}">
                <a16:creationId xmlns:a16="http://schemas.microsoft.com/office/drawing/2014/main" id="{388F41A8-01FA-884F-8140-E9FD1F2C6849}"/>
              </a:ext>
            </a:extLst>
          </p:cNvPr>
          <p:cNvSpPr txBox="1">
            <a:spLocks noChangeArrowheads="1"/>
          </p:cNvSpPr>
          <p:nvPr/>
        </p:nvSpPr>
        <p:spPr bwMode="auto">
          <a:xfrm>
            <a:off x="8161393" y="1436688"/>
            <a:ext cx="946150" cy="3508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56" name="Line 9">
            <a:extLst>
              <a:ext uri="{FF2B5EF4-FFF2-40B4-BE49-F238E27FC236}">
                <a16:creationId xmlns:a16="http://schemas.microsoft.com/office/drawing/2014/main" id="{4E1B3F21-B373-CA48-9AD5-5632396CBD83}"/>
              </a:ext>
            </a:extLst>
          </p:cNvPr>
          <p:cNvSpPr>
            <a:spLocks noChangeShapeType="1"/>
          </p:cNvSpPr>
          <p:nvPr/>
        </p:nvSpPr>
        <p:spPr bwMode="auto">
          <a:xfrm>
            <a:off x="6535793" y="1987550"/>
            <a:ext cx="2190750"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7" name="Line 10">
            <a:extLst>
              <a:ext uri="{FF2B5EF4-FFF2-40B4-BE49-F238E27FC236}">
                <a16:creationId xmlns:a16="http://schemas.microsoft.com/office/drawing/2014/main" id="{89DD14FE-5B5B-3B43-8920-2EDFA30D8A61}"/>
              </a:ext>
            </a:extLst>
          </p:cNvPr>
          <p:cNvSpPr>
            <a:spLocks noChangeShapeType="1"/>
          </p:cNvSpPr>
          <p:nvPr/>
        </p:nvSpPr>
        <p:spPr bwMode="auto">
          <a:xfrm>
            <a:off x="6540555" y="4098925"/>
            <a:ext cx="2192338"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8" name="Line 11">
            <a:extLst>
              <a:ext uri="{FF2B5EF4-FFF2-40B4-BE49-F238E27FC236}">
                <a16:creationId xmlns:a16="http://schemas.microsoft.com/office/drawing/2014/main" id="{0833BE20-CC42-354E-8D97-D533E108B5A2}"/>
              </a:ext>
            </a:extLst>
          </p:cNvPr>
          <p:cNvSpPr>
            <a:spLocks noChangeShapeType="1"/>
          </p:cNvSpPr>
          <p:nvPr/>
        </p:nvSpPr>
        <p:spPr bwMode="auto">
          <a:xfrm flipV="1">
            <a:off x="6540555" y="3155950"/>
            <a:ext cx="2209800" cy="9223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59" name="Freeform 12">
            <a:extLst>
              <a:ext uri="{FF2B5EF4-FFF2-40B4-BE49-F238E27FC236}">
                <a16:creationId xmlns:a16="http://schemas.microsoft.com/office/drawing/2014/main" id="{6DCE969D-C1B5-6B4F-8E82-11FE17209698}"/>
              </a:ext>
            </a:extLst>
          </p:cNvPr>
          <p:cNvSpPr>
            <a:spLocks/>
          </p:cNvSpPr>
          <p:nvPr/>
        </p:nvSpPr>
        <p:spPr bwMode="auto">
          <a:xfrm>
            <a:off x="6518330" y="1985963"/>
            <a:ext cx="2232025" cy="11557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0" name="Line 13">
            <a:extLst>
              <a:ext uri="{FF2B5EF4-FFF2-40B4-BE49-F238E27FC236}">
                <a16:creationId xmlns:a16="http://schemas.microsoft.com/office/drawing/2014/main" id="{71ECF681-371C-214F-B431-3EBF5FCA54AB}"/>
              </a:ext>
            </a:extLst>
          </p:cNvPr>
          <p:cNvSpPr>
            <a:spLocks noChangeShapeType="1"/>
          </p:cNvSpPr>
          <p:nvPr/>
        </p:nvSpPr>
        <p:spPr bwMode="auto">
          <a:xfrm flipH="1">
            <a:off x="6373868" y="1985963"/>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1" name="Line 14">
            <a:extLst>
              <a:ext uri="{FF2B5EF4-FFF2-40B4-BE49-F238E27FC236}">
                <a16:creationId xmlns:a16="http://schemas.microsoft.com/office/drawing/2014/main" id="{D5FC9E24-2362-D949-AD1B-27FDE18130E6}"/>
              </a:ext>
            </a:extLst>
          </p:cNvPr>
          <p:cNvSpPr>
            <a:spLocks noChangeShapeType="1"/>
          </p:cNvSpPr>
          <p:nvPr/>
        </p:nvSpPr>
        <p:spPr bwMode="auto">
          <a:xfrm flipH="1">
            <a:off x="6373868" y="2227263"/>
            <a:ext cx="13176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2" name="Line 15">
            <a:extLst>
              <a:ext uri="{FF2B5EF4-FFF2-40B4-BE49-F238E27FC236}">
                <a16:creationId xmlns:a16="http://schemas.microsoft.com/office/drawing/2014/main" id="{8E885B36-6DC7-A647-8328-79BA2FEF9ABC}"/>
              </a:ext>
            </a:extLst>
          </p:cNvPr>
          <p:cNvSpPr>
            <a:spLocks noChangeShapeType="1"/>
          </p:cNvSpPr>
          <p:nvPr/>
        </p:nvSpPr>
        <p:spPr bwMode="auto">
          <a:xfrm flipH="1">
            <a:off x="6384980" y="4086225"/>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6" name="Line 20">
            <a:extLst>
              <a:ext uri="{FF2B5EF4-FFF2-40B4-BE49-F238E27FC236}">
                <a16:creationId xmlns:a16="http://schemas.microsoft.com/office/drawing/2014/main" id="{F450D6B2-ED0C-2A4C-8BFC-156E65F46CE8}"/>
              </a:ext>
            </a:extLst>
          </p:cNvPr>
          <p:cNvSpPr>
            <a:spLocks noChangeShapeType="1"/>
          </p:cNvSpPr>
          <p:nvPr/>
        </p:nvSpPr>
        <p:spPr bwMode="auto">
          <a:xfrm flipH="1">
            <a:off x="8726543" y="2900363"/>
            <a:ext cx="13335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8" name="Line 22">
            <a:extLst>
              <a:ext uri="{FF2B5EF4-FFF2-40B4-BE49-F238E27FC236}">
                <a16:creationId xmlns:a16="http://schemas.microsoft.com/office/drawing/2014/main" id="{B416D5CF-1045-E44E-A7DD-0F2BA9A28495}"/>
              </a:ext>
            </a:extLst>
          </p:cNvPr>
          <p:cNvSpPr>
            <a:spLocks noChangeShapeType="1"/>
          </p:cNvSpPr>
          <p:nvPr/>
        </p:nvSpPr>
        <p:spPr bwMode="auto">
          <a:xfrm>
            <a:off x="8750355" y="3149600"/>
            <a:ext cx="12700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1" name="Freeform 25">
            <a:extLst>
              <a:ext uri="{FF2B5EF4-FFF2-40B4-BE49-F238E27FC236}">
                <a16:creationId xmlns:a16="http://schemas.microsoft.com/office/drawing/2014/main" id="{A4A7A1DD-E270-2148-B390-9D3198E6E533}"/>
              </a:ext>
            </a:extLst>
          </p:cNvPr>
          <p:cNvSpPr>
            <a:spLocks/>
          </p:cNvSpPr>
          <p:nvPr/>
        </p:nvSpPr>
        <p:spPr bwMode="auto">
          <a:xfrm>
            <a:off x="6535793" y="4094163"/>
            <a:ext cx="1419225" cy="577850"/>
          </a:xfrm>
          <a:custGeom>
            <a:avLst/>
            <a:gdLst>
              <a:gd name="T0" fmla="*/ 0 w 1845"/>
              <a:gd name="T1" fmla="*/ 0 h 592"/>
              <a:gd name="T2" fmla="*/ 2147483647 w 1845"/>
              <a:gd name="T3" fmla="*/ 2147483647 h 592"/>
              <a:gd name="T4" fmla="*/ 2147483647 w 1845"/>
              <a:gd name="T5" fmla="*/ 2147483647 h 592"/>
              <a:gd name="T6" fmla="*/ 0 w 1845"/>
              <a:gd name="T7" fmla="*/ 2147483647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72" name="Group 26">
            <a:extLst>
              <a:ext uri="{FF2B5EF4-FFF2-40B4-BE49-F238E27FC236}">
                <a16:creationId xmlns:a16="http://schemas.microsoft.com/office/drawing/2014/main" id="{9CA64688-75A8-D347-9FA8-19BC93D4C937}"/>
              </a:ext>
            </a:extLst>
          </p:cNvPr>
          <p:cNvGrpSpPr>
            <a:grpSpLocks/>
          </p:cNvGrpSpPr>
          <p:nvPr/>
        </p:nvGrpSpPr>
        <p:grpSpPr bwMode="auto">
          <a:xfrm>
            <a:off x="6529443" y="4086225"/>
            <a:ext cx="1281112" cy="534988"/>
            <a:chOff x="12315" y="13225"/>
            <a:chExt cx="2775" cy="913"/>
          </a:xfrm>
        </p:grpSpPr>
        <p:sp>
          <p:nvSpPr>
            <p:cNvPr id="73" name="Line 27">
              <a:extLst>
                <a:ext uri="{FF2B5EF4-FFF2-40B4-BE49-F238E27FC236}">
                  <a16:creationId xmlns:a16="http://schemas.microsoft.com/office/drawing/2014/main" id="{3615449C-C628-4A4E-8FD9-6CEA1CB5AF49}"/>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Line 28">
              <a:extLst>
                <a:ext uri="{FF2B5EF4-FFF2-40B4-BE49-F238E27FC236}">
                  <a16:creationId xmlns:a16="http://schemas.microsoft.com/office/drawing/2014/main" id="{BC197F6C-E6E2-CC4F-B4CD-24052A68CF6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75" name="Line 29">
            <a:extLst>
              <a:ext uri="{FF2B5EF4-FFF2-40B4-BE49-F238E27FC236}">
                <a16:creationId xmlns:a16="http://schemas.microsoft.com/office/drawing/2014/main" id="{C09632D7-180D-4B4F-9D42-55DC28E6A66C}"/>
              </a:ext>
            </a:extLst>
          </p:cNvPr>
          <p:cNvSpPr>
            <a:spLocks noChangeShapeType="1"/>
          </p:cNvSpPr>
          <p:nvPr/>
        </p:nvSpPr>
        <p:spPr bwMode="auto">
          <a:xfrm>
            <a:off x="6529443" y="4327525"/>
            <a:ext cx="317500" cy="1238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6" name="Line 30">
            <a:extLst>
              <a:ext uri="{FF2B5EF4-FFF2-40B4-BE49-F238E27FC236}">
                <a16:creationId xmlns:a16="http://schemas.microsoft.com/office/drawing/2014/main" id="{0C325B2C-A250-0F40-9312-8A7316454882}"/>
              </a:ext>
            </a:extLst>
          </p:cNvPr>
          <p:cNvSpPr>
            <a:spLocks noChangeShapeType="1"/>
          </p:cNvSpPr>
          <p:nvPr/>
        </p:nvSpPr>
        <p:spPr bwMode="auto">
          <a:xfrm>
            <a:off x="6853293" y="4451350"/>
            <a:ext cx="541337" cy="234950"/>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9" name="Group 8">
            <a:extLst>
              <a:ext uri="{FF2B5EF4-FFF2-40B4-BE49-F238E27FC236}">
                <a16:creationId xmlns:a16="http://schemas.microsoft.com/office/drawing/2014/main" id="{CC6AF9F3-99D9-6F40-B127-7A6785C46B41}"/>
              </a:ext>
            </a:extLst>
          </p:cNvPr>
          <p:cNvGrpSpPr/>
          <p:nvPr/>
        </p:nvGrpSpPr>
        <p:grpSpPr>
          <a:xfrm>
            <a:off x="2244612" y="2022637"/>
            <a:ext cx="1278602" cy="597475"/>
            <a:chOff x="749300" y="3009900"/>
            <a:chExt cx="1278602" cy="597475"/>
          </a:xfrm>
        </p:grpSpPr>
        <p:sp>
          <p:nvSpPr>
            <p:cNvPr id="3" name="TextBox 2">
              <a:extLst>
                <a:ext uri="{FF2B5EF4-FFF2-40B4-BE49-F238E27FC236}">
                  <a16:creationId xmlns:a16="http://schemas.microsoft.com/office/drawing/2014/main" id="{721E4313-1A1A-3A42-AC4C-44CC986CCAC5}"/>
                </a:ext>
              </a:extLst>
            </p:cNvPr>
            <p:cNvSpPr txBox="1"/>
            <p:nvPr/>
          </p:nvSpPr>
          <p:spPr>
            <a:xfrm>
              <a:off x="749300" y="3022600"/>
              <a:ext cx="111120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err="1">
                  <a:ln>
                    <a:noFill/>
                  </a:ln>
                  <a:solidFill>
                    <a:prstClr val="black"/>
                  </a:solidFill>
                  <a:effectLst/>
                  <a:uLnTx/>
                  <a:uFillTx/>
                  <a:latin typeface="Calibri" panose="020F0502020204030204"/>
                  <a:ea typeface="+mn-ea"/>
                  <a:cs typeface="+mn-cs"/>
                </a:rPr>
                <a:t>U</a:t>
              </a:r>
              <a:r>
                <a:rPr kumimoji="0" lang="en-US" sz="2800" b="0" i="0" u="none" strike="noStrike" kern="1200" cap="none" spc="0" normalizeH="0" baseline="-25000" noProof="0" dirty="0" err="1">
                  <a:ln>
                    <a:noFill/>
                  </a:ln>
                  <a:solidFill>
                    <a:prstClr val="black"/>
                  </a:solidFill>
                  <a:effectLst/>
                  <a:uLnTx/>
                  <a:uFillTx/>
                  <a:latin typeface="Calibri" panose="020F0502020204030204"/>
                  <a:ea typeface="+mn-ea"/>
                  <a:cs typeface="+mn-cs"/>
                </a:rPr>
                <a:t>sender</a:t>
              </a:r>
              <a:endParaRPr kumimoji="0" lang="en-US" sz="2800" b="0" i="0" u="none" strike="noStrike" kern="1200" cap="none" spc="0" normalizeH="0" baseline="-25000" noProof="0" dirty="0">
                <a:ln>
                  <a:noFill/>
                </a:ln>
                <a:solidFill>
                  <a:prstClr val="black"/>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C13E07F-DCC8-5C42-B670-E68B309E1374}"/>
                </a:ext>
              </a:extLst>
            </p:cNvPr>
            <p:cNvSpPr txBox="1"/>
            <p:nvPr/>
          </p:nvSpPr>
          <p:spPr>
            <a:xfrm>
              <a:off x="1663700" y="3009900"/>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grpSp>
      <p:sp>
        <p:nvSpPr>
          <p:cNvPr id="36" name="TextBox 35">
            <a:extLst>
              <a:ext uri="{FF2B5EF4-FFF2-40B4-BE49-F238E27FC236}">
                <a16:creationId xmlns:a16="http://schemas.microsoft.com/office/drawing/2014/main" id="{72394E0F-C5BE-F842-A8F0-CE5EB7D410B7}"/>
              </a:ext>
            </a:extLst>
          </p:cNvPr>
          <p:cNvSpPr txBox="1"/>
          <p:nvPr/>
        </p:nvSpPr>
        <p:spPr>
          <a:xfrm>
            <a:off x="4022612" y="1768637"/>
            <a:ext cx="83388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L / R</a:t>
            </a:r>
          </a:p>
        </p:txBody>
      </p:sp>
      <p:sp>
        <p:nvSpPr>
          <p:cNvPr id="37" name="TextBox 36">
            <a:extLst>
              <a:ext uri="{FF2B5EF4-FFF2-40B4-BE49-F238E27FC236}">
                <a16:creationId xmlns:a16="http://schemas.microsoft.com/office/drawing/2014/main" id="{6C6C6FA9-6BC1-BE4F-985A-814A76374A78}"/>
              </a:ext>
            </a:extLst>
          </p:cNvPr>
          <p:cNvSpPr txBox="1"/>
          <p:nvPr/>
        </p:nvSpPr>
        <p:spPr>
          <a:xfrm>
            <a:off x="3565412" y="2314737"/>
            <a:ext cx="731098"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RTT</a:t>
            </a:r>
          </a:p>
        </p:txBody>
      </p:sp>
      <p:cxnSp>
        <p:nvCxnSpPr>
          <p:cNvPr id="8" name="Straight Connector 7">
            <a:extLst>
              <a:ext uri="{FF2B5EF4-FFF2-40B4-BE49-F238E27FC236}">
                <a16:creationId xmlns:a16="http://schemas.microsoft.com/office/drawing/2014/main" id="{1471EC5E-49D5-C845-A523-BB2BA82777FB}"/>
              </a:ext>
            </a:extLst>
          </p:cNvPr>
          <p:cNvCxnSpPr/>
          <p:nvPr/>
        </p:nvCxnSpPr>
        <p:spPr>
          <a:xfrm>
            <a:off x="3654312" y="2314737"/>
            <a:ext cx="15494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C9EBE743-5B5A-CB4C-ADBF-D607BDC87774}"/>
              </a:ext>
            </a:extLst>
          </p:cNvPr>
          <p:cNvGrpSpPr/>
          <p:nvPr/>
        </p:nvGrpSpPr>
        <p:grpSpPr>
          <a:xfrm>
            <a:off x="5721405" y="2234921"/>
            <a:ext cx="847725" cy="1860804"/>
            <a:chOff x="4183062" y="2436876"/>
            <a:chExt cx="847725" cy="1860804"/>
          </a:xfrm>
        </p:grpSpPr>
        <p:sp>
          <p:nvSpPr>
            <p:cNvPr id="63" name="Text Box 16">
              <a:extLst>
                <a:ext uri="{FF2B5EF4-FFF2-40B4-BE49-F238E27FC236}">
                  <a16:creationId xmlns:a16="http://schemas.microsoft.com/office/drawing/2014/main" id="{C1807A2B-4600-F444-94CF-68DC8044B38C}"/>
                </a:ext>
              </a:extLst>
            </p:cNvPr>
            <p:cNvSpPr txBox="1">
              <a:spLocks noChangeArrowheads="1"/>
            </p:cNvSpPr>
            <p:nvPr/>
          </p:nvSpPr>
          <p:spPr bwMode="auto">
            <a:xfrm>
              <a:off x="4183062" y="3161055"/>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RTT</a:t>
              </a:r>
              <a:r>
                <a:rPr kumimoji="0" lang="en-US" altLang="en-US" sz="10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64" name="Line 17">
              <a:extLst>
                <a:ext uri="{FF2B5EF4-FFF2-40B4-BE49-F238E27FC236}">
                  <a16:creationId xmlns:a16="http://schemas.microsoft.com/office/drawing/2014/main" id="{4CA4ACE4-80D6-094A-B612-CEDFE371375D}"/>
                </a:ext>
              </a:extLst>
            </p:cNvPr>
            <p:cNvSpPr>
              <a:spLocks noChangeShapeType="1"/>
            </p:cNvSpPr>
            <p:nvPr/>
          </p:nvSpPr>
          <p:spPr bwMode="auto">
            <a:xfrm>
              <a:off x="4870450" y="3469030"/>
              <a:ext cx="11112" cy="81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65" name="Line 18">
              <a:extLst>
                <a:ext uri="{FF2B5EF4-FFF2-40B4-BE49-F238E27FC236}">
                  <a16:creationId xmlns:a16="http://schemas.microsoft.com/office/drawing/2014/main" id="{86419EA2-8CA9-1949-935B-FB9C7863AF80}"/>
                </a:ext>
              </a:extLst>
            </p:cNvPr>
            <p:cNvSpPr>
              <a:spLocks noChangeShapeType="1"/>
            </p:cNvSpPr>
            <p:nvPr/>
          </p:nvSpPr>
          <p:spPr bwMode="auto">
            <a:xfrm flipV="1">
              <a:off x="4875212" y="2451443"/>
              <a:ext cx="3175" cy="76835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0" name="Rectangle 9">
              <a:extLst>
                <a:ext uri="{FF2B5EF4-FFF2-40B4-BE49-F238E27FC236}">
                  <a16:creationId xmlns:a16="http://schemas.microsoft.com/office/drawing/2014/main" id="{A49C2C2C-CE28-5843-8415-9EE09E6947FC}"/>
                </a:ext>
              </a:extLst>
            </p:cNvPr>
            <p:cNvSpPr/>
            <p:nvPr/>
          </p:nvSpPr>
          <p:spPr>
            <a:xfrm>
              <a:off x="4421124" y="2436876"/>
              <a:ext cx="77724" cy="186080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2" name="Group 11">
            <a:extLst>
              <a:ext uri="{FF2B5EF4-FFF2-40B4-BE49-F238E27FC236}">
                <a16:creationId xmlns:a16="http://schemas.microsoft.com/office/drawing/2014/main" id="{959E1995-34BF-7E4C-A8E6-79D6D91B735F}"/>
              </a:ext>
            </a:extLst>
          </p:cNvPr>
          <p:cNvGrpSpPr/>
          <p:nvPr/>
        </p:nvGrpSpPr>
        <p:grpSpPr>
          <a:xfrm>
            <a:off x="5737741" y="1941782"/>
            <a:ext cx="847725" cy="336550"/>
            <a:chOff x="4199398" y="2143737"/>
            <a:chExt cx="847725" cy="336550"/>
          </a:xfrm>
        </p:grpSpPr>
        <p:sp>
          <p:nvSpPr>
            <p:cNvPr id="34" name="Text Box 16">
              <a:extLst>
                <a:ext uri="{FF2B5EF4-FFF2-40B4-BE49-F238E27FC236}">
                  <a16:creationId xmlns:a16="http://schemas.microsoft.com/office/drawing/2014/main" id="{CE11628B-6BAA-5F4D-83D0-1C375AA4B545}"/>
                </a:ext>
              </a:extLst>
            </p:cNvPr>
            <p:cNvSpPr txBox="1">
              <a:spLocks noChangeArrowheads="1"/>
            </p:cNvSpPr>
            <p:nvPr/>
          </p:nvSpPr>
          <p:spPr bwMode="auto">
            <a:xfrm>
              <a:off x="4199398" y="2143737"/>
              <a:ext cx="847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CC0000"/>
                  </a:solidFill>
                  <a:effectLst/>
                  <a:uLnTx/>
                  <a:uFillTx/>
                  <a:latin typeface="Arial" panose="020B0604020202020204" pitchFamily="34" charset="0"/>
                  <a:ea typeface="ＭＳ Ｐゴシック" panose="020B0600070205080204" pitchFamily="34" charset="-128"/>
                  <a:cs typeface="+mn-cs"/>
                </a:rPr>
                <a:t>L/R</a:t>
              </a:r>
              <a:endParaRPr kumimoji="0" lang="en-US" altLang="en-US" sz="24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42" name="Rectangle 41">
              <a:extLst>
                <a:ext uri="{FF2B5EF4-FFF2-40B4-BE49-F238E27FC236}">
                  <a16:creationId xmlns:a16="http://schemas.microsoft.com/office/drawing/2014/main" id="{3925C961-57CF-D349-AB32-A9692749F035}"/>
                </a:ext>
              </a:extLst>
            </p:cNvPr>
            <p:cNvSpPr/>
            <p:nvPr/>
          </p:nvSpPr>
          <p:spPr>
            <a:xfrm>
              <a:off x="4418854" y="2180844"/>
              <a:ext cx="85344" cy="2468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3" name="TextBox 42">
            <a:extLst>
              <a:ext uri="{FF2B5EF4-FFF2-40B4-BE49-F238E27FC236}">
                <a16:creationId xmlns:a16="http://schemas.microsoft.com/office/drawing/2014/main" id="{075CB59D-6E37-644B-87A0-86A5D61EB620}"/>
              </a:ext>
            </a:extLst>
          </p:cNvPr>
          <p:cNvSpPr txBox="1"/>
          <p:nvPr/>
        </p:nvSpPr>
        <p:spPr>
          <a:xfrm>
            <a:off x="4175012" y="2314737"/>
            <a:ext cx="109517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L / R</a:t>
            </a:r>
          </a:p>
        </p:txBody>
      </p:sp>
      <p:grpSp>
        <p:nvGrpSpPr>
          <p:cNvPr id="19" name="Group 18">
            <a:extLst>
              <a:ext uri="{FF2B5EF4-FFF2-40B4-BE49-F238E27FC236}">
                <a16:creationId xmlns:a16="http://schemas.microsoft.com/office/drawing/2014/main" id="{6A4AEDD2-EED9-9242-A1CE-295F5C6A03DB}"/>
              </a:ext>
            </a:extLst>
          </p:cNvPr>
          <p:cNvGrpSpPr/>
          <p:nvPr/>
        </p:nvGrpSpPr>
        <p:grpSpPr>
          <a:xfrm>
            <a:off x="3156251" y="2947504"/>
            <a:ext cx="1781653" cy="1463020"/>
            <a:chOff x="1660939" y="3934767"/>
            <a:chExt cx="1781653" cy="1463020"/>
          </a:xfrm>
        </p:grpSpPr>
        <p:sp>
          <p:nvSpPr>
            <p:cNvPr id="13" name="TextBox 12">
              <a:extLst>
                <a:ext uri="{FF2B5EF4-FFF2-40B4-BE49-F238E27FC236}">
                  <a16:creationId xmlns:a16="http://schemas.microsoft.com/office/drawing/2014/main" id="{80101E67-F8E3-5F43-87A5-EEE3F55BCF5A}"/>
                </a:ext>
              </a:extLst>
            </p:cNvPr>
            <p:cNvSpPr txBox="1"/>
            <p:nvPr/>
          </p:nvSpPr>
          <p:spPr>
            <a:xfrm>
              <a:off x="1673639" y="4856490"/>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47" name="TextBox 46">
              <a:extLst>
                <a:ext uri="{FF2B5EF4-FFF2-40B4-BE49-F238E27FC236}">
                  <a16:creationId xmlns:a16="http://schemas.microsoft.com/office/drawing/2014/main" id="{E3ADC375-683E-5F46-8229-0B251E9F0CDD}"/>
                </a:ext>
              </a:extLst>
            </p:cNvPr>
            <p:cNvSpPr txBox="1"/>
            <p:nvPr/>
          </p:nvSpPr>
          <p:spPr>
            <a:xfrm>
              <a:off x="2070100" y="4874567"/>
              <a:ext cx="137249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0.00027</a:t>
              </a:r>
            </a:p>
          </p:txBody>
        </p:sp>
        <p:grpSp>
          <p:nvGrpSpPr>
            <p:cNvPr id="18" name="Group 17">
              <a:extLst>
                <a:ext uri="{FF2B5EF4-FFF2-40B4-BE49-F238E27FC236}">
                  <a16:creationId xmlns:a16="http://schemas.microsoft.com/office/drawing/2014/main" id="{9AD14E5C-D408-D34F-A4E3-3FF2736B1748}"/>
                </a:ext>
              </a:extLst>
            </p:cNvPr>
            <p:cNvGrpSpPr/>
            <p:nvPr/>
          </p:nvGrpSpPr>
          <p:grpSpPr>
            <a:xfrm>
              <a:off x="1660939" y="3934767"/>
              <a:ext cx="1473628" cy="868065"/>
              <a:chOff x="1660939" y="3795067"/>
              <a:chExt cx="1473628" cy="868065"/>
            </a:xfrm>
          </p:grpSpPr>
          <p:sp>
            <p:nvSpPr>
              <p:cNvPr id="79" name="TextBox 78">
                <a:extLst>
                  <a:ext uri="{FF2B5EF4-FFF2-40B4-BE49-F238E27FC236}">
                    <a16:creationId xmlns:a16="http://schemas.microsoft.com/office/drawing/2014/main" id="{52A82ED6-4EB6-9646-9813-CD52285AEECC}"/>
                  </a:ext>
                </a:extLst>
              </p:cNvPr>
              <p:cNvSpPr txBox="1"/>
              <p:nvPr/>
            </p:nvSpPr>
            <p:spPr>
              <a:xfrm>
                <a:off x="1660939" y="3952557"/>
                <a:ext cx="36420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grpSp>
            <p:nvGrpSpPr>
              <p:cNvPr id="17" name="Group 16">
                <a:extLst>
                  <a:ext uri="{FF2B5EF4-FFF2-40B4-BE49-F238E27FC236}">
                    <a16:creationId xmlns:a16="http://schemas.microsoft.com/office/drawing/2014/main" id="{2D5D5FF4-838F-754C-8978-6526E35349A3}"/>
                  </a:ext>
                </a:extLst>
              </p:cNvPr>
              <p:cNvGrpSpPr/>
              <p:nvPr/>
            </p:nvGrpSpPr>
            <p:grpSpPr>
              <a:xfrm>
                <a:off x="2095500" y="3795067"/>
                <a:ext cx="1039067" cy="868065"/>
                <a:chOff x="2032000" y="3795067"/>
                <a:chExt cx="1039067" cy="868065"/>
              </a:xfrm>
            </p:grpSpPr>
            <p:sp>
              <p:nvSpPr>
                <p:cNvPr id="80" name="TextBox 79">
                  <a:extLst>
                    <a:ext uri="{FF2B5EF4-FFF2-40B4-BE49-F238E27FC236}">
                      <a16:creationId xmlns:a16="http://schemas.microsoft.com/office/drawing/2014/main" id="{E983D372-880E-BD47-AF86-736C61470D97}"/>
                    </a:ext>
                  </a:extLst>
                </p:cNvPr>
                <p:cNvSpPr txBox="1"/>
                <p:nvPr/>
              </p:nvSpPr>
              <p:spPr>
                <a:xfrm>
                  <a:off x="2146300" y="3795067"/>
                  <a:ext cx="72808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.008</a:t>
                  </a:r>
                </a:p>
              </p:txBody>
            </p:sp>
            <p:sp>
              <p:nvSpPr>
                <p:cNvPr id="81" name="TextBox 80">
                  <a:extLst>
                    <a:ext uri="{FF2B5EF4-FFF2-40B4-BE49-F238E27FC236}">
                      <a16:creationId xmlns:a16="http://schemas.microsoft.com/office/drawing/2014/main" id="{C1BDCBB7-422E-9B44-86BF-FE476616B58A}"/>
                    </a:ext>
                  </a:extLst>
                </p:cNvPr>
                <p:cNvSpPr txBox="1"/>
                <p:nvPr/>
              </p:nvSpPr>
              <p:spPr>
                <a:xfrm>
                  <a:off x="2032000" y="4201467"/>
                  <a:ext cx="103906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30.008</a:t>
                  </a:r>
                </a:p>
              </p:txBody>
            </p:sp>
            <p:cxnSp>
              <p:nvCxnSpPr>
                <p:cNvPr id="82" name="Straight Connector 81">
                  <a:extLst>
                    <a:ext uri="{FF2B5EF4-FFF2-40B4-BE49-F238E27FC236}">
                      <a16:creationId xmlns:a16="http://schemas.microsoft.com/office/drawing/2014/main" id="{BBAC316F-2A0D-B744-BBEB-CB399528A356}"/>
                    </a:ext>
                  </a:extLst>
                </p:cNvPr>
                <p:cNvCxnSpPr/>
                <p:nvPr/>
              </p:nvCxnSpPr>
              <p:spPr>
                <a:xfrm>
                  <a:off x="2120900" y="4239567"/>
                  <a:ext cx="8255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85" name="Rectangle 84">
            <a:extLst>
              <a:ext uri="{FF2B5EF4-FFF2-40B4-BE49-F238E27FC236}">
                <a16:creationId xmlns:a16="http://schemas.microsoft.com/office/drawing/2014/main" id="{6A30693C-EFD3-504D-9986-8B04D7557A03}"/>
              </a:ext>
            </a:extLst>
          </p:cNvPr>
          <p:cNvSpPr/>
          <p:nvPr/>
        </p:nvSpPr>
        <p:spPr>
          <a:xfrm>
            <a:off x="5728597" y="1978889"/>
            <a:ext cx="85344" cy="2468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E7907A72-228A-0E4D-9982-EED66F10F557}"/>
              </a:ext>
            </a:extLst>
          </p:cNvPr>
          <p:cNvSpPr txBox="1"/>
          <p:nvPr/>
        </p:nvSpPr>
        <p:spPr>
          <a:xfrm>
            <a:off x="1219200" y="5055243"/>
            <a:ext cx="10194664" cy="1231106"/>
          </a:xfrm>
          <a:prstGeom prst="rect">
            <a:avLst/>
          </a:prstGeom>
          <a:noFill/>
        </p:spPr>
        <p:txBody>
          <a:bodyPr wrap="square" rtlCol="0">
            <a:spAutoFit/>
          </a:bodyPr>
          <a:lstStyle/>
          <a:p>
            <a:pPr marL="287338" marR="0" lvl="0" indent="-287338"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rdt</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3.0 protocol performance stinks!</a:t>
            </a:r>
          </a:p>
          <a:p>
            <a:pPr marL="287338" marR="0" lvl="0" indent="-287338" algn="l" defTabSz="914400" rtl="0" eaLnBrk="1" fontAlgn="auto" latinLnBrk="0" hangingPunct="1">
              <a:lnSpc>
                <a:spcPct val="100000"/>
              </a:lnSpc>
              <a:spcBef>
                <a:spcPts val="0"/>
              </a:spcBef>
              <a:spcAft>
                <a:spcPts val="0"/>
              </a:spcAft>
              <a:buClr>
                <a:srgbClr val="0013A3"/>
              </a:buClr>
              <a:buSzTx/>
              <a:buFont typeface="Wingdings" pitchFamily="2"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Protocol limits performance of underlying infrastructure (channel)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 name="Slide Number Placeholder 2">
            <a:extLst>
              <a:ext uri="{FF2B5EF4-FFF2-40B4-BE49-F238E27FC236}">
                <a16:creationId xmlns:a16="http://schemas.microsoft.com/office/drawing/2014/main" id="{CB5285FE-6F5F-D849-A9CB-EEFE33B31B9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63</a:t>
            </a:fld>
            <a:endParaRPr lang="en-US" dirty="0"/>
          </a:p>
        </p:txBody>
      </p:sp>
    </p:spTree>
    <p:extLst>
      <p:ext uri="{BB962C8B-B14F-4D97-AF65-F5344CB8AC3E}">
        <p14:creationId xmlns:p14="http://schemas.microsoft.com/office/powerpoint/2010/main" val="2622193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dissolve">
                                      <p:cBhvr>
                                        <p:cTn id="12" dur="500"/>
                                        <p:tgtEl>
                                          <p:spTgt spid="37"/>
                                        </p:tgtEl>
                                      </p:cBhvr>
                                    </p:animEffect>
                                  </p:childTnLst>
                                </p:cTn>
                              </p:par>
                              <p:par>
                                <p:cTn id="13" presetID="9"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dissolv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dissolve">
                                      <p:cBhvr>
                                        <p:cTn id="20" dur="500"/>
                                        <p:tgtEl>
                                          <p:spTgt spid="12"/>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dissolve">
                                      <p:cBhvr>
                                        <p:cTn id="23" dur="500"/>
                                        <p:tgtEl>
                                          <p:spTgt spid="43"/>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dissolve">
                                      <p:cBhvr>
                                        <p:cTn id="28" dur="500"/>
                                        <p:tgtEl>
                                          <p:spTgt spid="36"/>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85"/>
                                        </p:tgtEl>
                                        <p:attrNameLst>
                                          <p:attrName>style.visibility</p:attrName>
                                        </p:attrNameLst>
                                      </p:cBhvr>
                                      <p:to>
                                        <p:strVal val="visible"/>
                                      </p:to>
                                    </p:set>
                                    <p:animEffect transition="in" filter="dissolve">
                                      <p:cBhvr>
                                        <p:cTn id="31" dur="500"/>
                                        <p:tgtEl>
                                          <p:spTgt spid="85"/>
                                        </p:tgtEl>
                                      </p:cBhvr>
                                    </p:animEffect>
                                  </p:childTnLst>
                                </p:cTn>
                              </p:par>
                            </p:childTnLst>
                          </p:cTn>
                        </p:par>
                        <p:par>
                          <p:cTn id="32" fill="hold">
                            <p:stCondLst>
                              <p:cond delay="500"/>
                            </p:stCondLst>
                            <p:childTnLst>
                              <p:par>
                                <p:cTn id="33" presetID="9" presetClass="entr" presetSubtype="0" fill="hold"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dissolve">
                                      <p:cBhvr>
                                        <p:cTn id="35" dur="500"/>
                                        <p:tgtEl>
                                          <p:spTgt spid="8"/>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dissolve">
                                      <p:cBhvr>
                                        <p:cTn id="40" dur="500"/>
                                        <p:tgtEl>
                                          <p:spTgt spid="19"/>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dissolve">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43" grpId="0"/>
      <p:bldP spid="85" grpId="0" animBg="1"/>
      <p:bldP spid="4"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rdt3.0: pipelined protocols operation</a:t>
            </a:r>
            <a:endParaRPr lang="en-US" sz="4400" dirty="0"/>
          </a:p>
        </p:txBody>
      </p:sp>
      <p:sp>
        <p:nvSpPr>
          <p:cNvPr id="78" name="Rectangle 3">
            <a:extLst>
              <a:ext uri="{FF2B5EF4-FFF2-40B4-BE49-F238E27FC236}">
                <a16:creationId xmlns:a16="http://schemas.microsoft.com/office/drawing/2014/main" id="{58138FEE-B5E2-DF48-8378-96F53EA03F37}"/>
              </a:ext>
            </a:extLst>
          </p:cNvPr>
          <p:cNvSpPr txBox="1">
            <a:spLocks noChangeArrowheads="1"/>
          </p:cNvSpPr>
          <p:nvPr/>
        </p:nvSpPr>
        <p:spPr>
          <a:xfrm>
            <a:off x="722556" y="1312877"/>
            <a:ext cx="10988826" cy="203318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pipelining:</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sender allows multiple,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in-flight”, yet-to-be-acknowledged packets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range of sequence numbers must be increased</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buffering at sender and/or receiver</a:t>
            </a:r>
          </a:p>
        </p:txBody>
      </p:sp>
      <p:grpSp>
        <p:nvGrpSpPr>
          <p:cNvPr id="4" name="Group 3">
            <a:extLst>
              <a:ext uri="{FF2B5EF4-FFF2-40B4-BE49-F238E27FC236}">
                <a16:creationId xmlns:a16="http://schemas.microsoft.com/office/drawing/2014/main" id="{4B5D14E0-A0D3-934D-BBAE-EEDB9CC51924}"/>
              </a:ext>
            </a:extLst>
          </p:cNvPr>
          <p:cNvGrpSpPr/>
          <p:nvPr/>
        </p:nvGrpSpPr>
        <p:grpSpPr>
          <a:xfrm>
            <a:off x="2916237" y="2993267"/>
            <a:ext cx="6359525" cy="2370138"/>
            <a:chOff x="1673403" y="3019025"/>
            <a:chExt cx="6359525" cy="2370138"/>
          </a:xfrm>
        </p:grpSpPr>
        <p:pic>
          <p:nvPicPr>
            <p:cNvPr id="80" name="Picture 5" descr="rdt_pipelined1">
              <a:extLst>
                <a:ext uri="{FF2B5EF4-FFF2-40B4-BE49-F238E27FC236}">
                  <a16:creationId xmlns:a16="http://schemas.microsoft.com/office/drawing/2014/main" id="{2F295627-AEBF-DA46-A59F-B81177F032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7403" y="3019025"/>
              <a:ext cx="6105525" cy="237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1" name="Group 44">
              <a:extLst>
                <a:ext uri="{FF2B5EF4-FFF2-40B4-BE49-F238E27FC236}">
                  <a16:creationId xmlns:a16="http://schemas.microsoft.com/office/drawing/2014/main" id="{1111BB3D-3EE3-524B-ADDE-3374E7ACC18F}"/>
                </a:ext>
              </a:extLst>
            </p:cNvPr>
            <p:cNvGrpSpPr>
              <a:grpSpLocks/>
            </p:cNvGrpSpPr>
            <p:nvPr/>
          </p:nvGrpSpPr>
          <p:grpSpPr bwMode="auto">
            <a:xfrm>
              <a:off x="1673403" y="3696888"/>
              <a:ext cx="469900" cy="465137"/>
              <a:chOff x="881" y="2283"/>
              <a:chExt cx="296" cy="293"/>
            </a:xfrm>
          </p:grpSpPr>
          <p:sp>
            <p:nvSpPr>
              <p:cNvPr id="82" name="Rectangle 43">
                <a:extLst>
                  <a:ext uri="{FF2B5EF4-FFF2-40B4-BE49-F238E27FC236}">
                    <a16:creationId xmlns:a16="http://schemas.microsoft.com/office/drawing/2014/main" id="{10716B48-25E1-7F4D-87AA-377041B56237}"/>
                  </a:ext>
                </a:extLst>
              </p:cNvPr>
              <p:cNvSpPr>
                <a:spLocks noChangeArrowheads="1"/>
              </p:cNvSpPr>
              <p:nvPr/>
            </p:nvSpPr>
            <p:spPr bwMode="auto">
              <a:xfrm>
                <a:off x="1026" y="2283"/>
                <a:ext cx="122" cy="26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3" name="Group 36">
                <a:extLst>
                  <a:ext uri="{FF2B5EF4-FFF2-40B4-BE49-F238E27FC236}">
                    <a16:creationId xmlns:a16="http://schemas.microsoft.com/office/drawing/2014/main" id="{F805DF4F-95A4-BD4D-AD9B-A0F477F1C32B}"/>
                  </a:ext>
                </a:extLst>
              </p:cNvPr>
              <p:cNvGrpSpPr>
                <a:grpSpLocks/>
              </p:cNvGrpSpPr>
              <p:nvPr/>
            </p:nvGrpSpPr>
            <p:grpSpPr bwMode="auto">
              <a:xfrm flipH="1">
                <a:off x="881" y="2283"/>
                <a:ext cx="296" cy="293"/>
                <a:chOff x="2839" y="3501"/>
                <a:chExt cx="755" cy="803"/>
              </a:xfrm>
            </p:grpSpPr>
            <p:pic>
              <p:nvPicPr>
                <p:cNvPr id="84" name="Picture 37" descr="desktop_computer_stylized_medium">
                  <a:extLst>
                    <a:ext uri="{FF2B5EF4-FFF2-40B4-BE49-F238E27FC236}">
                      <a16:creationId xmlns:a16="http://schemas.microsoft.com/office/drawing/2014/main" id="{85D0573B-AA1D-C647-947D-E75FC498BE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5" name="Freeform 38">
                  <a:extLst>
                    <a:ext uri="{FF2B5EF4-FFF2-40B4-BE49-F238E27FC236}">
                      <a16:creationId xmlns:a16="http://schemas.microsoft.com/office/drawing/2014/main" id="{D280CE14-8944-254D-8B1F-894AD27B66D3}"/>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86" name="Freeform 48">
              <a:extLst>
                <a:ext uri="{FF2B5EF4-FFF2-40B4-BE49-F238E27FC236}">
                  <a16:creationId xmlns:a16="http://schemas.microsoft.com/office/drawing/2014/main" id="{A1C3D94C-83E9-0F40-97E5-B369E086816C}"/>
                </a:ext>
              </a:extLst>
            </p:cNvPr>
            <p:cNvSpPr>
              <a:spLocks/>
            </p:cNvSpPr>
            <p:nvPr/>
          </p:nvSpPr>
          <p:spPr bwMode="auto">
            <a:xfrm>
              <a:off x="7613828" y="3709588"/>
              <a:ext cx="185737" cy="431800"/>
            </a:xfrm>
            <a:custGeom>
              <a:avLst/>
              <a:gdLst>
                <a:gd name="T0" fmla="*/ 2147483647 w 117"/>
                <a:gd name="T1" fmla="*/ 2147483647 h 272"/>
                <a:gd name="T2" fmla="*/ 2147483647 w 117"/>
                <a:gd name="T3" fmla="*/ 2147483647 h 272"/>
                <a:gd name="T4" fmla="*/ 2147483647 w 117"/>
                <a:gd name="T5" fmla="*/ 2147483647 h 272"/>
                <a:gd name="T6" fmla="*/ 0 w 117"/>
                <a:gd name="T7" fmla="*/ 2147483647 h 272"/>
                <a:gd name="T8" fmla="*/ 2147483647 w 117"/>
                <a:gd name="T9" fmla="*/ 2147483647 h 272"/>
                <a:gd name="T10" fmla="*/ 2147483647 w 117"/>
                <a:gd name="T11" fmla="*/ 2147483647 h 272"/>
                <a:gd name="T12" fmla="*/ 2147483647 w 117"/>
                <a:gd name="T13" fmla="*/ 0 h 272"/>
                <a:gd name="T14" fmla="*/ 2147483647 w 117"/>
                <a:gd name="T15" fmla="*/ 2147483647 h 27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7" h="272">
                  <a:moveTo>
                    <a:pt x="6" y="6"/>
                  </a:moveTo>
                  <a:lnTo>
                    <a:pt x="3" y="77"/>
                  </a:lnTo>
                  <a:lnTo>
                    <a:pt x="59" y="120"/>
                  </a:lnTo>
                  <a:lnTo>
                    <a:pt x="0" y="146"/>
                  </a:lnTo>
                  <a:lnTo>
                    <a:pt x="3" y="270"/>
                  </a:lnTo>
                  <a:lnTo>
                    <a:pt x="117" y="272"/>
                  </a:lnTo>
                  <a:lnTo>
                    <a:pt x="114" y="0"/>
                  </a:lnTo>
                  <a:lnTo>
                    <a:pt x="6" y="6"/>
                  </a:lnTo>
                  <a:close/>
                </a:path>
              </a:pathLst>
            </a:custGeom>
            <a:solidFill>
              <a:schemeClr val="bg1"/>
            </a:soli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50">
              <a:extLst>
                <a:ext uri="{FF2B5EF4-FFF2-40B4-BE49-F238E27FC236}">
                  <a16:creationId xmlns:a16="http://schemas.microsoft.com/office/drawing/2014/main" id="{605457C9-55E9-234B-AF40-1C2CEC7BD520}"/>
                </a:ext>
              </a:extLst>
            </p:cNvPr>
            <p:cNvGrpSpPr>
              <a:grpSpLocks/>
            </p:cNvGrpSpPr>
            <p:nvPr/>
          </p:nvGrpSpPr>
          <p:grpSpPr bwMode="auto">
            <a:xfrm>
              <a:off x="4784903" y="3714350"/>
              <a:ext cx="469900" cy="465138"/>
              <a:chOff x="881" y="2283"/>
              <a:chExt cx="296" cy="293"/>
            </a:xfrm>
          </p:grpSpPr>
          <p:sp>
            <p:nvSpPr>
              <p:cNvPr id="88" name="Rectangle 51">
                <a:extLst>
                  <a:ext uri="{FF2B5EF4-FFF2-40B4-BE49-F238E27FC236}">
                    <a16:creationId xmlns:a16="http://schemas.microsoft.com/office/drawing/2014/main" id="{5A66C211-A318-FD43-B1DC-494380C212A1}"/>
                  </a:ext>
                </a:extLst>
              </p:cNvPr>
              <p:cNvSpPr>
                <a:spLocks noChangeArrowheads="1"/>
              </p:cNvSpPr>
              <p:nvPr/>
            </p:nvSpPr>
            <p:spPr bwMode="auto">
              <a:xfrm>
                <a:off x="1026" y="2283"/>
                <a:ext cx="122" cy="265"/>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9" name="Group 52">
                <a:extLst>
                  <a:ext uri="{FF2B5EF4-FFF2-40B4-BE49-F238E27FC236}">
                    <a16:creationId xmlns:a16="http://schemas.microsoft.com/office/drawing/2014/main" id="{028FC7D3-7EE7-2840-8091-94C524E05F4E}"/>
                  </a:ext>
                </a:extLst>
              </p:cNvPr>
              <p:cNvGrpSpPr>
                <a:grpSpLocks/>
              </p:cNvGrpSpPr>
              <p:nvPr/>
            </p:nvGrpSpPr>
            <p:grpSpPr bwMode="auto">
              <a:xfrm flipH="1">
                <a:off x="881" y="2283"/>
                <a:ext cx="296" cy="293"/>
                <a:chOff x="2839" y="3501"/>
                <a:chExt cx="755" cy="803"/>
              </a:xfrm>
            </p:grpSpPr>
            <p:pic>
              <p:nvPicPr>
                <p:cNvPr id="90" name="Picture 53" descr="desktop_computer_stylized_medium">
                  <a:extLst>
                    <a:ext uri="{FF2B5EF4-FFF2-40B4-BE49-F238E27FC236}">
                      <a16:creationId xmlns:a16="http://schemas.microsoft.com/office/drawing/2014/main" id="{5DF1881B-0BF4-AD42-A217-8A59265F13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 name="Freeform 54">
                  <a:extLst>
                    <a:ext uri="{FF2B5EF4-FFF2-40B4-BE49-F238E27FC236}">
                      <a16:creationId xmlns:a16="http://schemas.microsoft.com/office/drawing/2014/main" id="{70153128-AD53-344E-AC41-31C4A7A688E9}"/>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nvGrpSpPr>
            <p:cNvPr id="92" name="Group 55">
              <a:extLst>
                <a:ext uri="{FF2B5EF4-FFF2-40B4-BE49-F238E27FC236}">
                  <a16:creationId xmlns:a16="http://schemas.microsoft.com/office/drawing/2014/main" id="{BC8220C0-F289-EA49-A8E3-C57D20507ACD}"/>
                </a:ext>
              </a:extLst>
            </p:cNvPr>
            <p:cNvGrpSpPr>
              <a:grpSpLocks/>
            </p:cNvGrpSpPr>
            <p:nvPr/>
          </p:nvGrpSpPr>
          <p:grpSpPr bwMode="auto">
            <a:xfrm>
              <a:off x="4493546" y="3633388"/>
              <a:ext cx="223838" cy="501650"/>
              <a:chOff x="4140" y="429"/>
              <a:chExt cx="1425" cy="2396"/>
            </a:xfrm>
          </p:grpSpPr>
          <p:sp>
            <p:nvSpPr>
              <p:cNvPr id="93" name="Freeform 56">
                <a:extLst>
                  <a:ext uri="{FF2B5EF4-FFF2-40B4-BE49-F238E27FC236}">
                    <a16:creationId xmlns:a16="http://schemas.microsoft.com/office/drawing/2014/main" id="{4F76258E-0BBD-8E40-98DF-823F02EF9ACC}"/>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Rectangle 57">
                <a:extLst>
                  <a:ext uri="{FF2B5EF4-FFF2-40B4-BE49-F238E27FC236}">
                    <a16:creationId xmlns:a16="http://schemas.microsoft.com/office/drawing/2014/main" id="{7ED94245-5F5F-444B-9321-EDC0812D8D8E}"/>
                  </a:ext>
                </a:extLst>
              </p:cNvPr>
              <p:cNvSpPr>
                <a:spLocks noChangeArrowheads="1"/>
              </p:cNvSpPr>
              <p:nvPr/>
            </p:nvSpPr>
            <p:spPr bwMode="auto">
              <a:xfrm>
                <a:off x="4211" y="429"/>
                <a:ext cx="1041"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95" name="Freeform 58">
                <a:extLst>
                  <a:ext uri="{FF2B5EF4-FFF2-40B4-BE49-F238E27FC236}">
                    <a16:creationId xmlns:a16="http://schemas.microsoft.com/office/drawing/2014/main" id="{1F9330A9-C80A-E34C-9993-F9F6EFA2E932}"/>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Freeform 59">
                <a:extLst>
                  <a:ext uri="{FF2B5EF4-FFF2-40B4-BE49-F238E27FC236}">
                    <a16:creationId xmlns:a16="http://schemas.microsoft.com/office/drawing/2014/main" id="{EED46AB6-5210-284B-BD15-CC7F3CC066FE}"/>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Rectangle 60">
                <a:extLst>
                  <a:ext uri="{FF2B5EF4-FFF2-40B4-BE49-F238E27FC236}">
                    <a16:creationId xmlns:a16="http://schemas.microsoft.com/office/drawing/2014/main" id="{FCD372CD-8E16-EB40-BCB5-6518B2E541EE}"/>
                  </a:ext>
                </a:extLst>
              </p:cNvPr>
              <p:cNvSpPr>
                <a:spLocks noChangeArrowheads="1"/>
              </p:cNvSpPr>
              <p:nvPr/>
            </p:nvSpPr>
            <p:spPr bwMode="auto">
              <a:xfrm>
                <a:off x="4211" y="694"/>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98" name="Group 61">
                <a:extLst>
                  <a:ext uri="{FF2B5EF4-FFF2-40B4-BE49-F238E27FC236}">
                    <a16:creationId xmlns:a16="http://schemas.microsoft.com/office/drawing/2014/main" id="{A9F56FC0-6211-5447-8838-1C3E5659D8CC}"/>
                  </a:ext>
                </a:extLst>
              </p:cNvPr>
              <p:cNvGrpSpPr>
                <a:grpSpLocks/>
              </p:cNvGrpSpPr>
              <p:nvPr/>
            </p:nvGrpSpPr>
            <p:grpSpPr bwMode="auto">
              <a:xfrm>
                <a:off x="4749" y="668"/>
                <a:ext cx="581" cy="145"/>
                <a:chOff x="614" y="2568"/>
                <a:chExt cx="725" cy="139"/>
              </a:xfrm>
            </p:grpSpPr>
            <p:sp>
              <p:nvSpPr>
                <p:cNvPr id="141" name="AutoShape 62">
                  <a:extLst>
                    <a:ext uri="{FF2B5EF4-FFF2-40B4-BE49-F238E27FC236}">
                      <a16:creationId xmlns:a16="http://schemas.microsoft.com/office/drawing/2014/main" id="{B2006563-73E3-C341-BE69-A2D714EE0E00}"/>
                    </a:ext>
                  </a:extLst>
                </p:cNvPr>
                <p:cNvSpPr>
                  <a:spLocks noChangeArrowheads="1"/>
                </p:cNvSpPr>
                <p:nvPr/>
              </p:nvSpPr>
              <p:spPr bwMode="auto">
                <a:xfrm>
                  <a:off x="611" y="2571"/>
                  <a:ext cx="731"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2" name="AutoShape 63">
                  <a:extLst>
                    <a:ext uri="{FF2B5EF4-FFF2-40B4-BE49-F238E27FC236}">
                      <a16:creationId xmlns:a16="http://schemas.microsoft.com/office/drawing/2014/main" id="{452EDF48-634C-DC4E-976C-1E4013FE6563}"/>
                    </a:ext>
                  </a:extLst>
                </p:cNvPr>
                <p:cNvSpPr>
                  <a:spLocks noChangeArrowheads="1"/>
                </p:cNvSpPr>
                <p:nvPr/>
              </p:nvSpPr>
              <p:spPr bwMode="auto">
                <a:xfrm>
                  <a:off x="623" y="2586"/>
                  <a:ext cx="706"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99" name="Rectangle 64">
                <a:extLst>
                  <a:ext uri="{FF2B5EF4-FFF2-40B4-BE49-F238E27FC236}">
                    <a16:creationId xmlns:a16="http://schemas.microsoft.com/office/drawing/2014/main" id="{517F2B13-C563-4E43-B2A5-C5BD2544BCE8}"/>
                  </a:ext>
                </a:extLst>
              </p:cNvPr>
              <p:cNvSpPr>
                <a:spLocks noChangeArrowheads="1"/>
              </p:cNvSpPr>
              <p:nvPr/>
            </p:nvSpPr>
            <p:spPr bwMode="auto">
              <a:xfrm>
                <a:off x="4221" y="1020"/>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00" name="Group 65">
                <a:extLst>
                  <a:ext uri="{FF2B5EF4-FFF2-40B4-BE49-F238E27FC236}">
                    <a16:creationId xmlns:a16="http://schemas.microsoft.com/office/drawing/2014/main" id="{4ED80E09-23D9-1444-A08C-74DBBD9F351B}"/>
                  </a:ext>
                </a:extLst>
              </p:cNvPr>
              <p:cNvGrpSpPr>
                <a:grpSpLocks/>
              </p:cNvGrpSpPr>
              <p:nvPr/>
            </p:nvGrpSpPr>
            <p:grpSpPr bwMode="auto">
              <a:xfrm>
                <a:off x="4747" y="994"/>
                <a:ext cx="581" cy="134"/>
                <a:chOff x="614" y="2568"/>
                <a:chExt cx="725" cy="139"/>
              </a:xfrm>
            </p:grpSpPr>
            <p:sp>
              <p:nvSpPr>
                <p:cNvPr id="139" name="AutoShape 66">
                  <a:extLst>
                    <a:ext uri="{FF2B5EF4-FFF2-40B4-BE49-F238E27FC236}">
                      <a16:creationId xmlns:a16="http://schemas.microsoft.com/office/drawing/2014/main" id="{BD5E8DEF-A6A7-524F-A3E8-38105351EF54}"/>
                    </a:ext>
                  </a:extLst>
                </p:cNvPr>
                <p:cNvSpPr>
                  <a:spLocks noChangeArrowheads="1"/>
                </p:cNvSpPr>
                <p:nvPr/>
              </p:nvSpPr>
              <p:spPr bwMode="auto">
                <a:xfrm>
                  <a:off x="613" y="2572"/>
                  <a:ext cx="731" cy="13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0" name="AutoShape 67">
                  <a:extLst>
                    <a:ext uri="{FF2B5EF4-FFF2-40B4-BE49-F238E27FC236}">
                      <a16:creationId xmlns:a16="http://schemas.microsoft.com/office/drawing/2014/main" id="{83CE605A-8B9B-FF4A-ADD9-77EFF07CEC97}"/>
                    </a:ext>
                  </a:extLst>
                </p:cNvPr>
                <p:cNvSpPr>
                  <a:spLocks noChangeArrowheads="1"/>
                </p:cNvSpPr>
                <p:nvPr/>
              </p:nvSpPr>
              <p:spPr bwMode="auto">
                <a:xfrm>
                  <a:off x="626" y="2588"/>
                  <a:ext cx="706"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1" name="Rectangle 68">
                <a:extLst>
                  <a:ext uri="{FF2B5EF4-FFF2-40B4-BE49-F238E27FC236}">
                    <a16:creationId xmlns:a16="http://schemas.microsoft.com/office/drawing/2014/main" id="{13298108-AEB2-9C4B-9F8E-E0273C39A75B}"/>
                  </a:ext>
                </a:extLst>
              </p:cNvPr>
              <p:cNvSpPr>
                <a:spLocks noChangeArrowheads="1"/>
              </p:cNvSpPr>
              <p:nvPr/>
            </p:nvSpPr>
            <p:spPr bwMode="auto">
              <a:xfrm>
                <a:off x="4221" y="1362"/>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2" name="Rectangle 69">
                <a:extLst>
                  <a:ext uri="{FF2B5EF4-FFF2-40B4-BE49-F238E27FC236}">
                    <a16:creationId xmlns:a16="http://schemas.microsoft.com/office/drawing/2014/main" id="{998350A7-0615-C644-9F45-39D62BDB9867}"/>
                  </a:ext>
                </a:extLst>
              </p:cNvPr>
              <p:cNvSpPr>
                <a:spLocks noChangeArrowheads="1"/>
              </p:cNvSpPr>
              <p:nvPr/>
            </p:nvSpPr>
            <p:spPr bwMode="auto">
              <a:xfrm>
                <a:off x="4231" y="1657"/>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03" name="Group 70">
                <a:extLst>
                  <a:ext uri="{FF2B5EF4-FFF2-40B4-BE49-F238E27FC236}">
                    <a16:creationId xmlns:a16="http://schemas.microsoft.com/office/drawing/2014/main" id="{B66F256F-0190-C34D-B1CF-5EC3FBA6E08D}"/>
                  </a:ext>
                </a:extLst>
              </p:cNvPr>
              <p:cNvGrpSpPr>
                <a:grpSpLocks/>
              </p:cNvGrpSpPr>
              <p:nvPr/>
            </p:nvGrpSpPr>
            <p:grpSpPr bwMode="auto">
              <a:xfrm>
                <a:off x="4735" y="1627"/>
                <a:ext cx="582" cy="151"/>
                <a:chOff x="614" y="2568"/>
                <a:chExt cx="725" cy="139"/>
              </a:xfrm>
            </p:grpSpPr>
            <p:sp>
              <p:nvSpPr>
                <p:cNvPr id="119" name="AutoShape 71">
                  <a:extLst>
                    <a:ext uri="{FF2B5EF4-FFF2-40B4-BE49-F238E27FC236}">
                      <a16:creationId xmlns:a16="http://schemas.microsoft.com/office/drawing/2014/main" id="{B44DED58-257C-B64B-BAD6-1093812EF734}"/>
                    </a:ext>
                  </a:extLst>
                </p:cNvPr>
                <p:cNvSpPr>
                  <a:spLocks noChangeArrowheads="1"/>
                </p:cNvSpPr>
                <p:nvPr/>
              </p:nvSpPr>
              <p:spPr bwMode="auto">
                <a:xfrm>
                  <a:off x="616" y="2568"/>
                  <a:ext cx="718"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20" name="AutoShape 72">
                  <a:extLst>
                    <a:ext uri="{FF2B5EF4-FFF2-40B4-BE49-F238E27FC236}">
                      <a16:creationId xmlns:a16="http://schemas.microsoft.com/office/drawing/2014/main" id="{17264758-5A11-0143-AA34-8D5FF585E9F0}"/>
                    </a:ext>
                  </a:extLst>
                </p:cNvPr>
                <p:cNvSpPr>
                  <a:spLocks noChangeArrowheads="1"/>
                </p:cNvSpPr>
                <p:nvPr/>
              </p:nvSpPr>
              <p:spPr bwMode="auto">
                <a:xfrm>
                  <a:off x="628" y="2582"/>
                  <a:ext cx="692" cy="11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4" name="Freeform 73">
                <a:extLst>
                  <a:ext uri="{FF2B5EF4-FFF2-40B4-BE49-F238E27FC236}">
                    <a16:creationId xmlns:a16="http://schemas.microsoft.com/office/drawing/2014/main" id="{F9396AFF-50A0-E543-85ED-A1775DCAB5BB}"/>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05" name="Group 74">
                <a:extLst>
                  <a:ext uri="{FF2B5EF4-FFF2-40B4-BE49-F238E27FC236}">
                    <a16:creationId xmlns:a16="http://schemas.microsoft.com/office/drawing/2014/main" id="{EFAA059B-DB96-6A46-B4E6-8F3321F53126}"/>
                  </a:ext>
                </a:extLst>
              </p:cNvPr>
              <p:cNvGrpSpPr>
                <a:grpSpLocks/>
              </p:cNvGrpSpPr>
              <p:nvPr/>
            </p:nvGrpSpPr>
            <p:grpSpPr bwMode="auto">
              <a:xfrm>
                <a:off x="4739" y="1327"/>
                <a:ext cx="582" cy="139"/>
                <a:chOff x="614" y="2568"/>
                <a:chExt cx="725" cy="139"/>
              </a:xfrm>
            </p:grpSpPr>
            <p:sp>
              <p:nvSpPr>
                <p:cNvPr id="117" name="AutoShape 75">
                  <a:extLst>
                    <a:ext uri="{FF2B5EF4-FFF2-40B4-BE49-F238E27FC236}">
                      <a16:creationId xmlns:a16="http://schemas.microsoft.com/office/drawing/2014/main" id="{83348DAB-4511-F04F-BD32-D337DF959B21}"/>
                    </a:ext>
                  </a:extLst>
                </p:cNvPr>
                <p:cNvSpPr>
                  <a:spLocks noChangeArrowheads="1"/>
                </p:cNvSpPr>
                <p:nvPr/>
              </p:nvSpPr>
              <p:spPr bwMode="auto">
                <a:xfrm>
                  <a:off x="611" y="2565"/>
                  <a:ext cx="730" cy="14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8" name="AutoShape 76">
                  <a:extLst>
                    <a:ext uri="{FF2B5EF4-FFF2-40B4-BE49-F238E27FC236}">
                      <a16:creationId xmlns:a16="http://schemas.microsoft.com/office/drawing/2014/main" id="{A1C8B31D-3D51-2648-9688-2AEA89487C8D}"/>
                    </a:ext>
                  </a:extLst>
                </p:cNvPr>
                <p:cNvSpPr>
                  <a:spLocks noChangeArrowheads="1"/>
                </p:cNvSpPr>
                <p:nvPr/>
              </p:nvSpPr>
              <p:spPr bwMode="auto">
                <a:xfrm>
                  <a:off x="623" y="2580"/>
                  <a:ext cx="705"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06" name="Rectangle 77">
                <a:extLst>
                  <a:ext uri="{FF2B5EF4-FFF2-40B4-BE49-F238E27FC236}">
                    <a16:creationId xmlns:a16="http://schemas.microsoft.com/office/drawing/2014/main" id="{7EF69E7C-0C67-7148-8FE3-54101303E382}"/>
                  </a:ext>
                </a:extLst>
              </p:cNvPr>
              <p:cNvSpPr>
                <a:spLocks noChangeArrowheads="1"/>
              </p:cNvSpPr>
              <p:nvPr/>
            </p:nvSpPr>
            <p:spPr bwMode="auto">
              <a:xfrm>
                <a:off x="5252" y="429"/>
                <a:ext cx="71"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7" name="Freeform 78">
                <a:extLst>
                  <a:ext uri="{FF2B5EF4-FFF2-40B4-BE49-F238E27FC236}">
                    <a16:creationId xmlns:a16="http://schemas.microsoft.com/office/drawing/2014/main" id="{FBDFC7A2-78F6-6B42-8CB8-7F23EE4E35C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Freeform 79">
                <a:extLst>
                  <a:ext uri="{FF2B5EF4-FFF2-40B4-BE49-F238E27FC236}">
                    <a16:creationId xmlns:a16="http://schemas.microsoft.com/office/drawing/2014/main" id="{CC939040-7BF3-9046-BF6A-0458E0E2ED5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Oval 80">
                <a:extLst>
                  <a:ext uri="{FF2B5EF4-FFF2-40B4-BE49-F238E27FC236}">
                    <a16:creationId xmlns:a16="http://schemas.microsoft.com/office/drawing/2014/main" id="{D3889CB4-554F-C549-9233-410F2A7029F0}"/>
                  </a:ext>
                </a:extLst>
              </p:cNvPr>
              <p:cNvSpPr>
                <a:spLocks noChangeArrowheads="1"/>
              </p:cNvSpPr>
              <p:nvPr/>
            </p:nvSpPr>
            <p:spPr bwMode="auto">
              <a:xfrm>
                <a:off x="5514" y="2613"/>
                <a:ext cx="51" cy="91"/>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0" name="Freeform 81">
                <a:extLst>
                  <a:ext uri="{FF2B5EF4-FFF2-40B4-BE49-F238E27FC236}">
                    <a16:creationId xmlns:a16="http://schemas.microsoft.com/office/drawing/2014/main" id="{01CB4D71-6B24-D14B-8E88-E20AA937EAC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1" name="AutoShape 82">
                <a:extLst>
                  <a:ext uri="{FF2B5EF4-FFF2-40B4-BE49-F238E27FC236}">
                    <a16:creationId xmlns:a16="http://schemas.microsoft.com/office/drawing/2014/main" id="{765BBEDF-3C6B-1040-8B52-503C49ECEE41}"/>
                  </a:ext>
                </a:extLst>
              </p:cNvPr>
              <p:cNvSpPr>
                <a:spLocks noChangeArrowheads="1"/>
              </p:cNvSpPr>
              <p:nvPr/>
            </p:nvSpPr>
            <p:spPr bwMode="auto">
              <a:xfrm>
                <a:off x="4140" y="2681"/>
                <a:ext cx="1203"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2" name="AutoShape 83">
                <a:extLst>
                  <a:ext uri="{FF2B5EF4-FFF2-40B4-BE49-F238E27FC236}">
                    <a16:creationId xmlns:a16="http://schemas.microsoft.com/office/drawing/2014/main" id="{6FAE78A0-65F7-5C4E-B7EA-70A785714C79}"/>
                  </a:ext>
                </a:extLst>
              </p:cNvPr>
              <p:cNvSpPr>
                <a:spLocks noChangeArrowheads="1"/>
              </p:cNvSpPr>
              <p:nvPr/>
            </p:nvSpPr>
            <p:spPr bwMode="auto">
              <a:xfrm>
                <a:off x="4211" y="2711"/>
                <a:ext cx="106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3" name="Oval 84">
                <a:extLst>
                  <a:ext uri="{FF2B5EF4-FFF2-40B4-BE49-F238E27FC236}">
                    <a16:creationId xmlns:a16="http://schemas.microsoft.com/office/drawing/2014/main" id="{AABAB6CF-26FB-E547-93D6-6BFF67172415}"/>
                  </a:ext>
                </a:extLst>
              </p:cNvPr>
              <p:cNvSpPr>
                <a:spLocks noChangeArrowheads="1"/>
              </p:cNvSpPr>
              <p:nvPr/>
            </p:nvSpPr>
            <p:spPr bwMode="auto">
              <a:xfrm>
                <a:off x="4312" y="2385"/>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4" name="Oval 85">
                <a:extLst>
                  <a:ext uri="{FF2B5EF4-FFF2-40B4-BE49-F238E27FC236}">
                    <a16:creationId xmlns:a16="http://schemas.microsoft.com/office/drawing/2014/main" id="{EE66FB07-9865-0B46-8669-F1B01050BFB9}"/>
                  </a:ext>
                </a:extLst>
              </p:cNvPr>
              <p:cNvSpPr>
                <a:spLocks noChangeArrowheads="1"/>
              </p:cNvSpPr>
              <p:nvPr/>
            </p:nvSpPr>
            <p:spPr bwMode="auto">
              <a:xfrm>
                <a:off x="4484" y="2385"/>
                <a:ext cx="162"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15" name="Oval 86">
                <a:extLst>
                  <a:ext uri="{FF2B5EF4-FFF2-40B4-BE49-F238E27FC236}">
                    <a16:creationId xmlns:a16="http://schemas.microsoft.com/office/drawing/2014/main" id="{5A789240-A8CA-A84D-A9E3-BD6D3717368B}"/>
                  </a:ext>
                </a:extLst>
              </p:cNvPr>
              <p:cNvSpPr>
                <a:spLocks noChangeArrowheads="1"/>
              </p:cNvSpPr>
              <p:nvPr/>
            </p:nvSpPr>
            <p:spPr bwMode="auto">
              <a:xfrm>
                <a:off x="4666" y="2378"/>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16" name="Rectangle 87">
                <a:extLst>
                  <a:ext uri="{FF2B5EF4-FFF2-40B4-BE49-F238E27FC236}">
                    <a16:creationId xmlns:a16="http://schemas.microsoft.com/office/drawing/2014/main" id="{A762B790-F441-E240-934E-A9664B2F5399}"/>
                  </a:ext>
                </a:extLst>
              </p:cNvPr>
              <p:cNvSpPr>
                <a:spLocks noChangeArrowheads="1"/>
              </p:cNvSpPr>
              <p:nvPr/>
            </p:nvSpPr>
            <p:spPr bwMode="auto">
              <a:xfrm>
                <a:off x="5060" y="1832"/>
                <a:ext cx="91" cy="766"/>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nvGrpSpPr>
            <p:cNvPr id="143" name="Group 88">
              <a:extLst>
                <a:ext uri="{FF2B5EF4-FFF2-40B4-BE49-F238E27FC236}">
                  <a16:creationId xmlns:a16="http://schemas.microsoft.com/office/drawing/2014/main" id="{17DC5732-628F-6741-852D-2CBD1EC0FDEB}"/>
                </a:ext>
              </a:extLst>
            </p:cNvPr>
            <p:cNvGrpSpPr>
              <a:grpSpLocks/>
            </p:cNvGrpSpPr>
            <p:nvPr/>
          </p:nvGrpSpPr>
          <p:grpSpPr bwMode="auto">
            <a:xfrm>
              <a:off x="7659865" y="3576238"/>
              <a:ext cx="223838" cy="501650"/>
              <a:chOff x="4140" y="429"/>
              <a:chExt cx="1425" cy="2396"/>
            </a:xfrm>
          </p:grpSpPr>
          <p:sp>
            <p:nvSpPr>
              <p:cNvPr id="144" name="Freeform 89">
                <a:extLst>
                  <a:ext uri="{FF2B5EF4-FFF2-40B4-BE49-F238E27FC236}">
                    <a16:creationId xmlns:a16="http://schemas.microsoft.com/office/drawing/2014/main" id="{66258626-CF43-4144-AFB5-A001FE5BE71D}"/>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Rectangle 90">
                <a:extLst>
                  <a:ext uri="{FF2B5EF4-FFF2-40B4-BE49-F238E27FC236}">
                    <a16:creationId xmlns:a16="http://schemas.microsoft.com/office/drawing/2014/main" id="{75E92CB8-71C3-E048-84D7-F08068A4723B}"/>
                  </a:ext>
                </a:extLst>
              </p:cNvPr>
              <p:cNvSpPr>
                <a:spLocks noChangeArrowheads="1"/>
              </p:cNvSpPr>
              <p:nvPr/>
            </p:nvSpPr>
            <p:spPr bwMode="auto">
              <a:xfrm>
                <a:off x="4211" y="429"/>
                <a:ext cx="1041" cy="2282"/>
              </a:xfrm>
              <a:prstGeom prst="rect">
                <a:avLst/>
              </a:pr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46" name="Freeform 91">
                <a:extLst>
                  <a:ext uri="{FF2B5EF4-FFF2-40B4-BE49-F238E27FC236}">
                    <a16:creationId xmlns:a16="http://schemas.microsoft.com/office/drawing/2014/main" id="{71C22EB9-D8A4-F04F-A304-D772EEAB70F8}"/>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Freeform 92">
                <a:extLst>
                  <a:ext uri="{FF2B5EF4-FFF2-40B4-BE49-F238E27FC236}">
                    <a16:creationId xmlns:a16="http://schemas.microsoft.com/office/drawing/2014/main" id="{A649EF14-8235-8B4A-8B8B-3AC2B2B64C7B}"/>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Rectangle 93">
                <a:extLst>
                  <a:ext uri="{FF2B5EF4-FFF2-40B4-BE49-F238E27FC236}">
                    <a16:creationId xmlns:a16="http://schemas.microsoft.com/office/drawing/2014/main" id="{2C3B9489-DBCD-1B41-A1E0-9939F842AA3D}"/>
                  </a:ext>
                </a:extLst>
              </p:cNvPr>
              <p:cNvSpPr>
                <a:spLocks noChangeArrowheads="1"/>
              </p:cNvSpPr>
              <p:nvPr/>
            </p:nvSpPr>
            <p:spPr bwMode="auto">
              <a:xfrm>
                <a:off x="4211" y="694"/>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49" name="Group 94">
                <a:extLst>
                  <a:ext uri="{FF2B5EF4-FFF2-40B4-BE49-F238E27FC236}">
                    <a16:creationId xmlns:a16="http://schemas.microsoft.com/office/drawing/2014/main" id="{5EA53608-D5A4-FB4B-8294-6D9D65EFF00C}"/>
                  </a:ext>
                </a:extLst>
              </p:cNvPr>
              <p:cNvGrpSpPr>
                <a:grpSpLocks/>
              </p:cNvGrpSpPr>
              <p:nvPr/>
            </p:nvGrpSpPr>
            <p:grpSpPr bwMode="auto">
              <a:xfrm>
                <a:off x="4749" y="668"/>
                <a:ext cx="581" cy="145"/>
                <a:chOff x="614" y="2568"/>
                <a:chExt cx="725" cy="139"/>
              </a:xfrm>
            </p:grpSpPr>
            <p:sp>
              <p:nvSpPr>
                <p:cNvPr id="174" name="AutoShape 95">
                  <a:extLst>
                    <a:ext uri="{FF2B5EF4-FFF2-40B4-BE49-F238E27FC236}">
                      <a16:creationId xmlns:a16="http://schemas.microsoft.com/office/drawing/2014/main" id="{AED3F1D5-BB8C-254E-83E5-6EAB6528B99F}"/>
                    </a:ext>
                  </a:extLst>
                </p:cNvPr>
                <p:cNvSpPr>
                  <a:spLocks noChangeArrowheads="1"/>
                </p:cNvSpPr>
                <p:nvPr/>
              </p:nvSpPr>
              <p:spPr bwMode="auto">
                <a:xfrm>
                  <a:off x="611" y="2571"/>
                  <a:ext cx="731" cy="138"/>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5" name="AutoShape 96">
                  <a:extLst>
                    <a:ext uri="{FF2B5EF4-FFF2-40B4-BE49-F238E27FC236}">
                      <a16:creationId xmlns:a16="http://schemas.microsoft.com/office/drawing/2014/main" id="{942D2E9F-6E36-084E-9FBC-AD82CA243A50}"/>
                    </a:ext>
                  </a:extLst>
                </p:cNvPr>
                <p:cNvSpPr>
                  <a:spLocks noChangeArrowheads="1"/>
                </p:cNvSpPr>
                <p:nvPr/>
              </p:nvSpPr>
              <p:spPr bwMode="auto">
                <a:xfrm>
                  <a:off x="623" y="2586"/>
                  <a:ext cx="706"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0" name="Rectangle 97">
                <a:extLst>
                  <a:ext uri="{FF2B5EF4-FFF2-40B4-BE49-F238E27FC236}">
                    <a16:creationId xmlns:a16="http://schemas.microsoft.com/office/drawing/2014/main" id="{E8FF0B53-6745-A84C-89E0-B850FA20B8A6}"/>
                  </a:ext>
                </a:extLst>
              </p:cNvPr>
              <p:cNvSpPr>
                <a:spLocks noChangeArrowheads="1"/>
              </p:cNvSpPr>
              <p:nvPr/>
            </p:nvSpPr>
            <p:spPr bwMode="auto">
              <a:xfrm>
                <a:off x="4221" y="1020"/>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1" name="Group 98">
                <a:extLst>
                  <a:ext uri="{FF2B5EF4-FFF2-40B4-BE49-F238E27FC236}">
                    <a16:creationId xmlns:a16="http://schemas.microsoft.com/office/drawing/2014/main" id="{3E1DFAB8-85DC-9B47-A3FC-17FA76E4DB95}"/>
                  </a:ext>
                </a:extLst>
              </p:cNvPr>
              <p:cNvGrpSpPr>
                <a:grpSpLocks/>
              </p:cNvGrpSpPr>
              <p:nvPr/>
            </p:nvGrpSpPr>
            <p:grpSpPr bwMode="auto">
              <a:xfrm>
                <a:off x="4747" y="994"/>
                <a:ext cx="581" cy="134"/>
                <a:chOff x="614" y="2568"/>
                <a:chExt cx="725" cy="139"/>
              </a:xfrm>
            </p:grpSpPr>
            <p:sp>
              <p:nvSpPr>
                <p:cNvPr id="172" name="AutoShape 99">
                  <a:extLst>
                    <a:ext uri="{FF2B5EF4-FFF2-40B4-BE49-F238E27FC236}">
                      <a16:creationId xmlns:a16="http://schemas.microsoft.com/office/drawing/2014/main" id="{9B63DA8A-7611-6449-A57A-B40172E56E2A}"/>
                    </a:ext>
                  </a:extLst>
                </p:cNvPr>
                <p:cNvSpPr>
                  <a:spLocks noChangeArrowheads="1"/>
                </p:cNvSpPr>
                <p:nvPr/>
              </p:nvSpPr>
              <p:spPr bwMode="auto">
                <a:xfrm>
                  <a:off x="613" y="2572"/>
                  <a:ext cx="731" cy="13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3" name="AutoShape 100">
                  <a:extLst>
                    <a:ext uri="{FF2B5EF4-FFF2-40B4-BE49-F238E27FC236}">
                      <a16:creationId xmlns:a16="http://schemas.microsoft.com/office/drawing/2014/main" id="{AB3060D8-D09B-3F4B-AEE4-AEE61862CA56}"/>
                    </a:ext>
                  </a:extLst>
                </p:cNvPr>
                <p:cNvSpPr>
                  <a:spLocks noChangeArrowheads="1"/>
                </p:cNvSpPr>
                <p:nvPr/>
              </p:nvSpPr>
              <p:spPr bwMode="auto">
                <a:xfrm>
                  <a:off x="626" y="2588"/>
                  <a:ext cx="706" cy="10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2" name="Rectangle 101">
                <a:extLst>
                  <a:ext uri="{FF2B5EF4-FFF2-40B4-BE49-F238E27FC236}">
                    <a16:creationId xmlns:a16="http://schemas.microsoft.com/office/drawing/2014/main" id="{3C0F1872-3B7D-4A41-8B0C-E81E4AC44AD7}"/>
                  </a:ext>
                </a:extLst>
              </p:cNvPr>
              <p:cNvSpPr>
                <a:spLocks noChangeArrowheads="1"/>
              </p:cNvSpPr>
              <p:nvPr/>
            </p:nvSpPr>
            <p:spPr bwMode="auto">
              <a:xfrm>
                <a:off x="4221" y="1362"/>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3" name="Rectangle 102">
                <a:extLst>
                  <a:ext uri="{FF2B5EF4-FFF2-40B4-BE49-F238E27FC236}">
                    <a16:creationId xmlns:a16="http://schemas.microsoft.com/office/drawing/2014/main" id="{660918F1-C396-1647-B4E6-234CB13D9502}"/>
                  </a:ext>
                </a:extLst>
              </p:cNvPr>
              <p:cNvSpPr>
                <a:spLocks noChangeArrowheads="1"/>
              </p:cNvSpPr>
              <p:nvPr/>
            </p:nvSpPr>
            <p:spPr bwMode="auto">
              <a:xfrm>
                <a:off x="4231" y="1657"/>
                <a:ext cx="596" cy="45"/>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54" name="Group 103">
                <a:extLst>
                  <a:ext uri="{FF2B5EF4-FFF2-40B4-BE49-F238E27FC236}">
                    <a16:creationId xmlns:a16="http://schemas.microsoft.com/office/drawing/2014/main" id="{A148F5A9-0478-8F4F-89E7-8C39446345C2}"/>
                  </a:ext>
                </a:extLst>
              </p:cNvPr>
              <p:cNvGrpSpPr>
                <a:grpSpLocks/>
              </p:cNvGrpSpPr>
              <p:nvPr/>
            </p:nvGrpSpPr>
            <p:grpSpPr bwMode="auto">
              <a:xfrm>
                <a:off x="4735" y="1627"/>
                <a:ext cx="582" cy="151"/>
                <a:chOff x="614" y="2568"/>
                <a:chExt cx="725" cy="139"/>
              </a:xfrm>
            </p:grpSpPr>
            <p:sp>
              <p:nvSpPr>
                <p:cNvPr id="170" name="AutoShape 104">
                  <a:extLst>
                    <a:ext uri="{FF2B5EF4-FFF2-40B4-BE49-F238E27FC236}">
                      <a16:creationId xmlns:a16="http://schemas.microsoft.com/office/drawing/2014/main" id="{80F9D10C-B532-B14A-B8EA-13E7BE80A42A}"/>
                    </a:ext>
                  </a:extLst>
                </p:cNvPr>
                <p:cNvSpPr>
                  <a:spLocks noChangeArrowheads="1"/>
                </p:cNvSpPr>
                <p:nvPr/>
              </p:nvSpPr>
              <p:spPr bwMode="auto">
                <a:xfrm>
                  <a:off x="616" y="2568"/>
                  <a:ext cx="718" cy="140"/>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71" name="AutoShape 105">
                  <a:extLst>
                    <a:ext uri="{FF2B5EF4-FFF2-40B4-BE49-F238E27FC236}">
                      <a16:creationId xmlns:a16="http://schemas.microsoft.com/office/drawing/2014/main" id="{88383691-0F9A-5544-9926-129A049B8A9C}"/>
                    </a:ext>
                  </a:extLst>
                </p:cNvPr>
                <p:cNvSpPr>
                  <a:spLocks noChangeArrowheads="1"/>
                </p:cNvSpPr>
                <p:nvPr/>
              </p:nvSpPr>
              <p:spPr bwMode="auto">
                <a:xfrm>
                  <a:off x="628" y="2582"/>
                  <a:ext cx="692" cy="112"/>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5" name="Freeform 106">
                <a:extLst>
                  <a:ext uri="{FF2B5EF4-FFF2-40B4-BE49-F238E27FC236}">
                    <a16:creationId xmlns:a16="http://schemas.microsoft.com/office/drawing/2014/main" id="{5F307D13-C702-C846-AAC3-1F59F5B9637C}"/>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56" name="Group 107">
                <a:extLst>
                  <a:ext uri="{FF2B5EF4-FFF2-40B4-BE49-F238E27FC236}">
                    <a16:creationId xmlns:a16="http://schemas.microsoft.com/office/drawing/2014/main" id="{26FB1383-43C2-B14E-B7B3-0D43473DA491}"/>
                  </a:ext>
                </a:extLst>
              </p:cNvPr>
              <p:cNvGrpSpPr>
                <a:grpSpLocks/>
              </p:cNvGrpSpPr>
              <p:nvPr/>
            </p:nvGrpSpPr>
            <p:grpSpPr bwMode="auto">
              <a:xfrm>
                <a:off x="4739" y="1327"/>
                <a:ext cx="582" cy="139"/>
                <a:chOff x="614" y="2568"/>
                <a:chExt cx="725" cy="139"/>
              </a:xfrm>
            </p:grpSpPr>
            <p:sp>
              <p:nvSpPr>
                <p:cNvPr id="168" name="AutoShape 108">
                  <a:extLst>
                    <a:ext uri="{FF2B5EF4-FFF2-40B4-BE49-F238E27FC236}">
                      <a16:creationId xmlns:a16="http://schemas.microsoft.com/office/drawing/2014/main" id="{D061EDA9-2C53-BE45-915E-589037D84565}"/>
                    </a:ext>
                  </a:extLst>
                </p:cNvPr>
                <p:cNvSpPr>
                  <a:spLocks noChangeArrowheads="1"/>
                </p:cNvSpPr>
                <p:nvPr/>
              </p:nvSpPr>
              <p:spPr bwMode="auto">
                <a:xfrm>
                  <a:off x="611" y="2565"/>
                  <a:ext cx="730" cy="144"/>
                </a:xfrm>
                <a:prstGeom prst="roundRect">
                  <a:avLst>
                    <a:gd name="adj" fmla="val 50000"/>
                  </a:avLst>
                </a:prstGeom>
                <a:solidFill>
                  <a:schemeClr val="tx1"/>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9" name="AutoShape 109">
                  <a:extLst>
                    <a:ext uri="{FF2B5EF4-FFF2-40B4-BE49-F238E27FC236}">
                      <a16:creationId xmlns:a16="http://schemas.microsoft.com/office/drawing/2014/main" id="{998AB447-94FE-834C-84AB-CB37AB3038DB}"/>
                    </a:ext>
                  </a:extLst>
                </p:cNvPr>
                <p:cNvSpPr>
                  <a:spLocks noChangeArrowheads="1"/>
                </p:cNvSpPr>
                <p:nvPr/>
              </p:nvSpPr>
              <p:spPr bwMode="auto">
                <a:xfrm>
                  <a:off x="623" y="2580"/>
                  <a:ext cx="705"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157" name="Rectangle 110">
                <a:extLst>
                  <a:ext uri="{FF2B5EF4-FFF2-40B4-BE49-F238E27FC236}">
                    <a16:creationId xmlns:a16="http://schemas.microsoft.com/office/drawing/2014/main" id="{7E161FDF-4931-A54D-9200-97C2E9F03CFB}"/>
                  </a:ext>
                </a:extLst>
              </p:cNvPr>
              <p:cNvSpPr>
                <a:spLocks noChangeArrowheads="1"/>
              </p:cNvSpPr>
              <p:nvPr/>
            </p:nvSpPr>
            <p:spPr bwMode="auto">
              <a:xfrm>
                <a:off x="5252" y="429"/>
                <a:ext cx="71" cy="2290"/>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58" name="Freeform 111">
                <a:extLst>
                  <a:ext uri="{FF2B5EF4-FFF2-40B4-BE49-F238E27FC236}">
                    <a16:creationId xmlns:a16="http://schemas.microsoft.com/office/drawing/2014/main" id="{6F205231-B042-214A-BAF1-BBBFAAE8657C}"/>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9" name="Freeform 112">
                <a:extLst>
                  <a:ext uri="{FF2B5EF4-FFF2-40B4-BE49-F238E27FC236}">
                    <a16:creationId xmlns:a16="http://schemas.microsoft.com/office/drawing/2014/main" id="{2C9F0014-AAE6-1E42-B6A0-5FDBFB0943CA}"/>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0" name="Oval 113">
                <a:extLst>
                  <a:ext uri="{FF2B5EF4-FFF2-40B4-BE49-F238E27FC236}">
                    <a16:creationId xmlns:a16="http://schemas.microsoft.com/office/drawing/2014/main" id="{8553CA72-700C-7E4C-96EA-C8E02AC51709}"/>
                  </a:ext>
                </a:extLst>
              </p:cNvPr>
              <p:cNvSpPr>
                <a:spLocks noChangeArrowheads="1"/>
              </p:cNvSpPr>
              <p:nvPr/>
            </p:nvSpPr>
            <p:spPr bwMode="auto">
              <a:xfrm>
                <a:off x="5514" y="2613"/>
                <a:ext cx="51" cy="91"/>
              </a:xfrm>
              <a:prstGeom prst="ellipse">
                <a:avLst/>
              </a:prstGeom>
              <a:solidFill>
                <a:srgbClr val="3333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1" name="Freeform 114">
                <a:extLst>
                  <a:ext uri="{FF2B5EF4-FFF2-40B4-BE49-F238E27FC236}">
                    <a16:creationId xmlns:a16="http://schemas.microsoft.com/office/drawing/2014/main" id="{E1B0C7DC-C796-224B-95BB-EA9A64983E6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2" name="AutoShape 115">
                <a:extLst>
                  <a:ext uri="{FF2B5EF4-FFF2-40B4-BE49-F238E27FC236}">
                    <a16:creationId xmlns:a16="http://schemas.microsoft.com/office/drawing/2014/main" id="{38969B4B-14F8-4C4B-9F4D-1C9709448CC3}"/>
                  </a:ext>
                </a:extLst>
              </p:cNvPr>
              <p:cNvSpPr>
                <a:spLocks noChangeArrowheads="1"/>
              </p:cNvSpPr>
              <p:nvPr/>
            </p:nvSpPr>
            <p:spPr bwMode="auto">
              <a:xfrm>
                <a:off x="4140" y="2681"/>
                <a:ext cx="1203" cy="144"/>
              </a:xfrm>
              <a:prstGeom prst="roundRect">
                <a:avLst>
                  <a:gd name="adj" fmla="val 50000"/>
                </a:avLst>
              </a:prstGeom>
              <a:solidFill>
                <a:srgbClr val="DDDDDD"/>
              </a:soli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3" name="AutoShape 116">
                <a:extLst>
                  <a:ext uri="{FF2B5EF4-FFF2-40B4-BE49-F238E27FC236}">
                    <a16:creationId xmlns:a16="http://schemas.microsoft.com/office/drawing/2014/main" id="{20FB94C7-96EF-D64F-9AEA-E2F1422FE2D0}"/>
                  </a:ext>
                </a:extLst>
              </p:cNvPr>
              <p:cNvSpPr>
                <a:spLocks noChangeArrowheads="1"/>
              </p:cNvSpPr>
              <p:nvPr/>
            </p:nvSpPr>
            <p:spPr bwMode="auto">
              <a:xfrm>
                <a:off x="4211" y="2711"/>
                <a:ext cx="1061" cy="83"/>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4" name="Oval 117">
                <a:extLst>
                  <a:ext uri="{FF2B5EF4-FFF2-40B4-BE49-F238E27FC236}">
                    <a16:creationId xmlns:a16="http://schemas.microsoft.com/office/drawing/2014/main" id="{307DF5A4-259A-DC44-9789-8EE924382397}"/>
                  </a:ext>
                </a:extLst>
              </p:cNvPr>
              <p:cNvSpPr>
                <a:spLocks noChangeArrowheads="1"/>
              </p:cNvSpPr>
              <p:nvPr/>
            </p:nvSpPr>
            <p:spPr bwMode="auto">
              <a:xfrm>
                <a:off x="4312" y="2385"/>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5" name="Oval 118">
                <a:extLst>
                  <a:ext uri="{FF2B5EF4-FFF2-40B4-BE49-F238E27FC236}">
                    <a16:creationId xmlns:a16="http://schemas.microsoft.com/office/drawing/2014/main" id="{6D1DB86E-92BD-2544-B8B1-844EDAE5784B}"/>
                  </a:ext>
                </a:extLst>
              </p:cNvPr>
              <p:cNvSpPr>
                <a:spLocks noChangeArrowheads="1"/>
              </p:cNvSpPr>
              <p:nvPr/>
            </p:nvSpPr>
            <p:spPr bwMode="auto">
              <a:xfrm>
                <a:off x="4484" y="2385"/>
                <a:ext cx="162" cy="144"/>
              </a:xfrm>
              <a:prstGeom prst="ellipse">
                <a:avLst/>
              </a:prstGeom>
              <a:solidFill>
                <a:srgbClr val="FF000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66" name="Oval 119">
                <a:extLst>
                  <a:ext uri="{FF2B5EF4-FFF2-40B4-BE49-F238E27FC236}">
                    <a16:creationId xmlns:a16="http://schemas.microsoft.com/office/drawing/2014/main" id="{B13B6B0E-57D8-B54A-814C-263EB46D92DD}"/>
                  </a:ext>
                </a:extLst>
              </p:cNvPr>
              <p:cNvSpPr>
                <a:spLocks noChangeArrowheads="1"/>
              </p:cNvSpPr>
              <p:nvPr/>
            </p:nvSpPr>
            <p:spPr bwMode="auto">
              <a:xfrm>
                <a:off x="4666" y="2378"/>
                <a:ext cx="152" cy="144"/>
              </a:xfrm>
              <a:prstGeom prst="ellipse">
                <a:avLst/>
              </a:prstGeom>
              <a:solidFill>
                <a:srgbClr val="33CC33"/>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7" name="Rectangle 120">
                <a:extLst>
                  <a:ext uri="{FF2B5EF4-FFF2-40B4-BE49-F238E27FC236}">
                    <a16:creationId xmlns:a16="http://schemas.microsoft.com/office/drawing/2014/main" id="{270171A8-F5A4-F640-8B20-2A908A8BA70C}"/>
                  </a:ext>
                </a:extLst>
              </p:cNvPr>
              <p:cNvSpPr>
                <a:spLocks noChangeArrowheads="1"/>
              </p:cNvSpPr>
              <p:nvPr/>
            </p:nvSpPr>
            <p:spPr bwMode="auto">
              <a:xfrm>
                <a:off x="5060" y="1832"/>
                <a:ext cx="91" cy="766"/>
              </a:xfrm>
              <a:prstGeom prst="rect">
                <a:avLst/>
              </a:prstGeom>
              <a:solidFill>
                <a:srgbClr val="292929"/>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grpSp>
      <p:sp>
        <p:nvSpPr>
          <p:cNvPr id="6" name="Freeform 5">
            <a:extLst>
              <a:ext uri="{FF2B5EF4-FFF2-40B4-BE49-F238E27FC236}">
                <a16:creationId xmlns:a16="http://schemas.microsoft.com/office/drawing/2014/main" id="{E31BA10A-DEA2-4D4B-AB0D-89FB36E5C7B3}"/>
              </a:ext>
            </a:extLst>
          </p:cNvPr>
          <p:cNvSpPr/>
          <p:nvPr/>
        </p:nvSpPr>
        <p:spPr>
          <a:xfrm>
            <a:off x="6069496" y="2941983"/>
            <a:ext cx="3750365" cy="2491408"/>
          </a:xfrm>
          <a:custGeom>
            <a:avLst/>
            <a:gdLst>
              <a:gd name="connsiteX0" fmla="*/ 331304 w 3750365"/>
              <a:gd name="connsiteY0" fmla="*/ 0 h 2491408"/>
              <a:gd name="connsiteX1" fmla="*/ 0 w 3750365"/>
              <a:gd name="connsiteY1" fmla="*/ 861391 h 2491408"/>
              <a:gd name="connsiteX2" fmla="*/ 13252 w 3750365"/>
              <a:gd name="connsiteY2" fmla="*/ 1378226 h 2491408"/>
              <a:gd name="connsiteX3" fmla="*/ 26504 w 3750365"/>
              <a:gd name="connsiteY3" fmla="*/ 2491408 h 2491408"/>
              <a:gd name="connsiteX4" fmla="*/ 3750365 w 3750365"/>
              <a:gd name="connsiteY4" fmla="*/ 2451652 h 2491408"/>
              <a:gd name="connsiteX5" fmla="*/ 3723861 w 3750365"/>
              <a:gd name="connsiteY5" fmla="*/ 79513 h 2491408"/>
              <a:gd name="connsiteX6" fmla="*/ 331304 w 3750365"/>
              <a:gd name="connsiteY6" fmla="*/ 0 h 249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365" h="2491408">
                <a:moveTo>
                  <a:pt x="331304" y="0"/>
                </a:moveTo>
                <a:lnTo>
                  <a:pt x="0" y="861391"/>
                </a:lnTo>
                <a:lnTo>
                  <a:pt x="13252" y="1378226"/>
                </a:lnTo>
                <a:lnTo>
                  <a:pt x="26504" y="2491408"/>
                </a:lnTo>
                <a:lnTo>
                  <a:pt x="3750365" y="2451652"/>
                </a:lnTo>
                <a:lnTo>
                  <a:pt x="3723861" y="79513"/>
                </a:lnTo>
                <a:lnTo>
                  <a:pt x="331304"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1" name="Slide Number Placeholder 2">
            <a:extLst>
              <a:ext uri="{FF2B5EF4-FFF2-40B4-BE49-F238E27FC236}">
                <a16:creationId xmlns:a16="http://schemas.microsoft.com/office/drawing/2014/main" id="{1DCC9415-F6BD-EB4B-8CBA-8543440AF94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64</a:t>
            </a:fld>
            <a:endParaRPr lang="en-US" dirty="0"/>
          </a:p>
        </p:txBody>
      </p:sp>
    </p:spTree>
    <p:extLst>
      <p:ext uri="{BB962C8B-B14F-4D97-AF65-F5344CB8AC3E}">
        <p14:creationId xmlns:p14="http://schemas.microsoft.com/office/powerpoint/2010/main" val="3898697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Pipelining: increased utilization</a:t>
            </a:r>
            <a:endParaRPr lang="en-US" sz="4400" dirty="0"/>
          </a:p>
        </p:txBody>
      </p:sp>
      <p:grpSp>
        <p:nvGrpSpPr>
          <p:cNvPr id="6" name="Group 5">
            <a:extLst>
              <a:ext uri="{FF2B5EF4-FFF2-40B4-BE49-F238E27FC236}">
                <a16:creationId xmlns:a16="http://schemas.microsoft.com/office/drawing/2014/main" id="{F2D9612C-CE0F-6C45-B7EC-FE1D2900506E}"/>
              </a:ext>
            </a:extLst>
          </p:cNvPr>
          <p:cNvGrpSpPr/>
          <p:nvPr/>
        </p:nvGrpSpPr>
        <p:grpSpPr>
          <a:xfrm>
            <a:off x="1436915" y="1417186"/>
            <a:ext cx="9144000" cy="3759200"/>
            <a:chOff x="1436915" y="1417186"/>
            <a:chExt cx="9144000" cy="3759200"/>
          </a:xfrm>
        </p:grpSpPr>
        <p:grpSp>
          <p:nvGrpSpPr>
            <p:cNvPr id="5" name="Group 4">
              <a:extLst>
                <a:ext uri="{FF2B5EF4-FFF2-40B4-BE49-F238E27FC236}">
                  <a16:creationId xmlns:a16="http://schemas.microsoft.com/office/drawing/2014/main" id="{F0C3BE89-6F62-424C-BFB2-28F71C43CE69}"/>
                </a:ext>
              </a:extLst>
            </p:cNvPr>
            <p:cNvGrpSpPr/>
            <p:nvPr/>
          </p:nvGrpSpPr>
          <p:grpSpPr>
            <a:xfrm>
              <a:off x="1436915" y="1744211"/>
              <a:ext cx="5265738" cy="3432175"/>
              <a:chOff x="1436915" y="1744211"/>
              <a:chExt cx="5265738" cy="3432175"/>
            </a:xfrm>
          </p:grpSpPr>
          <p:sp>
            <p:nvSpPr>
              <p:cNvPr id="271" name="Text Box 4">
                <a:extLst>
                  <a:ext uri="{FF2B5EF4-FFF2-40B4-BE49-F238E27FC236}">
                    <a16:creationId xmlns:a16="http://schemas.microsoft.com/office/drawing/2014/main" id="{8A9D06FA-5302-274C-84A9-DD1CED459992}"/>
                  </a:ext>
                </a:extLst>
              </p:cNvPr>
              <p:cNvSpPr txBox="1">
                <a:spLocks noChangeArrowheads="1"/>
              </p:cNvSpPr>
              <p:nvPr/>
            </p:nvSpPr>
            <p:spPr bwMode="auto">
              <a:xfrm>
                <a:off x="1436915" y="1760086"/>
                <a:ext cx="3086100" cy="3540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transmitted, t = 0</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2" name="Line 5">
                <a:extLst>
                  <a:ext uri="{FF2B5EF4-FFF2-40B4-BE49-F238E27FC236}">
                    <a16:creationId xmlns:a16="http://schemas.microsoft.com/office/drawing/2014/main" id="{EBE74238-0C8D-D64B-8C2E-687BBF22856B}"/>
                  </a:ext>
                </a:extLst>
              </p:cNvPr>
              <p:cNvSpPr>
                <a:spLocks noChangeShapeType="1"/>
              </p:cNvSpPr>
              <p:nvPr/>
            </p:nvSpPr>
            <p:spPr bwMode="auto">
              <a:xfrm>
                <a:off x="4599215" y="1744211"/>
                <a:ext cx="20638" cy="3284538"/>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3" name="Line 6">
                <a:extLst>
                  <a:ext uri="{FF2B5EF4-FFF2-40B4-BE49-F238E27FC236}">
                    <a16:creationId xmlns:a16="http://schemas.microsoft.com/office/drawing/2014/main" id="{0C9FFAAE-DCDE-8044-9CE7-6F8A7B2FC055}"/>
                  </a:ext>
                </a:extLst>
              </p:cNvPr>
              <p:cNvSpPr>
                <a:spLocks noChangeShapeType="1"/>
              </p:cNvSpPr>
              <p:nvPr/>
            </p:nvSpPr>
            <p:spPr bwMode="auto">
              <a:xfrm>
                <a:off x="6680428" y="1756911"/>
                <a:ext cx="22225" cy="3351213"/>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0" name="Group 23">
                <a:extLst>
                  <a:ext uri="{FF2B5EF4-FFF2-40B4-BE49-F238E27FC236}">
                    <a16:creationId xmlns:a16="http://schemas.microsoft.com/office/drawing/2014/main" id="{C2DCCE27-7917-EA41-B0D5-20716F45FD67}"/>
                  </a:ext>
                </a:extLst>
              </p:cNvPr>
              <p:cNvGrpSpPr>
                <a:grpSpLocks/>
              </p:cNvGrpSpPr>
              <p:nvPr/>
            </p:nvGrpSpPr>
            <p:grpSpPr bwMode="auto">
              <a:xfrm>
                <a:off x="4480153" y="4081011"/>
                <a:ext cx="1466850" cy="608013"/>
                <a:chOff x="12502" y="21425"/>
                <a:chExt cx="3400" cy="1025"/>
              </a:xfrm>
            </p:grpSpPr>
            <p:sp>
              <p:nvSpPr>
                <p:cNvPr id="291" name="Line 24">
                  <a:extLst>
                    <a:ext uri="{FF2B5EF4-FFF2-40B4-BE49-F238E27FC236}">
                      <a16:creationId xmlns:a16="http://schemas.microsoft.com/office/drawing/2014/main" id="{A9FA2FEB-7650-5B42-A31A-A637A45CA6FF}"/>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2" name="Freeform 25">
                  <a:extLst>
                    <a:ext uri="{FF2B5EF4-FFF2-40B4-BE49-F238E27FC236}">
                      <a16:creationId xmlns:a16="http://schemas.microsoft.com/office/drawing/2014/main" id="{5BCD89AD-C50C-6545-ADEB-A57C6CDD92D8}"/>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93" name="Group 26">
                  <a:extLst>
                    <a:ext uri="{FF2B5EF4-FFF2-40B4-BE49-F238E27FC236}">
                      <a16:creationId xmlns:a16="http://schemas.microsoft.com/office/drawing/2014/main" id="{CD5FB7C7-CD97-554F-9528-260B8217603A}"/>
                    </a:ext>
                  </a:extLst>
                </p:cNvPr>
                <p:cNvGrpSpPr>
                  <a:grpSpLocks/>
                </p:cNvGrpSpPr>
                <p:nvPr/>
              </p:nvGrpSpPr>
              <p:grpSpPr bwMode="auto">
                <a:xfrm>
                  <a:off x="12815" y="21425"/>
                  <a:ext cx="2776" cy="913"/>
                  <a:chOff x="12315" y="13225"/>
                  <a:chExt cx="2775" cy="913"/>
                </a:xfrm>
              </p:grpSpPr>
              <p:sp>
                <p:nvSpPr>
                  <p:cNvPr id="296" name="Line 27">
                    <a:extLst>
                      <a:ext uri="{FF2B5EF4-FFF2-40B4-BE49-F238E27FC236}">
                        <a16:creationId xmlns:a16="http://schemas.microsoft.com/office/drawing/2014/main" id="{73F94F66-30C4-DD47-A1F3-8FC6B19EB61B}"/>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7" name="Line 28">
                    <a:extLst>
                      <a:ext uri="{FF2B5EF4-FFF2-40B4-BE49-F238E27FC236}">
                        <a16:creationId xmlns:a16="http://schemas.microsoft.com/office/drawing/2014/main" id="{5CF9459B-BF29-474D-BD49-51BFB74A167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294" name="Line 29">
                  <a:extLst>
                    <a:ext uri="{FF2B5EF4-FFF2-40B4-BE49-F238E27FC236}">
                      <a16:creationId xmlns:a16="http://schemas.microsoft.com/office/drawing/2014/main" id="{C83DFF49-AFA9-B447-8725-97F2F7C2664C}"/>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5" name="Line 30">
                  <a:extLst>
                    <a:ext uri="{FF2B5EF4-FFF2-40B4-BE49-F238E27FC236}">
                      <a16:creationId xmlns:a16="http://schemas.microsoft.com/office/drawing/2014/main" id="{9326AF50-13D7-574E-AFF2-CD2DDBD17BD8}"/>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02" name="Group 35">
                <a:extLst>
                  <a:ext uri="{FF2B5EF4-FFF2-40B4-BE49-F238E27FC236}">
                    <a16:creationId xmlns:a16="http://schemas.microsoft.com/office/drawing/2014/main" id="{22FDE4C6-35BE-AD41-8733-199E0B0C3987}"/>
                  </a:ext>
                </a:extLst>
              </p:cNvPr>
              <p:cNvGrpSpPr>
                <a:grpSpLocks/>
              </p:cNvGrpSpPr>
              <p:nvPr/>
            </p:nvGrpSpPr>
            <p:grpSpPr bwMode="auto">
              <a:xfrm>
                <a:off x="4469040" y="4319136"/>
                <a:ext cx="1466850" cy="606425"/>
                <a:chOff x="12502" y="21425"/>
                <a:chExt cx="3400" cy="1025"/>
              </a:xfrm>
            </p:grpSpPr>
            <p:sp>
              <p:nvSpPr>
                <p:cNvPr id="303" name="Line 36">
                  <a:extLst>
                    <a:ext uri="{FF2B5EF4-FFF2-40B4-BE49-F238E27FC236}">
                      <a16:creationId xmlns:a16="http://schemas.microsoft.com/office/drawing/2014/main" id="{C65011A2-C10F-4E4E-950F-6344F3BFE55D}"/>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4" name="Freeform 37">
                  <a:extLst>
                    <a:ext uri="{FF2B5EF4-FFF2-40B4-BE49-F238E27FC236}">
                      <a16:creationId xmlns:a16="http://schemas.microsoft.com/office/drawing/2014/main" id="{4BC1F15A-0B55-9B41-BB0E-8078C84DD8D8}"/>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05" name="Group 38">
                  <a:extLst>
                    <a:ext uri="{FF2B5EF4-FFF2-40B4-BE49-F238E27FC236}">
                      <a16:creationId xmlns:a16="http://schemas.microsoft.com/office/drawing/2014/main" id="{C74149F6-2BD9-1547-B14C-69B2E641BDFF}"/>
                    </a:ext>
                  </a:extLst>
                </p:cNvPr>
                <p:cNvGrpSpPr>
                  <a:grpSpLocks/>
                </p:cNvGrpSpPr>
                <p:nvPr/>
              </p:nvGrpSpPr>
              <p:grpSpPr bwMode="auto">
                <a:xfrm>
                  <a:off x="12815" y="21425"/>
                  <a:ext cx="2776" cy="913"/>
                  <a:chOff x="12315" y="13225"/>
                  <a:chExt cx="2775" cy="913"/>
                </a:xfrm>
              </p:grpSpPr>
              <p:sp>
                <p:nvSpPr>
                  <p:cNvPr id="308" name="Line 39">
                    <a:extLst>
                      <a:ext uri="{FF2B5EF4-FFF2-40B4-BE49-F238E27FC236}">
                        <a16:creationId xmlns:a16="http://schemas.microsoft.com/office/drawing/2014/main" id="{59CC4175-88B4-8C40-B032-807D24CE2432}"/>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9" name="Line 40">
                    <a:extLst>
                      <a:ext uri="{FF2B5EF4-FFF2-40B4-BE49-F238E27FC236}">
                        <a16:creationId xmlns:a16="http://schemas.microsoft.com/office/drawing/2014/main" id="{2A62733E-86E9-C64F-8671-78D818E6BEBF}"/>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06" name="Line 41">
                  <a:extLst>
                    <a:ext uri="{FF2B5EF4-FFF2-40B4-BE49-F238E27FC236}">
                      <a16:creationId xmlns:a16="http://schemas.microsoft.com/office/drawing/2014/main" id="{11893E37-487E-1C43-93FA-50C9B2770C22}"/>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7" name="Line 42">
                  <a:extLst>
                    <a:ext uri="{FF2B5EF4-FFF2-40B4-BE49-F238E27FC236}">
                      <a16:creationId xmlns:a16="http://schemas.microsoft.com/office/drawing/2014/main" id="{30CC5948-C914-3749-A6FB-7CBA6CEFC2F4}"/>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10" name="Group 43">
                <a:extLst>
                  <a:ext uri="{FF2B5EF4-FFF2-40B4-BE49-F238E27FC236}">
                    <a16:creationId xmlns:a16="http://schemas.microsoft.com/office/drawing/2014/main" id="{EF1CBAE6-6435-1B41-BF0D-D5BDA59F7DBF}"/>
                  </a:ext>
                </a:extLst>
              </p:cNvPr>
              <p:cNvGrpSpPr>
                <a:grpSpLocks/>
              </p:cNvGrpSpPr>
              <p:nvPr/>
            </p:nvGrpSpPr>
            <p:grpSpPr bwMode="auto">
              <a:xfrm>
                <a:off x="4480153" y="4569961"/>
                <a:ext cx="1466850" cy="606425"/>
                <a:chOff x="12502" y="21425"/>
                <a:chExt cx="3400" cy="1025"/>
              </a:xfrm>
            </p:grpSpPr>
            <p:sp>
              <p:nvSpPr>
                <p:cNvPr id="311" name="Line 44">
                  <a:extLst>
                    <a:ext uri="{FF2B5EF4-FFF2-40B4-BE49-F238E27FC236}">
                      <a16:creationId xmlns:a16="http://schemas.microsoft.com/office/drawing/2014/main" id="{F14701CF-76F1-2A4D-B2B4-A5BD8ECC327A}"/>
                    </a:ext>
                  </a:extLst>
                </p:cNvPr>
                <p:cNvSpPr>
                  <a:spLocks noChangeShapeType="1"/>
                </p:cNvSpPr>
                <p:nvPr/>
              </p:nvSpPr>
              <p:spPr bwMode="auto">
                <a:xfrm flipH="1">
                  <a:off x="12502" y="21425"/>
                  <a:ext cx="288" cy="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2" name="Freeform 45">
                  <a:extLst>
                    <a:ext uri="{FF2B5EF4-FFF2-40B4-BE49-F238E27FC236}">
                      <a16:creationId xmlns:a16="http://schemas.microsoft.com/office/drawing/2014/main" id="{731F34A3-5536-D645-BFF8-86128FA9A642}"/>
                    </a:ext>
                  </a:extLst>
                </p:cNvPr>
                <p:cNvSpPr>
                  <a:spLocks/>
                </p:cNvSpPr>
                <p:nvPr/>
              </p:nvSpPr>
              <p:spPr bwMode="auto">
                <a:xfrm>
                  <a:off x="12827" y="21438"/>
                  <a:ext cx="3075" cy="987"/>
                </a:xfrm>
                <a:custGeom>
                  <a:avLst/>
                  <a:gdLst>
                    <a:gd name="T0" fmla="*/ 0 w 1845"/>
                    <a:gd name="T1" fmla="*/ 0 h 592"/>
                    <a:gd name="T2" fmla="*/ 305147 w 1845"/>
                    <a:gd name="T3" fmla="*/ 98267 h 592"/>
                    <a:gd name="T4" fmla="*/ 181112 w 1845"/>
                    <a:gd name="T5" fmla="*/ 98267 h 592"/>
                    <a:gd name="T6" fmla="*/ 0 w 1845"/>
                    <a:gd name="T7" fmla="*/ 41006 h 592"/>
                    <a:gd name="T8" fmla="*/ 0 w 1845"/>
                    <a:gd name="T9" fmla="*/ 0 h 59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45" h="592">
                      <a:moveTo>
                        <a:pt x="0" y="0"/>
                      </a:moveTo>
                      <a:lnTo>
                        <a:pt x="1845" y="592"/>
                      </a:lnTo>
                      <a:lnTo>
                        <a:pt x="1095" y="592"/>
                      </a:lnTo>
                      <a:lnTo>
                        <a:pt x="0" y="247"/>
                      </a:lnTo>
                      <a:lnTo>
                        <a:pt x="0" y="0"/>
                      </a:lnTo>
                      <a:close/>
                    </a:path>
                  </a:pathLst>
                </a:custGeom>
                <a:gradFill rotWithShape="1">
                  <a:gsLst>
                    <a:gs pos="0">
                      <a:srgbClr val="00CCFF"/>
                    </a:gs>
                    <a:gs pos="100000">
                      <a:srgbClr val="FFFF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13" name="Group 46">
                  <a:extLst>
                    <a:ext uri="{FF2B5EF4-FFF2-40B4-BE49-F238E27FC236}">
                      <a16:creationId xmlns:a16="http://schemas.microsoft.com/office/drawing/2014/main" id="{85521E25-61DD-F442-81A5-F4A019724E19}"/>
                    </a:ext>
                  </a:extLst>
                </p:cNvPr>
                <p:cNvGrpSpPr>
                  <a:grpSpLocks/>
                </p:cNvGrpSpPr>
                <p:nvPr/>
              </p:nvGrpSpPr>
              <p:grpSpPr bwMode="auto">
                <a:xfrm>
                  <a:off x="12815" y="21425"/>
                  <a:ext cx="2776" cy="913"/>
                  <a:chOff x="12315" y="13225"/>
                  <a:chExt cx="2775" cy="913"/>
                </a:xfrm>
              </p:grpSpPr>
              <p:sp>
                <p:nvSpPr>
                  <p:cNvPr id="316" name="Line 47">
                    <a:extLst>
                      <a:ext uri="{FF2B5EF4-FFF2-40B4-BE49-F238E27FC236}">
                        <a16:creationId xmlns:a16="http://schemas.microsoft.com/office/drawing/2014/main" id="{1A001C50-CAEA-3442-AFBA-E51180AC45BE}"/>
                      </a:ext>
                    </a:extLst>
                  </p:cNvPr>
                  <p:cNvSpPr>
                    <a:spLocks noChangeShapeType="1"/>
                  </p:cNvSpPr>
                  <p:nvPr/>
                </p:nvSpPr>
                <p:spPr bwMode="auto">
                  <a:xfrm>
                    <a:off x="12315" y="13225"/>
                    <a:ext cx="1587" cy="5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7" name="Line 48">
                    <a:extLst>
                      <a:ext uri="{FF2B5EF4-FFF2-40B4-BE49-F238E27FC236}">
                        <a16:creationId xmlns:a16="http://schemas.microsoft.com/office/drawing/2014/main" id="{37926C33-0CD4-CD45-BDFA-BADA6AC2CF0C}"/>
                      </a:ext>
                    </a:extLst>
                  </p:cNvPr>
                  <p:cNvSpPr>
                    <a:spLocks noChangeShapeType="1"/>
                  </p:cNvSpPr>
                  <p:nvPr/>
                </p:nvSpPr>
                <p:spPr bwMode="auto">
                  <a:xfrm>
                    <a:off x="13915" y="13737"/>
                    <a:ext cx="1175" cy="401"/>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4" name="Line 49">
                  <a:extLst>
                    <a:ext uri="{FF2B5EF4-FFF2-40B4-BE49-F238E27FC236}">
                      <a16:creationId xmlns:a16="http://schemas.microsoft.com/office/drawing/2014/main" id="{2F091D1F-079B-8B42-8F5F-7A038D533AEE}"/>
                    </a:ext>
                  </a:extLst>
                </p:cNvPr>
                <p:cNvSpPr>
                  <a:spLocks noChangeShapeType="1"/>
                </p:cNvSpPr>
                <p:nvPr/>
              </p:nvSpPr>
              <p:spPr bwMode="auto">
                <a:xfrm>
                  <a:off x="12815" y="21837"/>
                  <a:ext cx="687" cy="2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5" name="Line 50">
                  <a:extLst>
                    <a:ext uri="{FF2B5EF4-FFF2-40B4-BE49-F238E27FC236}">
                      <a16:creationId xmlns:a16="http://schemas.microsoft.com/office/drawing/2014/main" id="{5D3DE632-11F8-E547-996E-81F2B81B1B96}"/>
                    </a:ext>
                  </a:extLst>
                </p:cNvPr>
                <p:cNvSpPr>
                  <a:spLocks noChangeShapeType="1"/>
                </p:cNvSpPr>
                <p:nvPr/>
              </p:nvSpPr>
              <p:spPr bwMode="auto">
                <a:xfrm>
                  <a:off x="13515" y="22048"/>
                  <a:ext cx="1175" cy="402"/>
                </a:xfrm>
                <a:prstGeom prst="line">
                  <a:avLst/>
                </a:prstGeom>
                <a:noFill/>
                <a:ln w="9525">
                  <a:solidFill>
                    <a:srgbClr val="000000"/>
                  </a:solidFill>
                  <a:prstDash val="sysDot"/>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18" name="Line 51">
                <a:extLst>
                  <a:ext uri="{FF2B5EF4-FFF2-40B4-BE49-F238E27FC236}">
                    <a16:creationId xmlns:a16="http://schemas.microsoft.com/office/drawing/2014/main" id="{DB7CC19A-0A6A-DC4D-BED1-5955B59496B3}"/>
                  </a:ext>
                </a:extLst>
              </p:cNvPr>
              <p:cNvSpPr>
                <a:spLocks noChangeShapeType="1"/>
              </p:cNvSpPr>
              <p:nvPr/>
            </p:nvSpPr>
            <p:spPr bwMode="auto">
              <a:xfrm flipV="1">
                <a:off x="4630965" y="3646036"/>
                <a:ext cx="2065338" cy="9318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 name="Group 3">
              <a:extLst>
                <a:ext uri="{FF2B5EF4-FFF2-40B4-BE49-F238E27FC236}">
                  <a16:creationId xmlns:a16="http://schemas.microsoft.com/office/drawing/2014/main" id="{5DE6FBFC-B25F-574B-9C74-BFE13D65297A}"/>
                </a:ext>
              </a:extLst>
            </p:cNvPr>
            <p:cNvGrpSpPr/>
            <p:nvPr/>
          </p:nvGrpSpPr>
          <p:grpSpPr>
            <a:xfrm>
              <a:off x="1782990" y="1417186"/>
              <a:ext cx="8797925" cy="2974975"/>
              <a:chOff x="1782990" y="1417186"/>
              <a:chExt cx="8797925" cy="2974975"/>
            </a:xfrm>
          </p:grpSpPr>
          <p:sp>
            <p:nvSpPr>
              <p:cNvPr id="270" name="Line 3">
                <a:extLst>
                  <a:ext uri="{FF2B5EF4-FFF2-40B4-BE49-F238E27FC236}">
                    <a16:creationId xmlns:a16="http://schemas.microsoft.com/office/drawing/2014/main" id="{8578E745-D056-4142-B481-0269A613480E}"/>
                  </a:ext>
                </a:extLst>
              </p:cNvPr>
              <p:cNvSpPr>
                <a:spLocks noChangeShapeType="1"/>
              </p:cNvSpPr>
              <p:nvPr/>
            </p:nvSpPr>
            <p:spPr bwMode="auto">
              <a:xfrm>
                <a:off x="4608740" y="1966461"/>
                <a:ext cx="2082800" cy="9318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4" name="Text Box 7">
                <a:extLst>
                  <a:ext uri="{FF2B5EF4-FFF2-40B4-BE49-F238E27FC236}">
                    <a16:creationId xmlns:a16="http://schemas.microsoft.com/office/drawing/2014/main" id="{275A02AE-605A-8841-9D53-53820A5CF657}"/>
                  </a:ext>
                </a:extLst>
              </p:cNvPr>
              <p:cNvSpPr txBox="1">
                <a:spLocks noChangeArrowheads="1"/>
              </p:cNvSpPr>
              <p:nvPr/>
            </p:nvSpPr>
            <p:spPr bwMode="auto">
              <a:xfrm>
                <a:off x="4138840" y="1417186"/>
                <a:ext cx="1042988" cy="3556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sender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5" name="Text Box 8">
                <a:extLst>
                  <a:ext uri="{FF2B5EF4-FFF2-40B4-BE49-F238E27FC236}">
                    <a16:creationId xmlns:a16="http://schemas.microsoft.com/office/drawing/2014/main" id="{27A750B8-38FA-9A48-B75F-4D9DAA80B3C8}"/>
                  </a:ext>
                </a:extLst>
              </p:cNvPr>
              <p:cNvSpPr txBox="1">
                <a:spLocks noChangeArrowheads="1"/>
              </p:cNvSpPr>
              <p:nvPr/>
            </p:nvSpPr>
            <p:spPr bwMode="auto">
              <a:xfrm>
                <a:off x="6167665" y="1417186"/>
                <a:ext cx="1108075" cy="3556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receiver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76" name="Line 9">
                <a:extLst>
                  <a:ext uri="{FF2B5EF4-FFF2-40B4-BE49-F238E27FC236}">
                    <a16:creationId xmlns:a16="http://schemas.microsoft.com/office/drawing/2014/main" id="{9EF9145B-0631-6D40-844E-0FEE146AD807}"/>
                  </a:ext>
                </a:extLst>
              </p:cNvPr>
              <p:cNvSpPr>
                <a:spLocks noChangeShapeType="1"/>
              </p:cNvSpPr>
              <p:nvPr/>
            </p:nvSpPr>
            <p:spPr bwMode="auto">
              <a:xfrm>
                <a:off x="4619853" y="1961699"/>
                <a:ext cx="2049462" cy="317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7" name="Line 10">
                <a:extLst>
                  <a:ext uri="{FF2B5EF4-FFF2-40B4-BE49-F238E27FC236}">
                    <a16:creationId xmlns:a16="http://schemas.microsoft.com/office/drawing/2014/main" id="{89818B7B-1767-9D41-8631-8A3B93FF67C3}"/>
                  </a:ext>
                </a:extLst>
              </p:cNvPr>
              <p:cNvSpPr>
                <a:spLocks noChangeShapeType="1"/>
              </p:cNvSpPr>
              <p:nvPr/>
            </p:nvSpPr>
            <p:spPr bwMode="auto">
              <a:xfrm>
                <a:off x="4626203" y="4093711"/>
                <a:ext cx="2049462" cy="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8" name="Freeform 11">
                <a:extLst>
                  <a:ext uri="{FF2B5EF4-FFF2-40B4-BE49-F238E27FC236}">
                    <a16:creationId xmlns:a16="http://schemas.microsoft.com/office/drawing/2014/main" id="{7C53C3B4-7876-5B43-ABD7-074C37F12BE6}"/>
                  </a:ext>
                </a:extLst>
              </p:cNvPr>
              <p:cNvSpPr>
                <a:spLocks/>
              </p:cNvSpPr>
              <p:nvPr/>
            </p:nvSpPr>
            <p:spPr bwMode="auto">
              <a:xfrm>
                <a:off x="4603978" y="1958524"/>
                <a:ext cx="2087562" cy="1169987"/>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79" name="Line 12">
                <a:extLst>
                  <a:ext uri="{FF2B5EF4-FFF2-40B4-BE49-F238E27FC236}">
                    <a16:creationId xmlns:a16="http://schemas.microsoft.com/office/drawing/2014/main" id="{A956E0A5-AC1B-5447-84D9-4593A3E93C16}"/>
                  </a:ext>
                </a:extLst>
              </p:cNvPr>
              <p:cNvSpPr>
                <a:spLocks noChangeShapeType="1"/>
              </p:cNvSpPr>
              <p:nvPr/>
            </p:nvSpPr>
            <p:spPr bwMode="auto">
              <a:xfrm flipH="1">
                <a:off x="4469040" y="1958524"/>
                <a:ext cx="123825" cy="31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0" name="Line 13">
                <a:extLst>
                  <a:ext uri="{FF2B5EF4-FFF2-40B4-BE49-F238E27FC236}">
                    <a16:creationId xmlns:a16="http://schemas.microsoft.com/office/drawing/2014/main" id="{4E911566-59D1-CB47-B826-2D5CA791D0B9}"/>
                  </a:ext>
                </a:extLst>
              </p:cNvPr>
              <p:cNvSpPr>
                <a:spLocks noChangeShapeType="1"/>
              </p:cNvSpPr>
              <p:nvPr/>
            </p:nvSpPr>
            <p:spPr bwMode="auto">
              <a:xfrm flipH="1">
                <a:off x="4469040" y="2202999"/>
                <a:ext cx="123825"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1" name="Text Box 14">
                <a:extLst>
                  <a:ext uri="{FF2B5EF4-FFF2-40B4-BE49-F238E27FC236}">
                    <a16:creationId xmlns:a16="http://schemas.microsoft.com/office/drawing/2014/main" id="{445CA97C-CB18-2644-916B-02A60272C884}"/>
                  </a:ext>
                </a:extLst>
              </p:cNvPr>
              <p:cNvSpPr txBox="1">
                <a:spLocks noChangeArrowheads="1"/>
              </p:cNvSpPr>
              <p:nvPr/>
            </p:nvSpPr>
            <p:spPr bwMode="auto">
              <a:xfrm>
                <a:off x="3687990" y="2942774"/>
                <a:ext cx="9652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RTT </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2" name="Line 15">
                <a:extLst>
                  <a:ext uri="{FF2B5EF4-FFF2-40B4-BE49-F238E27FC236}">
                    <a16:creationId xmlns:a16="http://schemas.microsoft.com/office/drawing/2014/main" id="{05D08CE0-2B2A-6943-A3AF-E51CE2FDFD3C}"/>
                  </a:ext>
                </a:extLst>
              </p:cNvPr>
              <p:cNvSpPr>
                <a:spLocks noChangeShapeType="1"/>
              </p:cNvSpPr>
              <p:nvPr/>
            </p:nvSpPr>
            <p:spPr bwMode="auto">
              <a:xfrm>
                <a:off x="4502378" y="3253924"/>
                <a:ext cx="9525" cy="82073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3" name="Line 16">
                <a:extLst>
                  <a:ext uri="{FF2B5EF4-FFF2-40B4-BE49-F238E27FC236}">
                    <a16:creationId xmlns:a16="http://schemas.microsoft.com/office/drawing/2014/main" id="{E60C4BA4-F185-6C4D-81D1-73276FF1E040}"/>
                  </a:ext>
                </a:extLst>
              </p:cNvPr>
              <p:cNvSpPr>
                <a:spLocks noChangeShapeType="1"/>
              </p:cNvSpPr>
              <p:nvPr/>
            </p:nvSpPr>
            <p:spPr bwMode="auto">
              <a:xfrm flipV="1">
                <a:off x="4507140" y="2225224"/>
                <a:ext cx="1588" cy="776287"/>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4" name="Text Box 17">
                <a:extLst>
                  <a:ext uri="{FF2B5EF4-FFF2-40B4-BE49-F238E27FC236}">
                    <a16:creationId xmlns:a16="http://schemas.microsoft.com/office/drawing/2014/main" id="{2D2A4BCC-1CF4-BE4F-9159-6547BADEC7D1}"/>
                  </a:ext>
                </a:extLst>
              </p:cNvPr>
              <p:cNvSpPr txBox="1">
                <a:spLocks noChangeArrowheads="1"/>
              </p:cNvSpPr>
              <p:nvPr/>
            </p:nvSpPr>
            <p:spPr bwMode="auto">
              <a:xfrm>
                <a:off x="1782990" y="2041074"/>
                <a:ext cx="2740025" cy="35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bit transmitted, t = L / 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5" name="Line 18">
                <a:extLst>
                  <a:ext uri="{FF2B5EF4-FFF2-40B4-BE49-F238E27FC236}">
                    <a16:creationId xmlns:a16="http://schemas.microsoft.com/office/drawing/2014/main" id="{7DA72F70-6275-E44B-B3B2-867A077BBE1F}"/>
                  </a:ext>
                </a:extLst>
              </p:cNvPr>
              <p:cNvSpPr>
                <a:spLocks noChangeShapeType="1"/>
              </p:cNvSpPr>
              <p:nvPr/>
            </p:nvSpPr>
            <p:spPr bwMode="auto">
              <a:xfrm flipH="1">
                <a:off x="6669315" y="2884036"/>
                <a:ext cx="1254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6" name="Text Box 19">
                <a:extLst>
                  <a:ext uri="{FF2B5EF4-FFF2-40B4-BE49-F238E27FC236}">
                    <a16:creationId xmlns:a16="http://schemas.microsoft.com/office/drawing/2014/main" id="{090538B9-64B8-8249-A097-902A990BDC61}"/>
                  </a:ext>
                </a:extLst>
              </p:cNvPr>
              <p:cNvSpPr txBox="1">
                <a:spLocks noChangeArrowheads="1"/>
              </p:cNvSpPr>
              <p:nvPr/>
            </p:nvSpPr>
            <p:spPr bwMode="auto">
              <a:xfrm>
                <a:off x="6745515" y="2706236"/>
                <a:ext cx="264160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first packet bit arrives</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7" name="Line 20">
                <a:extLst>
                  <a:ext uri="{FF2B5EF4-FFF2-40B4-BE49-F238E27FC236}">
                    <a16:creationId xmlns:a16="http://schemas.microsoft.com/office/drawing/2014/main" id="{43859A12-C8B1-7F4C-996B-A2335F971C54}"/>
                  </a:ext>
                </a:extLst>
              </p:cNvPr>
              <p:cNvSpPr>
                <a:spLocks noChangeShapeType="1"/>
              </p:cNvSpPr>
              <p:nvPr/>
            </p:nvSpPr>
            <p:spPr bwMode="auto">
              <a:xfrm>
                <a:off x="6691540" y="3134861"/>
                <a:ext cx="11906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88" name="Text Box 21">
                <a:extLst>
                  <a:ext uri="{FF2B5EF4-FFF2-40B4-BE49-F238E27FC236}">
                    <a16:creationId xmlns:a16="http://schemas.microsoft.com/office/drawing/2014/main" id="{D5887813-0036-6B4B-A7D4-5F561E3F1047}"/>
                  </a:ext>
                </a:extLst>
              </p:cNvPr>
              <p:cNvSpPr txBox="1">
                <a:spLocks noChangeArrowheads="1"/>
              </p:cNvSpPr>
              <p:nvPr/>
            </p:nvSpPr>
            <p:spPr bwMode="auto">
              <a:xfrm>
                <a:off x="6750278" y="2958649"/>
                <a:ext cx="3581400"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packet bit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89" name="Text Box 22">
                <a:extLst>
                  <a:ext uri="{FF2B5EF4-FFF2-40B4-BE49-F238E27FC236}">
                    <a16:creationId xmlns:a16="http://schemas.microsoft.com/office/drawing/2014/main" id="{FCD4E8AC-1B13-DA41-948F-91A83864962E}"/>
                  </a:ext>
                </a:extLst>
              </p:cNvPr>
              <p:cNvSpPr txBox="1">
                <a:spLocks noChangeArrowheads="1"/>
              </p:cNvSpPr>
              <p:nvPr/>
            </p:nvSpPr>
            <p:spPr bwMode="auto">
              <a:xfrm>
                <a:off x="1930628" y="3750811"/>
                <a:ext cx="26352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ACK arrives, send next </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packet, t = RTT + L / R</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298" name="Freeform 31">
                <a:extLst>
                  <a:ext uri="{FF2B5EF4-FFF2-40B4-BE49-F238E27FC236}">
                    <a16:creationId xmlns:a16="http://schemas.microsoft.com/office/drawing/2014/main" id="{F38321EB-FAE2-904A-9B81-21D0186CBC57}"/>
                  </a:ext>
                </a:extLst>
              </p:cNvPr>
              <p:cNvSpPr>
                <a:spLocks/>
              </p:cNvSpPr>
              <p:nvPr/>
            </p:nvSpPr>
            <p:spPr bwMode="auto">
              <a:xfrm>
                <a:off x="4608740" y="2210936"/>
                <a:ext cx="2087563" cy="11684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9" name="Freeform 32">
                <a:extLst>
                  <a:ext uri="{FF2B5EF4-FFF2-40B4-BE49-F238E27FC236}">
                    <a16:creationId xmlns:a16="http://schemas.microsoft.com/office/drawing/2014/main" id="{FBE57882-6BB0-FB42-8297-3020DB77FC4F}"/>
                  </a:ext>
                </a:extLst>
              </p:cNvPr>
              <p:cNvSpPr>
                <a:spLocks/>
              </p:cNvSpPr>
              <p:nvPr/>
            </p:nvSpPr>
            <p:spPr bwMode="auto">
              <a:xfrm>
                <a:off x="4608740" y="2461761"/>
                <a:ext cx="2087563" cy="1168400"/>
              </a:xfrm>
              <a:custGeom>
                <a:avLst/>
                <a:gdLst>
                  <a:gd name="T0" fmla="*/ 0 w 2902"/>
                  <a:gd name="T1" fmla="*/ 0 h 1185"/>
                  <a:gd name="T2" fmla="*/ 2147483647 w 2902"/>
                  <a:gd name="T3" fmla="*/ 2147483647 h 1185"/>
                  <a:gd name="T4" fmla="*/ 2147483647 w 2902"/>
                  <a:gd name="T5" fmla="*/ 2147483647 h 1185"/>
                  <a:gd name="T6" fmla="*/ 0 w 2902"/>
                  <a:gd name="T7" fmla="*/ 2147483647 h 1185"/>
                  <a:gd name="T8" fmla="*/ 0 w 2902"/>
                  <a:gd name="T9" fmla="*/ 0 h 118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02" h="1185">
                    <a:moveTo>
                      <a:pt x="0" y="0"/>
                    </a:moveTo>
                    <a:lnTo>
                      <a:pt x="2895" y="937"/>
                    </a:lnTo>
                    <a:lnTo>
                      <a:pt x="2902" y="1185"/>
                    </a:lnTo>
                    <a:lnTo>
                      <a:pt x="0" y="247"/>
                    </a:lnTo>
                    <a:lnTo>
                      <a:pt x="0" y="0"/>
                    </a:lnTo>
                    <a:close/>
                  </a:path>
                </a:pathLst>
              </a:custGeom>
              <a:solidFill>
                <a:srgbClr val="00CCFF"/>
              </a:solidFill>
              <a:ln w="9525">
                <a:solidFill>
                  <a:srgbClr val="000000"/>
                </a:solidFill>
                <a:round/>
                <a:headEnd/>
                <a:tailEnd/>
              </a:ln>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0" name="Line 33">
                <a:extLst>
                  <a:ext uri="{FF2B5EF4-FFF2-40B4-BE49-F238E27FC236}">
                    <a16:creationId xmlns:a16="http://schemas.microsoft.com/office/drawing/2014/main" id="{FEACB0C4-D684-9C47-A7A0-8FB12C2D6D5C}"/>
                  </a:ext>
                </a:extLst>
              </p:cNvPr>
              <p:cNvSpPr>
                <a:spLocks noChangeShapeType="1"/>
              </p:cNvSpPr>
              <p:nvPr/>
            </p:nvSpPr>
            <p:spPr bwMode="auto">
              <a:xfrm flipV="1">
                <a:off x="4626203" y="3142799"/>
                <a:ext cx="2065337" cy="9318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1" name="Line 34">
                <a:extLst>
                  <a:ext uri="{FF2B5EF4-FFF2-40B4-BE49-F238E27FC236}">
                    <a16:creationId xmlns:a16="http://schemas.microsoft.com/office/drawing/2014/main" id="{B381B3DB-0359-7246-93D3-750B1DF80082}"/>
                  </a:ext>
                </a:extLst>
              </p:cNvPr>
              <p:cNvSpPr>
                <a:spLocks noChangeShapeType="1"/>
              </p:cNvSpPr>
              <p:nvPr/>
            </p:nvSpPr>
            <p:spPr bwMode="auto">
              <a:xfrm flipV="1">
                <a:off x="4626203" y="3393624"/>
                <a:ext cx="2065337" cy="9318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19" name="Text Box 52">
                <a:extLst>
                  <a:ext uri="{FF2B5EF4-FFF2-40B4-BE49-F238E27FC236}">
                    <a16:creationId xmlns:a16="http://schemas.microsoft.com/office/drawing/2014/main" id="{7C41A37A-EA25-6B42-B8A7-D7B83D33521A}"/>
                  </a:ext>
                </a:extLst>
              </p:cNvPr>
              <p:cNvSpPr txBox="1">
                <a:spLocks noChangeArrowheads="1"/>
              </p:cNvSpPr>
              <p:nvPr/>
            </p:nvSpPr>
            <p:spPr bwMode="auto">
              <a:xfrm>
                <a:off x="6747103" y="3212649"/>
                <a:ext cx="3833812"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last bit of 2</a:t>
                </a:r>
                <a:r>
                  <a:rPr kumimoji="0" lang="en-US" altLang="en-US" sz="1600" b="0" i="0" u="none" strike="noStrike" kern="1200" cap="none" spc="0" normalizeH="0" baseline="30000" noProof="0">
                    <a:ln>
                      <a:noFill/>
                    </a:ln>
                    <a:solidFill>
                      <a:srgbClr val="000000"/>
                    </a:solidFill>
                    <a:effectLst/>
                    <a:uLnTx/>
                    <a:uFillTx/>
                    <a:latin typeface="Arial" panose="020B0604020202020204" pitchFamily="34" charset="0"/>
                    <a:ea typeface="ＭＳ Ｐゴシック" panose="020B0600070205080204" pitchFamily="34" charset="-128"/>
                    <a:cs typeface="+mn-cs"/>
                  </a:rPr>
                  <a:t>nd</a:t>
                </a:r>
                <a:r>
                  <a:rPr kumimoji="0" lang="en-US" altLang="en-US" sz="16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t> packet arrives, send ACK</a:t>
                </a:r>
                <a:endParaRPr kumimoji="0" lang="en-US" altLang="en-US" sz="1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320" name="Line 53">
                <a:extLst>
                  <a:ext uri="{FF2B5EF4-FFF2-40B4-BE49-F238E27FC236}">
                    <a16:creationId xmlns:a16="http://schemas.microsoft.com/office/drawing/2014/main" id="{87E7DB36-E98C-7E44-A72B-F7EAC66CB01A}"/>
                  </a:ext>
                </a:extLst>
              </p:cNvPr>
              <p:cNvSpPr>
                <a:spLocks noChangeShapeType="1"/>
              </p:cNvSpPr>
              <p:nvPr/>
            </p:nvSpPr>
            <p:spPr bwMode="auto">
              <a:xfrm flipV="1">
                <a:off x="6691540" y="3371399"/>
                <a:ext cx="112713"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1" name="Line 54">
                <a:extLst>
                  <a:ext uri="{FF2B5EF4-FFF2-40B4-BE49-F238E27FC236}">
                    <a16:creationId xmlns:a16="http://schemas.microsoft.com/office/drawing/2014/main" id="{6F1B7C9A-215A-474C-BA01-5D7C9727191A}"/>
                  </a:ext>
                </a:extLst>
              </p:cNvPr>
              <p:cNvSpPr>
                <a:spLocks noChangeShapeType="1"/>
              </p:cNvSpPr>
              <p:nvPr/>
            </p:nvSpPr>
            <p:spPr bwMode="auto">
              <a:xfrm flipV="1">
                <a:off x="6702653" y="3623811"/>
                <a:ext cx="112712"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Text Box 55">
                <a:extLst>
                  <a:ext uri="{FF2B5EF4-FFF2-40B4-BE49-F238E27FC236}">
                    <a16:creationId xmlns:a16="http://schemas.microsoft.com/office/drawing/2014/main" id="{2CD16A00-05F1-344E-A3E7-C5304F7F9228}"/>
                  </a:ext>
                </a:extLst>
              </p:cNvPr>
              <p:cNvSpPr txBox="1">
                <a:spLocks noChangeArrowheads="1"/>
              </p:cNvSpPr>
              <p:nvPr/>
            </p:nvSpPr>
            <p:spPr bwMode="auto">
              <a:xfrm>
                <a:off x="6742340" y="3446011"/>
                <a:ext cx="3838575"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last bit of 3</a:t>
                </a:r>
                <a:r>
                  <a:rPr kumimoji="0" lang="en-US" altLang="en-US" sz="1600" b="0" i="0" u="none" strike="noStrike" kern="1200" cap="none" spc="0" normalizeH="0" baseline="3000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rd</a:t>
                </a:r>
                <a:r>
                  <a:rPr kumimoji="0" lang="en-US" altLang="en-US" sz="16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 packet arrives, send ACK</a:t>
                </a:r>
                <a:endParaRPr kumimoji="0" lang="en-US" altLang="en-US" sz="1600" b="0" i="0" u="none" strike="noStrike" kern="1200" cap="none" spc="0" normalizeH="0" baseline="0" noProof="0" dirty="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grpSp>
      </p:grpSp>
      <p:grpSp>
        <p:nvGrpSpPr>
          <p:cNvPr id="7" name="Group 6">
            <a:extLst>
              <a:ext uri="{FF2B5EF4-FFF2-40B4-BE49-F238E27FC236}">
                <a16:creationId xmlns:a16="http://schemas.microsoft.com/office/drawing/2014/main" id="{7B6176C9-7176-F240-9157-3D2494A14415}"/>
              </a:ext>
            </a:extLst>
          </p:cNvPr>
          <p:cNvGrpSpPr/>
          <p:nvPr/>
        </p:nvGrpSpPr>
        <p:grpSpPr>
          <a:xfrm>
            <a:off x="6955065" y="4341361"/>
            <a:ext cx="3460750" cy="1145039"/>
            <a:chOff x="6955065" y="4341361"/>
            <a:chExt cx="3460750" cy="1145039"/>
          </a:xfrm>
        </p:grpSpPr>
        <p:sp>
          <p:nvSpPr>
            <p:cNvPr id="323" name="Text Box 57">
              <a:extLst>
                <a:ext uri="{FF2B5EF4-FFF2-40B4-BE49-F238E27FC236}">
                  <a16:creationId xmlns:a16="http://schemas.microsoft.com/office/drawing/2014/main" id="{FB511FDF-D49A-204F-9558-B726F99E69A7}"/>
                </a:ext>
              </a:extLst>
            </p:cNvPr>
            <p:cNvSpPr txBox="1">
              <a:spLocks noChangeArrowheads="1"/>
            </p:cNvSpPr>
            <p:nvPr/>
          </p:nvSpPr>
          <p:spPr bwMode="auto">
            <a:xfrm>
              <a:off x="6955065" y="4341361"/>
              <a:ext cx="3460750" cy="701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Arial" charset="0"/>
                  <a:ea typeface="ＭＳ Ｐゴシック" charset="0"/>
                  <a:cs typeface="+mn-cs"/>
                </a:rPr>
                <a:t>3-packet pipelining increases</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CC0000"/>
                  </a:solidFill>
                  <a:effectLst/>
                  <a:uLnTx/>
                  <a:uFillTx/>
                  <a:latin typeface="Arial" charset="0"/>
                  <a:ea typeface="ＭＳ Ｐゴシック" charset="0"/>
                  <a:cs typeface="+mn-cs"/>
                </a:rPr>
                <a:t> utilization by a factor of 3!</a:t>
              </a:r>
            </a:p>
          </p:txBody>
        </p:sp>
        <p:sp>
          <p:nvSpPr>
            <p:cNvPr id="324" name="Line 58">
              <a:extLst>
                <a:ext uri="{FF2B5EF4-FFF2-40B4-BE49-F238E27FC236}">
                  <a16:creationId xmlns:a16="http://schemas.microsoft.com/office/drawing/2014/main" id="{D6D6E111-408F-FB4E-BDCF-4A37A9DB381A}"/>
                </a:ext>
              </a:extLst>
            </p:cNvPr>
            <p:cNvSpPr>
              <a:spLocks noChangeShapeType="1"/>
            </p:cNvSpPr>
            <p:nvPr/>
          </p:nvSpPr>
          <p:spPr bwMode="auto">
            <a:xfrm>
              <a:off x="7948840" y="5009699"/>
              <a:ext cx="1360" cy="476701"/>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aphicFrame>
        <p:nvGraphicFramePr>
          <p:cNvPr id="325" name="Object 61">
            <a:extLst>
              <a:ext uri="{FF2B5EF4-FFF2-40B4-BE49-F238E27FC236}">
                <a16:creationId xmlns:a16="http://schemas.microsoft.com/office/drawing/2014/main" id="{A3FC3780-5690-F049-A6E0-28EEB6C29DDD}"/>
              </a:ext>
            </a:extLst>
          </p:cNvPr>
          <p:cNvGraphicFramePr>
            <a:graphicFrameLocks noChangeAspect="1"/>
          </p:cNvGraphicFramePr>
          <p:nvPr/>
        </p:nvGraphicFramePr>
        <p:xfrm>
          <a:off x="2992665" y="5276399"/>
          <a:ext cx="6748463" cy="933450"/>
        </p:xfrm>
        <a:graphic>
          <a:graphicData uri="http://schemas.openxmlformats.org/presentationml/2006/ole">
            <mc:AlternateContent xmlns:mc="http://schemas.openxmlformats.org/markup-compatibility/2006">
              <mc:Choice xmlns:v="urn:schemas-microsoft-com:vml" Requires="v">
                <p:oleObj name="Picture" r:id="rId3" imgW="2578100" imgH="355600" progId="Word.Picture.8">
                  <p:embed/>
                </p:oleObj>
              </mc:Choice>
              <mc:Fallback>
                <p:oleObj name="Picture" r:id="rId3" imgW="2578100" imgH="355600" progId="Word.Picture.8">
                  <p:embed/>
                  <p:pic>
                    <p:nvPicPr>
                      <p:cNvPr id="325" name="Object 61">
                        <a:extLst>
                          <a:ext uri="{FF2B5EF4-FFF2-40B4-BE49-F238E27FC236}">
                            <a16:creationId xmlns:a16="http://schemas.microsoft.com/office/drawing/2014/main" id="{A3FC3780-5690-F049-A6E0-28EEB6C29D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92665" y="5276399"/>
                        <a:ext cx="6748463"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3" name="Slide Number Placeholder 2">
            <a:extLst>
              <a:ext uri="{FF2B5EF4-FFF2-40B4-BE49-F238E27FC236}">
                <a16:creationId xmlns:a16="http://schemas.microsoft.com/office/drawing/2014/main" id="{5140CCE3-35CF-C249-B39A-9608764C93D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65</a:t>
            </a:fld>
            <a:endParaRPr lang="en-US" dirty="0"/>
          </a:p>
        </p:txBody>
      </p:sp>
    </p:spTree>
    <p:extLst>
      <p:ext uri="{BB962C8B-B14F-4D97-AF65-F5344CB8AC3E}">
        <p14:creationId xmlns:p14="http://schemas.microsoft.com/office/powerpoint/2010/main" val="1070888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25"/>
                                        </p:tgtEl>
                                        <p:attrNameLst>
                                          <p:attrName>style.visibility</p:attrName>
                                        </p:attrNameLst>
                                      </p:cBhvr>
                                      <p:to>
                                        <p:strVal val="visible"/>
                                      </p:to>
                                    </p:set>
                                    <p:animEffect transition="in" filter="dissolve">
                                      <p:cBhvr>
                                        <p:cTn id="12" dur="500"/>
                                        <p:tgtEl>
                                          <p:spTgt spid="32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7A046D-38A0-4C4D-89C5-98A73D6176B8}"/>
              </a:ext>
            </a:extLst>
          </p:cNvPr>
          <p:cNvSpPr/>
          <p:nvPr/>
        </p:nvSpPr>
        <p:spPr>
          <a:xfrm>
            <a:off x="2766060" y="3200400"/>
            <a:ext cx="2480310" cy="6743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sender</a:t>
            </a:r>
            <a:endParaRPr lang="en-US" sz="4400" dirty="0"/>
          </a:p>
        </p:txBody>
      </p:sp>
      <p:sp>
        <p:nvSpPr>
          <p:cNvPr id="6" name="Rectangle 3">
            <a:extLst>
              <a:ext uri="{FF2B5EF4-FFF2-40B4-BE49-F238E27FC236}">
                <a16:creationId xmlns:a16="http://schemas.microsoft.com/office/drawing/2014/main" id="{1D02EA8C-0D47-4345-907B-176DCE82FE33}"/>
              </a:ext>
            </a:extLst>
          </p:cNvPr>
          <p:cNvSpPr txBox="1">
            <a:spLocks noChangeArrowheads="1"/>
          </p:cNvSpPr>
          <p:nvPr/>
        </p:nvSpPr>
        <p:spPr>
          <a:xfrm>
            <a:off x="938540" y="1295239"/>
            <a:ext cx="11077752" cy="139609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“window” of up to N, consecutive transmitted but </a:t>
            </a:r>
            <a:r>
              <a:rPr kumimoji="0" lang="en-US" altLang="ja-JP"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pkts </a:t>
            </a:r>
          </a:p>
          <a:p>
            <a:pPr marL="815975" marR="0" lvl="1" indent="-342900"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k-bit seq # in pkt header</a:t>
            </a:r>
          </a:p>
          <a:p>
            <a:pPr marL="695325" marR="0" lvl="1"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pic>
        <p:nvPicPr>
          <p:cNvPr id="8" name="Picture 4" descr="gbn_seqnum">
            <a:extLst>
              <a:ext uri="{FF2B5EF4-FFF2-40B4-BE49-F238E27FC236}">
                <a16:creationId xmlns:a16="http://schemas.microsoft.com/office/drawing/2014/main" id="{7F787B9F-F0D5-184B-849D-6DD1215CE2A5}"/>
              </a:ext>
            </a:extLst>
          </p:cNvPr>
          <p:cNvPicPr>
            <a:picLocks noChangeAspect="1" noChangeArrowheads="1"/>
          </p:cNvPicPr>
          <p:nvPr/>
        </p:nvPicPr>
        <p:blipFill>
          <a:blip r:embed="rId3">
            <a:alphaModFix amt="83000"/>
            <a:extLst>
              <a:ext uri="{28A0092B-C50C-407E-A947-70E740481C1C}">
                <a14:useLocalDpi xmlns:a14="http://schemas.microsoft.com/office/drawing/2010/main" val="0"/>
              </a:ext>
            </a:extLst>
          </a:blip>
          <a:srcRect/>
          <a:stretch>
            <a:fillRect/>
          </a:stretch>
        </p:blipFill>
        <p:spPr bwMode="auto">
          <a:xfrm>
            <a:off x="1743751" y="2576024"/>
            <a:ext cx="9167471" cy="1845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5">
            <a:extLst>
              <a:ext uri="{FF2B5EF4-FFF2-40B4-BE49-F238E27FC236}">
                <a16:creationId xmlns:a16="http://schemas.microsoft.com/office/drawing/2014/main" id="{5CC992CE-9CC7-5B4F-A0DC-4AE1FB2B5032}"/>
              </a:ext>
            </a:extLst>
          </p:cNvPr>
          <p:cNvSpPr>
            <a:spLocks noChangeArrowheads="1"/>
          </p:cNvSpPr>
          <p:nvPr/>
        </p:nvSpPr>
        <p:spPr bwMode="auto">
          <a:xfrm>
            <a:off x="1057835" y="4782281"/>
            <a:ext cx="11309804" cy="198504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marL="292100" indent="-292100">
              <a:defRPr sz="1600">
                <a:solidFill>
                  <a:schemeClr val="tx1"/>
                </a:solidFill>
                <a:latin typeface="Tahoma" panose="020B0604030504040204" pitchFamily="34" charset="0"/>
                <a:ea typeface="ＭＳ Ｐゴシック" panose="020B0600070205080204" pitchFamily="34" charset="-128"/>
              </a:defRPr>
            </a:lvl1pPr>
            <a:lvl2pPr marL="685800" indent="-22860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350838" marR="0" lvl="0" indent="-339725"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cumulative ACK: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ACKs all packets up to, including seq #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p>
          <a:p>
            <a:pPr marL="862013" marR="0" lvl="1" indent="-457200" algn="l" defTabSz="914400" rtl="0" eaLnBrk="1" fontAlgn="auto" latinLnBrk="0" hangingPunct="1">
              <a:lnSpc>
                <a:spcPct val="85000"/>
              </a:lnSpc>
              <a:spcBef>
                <a:spcPct val="20000"/>
              </a:spcBef>
              <a:spcAft>
                <a:spcPts val="0"/>
              </a:spcAft>
              <a:buClr>
                <a:srgbClr val="000099"/>
              </a:buClr>
              <a:buSzPct val="100000"/>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 receiving ACK(</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ove</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window forward to begin at </a:t>
            </a: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n+1</a:t>
            </a:r>
          </a:p>
          <a:p>
            <a:pPr marL="350838" marR="0" lvl="0" indent="-33972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timer for oldest in-flight packet</a:t>
            </a:r>
          </a:p>
          <a:p>
            <a:pPr marL="350838" marR="0" lvl="0" indent="-339725" algn="l" defTabSz="914400" rtl="0" eaLnBrk="1" fontAlgn="auto" latinLnBrk="0" hangingPunct="1">
              <a:lnSpc>
                <a:spcPct val="85000"/>
              </a:lnSpc>
              <a:spcBef>
                <a:spcPct val="20000"/>
              </a:spcBef>
              <a:spcAft>
                <a:spcPts val="0"/>
              </a:spcAft>
              <a:buClr>
                <a:srgbClr val="000099"/>
              </a:buClr>
              <a:buSzPct val="100000"/>
              <a:buFont typeface="Wingdings" pitchFamily="2" charset="2"/>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timeout(n):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retransmit packet n and all higher seq # packets in window</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292100" marR="0" lvl="0" indent="-292100" algn="l" defTabSz="914400" rtl="0" eaLnBrk="1" fontAlgn="auto" latinLnBrk="0" hangingPunct="1">
              <a:lnSpc>
                <a:spcPct val="85000"/>
              </a:lnSpc>
              <a:spcBef>
                <a:spcPct val="20000"/>
              </a:spcBef>
              <a:spcAft>
                <a:spcPts val="0"/>
              </a:spcAft>
              <a:buClr>
                <a:srgbClr val="000099"/>
              </a:buClr>
              <a:buSzPct val="65000"/>
              <a:buFont typeface="Wingdings" pitchFamily="2" charset="2"/>
              <a:buChar char="v"/>
              <a:tabLst/>
              <a:defRPr/>
            </a:pPr>
            <a:endParaRPr kumimoji="0" lang="en-US" altLang="en-US" sz="2800" b="0" i="0" u="none" strike="noStrike" kern="1200" cap="none" spc="0" normalizeH="0" baseline="0" noProof="0" dirty="0">
              <a:ln>
                <a:noFill/>
              </a:ln>
              <a:solidFill>
                <a:prstClr val="black"/>
              </a:solidFill>
              <a:effectLst/>
              <a:uLnTx/>
              <a:uFillTx/>
              <a:latin typeface="Gill Sans MT" panose="020B0502020104020203" pitchFamily="34" charset="77"/>
              <a:ea typeface="ＭＳ Ｐゴシック" panose="020B0600070205080204" pitchFamily="34" charset="-128"/>
              <a:cs typeface="+mn-cs"/>
            </a:endParaRPr>
          </a:p>
        </p:txBody>
      </p:sp>
      <p:sp>
        <p:nvSpPr>
          <p:cNvPr id="7" name="Slide Number Placeholder 2">
            <a:extLst>
              <a:ext uri="{FF2B5EF4-FFF2-40B4-BE49-F238E27FC236}">
                <a16:creationId xmlns:a16="http://schemas.microsoft.com/office/drawing/2014/main" id="{FDEE9FF9-C882-024E-8974-9BAEDEEE0BFA}"/>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66</a:t>
            </a:fld>
            <a:endParaRPr lang="en-US" dirty="0"/>
          </a:p>
        </p:txBody>
      </p:sp>
    </p:spTree>
    <p:extLst>
      <p:ext uri="{BB962C8B-B14F-4D97-AF65-F5344CB8AC3E}">
        <p14:creationId xmlns:p14="http://schemas.microsoft.com/office/powerpoint/2010/main" val="176597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receiver</a:t>
            </a:r>
            <a:endParaRPr lang="en-US" sz="4400" dirty="0"/>
          </a:p>
        </p:txBody>
      </p:sp>
      <p:sp>
        <p:nvSpPr>
          <p:cNvPr id="7" name="Rectangle 3">
            <a:extLst>
              <a:ext uri="{FF2B5EF4-FFF2-40B4-BE49-F238E27FC236}">
                <a16:creationId xmlns:a16="http://schemas.microsoft.com/office/drawing/2014/main" id="{D4D350FA-D6D7-FD41-A9BE-7C8ADB1B89FE}"/>
              </a:ext>
            </a:extLst>
          </p:cNvPr>
          <p:cNvSpPr txBox="1">
            <a:spLocks noChangeArrowheads="1"/>
          </p:cNvSpPr>
          <p:nvPr/>
        </p:nvSpPr>
        <p:spPr>
          <a:xfrm>
            <a:off x="803389" y="1374775"/>
            <a:ext cx="10318069" cy="2854325"/>
          </a:xfrm>
          <a:prstGeom prst="rect">
            <a:avLst/>
          </a:prstGeom>
        </p:spPr>
        <p:txBody>
          <a:bodyPr vert="horz" lIns="91440" tIns="45720" rIns="91440" bIns="45720" rtlCol="0">
            <a:normAutofit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8925" marR="0" lvl="0" indent="-277813"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ACK-only: always send ACK for correctly-received packet so far, with highest </a:t>
            </a:r>
            <a:r>
              <a:rPr kumimoji="0" lang="en-US" altLang="en-US" sz="28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in-order</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seq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may generate duplicate ACKs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need only remember </a:t>
            </a:r>
            <a:r>
              <a:rPr kumimoji="0" lang="en-US" altLang="en-US" sz="2400" b="0" i="0" u="none" strike="noStrike" kern="1200" cap="none" spc="0" normalizeH="0" baseline="0" noProof="0" dirty="0" err="1">
                <a:ln>
                  <a:noFill/>
                </a:ln>
                <a:solidFill>
                  <a:srgbClr val="0013A3"/>
                </a:solidFill>
                <a:effectLst/>
                <a:uLnTx/>
                <a:uFillTx/>
                <a:latin typeface="Courier New" panose="02070309020205020404" pitchFamily="49" charset="0"/>
                <a:ea typeface="ＭＳ Ｐゴシック" panose="020B0600070205080204" pitchFamily="34" charset="-128"/>
                <a:cs typeface="+mn-cs"/>
              </a:rPr>
              <a:t>rcv_base</a:t>
            </a:r>
            <a:endParaRPr kumimoji="0" lang="en-US" altLang="en-US" sz="2400" b="0" i="0" u="none" strike="noStrike" kern="1200" cap="none" spc="0" normalizeH="0" baseline="0" noProof="0" dirty="0">
              <a:ln>
                <a:noFill/>
              </a:ln>
              <a:solidFill>
                <a:srgbClr val="0013A3"/>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 receipt of out-of-order packet: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can discard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buffer) or buffer: an implementation decision</a:t>
            </a:r>
            <a:endParaRPr kumimoji="0" lang="en-US" altLang="ja-JP" sz="24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re-ACK pkt with highest in-order seq #</a:t>
            </a:r>
          </a:p>
        </p:txBody>
      </p:sp>
      <p:grpSp>
        <p:nvGrpSpPr>
          <p:cNvPr id="40" name="Group 39">
            <a:extLst>
              <a:ext uri="{FF2B5EF4-FFF2-40B4-BE49-F238E27FC236}">
                <a16:creationId xmlns:a16="http://schemas.microsoft.com/office/drawing/2014/main" id="{721F1563-4EE6-624A-B419-51472DAFC422}"/>
              </a:ext>
            </a:extLst>
          </p:cNvPr>
          <p:cNvGrpSpPr/>
          <p:nvPr/>
        </p:nvGrpSpPr>
        <p:grpSpPr>
          <a:xfrm>
            <a:off x="965200" y="4368800"/>
            <a:ext cx="10131689" cy="2135212"/>
            <a:chOff x="965200" y="4368800"/>
            <a:chExt cx="10131689" cy="2135212"/>
          </a:xfrm>
        </p:grpSpPr>
        <p:sp>
          <p:nvSpPr>
            <p:cNvPr id="4" name="Rectangle 3">
              <a:extLst>
                <a:ext uri="{FF2B5EF4-FFF2-40B4-BE49-F238E27FC236}">
                  <a16:creationId xmlns:a16="http://schemas.microsoft.com/office/drawing/2014/main" id="{B5C749AC-5A6B-CE44-BD87-CDEAD30D68DC}"/>
                </a:ext>
              </a:extLst>
            </p:cNvPr>
            <p:cNvSpPr/>
            <p:nvPr/>
          </p:nvSpPr>
          <p:spPr>
            <a:xfrm>
              <a:off x="2412281" y="4877998"/>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FB7AB02A-A4B7-9D4F-A1D7-19D810FD4F54}"/>
                </a:ext>
              </a:extLst>
            </p:cNvPr>
            <p:cNvSpPr/>
            <p:nvPr/>
          </p:nvSpPr>
          <p:spPr>
            <a:xfrm>
              <a:off x="2603500" y="4878537"/>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6DFBB702-FA2B-A04A-B08F-95DFA12C7EDD}"/>
                </a:ext>
              </a:extLst>
            </p:cNvPr>
            <p:cNvSpPr/>
            <p:nvPr/>
          </p:nvSpPr>
          <p:spPr>
            <a:xfrm>
              <a:off x="2777467" y="4879975"/>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B7C745A3-C7DB-3942-A271-0A92B4788494}"/>
                </a:ext>
              </a:extLst>
            </p:cNvPr>
            <p:cNvSpPr/>
            <p:nvPr/>
          </p:nvSpPr>
          <p:spPr>
            <a:xfrm>
              <a:off x="2951434" y="4878238"/>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242AB67-120B-794E-928E-64266D32C52D}"/>
                </a:ext>
              </a:extLst>
            </p:cNvPr>
            <p:cNvSpPr/>
            <p:nvPr/>
          </p:nvSpPr>
          <p:spPr>
            <a:xfrm>
              <a:off x="3125401" y="4879676"/>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 name="Rectangle 13">
              <a:extLst>
                <a:ext uri="{FF2B5EF4-FFF2-40B4-BE49-F238E27FC236}">
                  <a16:creationId xmlns:a16="http://schemas.microsoft.com/office/drawing/2014/main" id="{5E626C37-8D68-3743-89DE-5821F910BA38}"/>
                </a:ext>
              </a:extLst>
            </p:cNvPr>
            <p:cNvSpPr/>
            <p:nvPr/>
          </p:nvSpPr>
          <p:spPr>
            <a:xfrm>
              <a:off x="3312307" y="4876800"/>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 name="Rectangle 17">
              <a:extLst>
                <a:ext uri="{FF2B5EF4-FFF2-40B4-BE49-F238E27FC236}">
                  <a16:creationId xmlns:a16="http://schemas.microsoft.com/office/drawing/2014/main" id="{713FA41E-5B3A-9E42-85D0-F244A9CA09BA}"/>
                </a:ext>
              </a:extLst>
            </p:cNvPr>
            <p:cNvSpPr/>
            <p:nvPr/>
          </p:nvSpPr>
          <p:spPr>
            <a:xfrm>
              <a:off x="4042679" y="4877097"/>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 name="Rectangle 18">
              <a:extLst>
                <a:ext uri="{FF2B5EF4-FFF2-40B4-BE49-F238E27FC236}">
                  <a16:creationId xmlns:a16="http://schemas.microsoft.com/office/drawing/2014/main" id="{DC459346-9ED9-4045-B9EF-F21C877F5C71}"/>
                </a:ext>
              </a:extLst>
            </p:cNvPr>
            <p:cNvSpPr/>
            <p:nvPr/>
          </p:nvSpPr>
          <p:spPr>
            <a:xfrm>
              <a:off x="4216646" y="4877396"/>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 name="Rectangle 19">
              <a:extLst>
                <a:ext uri="{FF2B5EF4-FFF2-40B4-BE49-F238E27FC236}">
                  <a16:creationId xmlns:a16="http://schemas.microsoft.com/office/drawing/2014/main" id="{F0135D84-780D-1C4B-B705-7166D92BFCB2}"/>
                </a:ext>
              </a:extLst>
            </p:cNvPr>
            <p:cNvSpPr/>
            <p:nvPr/>
          </p:nvSpPr>
          <p:spPr>
            <a:xfrm>
              <a:off x="4394926" y="4877695"/>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 name="Rectangle 20">
              <a:extLst>
                <a:ext uri="{FF2B5EF4-FFF2-40B4-BE49-F238E27FC236}">
                  <a16:creationId xmlns:a16="http://schemas.microsoft.com/office/drawing/2014/main" id="{4C92DF50-BC76-3348-AFB6-0E120E535E9F}"/>
                </a:ext>
              </a:extLst>
            </p:cNvPr>
            <p:cNvSpPr/>
            <p:nvPr/>
          </p:nvSpPr>
          <p:spPr>
            <a:xfrm>
              <a:off x="4573204" y="4877096"/>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 name="Rectangle 21">
              <a:extLst>
                <a:ext uri="{FF2B5EF4-FFF2-40B4-BE49-F238E27FC236}">
                  <a16:creationId xmlns:a16="http://schemas.microsoft.com/office/drawing/2014/main" id="{BD359C03-4942-1F4E-9943-A4770ABD7A5C}"/>
                </a:ext>
              </a:extLst>
            </p:cNvPr>
            <p:cNvSpPr/>
            <p:nvPr/>
          </p:nvSpPr>
          <p:spPr>
            <a:xfrm>
              <a:off x="4738544" y="4882607"/>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5" name="TextBox 4">
              <a:extLst>
                <a:ext uri="{FF2B5EF4-FFF2-40B4-BE49-F238E27FC236}">
                  <a16:creationId xmlns:a16="http://schemas.microsoft.com/office/drawing/2014/main" id="{24FB1D15-C716-6642-9A8C-FF574649B132}"/>
                </a:ext>
              </a:extLst>
            </p:cNvPr>
            <p:cNvSpPr txBox="1"/>
            <p:nvPr/>
          </p:nvSpPr>
          <p:spPr>
            <a:xfrm>
              <a:off x="3200400" y="5878722"/>
              <a:ext cx="12875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dirty="0" err="1">
                  <a:ln>
                    <a:noFill/>
                  </a:ln>
                  <a:solidFill>
                    <a:srgbClr val="0013A3"/>
                  </a:solidFill>
                  <a:effectLst/>
                  <a:uLnTx/>
                  <a:uFillTx/>
                  <a:latin typeface="Courier New" panose="02070309020205020404" pitchFamily="49" charset="0"/>
                  <a:ea typeface="ＭＳ Ｐゴシック" panose="020B0600070205080204" pitchFamily="34" charset="-128"/>
                  <a:cs typeface="+mn-cs"/>
                </a:rPr>
                <a:t>rcv_base</a:t>
              </a:r>
              <a:endParaRPr kumimoji="0" lang="en-US" sz="1800" b="0" i="0" u="none" strike="noStrike" kern="1200" cap="none" spc="0" normalizeH="0" baseline="0" noProof="0" dirty="0">
                <a:ln>
                  <a:noFill/>
                </a:ln>
                <a:solidFill>
                  <a:srgbClr val="0013A3"/>
                </a:solidFill>
                <a:effectLst/>
                <a:uLnTx/>
                <a:uFillTx/>
                <a:latin typeface="Calibri" panose="020F0502020204030204"/>
                <a:ea typeface="+mn-ea"/>
                <a:cs typeface="+mn-cs"/>
              </a:endParaRPr>
            </a:p>
          </p:txBody>
        </p:sp>
        <p:cxnSp>
          <p:nvCxnSpPr>
            <p:cNvPr id="24" name="Straight Arrow Connector 23">
              <a:extLst>
                <a:ext uri="{FF2B5EF4-FFF2-40B4-BE49-F238E27FC236}">
                  <a16:creationId xmlns:a16="http://schemas.microsoft.com/office/drawing/2014/main" id="{FFDA1BD1-92DD-964D-A4AD-4395424A812F}"/>
                </a:ext>
              </a:extLst>
            </p:cNvPr>
            <p:cNvCxnSpPr/>
            <p:nvPr/>
          </p:nvCxnSpPr>
          <p:spPr>
            <a:xfrm flipV="1">
              <a:off x="3340100" y="5523122"/>
              <a:ext cx="0" cy="46990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a16="http://schemas.microsoft.com/office/drawing/2014/main" id="{814D852D-4652-CD46-A032-5387C52666B7}"/>
                </a:ext>
              </a:extLst>
            </p:cNvPr>
            <p:cNvGrpSpPr/>
            <p:nvPr/>
          </p:nvGrpSpPr>
          <p:grpSpPr>
            <a:xfrm>
              <a:off x="7035081" y="4522877"/>
              <a:ext cx="4061808" cy="1981135"/>
              <a:chOff x="7797081" y="4179977"/>
              <a:chExt cx="4061808" cy="1981135"/>
            </a:xfrm>
          </p:grpSpPr>
          <p:sp>
            <p:nvSpPr>
              <p:cNvPr id="25" name="Rectangle 24">
                <a:extLst>
                  <a:ext uri="{FF2B5EF4-FFF2-40B4-BE49-F238E27FC236}">
                    <a16:creationId xmlns:a16="http://schemas.microsoft.com/office/drawing/2014/main" id="{06E499E9-05E0-2848-A525-BB3AC2E78B77}"/>
                  </a:ext>
                </a:extLst>
              </p:cNvPr>
              <p:cNvSpPr/>
              <p:nvPr/>
            </p:nvSpPr>
            <p:spPr>
              <a:xfrm>
                <a:off x="7797081" y="4179977"/>
                <a:ext cx="81951" cy="595223"/>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75E59F90-0AC1-D949-8CB5-B7E829DBDF1B}"/>
                  </a:ext>
                </a:extLst>
              </p:cNvPr>
              <p:cNvSpPr/>
              <p:nvPr/>
            </p:nvSpPr>
            <p:spPr>
              <a:xfrm>
                <a:off x="7797081" y="5565889"/>
                <a:ext cx="81951" cy="595223"/>
              </a:xfrm>
              <a:prstGeom prst="rect">
                <a:avLst/>
              </a:prstGeom>
              <a:solidFill>
                <a:schemeClr val="bg1">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TextBox 27">
                <a:extLst>
                  <a:ext uri="{FF2B5EF4-FFF2-40B4-BE49-F238E27FC236}">
                    <a16:creationId xmlns:a16="http://schemas.microsoft.com/office/drawing/2014/main" id="{0D5C9899-6096-4643-8719-DE793696866F}"/>
                  </a:ext>
                </a:extLst>
              </p:cNvPr>
              <p:cNvSpPr txBox="1"/>
              <p:nvPr/>
            </p:nvSpPr>
            <p:spPr>
              <a:xfrm>
                <a:off x="8089900" y="4279900"/>
                <a:ext cx="209454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received and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B3F847CB-3827-2544-8543-6EF3912864FB}"/>
                  </a:ext>
                </a:extLst>
              </p:cNvPr>
              <p:cNvSpPr txBox="1"/>
              <p:nvPr/>
            </p:nvSpPr>
            <p:spPr>
              <a:xfrm>
                <a:off x="8115300" y="4965700"/>
                <a:ext cx="37435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Out-of-order: received but not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0" name="TextBox 29">
                <a:extLst>
                  <a:ext uri="{FF2B5EF4-FFF2-40B4-BE49-F238E27FC236}">
                    <a16:creationId xmlns:a16="http://schemas.microsoft.com/office/drawing/2014/main" id="{79AF6502-A49B-FB42-8066-694FB04355A3}"/>
                  </a:ext>
                </a:extLst>
              </p:cNvPr>
              <p:cNvSpPr txBox="1"/>
              <p:nvPr/>
            </p:nvSpPr>
            <p:spPr>
              <a:xfrm>
                <a:off x="8089900" y="5664200"/>
                <a:ext cx="13832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Not received</a:t>
                </a:r>
              </a:p>
            </p:txBody>
          </p:sp>
        </p:grpSp>
        <p:sp>
          <p:nvSpPr>
            <p:cNvPr id="32" name="TextBox 31">
              <a:extLst>
                <a:ext uri="{FF2B5EF4-FFF2-40B4-BE49-F238E27FC236}">
                  <a16:creationId xmlns:a16="http://schemas.microsoft.com/office/drawing/2014/main" id="{8AE8A9EC-F9D6-AD41-BDA3-40B447572E22}"/>
                </a:ext>
              </a:extLst>
            </p:cNvPr>
            <p:cNvSpPr txBox="1"/>
            <p:nvPr/>
          </p:nvSpPr>
          <p:spPr>
            <a:xfrm>
              <a:off x="965200" y="4368800"/>
              <a:ext cx="5419817"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Receiver view of sequence number space:</a:t>
              </a:r>
            </a:p>
          </p:txBody>
        </p:sp>
        <p:sp>
          <p:nvSpPr>
            <p:cNvPr id="34" name="Rectangle 33">
              <a:extLst>
                <a:ext uri="{FF2B5EF4-FFF2-40B4-BE49-F238E27FC236}">
                  <a16:creationId xmlns:a16="http://schemas.microsoft.com/office/drawing/2014/main" id="{7C6C7DB5-7268-0B44-A56E-B28CC92134BC}"/>
                </a:ext>
              </a:extLst>
            </p:cNvPr>
            <p:cNvSpPr/>
            <p:nvPr/>
          </p:nvSpPr>
          <p:spPr>
            <a:xfrm>
              <a:off x="7043594" y="5225507"/>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5" name="Rectangle 34">
              <a:extLst>
                <a:ext uri="{FF2B5EF4-FFF2-40B4-BE49-F238E27FC236}">
                  <a16:creationId xmlns:a16="http://schemas.microsoft.com/office/drawing/2014/main" id="{AA046972-9F03-F944-BC25-0B2150456151}"/>
                </a:ext>
              </a:extLst>
            </p:cNvPr>
            <p:cNvSpPr/>
            <p:nvPr/>
          </p:nvSpPr>
          <p:spPr>
            <a:xfrm>
              <a:off x="385589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6" name="Rectangle 35">
              <a:extLst>
                <a:ext uri="{FF2B5EF4-FFF2-40B4-BE49-F238E27FC236}">
                  <a16:creationId xmlns:a16="http://schemas.microsoft.com/office/drawing/2014/main" id="{E2CC5FA3-3D8B-6548-BA93-1DA3D5DF3E6E}"/>
                </a:ext>
              </a:extLst>
            </p:cNvPr>
            <p:cNvSpPr/>
            <p:nvPr/>
          </p:nvSpPr>
          <p:spPr>
            <a:xfrm>
              <a:off x="350029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7" name="Rectangle 36">
              <a:extLst>
                <a:ext uri="{FF2B5EF4-FFF2-40B4-BE49-F238E27FC236}">
                  <a16:creationId xmlns:a16="http://schemas.microsoft.com/office/drawing/2014/main" id="{BB5F6F20-040F-1941-B33E-7134B25528B8}"/>
                </a:ext>
              </a:extLst>
            </p:cNvPr>
            <p:cNvSpPr/>
            <p:nvPr/>
          </p:nvSpPr>
          <p:spPr>
            <a:xfrm>
              <a:off x="3684444" y="4876800"/>
              <a:ext cx="81951" cy="595223"/>
            </a:xfrm>
            <a:prstGeom prst="rect">
              <a:avLst/>
            </a:prstGeom>
            <a:solidFill>
              <a:srgbClr val="DF167A"/>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38" name="TextBox 37">
              <a:extLst>
                <a:ext uri="{FF2B5EF4-FFF2-40B4-BE49-F238E27FC236}">
                  <a16:creationId xmlns:a16="http://schemas.microsoft.com/office/drawing/2014/main" id="{27974E79-9D0E-3745-ABD9-0984B3110ABE}"/>
                </a:ext>
              </a:extLst>
            </p:cNvPr>
            <p:cNvSpPr txBox="1"/>
            <p:nvPr/>
          </p:nvSpPr>
          <p:spPr>
            <a:xfrm>
              <a:off x="1892300" y="5105400"/>
              <a:ext cx="43313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 name="TextBox 38">
              <a:extLst>
                <a:ext uri="{FF2B5EF4-FFF2-40B4-BE49-F238E27FC236}">
                  <a16:creationId xmlns:a16="http://schemas.microsoft.com/office/drawing/2014/main" id="{E72C8E0E-B0A1-2140-BDEC-22D5E69331DA}"/>
                </a:ext>
              </a:extLst>
            </p:cNvPr>
            <p:cNvSpPr txBox="1"/>
            <p:nvPr/>
          </p:nvSpPr>
          <p:spPr>
            <a:xfrm>
              <a:off x="4876800" y="5105400"/>
              <a:ext cx="43313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1" name="Slide Number Placeholder 2">
            <a:extLst>
              <a:ext uri="{FF2B5EF4-FFF2-40B4-BE49-F238E27FC236}">
                <a16:creationId xmlns:a16="http://schemas.microsoft.com/office/drawing/2014/main" id="{D2730539-5138-AA4F-8FB6-75E50809896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67</a:t>
            </a:fld>
            <a:endParaRPr lang="en-US" dirty="0"/>
          </a:p>
        </p:txBody>
      </p:sp>
    </p:spTree>
    <p:extLst>
      <p:ext uri="{BB962C8B-B14F-4D97-AF65-F5344CB8AC3E}">
        <p14:creationId xmlns:p14="http://schemas.microsoft.com/office/powerpoint/2010/main" val="1022194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Go-Back-N in action</a:t>
            </a:r>
            <a:endParaRPr lang="en-US" sz="4400" dirty="0"/>
          </a:p>
        </p:txBody>
      </p:sp>
      <p:sp>
        <p:nvSpPr>
          <p:cNvPr id="108" name="Text Box 4">
            <a:extLst>
              <a:ext uri="{FF2B5EF4-FFF2-40B4-BE49-F238E27FC236}">
                <a16:creationId xmlns:a16="http://schemas.microsoft.com/office/drawing/2014/main" id="{78073BDB-A57A-A349-BAC2-3E6F651411BA}"/>
              </a:ext>
            </a:extLst>
          </p:cNvPr>
          <p:cNvSpPr txBox="1">
            <a:spLocks noChangeArrowheads="1"/>
          </p:cNvSpPr>
          <p:nvPr/>
        </p:nvSpPr>
        <p:spPr bwMode="auto">
          <a:xfrm>
            <a:off x="4770437" y="1531937"/>
            <a:ext cx="1246188"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pkt1</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(wait)</a:t>
            </a:r>
          </a:p>
        </p:txBody>
      </p:sp>
      <p:sp>
        <p:nvSpPr>
          <p:cNvPr id="109" name="Text Box 5">
            <a:extLst>
              <a:ext uri="{FF2B5EF4-FFF2-40B4-BE49-F238E27FC236}">
                <a16:creationId xmlns:a16="http://schemas.microsoft.com/office/drawing/2014/main" id="{551532E5-B9F6-D645-BA17-1BDC2A81DE6A}"/>
              </a:ext>
            </a:extLst>
          </p:cNvPr>
          <p:cNvSpPr txBox="1">
            <a:spLocks noChangeArrowheads="1"/>
          </p:cNvSpPr>
          <p:nvPr/>
        </p:nvSpPr>
        <p:spPr bwMode="auto">
          <a:xfrm>
            <a:off x="5091112" y="1160462"/>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10" name="Text Box 6">
            <a:extLst>
              <a:ext uri="{FF2B5EF4-FFF2-40B4-BE49-F238E27FC236}">
                <a16:creationId xmlns:a16="http://schemas.microsoft.com/office/drawing/2014/main" id="{A94628DF-42AC-0E4A-B609-2C56040AB9D4}"/>
              </a:ext>
            </a:extLst>
          </p:cNvPr>
          <p:cNvSpPr txBox="1">
            <a:spLocks noChangeArrowheads="1"/>
          </p:cNvSpPr>
          <p:nvPr/>
        </p:nvSpPr>
        <p:spPr bwMode="auto">
          <a:xfrm>
            <a:off x="8121650" y="1179512"/>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11" name="Line 14">
            <a:extLst>
              <a:ext uri="{FF2B5EF4-FFF2-40B4-BE49-F238E27FC236}">
                <a16:creationId xmlns:a16="http://schemas.microsoft.com/office/drawing/2014/main" id="{3E685DEE-2DB5-5740-BE6F-2C74E54E1F41}"/>
              </a:ext>
            </a:extLst>
          </p:cNvPr>
          <p:cNvSpPr>
            <a:spLocks noChangeShapeType="1"/>
          </p:cNvSpPr>
          <p:nvPr/>
        </p:nvSpPr>
        <p:spPr bwMode="auto">
          <a:xfrm>
            <a:off x="8196262" y="17780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2" name="Text Box 15">
            <a:extLst>
              <a:ext uri="{FF2B5EF4-FFF2-40B4-BE49-F238E27FC236}">
                <a16:creationId xmlns:a16="http://schemas.microsoft.com/office/drawing/2014/main" id="{AF86798F-8D3B-3F46-8E9A-88A423CB91FE}"/>
              </a:ext>
            </a:extLst>
          </p:cNvPr>
          <p:cNvSpPr txBox="1">
            <a:spLocks noChangeArrowheads="1"/>
          </p:cNvSpPr>
          <p:nvPr/>
        </p:nvSpPr>
        <p:spPr bwMode="auto">
          <a:xfrm>
            <a:off x="8139112" y="1973262"/>
            <a:ext cx="2568575"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pkt0, send ack0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pkt1, send ack1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pkt3,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16" name="Text Box 36">
            <a:extLst>
              <a:ext uri="{FF2B5EF4-FFF2-40B4-BE49-F238E27FC236}">
                <a16:creationId xmlns:a16="http://schemas.microsoft.com/office/drawing/2014/main" id="{964FE54C-5448-C540-B538-09B51BB48337}"/>
              </a:ext>
            </a:extLst>
          </p:cNvPr>
          <p:cNvSpPr txBox="1">
            <a:spLocks noChangeArrowheads="1"/>
          </p:cNvSpPr>
          <p:nvPr/>
        </p:nvSpPr>
        <p:spPr bwMode="auto">
          <a:xfrm>
            <a:off x="4775200" y="4713287"/>
            <a:ext cx="1246187" cy="1082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pkt4</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pkt5</a:t>
            </a:r>
          </a:p>
        </p:txBody>
      </p:sp>
      <p:sp>
        <p:nvSpPr>
          <p:cNvPr id="121" name="Line 17">
            <a:extLst>
              <a:ext uri="{FF2B5EF4-FFF2-40B4-BE49-F238E27FC236}">
                <a16:creationId xmlns:a16="http://schemas.microsoft.com/office/drawing/2014/main" id="{E56FB9D2-45AC-5443-AEF4-39148B03DDDD}"/>
              </a:ext>
            </a:extLst>
          </p:cNvPr>
          <p:cNvSpPr>
            <a:spLocks noChangeShapeType="1"/>
          </p:cNvSpPr>
          <p:nvPr/>
        </p:nvSpPr>
        <p:spPr bwMode="auto">
          <a:xfrm flipH="1">
            <a:off x="6067425" y="2249487"/>
            <a:ext cx="2014537" cy="1066800"/>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B51492D2-F443-DF42-B594-B3FB06C15EF0}"/>
              </a:ext>
            </a:extLst>
          </p:cNvPr>
          <p:cNvGrpSpPr/>
          <p:nvPr/>
        </p:nvGrpSpPr>
        <p:grpSpPr>
          <a:xfrm>
            <a:off x="6059487" y="1725612"/>
            <a:ext cx="2122488" cy="1292225"/>
            <a:chOff x="6059487" y="1725612"/>
            <a:chExt cx="2122488" cy="1292225"/>
          </a:xfrm>
        </p:grpSpPr>
        <p:sp>
          <p:nvSpPr>
            <p:cNvPr id="117" name="Line 7">
              <a:extLst>
                <a:ext uri="{FF2B5EF4-FFF2-40B4-BE49-F238E27FC236}">
                  <a16:creationId xmlns:a16="http://schemas.microsoft.com/office/drawing/2014/main" id="{B2FE61CD-8B0C-B642-BB41-80A1601F10C7}"/>
                </a:ext>
              </a:extLst>
            </p:cNvPr>
            <p:cNvSpPr>
              <a:spLocks noChangeShapeType="1"/>
            </p:cNvSpPr>
            <p:nvPr/>
          </p:nvSpPr>
          <p:spPr bwMode="auto">
            <a:xfrm>
              <a:off x="6061075" y="17256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Line 11">
              <a:extLst>
                <a:ext uri="{FF2B5EF4-FFF2-40B4-BE49-F238E27FC236}">
                  <a16:creationId xmlns:a16="http://schemas.microsoft.com/office/drawing/2014/main" id="{228455C5-D681-384D-AD76-D61774E5E1CD}"/>
                </a:ext>
              </a:extLst>
            </p:cNvPr>
            <p:cNvSpPr>
              <a:spLocks noChangeShapeType="1"/>
            </p:cNvSpPr>
            <p:nvPr/>
          </p:nvSpPr>
          <p:spPr bwMode="auto">
            <a:xfrm>
              <a:off x="6059487" y="2000250"/>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Line 12">
              <a:extLst>
                <a:ext uri="{FF2B5EF4-FFF2-40B4-BE49-F238E27FC236}">
                  <a16:creationId xmlns:a16="http://schemas.microsoft.com/office/drawing/2014/main" id="{465896CF-249D-3347-9172-240118AF405B}"/>
                </a:ext>
              </a:extLst>
            </p:cNvPr>
            <p:cNvSpPr>
              <a:spLocks noChangeShapeType="1"/>
            </p:cNvSpPr>
            <p:nvPr/>
          </p:nvSpPr>
          <p:spPr bwMode="auto">
            <a:xfrm>
              <a:off x="6075362" y="2263775"/>
              <a:ext cx="876300" cy="2000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Line 13">
              <a:extLst>
                <a:ext uri="{FF2B5EF4-FFF2-40B4-BE49-F238E27FC236}">
                  <a16:creationId xmlns:a16="http://schemas.microsoft.com/office/drawing/2014/main" id="{6D003599-FAD5-2A43-BCF2-8C9D5635EAA7}"/>
                </a:ext>
              </a:extLst>
            </p:cNvPr>
            <p:cNvSpPr>
              <a:spLocks noChangeShapeType="1"/>
            </p:cNvSpPr>
            <p:nvPr/>
          </p:nvSpPr>
          <p:spPr bwMode="auto">
            <a:xfrm>
              <a:off x="6081712" y="2549525"/>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19">
              <a:extLst>
                <a:ext uri="{FF2B5EF4-FFF2-40B4-BE49-F238E27FC236}">
                  <a16:creationId xmlns:a16="http://schemas.microsoft.com/office/drawing/2014/main" id="{6FFC0E8C-8B36-B744-B255-B1213F7C3B36}"/>
                </a:ext>
              </a:extLst>
            </p:cNvPr>
            <p:cNvSpPr txBox="1">
              <a:spLocks noChangeArrowheads="1"/>
            </p:cNvSpPr>
            <p:nvPr/>
          </p:nvSpPr>
          <p:spPr bwMode="auto">
            <a:xfrm>
              <a:off x="6837362" y="2298700"/>
              <a:ext cx="341313"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3" name="Text Box 20">
              <a:extLst>
                <a:ext uri="{FF2B5EF4-FFF2-40B4-BE49-F238E27FC236}">
                  <a16:creationId xmlns:a16="http://schemas.microsoft.com/office/drawing/2014/main" id="{999FCA58-CB9B-B749-BA08-25AB40ACE0A2}"/>
                </a:ext>
              </a:extLst>
            </p:cNvPr>
            <p:cNvSpPr txBox="1">
              <a:spLocks noChangeArrowheads="1"/>
            </p:cNvSpPr>
            <p:nvPr/>
          </p:nvSpPr>
          <p:spPr bwMode="auto">
            <a:xfrm>
              <a:off x="6996112" y="2319337"/>
              <a:ext cx="522288"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sp>
        <p:nvSpPr>
          <p:cNvPr id="124" name="Line 21">
            <a:extLst>
              <a:ext uri="{FF2B5EF4-FFF2-40B4-BE49-F238E27FC236}">
                <a16:creationId xmlns:a16="http://schemas.microsoft.com/office/drawing/2014/main" id="{82EB3AA5-A272-9741-98D1-88E47FABEAC6}"/>
              </a:ext>
            </a:extLst>
          </p:cNvPr>
          <p:cNvSpPr>
            <a:spLocks noChangeShapeType="1"/>
          </p:cNvSpPr>
          <p:nvPr/>
        </p:nvSpPr>
        <p:spPr bwMode="auto">
          <a:xfrm flipH="1">
            <a:off x="6064250" y="2535237"/>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Line 24">
            <a:extLst>
              <a:ext uri="{FF2B5EF4-FFF2-40B4-BE49-F238E27FC236}">
                <a16:creationId xmlns:a16="http://schemas.microsoft.com/office/drawing/2014/main" id="{E42793DA-B54F-8A4A-B169-AADC48D8492B}"/>
              </a:ext>
            </a:extLst>
          </p:cNvPr>
          <p:cNvSpPr>
            <a:spLocks noChangeShapeType="1"/>
          </p:cNvSpPr>
          <p:nvPr/>
        </p:nvSpPr>
        <p:spPr bwMode="auto">
          <a:xfrm>
            <a:off x="6067425" y="3371850"/>
            <a:ext cx="2100262"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Line 25">
            <a:extLst>
              <a:ext uri="{FF2B5EF4-FFF2-40B4-BE49-F238E27FC236}">
                <a16:creationId xmlns:a16="http://schemas.microsoft.com/office/drawing/2014/main" id="{F496288B-3032-8C46-B36C-DC6EE518FC26}"/>
              </a:ext>
            </a:extLst>
          </p:cNvPr>
          <p:cNvSpPr>
            <a:spLocks noChangeShapeType="1"/>
          </p:cNvSpPr>
          <p:nvPr/>
        </p:nvSpPr>
        <p:spPr bwMode="auto">
          <a:xfrm>
            <a:off x="6099175" y="3690937"/>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Line 26">
            <a:extLst>
              <a:ext uri="{FF2B5EF4-FFF2-40B4-BE49-F238E27FC236}">
                <a16:creationId xmlns:a16="http://schemas.microsoft.com/office/drawing/2014/main" id="{567E0CBA-D560-7142-9ABA-AC076E08A151}"/>
              </a:ext>
            </a:extLst>
          </p:cNvPr>
          <p:cNvSpPr>
            <a:spLocks noChangeShapeType="1"/>
          </p:cNvSpPr>
          <p:nvPr/>
        </p:nvSpPr>
        <p:spPr bwMode="auto">
          <a:xfrm flipH="1">
            <a:off x="6096000" y="3065462"/>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9" name="Group 8">
            <a:extLst>
              <a:ext uri="{FF2B5EF4-FFF2-40B4-BE49-F238E27FC236}">
                <a16:creationId xmlns:a16="http://schemas.microsoft.com/office/drawing/2014/main" id="{FEA4268D-2918-6446-A65A-828C5CA72DEE}"/>
              </a:ext>
            </a:extLst>
          </p:cNvPr>
          <p:cNvGrpSpPr/>
          <p:nvPr/>
        </p:nvGrpSpPr>
        <p:grpSpPr>
          <a:xfrm>
            <a:off x="4081462" y="2254250"/>
            <a:ext cx="1978025" cy="2543175"/>
            <a:chOff x="4081462" y="2254250"/>
            <a:chExt cx="1978025" cy="2543175"/>
          </a:xfrm>
        </p:grpSpPr>
        <p:pic>
          <p:nvPicPr>
            <p:cNvPr id="114" name="Picture 34" descr="alarm_clock_ringing">
              <a:extLst>
                <a:ext uri="{FF2B5EF4-FFF2-40B4-BE49-F238E27FC236}">
                  <a16:creationId xmlns:a16="http://schemas.microsoft.com/office/drawing/2014/main" id="{6923BC91-E9C5-D049-B59C-D41625176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1462" y="4283075"/>
              <a:ext cx="436563"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 name="Text Box 35">
              <a:extLst>
                <a:ext uri="{FF2B5EF4-FFF2-40B4-BE49-F238E27FC236}">
                  <a16:creationId xmlns:a16="http://schemas.microsoft.com/office/drawing/2014/main" id="{171ECC6D-E77E-7541-880B-B7D3C99DC8C1}"/>
                </a:ext>
              </a:extLst>
            </p:cNvPr>
            <p:cNvSpPr txBox="1">
              <a:spLocks noChangeArrowheads="1"/>
            </p:cNvSpPr>
            <p:nvPr/>
          </p:nvSpPr>
          <p:spPr bwMode="auto">
            <a:xfrm>
              <a:off x="4449762" y="4498975"/>
              <a:ext cx="1538288" cy="298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pkt 2 timeout</a:t>
              </a:r>
            </a:p>
          </p:txBody>
        </p:sp>
        <p:grpSp>
          <p:nvGrpSpPr>
            <p:cNvPr id="128" name="Group 29">
              <a:extLst>
                <a:ext uri="{FF2B5EF4-FFF2-40B4-BE49-F238E27FC236}">
                  <a16:creationId xmlns:a16="http://schemas.microsoft.com/office/drawing/2014/main" id="{CCD75B32-9279-9249-845C-EEAC69B59B93}"/>
                </a:ext>
              </a:extLst>
            </p:cNvPr>
            <p:cNvGrpSpPr>
              <a:grpSpLocks/>
            </p:cNvGrpSpPr>
            <p:nvPr/>
          </p:nvGrpSpPr>
          <p:grpSpPr bwMode="auto">
            <a:xfrm>
              <a:off x="5956300" y="2254250"/>
              <a:ext cx="103187" cy="2462212"/>
              <a:chOff x="3651" y="1878"/>
              <a:chExt cx="78" cy="963"/>
            </a:xfrm>
          </p:grpSpPr>
          <p:sp>
            <p:nvSpPr>
              <p:cNvPr id="129" name="Line 30">
                <a:extLst>
                  <a:ext uri="{FF2B5EF4-FFF2-40B4-BE49-F238E27FC236}">
                    <a16:creationId xmlns:a16="http://schemas.microsoft.com/office/drawing/2014/main" id="{968CAD8F-1975-844E-A2BC-06214EDA9B2E}"/>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0" name="Line 31">
                <a:extLst>
                  <a:ext uri="{FF2B5EF4-FFF2-40B4-BE49-F238E27FC236}">
                    <a16:creationId xmlns:a16="http://schemas.microsoft.com/office/drawing/2014/main" id="{46F70D7C-544C-D549-80EC-BBE7913442BA}"/>
                  </a:ext>
                </a:extLst>
              </p:cNvPr>
              <p:cNvSpPr>
                <a:spLocks noChangeShapeType="1"/>
              </p:cNvSpPr>
              <p:nvPr/>
            </p:nvSpPr>
            <p:spPr bwMode="auto">
              <a:xfrm flipH="1">
                <a:off x="3651" y="1878"/>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32">
                <a:extLst>
                  <a:ext uri="{FF2B5EF4-FFF2-40B4-BE49-F238E27FC236}">
                    <a16:creationId xmlns:a16="http://schemas.microsoft.com/office/drawing/2014/main" id="{7CCD21DE-7848-8E49-8DFB-3B7580C3720B}"/>
                  </a:ext>
                </a:extLst>
              </p:cNvPr>
              <p:cNvSpPr>
                <a:spLocks noChangeShapeType="1"/>
              </p:cNvSpPr>
              <p:nvPr/>
            </p:nvSpPr>
            <p:spPr bwMode="auto">
              <a:xfrm flipH="1">
                <a:off x="3651" y="2841"/>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1" name="Group 10">
            <a:extLst>
              <a:ext uri="{FF2B5EF4-FFF2-40B4-BE49-F238E27FC236}">
                <a16:creationId xmlns:a16="http://schemas.microsoft.com/office/drawing/2014/main" id="{B43C2478-ADE4-9940-A00F-07B0A8A168AB}"/>
              </a:ext>
            </a:extLst>
          </p:cNvPr>
          <p:cNvGrpSpPr/>
          <p:nvPr/>
        </p:nvGrpSpPr>
        <p:grpSpPr>
          <a:xfrm>
            <a:off x="6061075" y="4884737"/>
            <a:ext cx="2114550" cy="1179513"/>
            <a:chOff x="6061075" y="4884737"/>
            <a:chExt cx="2114550" cy="1179513"/>
          </a:xfrm>
        </p:grpSpPr>
        <p:sp>
          <p:nvSpPr>
            <p:cNvPr id="132" name="Line 37">
              <a:extLst>
                <a:ext uri="{FF2B5EF4-FFF2-40B4-BE49-F238E27FC236}">
                  <a16:creationId xmlns:a16="http://schemas.microsoft.com/office/drawing/2014/main" id="{87F3997F-AC6F-E94C-BDDA-D675458BE183}"/>
                </a:ext>
              </a:extLst>
            </p:cNvPr>
            <p:cNvSpPr>
              <a:spLocks noChangeShapeType="1"/>
            </p:cNvSpPr>
            <p:nvPr/>
          </p:nvSpPr>
          <p:spPr bwMode="auto">
            <a:xfrm>
              <a:off x="6075362" y="4884737"/>
              <a:ext cx="2100263"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3" name="Line 38">
              <a:extLst>
                <a:ext uri="{FF2B5EF4-FFF2-40B4-BE49-F238E27FC236}">
                  <a16:creationId xmlns:a16="http://schemas.microsoft.com/office/drawing/2014/main" id="{F145FE1E-AA9A-9247-82EE-3228DB0DB25A}"/>
                </a:ext>
              </a:extLst>
            </p:cNvPr>
            <p:cNvSpPr>
              <a:spLocks noChangeShapeType="1"/>
            </p:cNvSpPr>
            <p:nvPr/>
          </p:nvSpPr>
          <p:spPr bwMode="auto">
            <a:xfrm>
              <a:off x="6067425" y="51292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4" name="Line 39">
              <a:extLst>
                <a:ext uri="{FF2B5EF4-FFF2-40B4-BE49-F238E27FC236}">
                  <a16:creationId xmlns:a16="http://schemas.microsoft.com/office/drawing/2014/main" id="{A6917865-5501-404F-B05D-FD50B31DAC19}"/>
                </a:ext>
              </a:extLst>
            </p:cNvPr>
            <p:cNvSpPr>
              <a:spLocks noChangeShapeType="1"/>
            </p:cNvSpPr>
            <p:nvPr/>
          </p:nvSpPr>
          <p:spPr bwMode="auto">
            <a:xfrm>
              <a:off x="6061075" y="5362575"/>
              <a:ext cx="2101850"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5" name="Line 40">
              <a:extLst>
                <a:ext uri="{FF2B5EF4-FFF2-40B4-BE49-F238E27FC236}">
                  <a16:creationId xmlns:a16="http://schemas.microsoft.com/office/drawing/2014/main" id="{C1F71149-521E-A245-80B1-E26288E6E967}"/>
                </a:ext>
              </a:extLst>
            </p:cNvPr>
            <p:cNvSpPr>
              <a:spLocks noChangeShapeType="1"/>
            </p:cNvSpPr>
            <p:nvPr/>
          </p:nvSpPr>
          <p:spPr bwMode="auto">
            <a:xfrm>
              <a:off x="6064250" y="5595937"/>
              <a:ext cx="2100262"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36" name="Text Box 41">
            <a:extLst>
              <a:ext uri="{FF2B5EF4-FFF2-40B4-BE49-F238E27FC236}">
                <a16:creationId xmlns:a16="http://schemas.microsoft.com/office/drawing/2014/main" id="{C2E1F2DD-A0AF-3A4F-84ED-5EB921B7EA8C}"/>
              </a:ext>
            </a:extLst>
          </p:cNvPr>
          <p:cNvSpPr txBox="1">
            <a:spLocks noChangeArrowheads="1"/>
          </p:cNvSpPr>
          <p:nvPr/>
        </p:nvSpPr>
        <p:spPr bwMode="auto">
          <a:xfrm>
            <a:off x="8135937" y="3497262"/>
            <a:ext cx="2413000"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pkt4,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37" name="Text Box 42">
            <a:extLst>
              <a:ext uri="{FF2B5EF4-FFF2-40B4-BE49-F238E27FC236}">
                <a16:creationId xmlns:a16="http://schemas.microsoft.com/office/drawing/2014/main" id="{9460E1DE-6181-0944-8A7F-243E2C9494FD}"/>
              </a:ext>
            </a:extLst>
          </p:cNvPr>
          <p:cNvSpPr txBox="1">
            <a:spLocks noChangeArrowheads="1"/>
          </p:cNvSpPr>
          <p:nvPr/>
        </p:nvSpPr>
        <p:spPr bwMode="auto">
          <a:xfrm>
            <a:off x="8154987" y="4017962"/>
            <a:ext cx="2413000"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pkt5, discard,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(re)send ack1</a:t>
            </a:r>
          </a:p>
        </p:txBody>
      </p:sp>
      <p:sp>
        <p:nvSpPr>
          <p:cNvPr id="138" name="Text Box 43">
            <a:extLst>
              <a:ext uri="{FF2B5EF4-FFF2-40B4-BE49-F238E27FC236}">
                <a16:creationId xmlns:a16="http://schemas.microsoft.com/office/drawing/2014/main" id="{9372D8AC-242E-6F41-B4F3-7282D16B0794}"/>
              </a:ext>
            </a:extLst>
          </p:cNvPr>
          <p:cNvSpPr txBox="1">
            <a:spLocks noChangeArrowheads="1"/>
          </p:cNvSpPr>
          <p:nvPr/>
        </p:nvSpPr>
        <p:spPr bwMode="auto">
          <a:xfrm>
            <a:off x="8166100" y="5172075"/>
            <a:ext cx="2965450" cy="10826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pkt2, deliver, send ack2</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pkt3, deliver, send ack3</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pkt4, deliver, send ack4</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pkt5, deliver, send ack5</a:t>
            </a:r>
          </a:p>
        </p:txBody>
      </p:sp>
      <p:sp>
        <p:nvSpPr>
          <p:cNvPr id="139" name="Text Box 44">
            <a:extLst>
              <a:ext uri="{FF2B5EF4-FFF2-40B4-BE49-F238E27FC236}">
                <a16:creationId xmlns:a16="http://schemas.microsoft.com/office/drawing/2014/main" id="{3FF05DAC-881F-5A4C-85B0-7DEC9D8730CF}"/>
              </a:ext>
            </a:extLst>
          </p:cNvPr>
          <p:cNvSpPr txBox="1">
            <a:spLocks noChangeArrowheads="1"/>
          </p:cNvSpPr>
          <p:nvPr/>
        </p:nvSpPr>
        <p:spPr bwMode="auto">
          <a:xfrm>
            <a:off x="4217987" y="4000500"/>
            <a:ext cx="181133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ignore duplicate ACK</a:t>
            </a:r>
          </a:p>
        </p:txBody>
      </p:sp>
      <p:sp>
        <p:nvSpPr>
          <p:cNvPr id="143" name="Text Box 59">
            <a:extLst>
              <a:ext uri="{FF2B5EF4-FFF2-40B4-BE49-F238E27FC236}">
                <a16:creationId xmlns:a16="http://schemas.microsoft.com/office/drawing/2014/main" id="{FB2F6CDE-F6A8-F844-B10B-589750594621}"/>
              </a:ext>
            </a:extLst>
          </p:cNvPr>
          <p:cNvSpPr txBox="1">
            <a:spLocks noChangeArrowheads="1"/>
          </p:cNvSpPr>
          <p:nvPr/>
        </p:nvSpPr>
        <p:spPr bwMode="auto">
          <a:xfrm>
            <a:off x="2278062" y="1223962"/>
            <a:ext cx="214630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sng" strike="noStrike" kern="0" cap="none" spc="0" normalizeH="0" baseline="0" noProof="0">
                <a:ln>
                  <a:noFill/>
                </a:ln>
                <a:solidFill>
                  <a:srgbClr val="000099"/>
                </a:solidFill>
                <a:effectLst/>
                <a:uLnTx/>
                <a:uFillTx/>
                <a:latin typeface="Tahoma" charset="0"/>
                <a:ea typeface="ＭＳ Ｐゴシック" charset="0"/>
                <a:cs typeface="+mn-cs"/>
              </a:rPr>
              <a:t>sender window (N=4)</a:t>
            </a:r>
          </a:p>
        </p:txBody>
      </p:sp>
      <p:grpSp>
        <p:nvGrpSpPr>
          <p:cNvPr id="4" name="Group 3">
            <a:extLst>
              <a:ext uri="{FF2B5EF4-FFF2-40B4-BE49-F238E27FC236}">
                <a16:creationId xmlns:a16="http://schemas.microsoft.com/office/drawing/2014/main" id="{76DDE7CA-1E78-DA4A-AE1B-74DF7C479CF1}"/>
              </a:ext>
            </a:extLst>
          </p:cNvPr>
          <p:cNvGrpSpPr/>
          <p:nvPr/>
        </p:nvGrpSpPr>
        <p:grpSpPr>
          <a:xfrm>
            <a:off x="2317750" y="1570037"/>
            <a:ext cx="1520825" cy="1150938"/>
            <a:chOff x="2317750" y="1570037"/>
            <a:chExt cx="1520825" cy="1150938"/>
          </a:xfrm>
        </p:grpSpPr>
        <p:grpSp>
          <p:nvGrpSpPr>
            <p:cNvPr id="140" name="Group 65">
              <a:extLst>
                <a:ext uri="{FF2B5EF4-FFF2-40B4-BE49-F238E27FC236}">
                  <a16:creationId xmlns:a16="http://schemas.microsoft.com/office/drawing/2014/main" id="{931A5080-440D-784B-A586-03D399A7E982}"/>
                </a:ext>
              </a:extLst>
            </p:cNvPr>
            <p:cNvGrpSpPr>
              <a:grpSpLocks/>
            </p:cNvGrpSpPr>
            <p:nvPr/>
          </p:nvGrpSpPr>
          <p:grpSpPr bwMode="auto">
            <a:xfrm>
              <a:off x="2320925" y="1570037"/>
              <a:ext cx="1512887" cy="304800"/>
              <a:chOff x="115" y="914"/>
              <a:chExt cx="953" cy="192"/>
            </a:xfrm>
          </p:grpSpPr>
          <p:sp>
            <p:nvSpPr>
              <p:cNvPr id="141" name="Rectangle 60">
                <a:extLst>
                  <a:ext uri="{FF2B5EF4-FFF2-40B4-BE49-F238E27FC236}">
                    <a16:creationId xmlns:a16="http://schemas.microsoft.com/office/drawing/2014/main" id="{B26ABC90-7E5F-8A4E-8270-EAE554611A43}"/>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2" name="Text Box 46">
                <a:extLst>
                  <a:ext uri="{FF2B5EF4-FFF2-40B4-BE49-F238E27FC236}">
                    <a16:creationId xmlns:a16="http://schemas.microsoft.com/office/drawing/2014/main" id="{7BFA6562-0DAC-EB45-9C52-212661A48237}"/>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4" name="Group 67">
              <a:extLst>
                <a:ext uri="{FF2B5EF4-FFF2-40B4-BE49-F238E27FC236}">
                  <a16:creationId xmlns:a16="http://schemas.microsoft.com/office/drawing/2014/main" id="{58213E82-566B-494B-9703-4038DD2EF040}"/>
                </a:ext>
              </a:extLst>
            </p:cNvPr>
            <p:cNvGrpSpPr>
              <a:grpSpLocks/>
            </p:cNvGrpSpPr>
            <p:nvPr/>
          </p:nvGrpSpPr>
          <p:grpSpPr bwMode="auto">
            <a:xfrm>
              <a:off x="2317750" y="1855787"/>
              <a:ext cx="1512887" cy="304800"/>
              <a:chOff x="115" y="914"/>
              <a:chExt cx="953" cy="192"/>
            </a:xfrm>
          </p:grpSpPr>
          <p:sp>
            <p:nvSpPr>
              <p:cNvPr id="145" name="Rectangle 68">
                <a:extLst>
                  <a:ext uri="{FF2B5EF4-FFF2-40B4-BE49-F238E27FC236}">
                    <a16:creationId xmlns:a16="http://schemas.microsoft.com/office/drawing/2014/main" id="{4568CC56-ACBD-D74D-BF0B-726A16BC810C}"/>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9">
                <a:extLst>
                  <a:ext uri="{FF2B5EF4-FFF2-40B4-BE49-F238E27FC236}">
                    <a16:creationId xmlns:a16="http://schemas.microsoft.com/office/drawing/2014/main" id="{407928DF-AB75-9C4A-93E1-B6C00F1ED1ED}"/>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7" name="Group 70">
              <a:extLst>
                <a:ext uri="{FF2B5EF4-FFF2-40B4-BE49-F238E27FC236}">
                  <a16:creationId xmlns:a16="http://schemas.microsoft.com/office/drawing/2014/main" id="{00B20D72-C787-994E-A325-6842B818626F}"/>
                </a:ext>
              </a:extLst>
            </p:cNvPr>
            <p:cNvGrpSpPr>
              <a:grpSpLocks/>
            </p:cNvGrpSpPr>
            <p:nvPr/>
          </p:nvGrpSpPr>
          <p:grpSpPr bwMode="auto">
            <a:xfrm>
              <a:off x="2325687" y="2141537"/>
              <a:ext cx="1512888" cy="304800"/>
              <a:chOff x="115" y="914"/>
              <a:chExt cx="953" cy="192"/>
            </a:xfrm>
          </p:grpSpPr>
          <p:sp>
            <p:nvSpPr>
              <p:cNvPr id="148" name="Rectangle 71">
                <a:extLst>
                  <a:ext uri="{FF2B5EF4-FFF2-40B4-BE49-F238E27FC236}">
                    <a16:creationId xmlns:a16="http://schemas.microsoft.com/office/drawing/2014/main" id="{CB23F592-B205-C747-BC5C-8DED1F25489A}"/>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9" name="Text Box 72">
                <a:extLst>
                  <a:ext uri="{FF2B5EF4-FFF2-40B4-BE49-F238E27FC236}">
                    <a16:creationId xmlns:a16="http://schemas.microsoft.com/office/drawing/2014/main" id="{3023C1E8-641E-D34A-BDDD-05F2D4DF44B2}"/>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nvGrpSpPr>
            <p:cNvPr id="150" name="Group 73">
              <a:extLst>
                <a:ext uri="{FF2B5EF4-FFF2-40B4-BE49-F238E27FC236}">
                  <a16:creationId xmlns:a16="http://schemas.microsoft.com/office/drawing/2014/main" id="{40BB12DF-C4A4-6A41-A0BD-D8F19F8C262D}"/>
                </a:ext>
              </a:extLst>
            </p:cNvPr>
            <p:cNvGrpSpPr>
              <a:grpSpLocks/>
            </p:cNvGrpSpPr>
            <p:nvPr/>
          </p:nvGrpSpPr>
          <p:grpSpPr bwMode="auto">
            <a:xfrm>
              <a:off x="2322512" y="2416175"/>
              <a:ext cx="1512888" cy="304800"/>
              <a:chOff x="115" y="914"/>
              <a:chExt cx="953" cy="192"/>
            </a:xfrm>
          </p:grpSpPr>
          <p:sp>
            <p:nvSpPr>
              <p:cNvPr id="151" name="Rectangle 74">
                <a:extLst>
                  <a:ext uri="{FF2B5EF4-FFF2-40B4-BE49-F238E27FC236}">
                    <a16:creationId xmlns:a16="http://schemas.microsoft.com/office/drawing/2014/main" id="{89CB1498-6077-D041-AC57-35BA218CB0F4}"/>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75">
                <a:extLst>
                  <a:ext uri="{FF2B5EF4-FFF2-40B4-BE49-F238E27FC236}">
                    <a16:creationId xmlns:a16="http://schemas.microsoft.com/office/drawing/2014/main" id="{51265616-94AA-1940-B75F-94B688FDD5BE}"/>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grpSp>
        <p:nvGrpSpPr>
          <p:cNvPr id="8" name="Group 7">
            <a:extLst>
              <a:ext uri="{FF2B5EF4-FFF2-40B4-BE49-F238E27FC236}">
                <a16:creationId xmlns:a16="http://schemas.microsoft.com/office/drawing/2014/main" id="{453FA832-3142-3345-8926-97B188BFCE5C}"/>
              </a:ext>
            </a:extLst>
          </p:cNvPr>
          <p:cNvGrpSpPr/>
          <p:nvPr/>
        </p:nvGrpSpPr>
        <p:grpSpPr>
          <a:xfrm>
            <a:off x="2319337" y="3135312"/>
            <a:ext cx="3749675" cy="369332"/>
            <a:chOff x="2319337" y="3135312"/>
            <a:chExt cx="3749675" cy="369332"/>
          </a:xfrm>
        </p:grpSpPr>
        <p:sp>
          <p:nvSpPr>
            <p:cNvPr id="153" name="Rectangle 79">
              <a:extLst>
                <a:ext uri="{FF2B5EF4-FFF2-40B4-BE49-F238E27FC236}">
                  <a16:creationId xmlns:a16="http://schemas.microsoft.com/office/drawing/2014/main" id="{136FFCEA-08CB-4B46-986C-2B7FBEB6B3C9}"/>
                </a:ext>
              </a:extLst>
            </p:cNvPr>
            <p:cNvSpPr>
              <a:spLocks noChangeArrowheads="1"/>
            </p:cNvSpPr>
            <p:nvPr/>
          </p:nvSpPr>
          <p:spPr bwMode="auto">
            <a:xfrm>
              <a:off x="2533650" y="3221037"/>
              <a:ext cx="628650" cy="228600"/>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6" name="Group 5">
              <a:extLst>
                <a:ext uri="{FF2B5EF4-FFF2-40B4-BE49-F238E27FC236}">
                  <a16:creationId xmlns:a16="http://schemas.microsoft.com/office/drawing/2014/main" id="{D1DC4FE7-5ADF-3340-99A4-F8E562CC9D77}"/>
                </a:ext>
              </a:extLst>
            </p:cNvPr>
            <p:cNvGrpSpPr/>
            <p:nvPr/>
          </p:nvGrpSpPr>
          <p:grpSpPr>
            <a:xfrm>
              <a:off x="2319337" y="3135312"/>
              <a:ext cx="3749675" cy="369332"/>
              <a:chOff x="2319337" y="3135312"/>
              <a:chExt cx="3749675" cy="369332"/>
            </a:xfrm>
          </p:grpSpPr>
          <p:sp>
            <p:nvSpPr>
              <p:cNvPr id="113" name="Text Box 22">
                <a:extLst>
                  <a:ext uri="{FF2B5EF4-FFF2-40B4-BE49-F238E27FC236}">
                    <a16:creationId xmlns:a16="http://schemas.microsoft.com/office/drawing/2014/main" id="{E3AAA9D4-24A2-9445-B632-A99BE73DC655}"/>
                  </a:ext>
                </a:extLst>
              </p:cNvPr>
              <p:cNvSpPr txBox="1">
                <a:spLocks noChangeArrowheads="1"/>
              </p:cNvSpPr>
              <p:nvPr/>
            </p:nvSpPr>
            <p:spPr bwMode="auto">
              <a:xfrm>
                <a:off x="3894955" y="3135312"/>
                <a:ext cx="2174057"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ack0, send pkt4</a:t>
                </a:r>
              </a:p>
            </p:txBody>
          </p:sp>
          <p:sp>
            <p:nvSpPr>
              <p:cNvPr id="154" name="Text Box 80">
                <a:extLst>
                  <a:ext uri="{FF2B5EF4-FFF2-40B4-BE49-F238E27FC236}">
                    <a16:creationId xmlns:a16="http://schemas.microsoft.com/office/drawing/2014/main" id="{60379420-DE18-E947-A726-0A6ECF67B96A}"/>
                  </a:ext>
                </a:extLst>
              </p:cNvPr>
              <p:cNvSpPr txBox="1">
                <a:spLocks noChangeArrowheads="1"/>
              </p:cNvSpPr>
              <p:nvPr/>
            </p:nvSpPr>
            <p:spPr bwMode="auto">
              <a:xfrm>
                <a:off x="2319337" y="3186112"/>
                <a:ext cx="151288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1 2 3 4</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5 6 7 8 </a:t>
                </a:r>
              </a:p>
            </p:txBody>
          </p:sp>
        </p:grpSp>
      </p:grpSp>
      <p:grpSp>
        <p:nvGrpSpPr>
          <p:cNvPr id="10" name="Group 9">
            <a:extLst>
              <a:ext uri="{FF2B5EF4-FFF2-40B4-BE49-F238E27FC236}">
                <a16:creationId xmlns:a16="http://schemas.microsoft.com/office/drawing/2014/main" id="{1269BB31-73E3-7544-97DE-32AB0574DD7B}"/>
              </a:ext>
            </a:extLst>
          </p:cNvPr>
          <p:cNvGrpSpPr/>
          <p:nvPr/>
        </p:nvGrpSpPr>
        <p:grpSpPr>
          <a:xfrm>
            <a:off x="2305050" y="4754562"/>
            <a:ext cx="1520825" cy="1050925"/>
            <a:chOff x="2305050" y="4754562"/>
            <a:chExt cx="1520825" cy="1050925"/>
          </a:xfrm>
        </p:grpSpPr>
        <p:grpSp>
          <p:nvGrpSpPr>
            <p:cNvPr id="158" name="Group 85">
              <a:extLst>
                <a:ext uri="{FF2B5EF4-FFF2-40B4-BE49-F238E27FC236}">
                  <a16:creationId xmlns:a16="http://schemas.microsoft.com/office/drawing/2014/main" id="{03417B8E-F478-8C46-B780-7DF3A846A09A}"/>
                </a:ext>
              </a:extLst>
            </p:cNvPr>
            <p:cNvGrpSpPr>
              <a:grpSpLocks/>
            </p:cNvGrpSpPr>
            <p:nvPr/>
          </p:nvGrpSpPr>
          <p:grpSpPr bwMode="auto">
            <a:xfrm>
              <a:off x="2305050" y="4754562"/>
              <a:ext cx="1512887" cy="304800"/>
              <a:chOff x="112" y="2105"/>
              <a:chExt cx="953" cy="192"/>
            </a:xfrm>
          </p:grpSpPr>
          <p:sp>
            <p:nvSpPr>
              <p:cNvPr id="159" name="Rectangle 86">
                <a:extLst>
                  <a:ext uri="{FF2B5EF4-FFF2-40B4-BE49-F238E27FC236}">
                    <a16:creationId xmlns:a16="http://schemas.microsoft.com/office/drawing/2014/main" id="{51D5A277-3EBC-904A-AC8D-23CF45D5EF67}"/>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0" name="Text Box 87">
                <a:extLst>
                  <a:ext uri="{FF2B5EF4-FFF2-40B4-BE49-F238E27FC236}">
                    <a16:creationId xmlns:a16="http://schemas.microsoft.com/office/drawing/2014/main" id="{B4DADF2A-5673-3046-9E59-DCC911CA29C8}"/>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1" name="Group 88">
              <a:extLst>
                <a:ext uri="{FF2B5EF4-FFF2-40B4-BE49-F238E27FC236}">
                  <a16:creationId xmlns:a16="http://schemas.microsoft.com/office/drawing/2014/main" id="{73C5048A-4F54-D24B-B928-04D9BDFC162C}"/>
                </a:ext>
              </a:extLst>
            </p:cNvPr>
            <p:cNvGrpSpPr>
              <a:grpSpLocks/>
            </p:cNvGrpSpPr>
            <p:nvPr/>
          </p:nvGrpSpPr>
          <p:grpSpPr bwMode="auto">
            <a:xfrm>
              <a:off x="2312987" y="4995862"/>
              <a:ext cx="1512888" cy="304800"/>
              <a:chOff x="112" y="2105"/>
              <a:chExt cx="953" cy="192"/>
            </a:xfrm>
          </p:grpSpPr>
          <p:sp>
            <p:nvSpPr>
              <p:cNvPr id="162" name="Rectangle 89">
                <a:extLst>
                  <a:ext uri="{FF2B5EF4-FFF2-40B4-BE49-F238E27FC236}">
                    <a16:creationId xmlns:a16="http://schemas.microsoft.com/office/drawing/2014/main" id="{2DE076E2-D66C-3A41-9D7C-1EAD271BB244}"/>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3" name="Text Box 90">
                <a:extLst>
                  <a:ext uri="{FF2B5EF4-FFF2-40B4-BE49-F238E27FC236}">
                    <a16:creationId xmlns:a16="http://schemas.microsoft.com/office/drawing/2014/main" id="{4E90CC58-BC14-8A46-9EF1-B2445A87ACD6}"/>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grpSp>
          <p:nvGrpSpPr>
            <p:cNvPr id="164" name="Group 91">
              <a:extLst>
                <a:ext uri="{FF2B5EF4-FFF2-40B4-BE49-F238E27FC236}">
                  <a16:creationId xmlns:a16="http://schemas.microsoft.com/office/drawing/2014/main" id="{FC55D8F5-B4F7-874A-8587-FEFF1658A4DF}"/>
                </a:ext>
              </a:extLst>
            </p:cNvPr>
            <p:cNvGrpSpPr>
              <a:grpSpLocks/>
            </p:cNvGrpSpPr>
            <p:nvPr/>
          </p:nvGrpSpPr>
          <p:grpSpPr bwMode="auto">
            <a:xfrm>
              <a:off x="2309812" y="5259387"/>
              <a:ext cx="1512888" cy="304800"/>
              <a:chOff x="112" y="2105"/>
              <a:chExt cx="953" cy="192"/>
            </a:xfrm>
          </p:grpSpPr>
          <p:sp>
            <p:nvSpPr>
              <p:cNvPr id="165" name="Rectangle 92">
                <a:extLst>
                  <a:ext uri="{FF2B5EF4-FFF2-40B4-BE49-F238E27FC236}">
                    <a16:creationId xmlns:a16="http://schemas.microsoft.com/office/drawing/2014/main" id="{5F79878B-FB81-654E-BD8D-25D0529EEA5B}"/>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6" name="Text Box 93">
                <a:extLst>
                  <a:ext uri="{FF2B5EF4-FFF2-40B4-BE49-F238E27FC236}">
                    <a16:creationId xmlns:a16="http://schemas.microsoft.com/office/drawing/2014/main" id="{1562EC1E-E59B-7944-A04F-448394E225AD}"/>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7" name="Group 94">
              <a:extLst>
                <a:ext uri="{FF2B5EF4-FFF2-40B4-BE49-F238E27FC236}">
                  <a16:creationId xmlns:a16="http://schemas.microsoft.com/office/drawing/2014/main" id="{D2F62372-EF14-F24B-B336-E5FA5F73E441}"/>
                </a:ext>
              </a:extLst>
            </p:cNvPr>
            <p:cNvGrpSpPr>
              <a:grpSpLocks/>
            </p:cNvGrpSpPr>
            <p:nvPr/>
          </p:nvGrpSpPr>
          <p:grpSpPr bwMode="auto">
            <a:xfrm>
              <a:off x="2306637" y="5500687"/>
              <a:ext cx="1512888" cy="304800"/>
              <a:chOff x="112" y="2105"/>
              <a:chExt cx="953" cy="192"/>
            </a:xfrm>
          </p:grpSpPr>
          <p:sp>
            <p:nvSpPr>
              <p:cNvPr id="168" name="Rectangle 95">
                <a:extLst>
                  <a:ext uri="{FF2B5EF4-FFF2-40B4-BE49-F238E27FC236}">
                    <a16:creationId xmlns:a16="http://schemas.microsoft.com/office/drawing/2014/main" id="{BCA2899F-BA48-C640-8ADB-7E90D0337123}"/>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9" name="Text Box 96">
                <a:extLst>
                  <a:ext uri="{FF2B5EF4-FFF2-40B4-BE49-F238E27FC236}">
                    <a16:creationId xmlns:a16="http://schemas.microsoft.com/office/drawing/2014/main" id="{8A067021-ACF5-964B-98EA-A0B6BE082C42}"/>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grpSp>
        <p:nvGrpSpPr>
          <p:cNvPr id="13" name="Group 12">
            <a:extLst>
              <a:ext uri="{FF2B5EF4-FFF2-40B4-BE49-F238E27FC236}">
                <a16:creationId xmlns:a16="http://schemas.microsoft.com/office/drawing/2014/main" id="{59C661FF-CD5C-6E4B-970B-3DCF09E317A2}"/>
              </a:ext>
            </a:extLst>
          </p:cNvPr>
          <p:cNvGrpSpPr/>
          <p:nvPr/>
        </p:nvGrpSpPr>
        <p:grpSpPr>
          <a:xfrm>
            <a:off x="7129462" y="3876675"/>
            <a:ext cx="1039813" cy="873125"/>
            <a:chOff x="7129462" y="3876675"/>
            <a:chExt cx="1039813" cy="873125"/>
          </a:xfrm>
        </p:grpSpPr>
        <p:sp>
          <p:nvSpPr>
            <p:cNvPr id="170" name="Line 98">
              <a:extLst>
                <a:ext uri="{FF2B5EF4-FFF2-40B4-BE49-F238E27FC236}">
                  <a16:creationId xmlns:a16="http://schemas.microsoft.com/office/drawing/2014/main" id="{E4B1EB39-53C3-8344-8ADA-9E76B91AB89A}"/>
                </a:ext>
              </a:extLst>
            </p:cNvPr>
            <p:cNvSpPr>
              <a:spLocks noChangeShapeType="1"/>
            </p:cNvSpPr>
            <p:nvPr/>
          </p:nvSpPr>
          <p:spPr bwMode="auto">
            <a:xfrm flipH="1">
              <a:off x="7129462" y="3876675"/>
              <a:ext cx="1033463"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99">
              <a:extLst>
                <a:ext uri="{FF2B5EF4-FFF2-40B4-BE49-F238E27FC236}">
                  <a16:creationId xmlns:a16="http://schemas.microsoft.com/office/drawing/2014/main" id="{A383D701-6209-8C45-966C-F73AADF8A621}"/>
                </a:ext>
              </a:extLst>
            </p:cNvPr>
            <p:cNvSpPr>
              <a:spLocks noChangeShapeType="1"/>
            </p:cNvSpPr>
            <p:nvPr/>
          </p:nvSpPr>
          <p:spPr bwMode="auto">
            <a:xfrm flipH="1">
              <a:off x="7135812" y="4186237"/>
              <a:ext cx="1033463"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 name="Group 11">
            <a:extLst>
              <a:ext uri="{FF2B5EF4-FFF2-40B4-BE49-F238E27FC236}">
                <a16:creationId xmlns:a16="http://schemas.microsoft.com/office/drawing/2014/main" id="{A72E6ECF-EC8F-534A-B975-E7A316543BA2}"/>
              </a:ext>
            </a:extLst>
          </p:cNvPr>
          <p:cNvGrpSpPr/>
          <p:nvPr/>
        </p:nvGrpSpPr>
        <p:grpSpPr>
          <a:xfrm>
            <a:off x="7108825" y="5376862"/>
            <a:ext cx="1081087" cy="1303338"/>
            <a:chOff x="7083425" y="5376862"/>
            <a:chExt cx="1081087" cy="1303338"/>
          </a:xfrm>
        </p:grpSpPr>
        <p:sp>
          <p:nvSpPr>
            <p:cNvPr id="172" name="Line 100">
              <a:extLst>
                <a:ext uri="{FF2B5EF4-FFF2-40B4-BE49-F238E27FC236}">
                  <a16:creationId xmlns:a16="http://schemas.microsoft.com/office/drawing/2014/main" id="{50E2BD6B-ADC1-C84D-8DBB-656FE09D31D3}"/>
                </a:ext>
              </a:extLst>
            </p:cNvPr>
            <p:cNvSpPr>
              <a:spLocks noChangeShapeType="1"/>
            </p:cNvSpPr>
            <p:nvPr/>
          </p:nvSpPr>
          <p:spPr bwMode="auto">
            <a:xfrm flipH="1">
              <a:off x="7131050" y="5376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3" name="Line 101">
              <a:extLst>
                <a:ext uri="{FF2B5EF4-FFF2-40B4-BE49-F238E27FC236}">
                  <a16:creationId xmlns:a16="http://schemas.microsoft.com/office/drawing/2014/main" id="{84B4DDDE-6474-8442-BB57-A50ADD9CEBEC}"/>
                </a:ext>
              </a:extLst>
            </p:cNvPr>
            <p:cNvSpPr>
              <a:spLocks noChangeShapeType="1"/>
            </p:cNvSpPr>
            <p:nvPr/>
          </p:nvSpPr>
          <p:spPr bwMode="auto">
            <a:xfrm flipH="1">
              <a:off x="7115175" y="5630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4" name="Line 102">
              <a:extLst>
                <a:ext uri="{FF2B5EF4-FFF2-40B4-BE49-F238E27FC236}">
                  <a16:creationId xmlns:a16="http://schemas.microsoft.com/office/drawing/2014/main" id="{73C0C64C-D6E3-AC4F-B1DD-2ECA3B116102}"/>
                </a:ext>
              </a:extLst>
            </p:cNvPr>
            <p:cNvSpPr>
              <a:spLocks noChangeShapeType="1"/>
            </p:cNvSpPr>
            <p:nvPr/>
          </p:nvSpPr>
          <p:spPr bwMode="auto">
            <a:xfrm flipH="1">
              <a:off x="7099300" y="5873750"/>
              <a:ext cx="1033462"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Line 103">
              <a:extLst>
                <a:ext uri="{FF2B5EF4-FFF2-40B4-BE49-F238E27FC236}">
                  <a16:creationId xmlns:a16="http://schemas.microsoft.com/office/drawing/2014/main" id="{2133D681-30CA-654C-AE01-4F7EF0A35A48}"/>
                </a:ext>
              </a:extLst>
            </p:cNvPr>
            <p:cNvSpPr>
              <a:spLocks noChangeShapeType="1"/>
            </p:cNvSpPr>
            <p:nvPr/>
          </p:nvSpPr>
          <p:spPr bwMode="auto">
            <a:xfrm flipH="1">
              <a:off x="7083425" y="6116637"/>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7" name="Group 6">
            <a:extLst>
              <a:ext uri="{FF2B5EF4-FFF2-40B4-BE49-F238E27FC236}">
                <a16:creationId xmlns:a16="http://schemas.microsoft.com/office/drawing/2014/main" id="{FBA17A60-2A45-964D-961F-A44FDA1E12F8}"/>
              </a:ext>
            </a:extLst>
          </p:cNvPr>
          <p:cNvGrpSpPr/>
          <p:nvPr/>
        </p:nvGrpSpPr>
        <p:grpSpPr>
          <a:xfrm>
            <a:off x="2316162" y="3452813"/>
            <a:ext cx="3752850" cy="369332"/>
            <a:chOff x="2316162" y="3452813"/>
            <a:chExt cx="3752850" cy="369332"/>
          </a:xfrm>
        </p:grpSpPr>
        <p:grpSp>
          <p:nvGrpSpPr>
            <p:cNvPr id="155" name="Group 84">
              <a:extLst>
                <a:ext uri="{FF2B5EF4-FFF2-40B4-BE49-F238E27FC236}">
                  <a16:creationId xmlns:a16="http://schemas.microsoft.com/office/drawing/2014/main" id="{F747F193-29E4-2141-AA7E-B7B6D30FD8F8}"/>
                </a:ext>
              </a:extLst>
            </p:cNvPr>
            <p:cNvGrpSpPr>
              <a:grpSpLocks/>
            </p:cNvGrpSpPr>
            <p:nvPr/>
          </p:nvGrpSpPr>
          <p:grpSpPr bwMode="auto">
            <a:xfrm>
              <a:off x="2316162" y="3460750"/>
              <a:ext cx="1512888" cy="304800"/>
              <a:chOff x="112" y="2105"/>
              <a:chExt cx="953" cy="192"/>
            </a:xfrm>
          </p:grpSpPr>
          <p:sp>
            <p:nvSpPr>
              <p:cNvPr id="156" name="Rectangle 82">
                <a:extLst>
                  <a:ext uri="{FF2B5EF4-FFF2-40B4-BE49-F238E27FC236}">
                    <a16:creationId xmlns:a16="http://schemas.microsoft.com/office/drawing/2014/main" id="{D67393F3-D1F3-2847-92CB-862D70806A1E}"/>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7" name="Text Box 83">
                <a:extLst>
                  <a:ext uri="{FF2B5EF4-FFF2-40B4-BE49-F238E27FC236}">
                    <a16:creationId xmlns:a16="http://schemas.microsoft.com/office/drawing/2014/main" id="{4ACB79AA-81A1-824F-B374-FE28920BA23C}"/>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sp>
          <p:nvSpPr>
            <p:cNvPr id="74" name="Text Box 22">
              <a:extLst>
                <a:ext uri="{FF2B5EF4-FFF2-40B4-BE49-F238E27FC236}">
                  <a16:creationId xmlns:a16="http://schemas.microsoft.com/office/drawing/2014/main" id="{112AB488-4C54-7D47-830A-D3403F86F18E}"/>
                </a:ext>
              </a:extLst>
            </p:cNvPr>
            <p:cNvSpPr txBox="1">
              <a:spLocks noChangeArrowheads="1"/>
            </p:cNvSpPr>
            <p:nvPr/>
          </p:nvSpPr>
          <p:spPr bwMode="auto">
            <a:xfrm>
              <a:off x="3860800" y="3452813"/>
              <a:ext cx="2208212"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 send pkt5</a:t>
              </a:r>
            </a:p>
          </p:txBody>
        </p:sp>
      </p:grpSp>
      <p:sp>
        <p:nvSpPr>
          <p:cNvPr id="79" name="Line 14">
            <a:extLst>
              <a:ext uri="{FF2B5EF4-FFF2-40B4-BE49-F238E27FC236}">
                <a16:creationId xmlns:a16="http://schemas.microsoft.com/office/drawing/2014/main" id="{7310A5FB-4554-E045-9214-7084F7E862DB}"/>
              </a:ext>
            </a:extLst>
          </p:cNvPr>
          <p:cNvSpPr>
            <a:spLocks noChangeShapeType="1"/>
          </p:cNvSpPr>
          <p:nvPr/>
        </p:nvSpPr>
        <p:spPr bwMode="auto">
          <a:xfrm>
            <a:off x="6037262" y="16129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3" name="Slide Number Placeholder 2">
            <a:extLst>
              <a:ext uri="{FF2B5EF4-FFF2-40B4-BE49-F238E27FC236}">
                <a16:creationId xmlns:a16="http://schemas.microsoft.com/office/drawing/2014/main" id="{D2E57CDD-AF57-3E45-9B83-97B06BD5DF03}"/>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68</a:t>
            </a:fld>
            <a:endParaRPr lang="en-US" dirty="0"/>
          </a:p>
        </p:txBody>
      </p:sp>
    </p:spTree>
    <p:extLst>
      <p:ext uri="{BB962C8B-B14F-4D97-AF65-F5344CB8AC3E}">
        <p14:creationId xmlns:p14="http://schemas.microsoft.com/office/powerpoint/2010/main" val="32905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wipe(left)">
                                      <p:cBhvr>
                                        <p:cTn id="11" dur="500"/>
                                        <p:tgtEl>
                                          <p:spTgt spid="10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112"/>
                                        </p:tgtEl>
                                        <p:attrNameLst>
                                          <p:attrName>style.visibility</p:attrName>
                                        </p:attrNameLst>
                                      </p:cBhvr>
                                      <p:to>
                                        <p:strVal val="visible"/>
                                      </p:to>
                                    </p:set>
                                    <p:animEffect transition="in" filter="dissolve">
                                      <p:cBhvr>
                                        <p:cTn id="19" dur="500"/>
                                        <p:tgtEl>
                                          <p:spTgt spid="11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wipe(right)">
                                      <p:cBhvr>
                                        <p:cTn id="24" dur="500"/>
                                        <p:tgtEl>
                                          <p:spTgt spid="121"/>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Effect transition="in" filter="wipe(right)">
                                      <p:cBhvr>
                                        <p:cTn id="27" dur="500"/>
                                        <p:tgtEl>
                                          <p:spTgt spid="124"/>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125"/>
                                        </p:tgtEl>
                                        <p:attrNameLst>
                                          <p:attrName>style.visibility</p:attrName>
                                        </p:attrNameLst>
                                      </p:cBhvr>
                                      <p:to>
                                        <p:strVal val="visible"/>
                                      </p:to>
                                    </p:set>
                                    <p:animEffect transition="in" filter="wipe(left)">
                                      <p:cBhvr>
                                        <p:cTn id="39" dur="500"/>
                                        <p:tgtEl>
                                          <p:spTgt spid="125"/>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136"/>
                                        </p:tgtEl>
                                        <p:attrNameLst>
                                          <p:attrName>style.visibility</p:attrName>
                                        </p:attrNameLst>
                                      </p:cBhvr>
                                      <p:to>
                                        <p:strVal val="visible"/>
                                      </p:to>
                                    </p:set>
                                    <p:animEffect transition="in" filter="dissolve">
                                      <p:cBhvr>
                                        <p:cTn id="43" dur="500"/>
                                        <p:tgtEl>
                                          <p:spTgt spid="13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500"/>
                                        <p:tgtEl>
                                          <p:spTgt spid="7"/>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26"/>
                                        </p:tgtEl>
                                        <p:attrNameLst>
                                          <p:attrName>style.visibility</p:attrName>
                                        </p:attrNameLst>
                                      </p:cBhvr>
                                      <p:to>
                                        <p:strVal val="visible"/>
                                      </p:to>
                                    </p:set>
                                    <p:animEffect transition="in" filter="wipe(left)">
                                      <p:cBhvr>
                                        <p:cTn id="52" dur="500"/>
                                        <p:tgtEl>
                                          <p:spTgt spid="126"/>
                                        </p:tgtEl>
                                      </p:cBhvr>
                                    </p:animEffect>
                                  </p:childTnLst>
                                </p:cTn>
                              </p:par>
                            </p:childTnLst>
                          </p:cTn>
                        </p:par>
                        <p:par>
                          <p:cTn id="53" fill="hold">
                            <p:stCondLst>
                              <p:cond delay="1000"/>
                            </p:stCondLst>
                            <p:childTnLst>
                              <p:par>
                                <p:cTn id="54" presetID="9" presetClass="entr" presetSubtype="0" fill="hold" grpId="0" nodeType="afterEffect">
                                  <p:stCondLst>
                                    <p:cond delay="0"/>
                                  </p:stCondLst>
                                  <p:childTnLst>
                                    <p:set>
                                      <p:cBhvr>
                                        <p:cTn id="55" dur="1" fill="hold">
                                          <p:stCondLst>
                                            <p:cond delay="0"/>
                                          </p:stCondLst>
                                        </p:cTn>
                                        <p:tgtEl>
                                          <p:spTgt spid="137"/>
                                        </p:tgtEl>
                                        <p:attrNameLst>
                                          <p:attrName>style.visibility</p:attrName>
                                        </p:attrNameLst>
                                      </p:cBhvr>
                                      <p:to>
                                        <p:strVal val="visible"/>
                                      </p:to>
                                    </p:set>
                                    <p:animEffect transition="in" filter="dissolve">
                                      <p:cBhvr>
                                        <p:cTn id="56" dur="500"/>
                                        <p:tgtEl>
                                          <p:spTgt spid="137"/>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grpId="0" nodeType="clickEffect">
                                  <p:stCondLst>
                                    <p:cond delay="0"/>
                                  </p:stCondLst>
                                  <p:childTnLst>
                                    <p:set>
                                      <p:cBhvr>
                                        <p:cTn id="60" dur="1" fill="hold">
                                          <p:stCondLst>
                                            <p:cond delay="0"/>
                                          </p:stCondLst>
                                        </p:cTn>
                                        <p:tgtEl>
                                          <p:spTgt spid="139"/>
                                        </p:tgtEl>
                                        <p:attrNameLst>
                                          <p:attrName>style.visibility</p:attrName>
                                        </p:attrNameLst>
                                      </p:cBhvr>
                                      <p:to>
                                        <p:strVal val="visible"/>
                                      </p:to>
                                    </p:set>
                                    <p:animEffect transition="in" filter="dissolve">
                                      <p:cBhvr>
                                        <p:cTn id="61" dur="500"/>
                                        <p:tgtEl>
                                          <p:spTgt spid="139"/>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2" fill="hold" nodeType="click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wipe(right)">
                                      <p:cBhvr>
                                        <p:cTn id="66" dur="500"/>
                                        <p:tgtEl>
                                          <p:spTgt spid="13"/>
                                        </p:tgtEl>
                                      </p:cBhvr>
                                    </p:animEffect>
                                  </p:childTnLst>
                                </p:cTn>
                              </p:par>
                            </p:childTnLst>
                          </p:cTn>
                        </p:par>
                      </p:childTnLst>
                    </p:cTn>
                  </p:par>
                  <p:par>
                    <p:cTn id="67" fill="hold">
                      <p:stCondLst>
                        <p:cond delay="indefinite"/>
                      </p:stCondLst>
                      <p:childTnLst>
                        <p:par>
                          <p:cTn id="68" fill="hold">
                            <p:stCondLst>
                              <p:cond delay="0"/>
                            </p:stCondLst>
                            <p:childTnLst>
                              <p:par>
                                <p:cTn id="69" presetID="9" presetClass="entr" presetSubtype="0" fill="hold" nodeType="clickEffect">
                                  <p:stCondLst>
                                    <p:cond delay="0"/>
                                  </p:stCondLst>
                                  <p:childTnLst>
                                    <p:set>
                                      <p:cBhvr>
                                        <p:cTn id="70" dur="1" fill="hold">
                                          <p:stCondLst>
                                            <p:cond delay="0"/>
                                          </p:stCondLst>
                                        </p:cTn>
                                        <p:tgtEl>
                                          <p:spTgt spid="9"/>
                                        </p:tgtEl>
                                        <p:attrNameLst>
                                          <p:attrName>style.visibility</p:attrName>
                                        </p:attrNameLst>
                                      </p:cBhvr>
                                      <p:to>
                                        <p:strVal val="visible"/>
                                      </p:to>
                                    </p:set>
                                    <p:animEffect transition="in" filter="dissolve">
                                      <p:cBhvr>
                                        <p:cTn id="71" dur="500"/>
                                        <p:tgtEl>
                                          <p:spTgt spid="9"/>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wipe(left)">
                                      <p:cBhvr>
                                        <p:cTn id="76" dur="500"/>
                                        <p:tgtEl>
                                          <p:spTgt spid="10"/>
                                        </p:tgtEl>
                                      </p:cBhvr>
                                    </p:animEffect>
                                  </p:childTnLst>
                                </p:cTn>
                              </p:par>
                            </p:childTnLst>
                          </p:cTn>
                        </p:par>
                        <p:par>
                          <p:cTn id="77" fill="hold">
                            <p:stCondLst>
                              <p:cond delay="500"/>
                            </p:stCondLst>
                            <p:childTnLst>
                              <p:par>
                                <p:cTn id="78" presetID="22" presetClass="entr" presetSubtype="8" fill="hold" grpId="0" nodeType="afterEffect">
                                  <p:stCondLst>
                                    <p:cond delay="0"/>
                                  </p:stCondLst>
                                  <p:childTnLst>
                                    <p:set>
                                      <p:cBhvr>
                                        <p:cTn id="79" dur="1" fill="hold">
                                          <p:stCondLst>
                                            <p:cond delay="0"/>
                                          </p:stCondLst>
                                        </p:cTn>
                                        <p:tgtEl>
                                          <p:spTgt spid="116"/>
                                        </p:tgtEl>
                                        <p:attrNameLst>
                                          <p:attrName>style.visibility</p:attrName>
                                        </p:attrNameLst>
                                      </p:cBhvr>
                                      <p:to>
                                        <p:strVal val="visible"/>
                                      </p:to>
                                    </p:set>
                                    <p:animEffect transition="in" filter="wipe(left)">
                                      <p:cBhvr>
                                        <p:cTn id="80" dur="500"/>
                                        <p:tgtEl>
                                          <p:spTgt spid="116"/>
                                        </p:tgtEl>
                                      </p:cBhvr>
                                    </p:animEffect>
                                  </p:childTnLst>
                                </p:cTn>
                              </p:par>
                            </p:childTnLst>
                          </p:cTn>
                        </p:par>
                        <p:par>
                          <p:cTn id="81" fill="hold">
                            <p:stCondLst>
                              <p:cond delay="1000"/>
                            </p:stCondLst>
                            <p:childTnLst>
                              <p:par>
                                <p:cTn id="82" presetID="22" presetClass="entr" presetSubtype="8" fill="hold" nodeType="afterEffect">
                                  <p:stCondLst>
                                    <p:cond delay="0"/>
                                  </p:stCondLst>
                                  <p:childTnLst>
                                    <p:set>
                                      <p:cBhvr>
                                        <p:cTn id="83" dur="1" fill="hold">
                                          <p:stCondLst>
                                            <p:cond delay="0"/>
                                          </p:stCondLst>
                                        </p:cTn>
                                        <p:tgtEl>
                                          <p:spTgt spid="11"/>
                                        </p:tgtEl>
                                        <p:attrNameLst>
                                          <p:attrName>style.visibility</p:attrName>
                                        </p:attrNameLst>
                                      </p:cBhvr>
                                      <p:to>
                                        <p:strVal val="visible"/>
                                      </p:to>
                                    </p:set>
                                    <p:animEffect transition="in" filter="wipe(left)">
                                      <p:cBhvr>
                                        <p:cTn id="84" dur="500"/>
                                        <p:tgtEl>
                                          <p:spTgt spid="11"/>
                                        </p:tgtEl>
                                      </p:cBhvr>
                                    </p:animEffect>
                                  </p:childTnLst>
                                </p:cTn>
                              </p:par>
                            </p:childTnLst>
                          </p:cTn>
                        </p:par>
                        <p:par>
                          <p:cTn id="85" fill="hold">
                            <p:stCondLst>
                              <p:cond delay="1500"/>
                            </p:stCondLst>
                            <p:childTnLst>
                              <p:par>
                                <p:cTn id="86" presetID="9" presetClass="entr" presetSubtype="0" fill="hold" grpId="0" nodeType="afterEffect">
                                  <p:stCondLst>
                                    <p:cond delay="0"/>
                                  </p:stCondLst>
                                  <p:childTnLst>
                                    <p:set>
                                      <p:cBhvr>
                                        <p:cTn id="87" dur="1" fill="hold">
                                          <p:stCondLst>
                                            <p:cond delay="0"/>
                                          </p:stCondLst>
                                        </p:cTn>
                                        <p:tgtEl>
                                          <p:spTgt spid="138"/>
                                        </p:tgtEl>
                                        <p:attrNameLst>
                                          <p:attrName>style.visibility</p:attrName>
                                        </p:attrNameLst>
                                      </p:cBhvr>
                                      <p:to>
                                        <p:strVal val="visible"/>
                                      </p:to>
                                    </p:set>
                                    <p:animEffect transition="in" filter="dissolve">
                                      <p:cBhvr>
                                        <p:cTn id="88" dur="500"/>
                                        <p:tgtEl>
                                          <p:spTgt spid="138"/>
                                        </p:tgtEl>
                                      </p:cBhvr>
                                    </p:animEffect>
                                  </p:childTnLst>
                                </p:cTn>
                              </p:par>
                            </p:childTnLst>
                          </p:cTn>
                        </p:par>
                        <p:par>
                          <p:cTn id="89" fill="hold">
                            <p:stCondLst>
                              <p:cond delay="2000"/>
                            </p:stCondLst>
                            <p:childTnLst>
                              <p:par>
                                <p:cTn id="90" presetID="22" presetClass="entr" presetSubtype="2" fill="hold" nodeType="afterEffect">
                                  <p:stCondLst>
                                    <p:cond delay="0"/>
                                  </p:stCondLst>
                                  <p:childTnLst>
                                    <p:set>
                                      <p:cBhvr>
                                        <p:cTn id="91" dur="1" fill="hold">
                                          <p:stCondLst>
                                            <p:cond delay="0"/>
                                          </p:stCondLst>
                                        </p:cTn>
                                        <p:tgtEl>
                                          <p:spTgt spid="12"/>
                                        </p:tgtEl>
                                        <p:attrNameLst>
                                          <p:attrName>style.visibility</p:attrName>
                                        </p:attrNameLst>
                                      </p:cBhvr>
                                      <p:to>
                                        <p:strVal val="visible"/>
                                      </p:to>
                                    </p:set>
                                    <p:animEffect transition="in" filter="wipe(right)">
                                      <p:cBhvr>
                                        <p:cTn id="9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12" grpId="0"/>
      <p:bldP spid="116" grpId="0"/>
      <p:bldP spid="121" grpId="0" animBg="1"/>
      <p:bldP spid="124" grpId="0" animBg="1"/>
      <p:bldP spid="125" grpId="0" animBg="1"/>
      <p:bldP spid="126" grpId="0" animBg="1"/>
      <p:bldP spid="127" grpId="0" animBg="1"/>
      <p:bldP spid="136" grpId="0"/>
      <p:bldP spid="137" grpId="0"/>
      <p:bldP spid="138" grpId="0"/>
      <p:bldP spid="139"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a:t>
            </a:r>
            <a:endParaRPr lang="en-US" sz="4400" dirty="0"/>
          </a:p>
        </p:txBody>
      </p:sp>
      <p:sp>
        <p:nvSpPr>
          <p:cNvPr id="72" name="Rectangle 3">
            <a:extLst>
              <a:ext uri="{FF2B5EF4-FFF2-40B4-BE49-F238E27FC236}">
                <a16:creationId xmlns:a16="http://schemas.microsoft.com/office/drawing/2014/main" id="{09D24536-1438-724B-97D9-02D061CA29EA}"/>
              </a:ext>
            </a:extLst>
          </p:cNvPr>
          <p:cNvSpPr txBox="1">
            <a:spLocks noChangeArrowheads="1"/>
          </p:cNvSpPr>
          <p:nvPr/>
        </p:nvSpPr>
        <p:spPr>
          <a:xfrm>
            <a:off x="733374" y="1489418"/>
            <a:ext cx="11100624"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a:t>
            </a:r>
            <a:r>
              <a:rPr kumimoji="0" lang="en-US" altLang="en-US" sz="32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individually</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acknowledges all correctly received packets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buffers packets, as needed, for eventual in-order delivery to upper layer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times-out/retransmits individually for </a:t>
            </a:r>
            <a:r>
              <a:rPr kumimoji="0" lang="en-US" altLang="en-US" sz="32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a:t>
            </a:r>
          </a:p>
          <a:p>
            <a:pPr marL="747713" marR="0" lvl="1" indent="-227013" algn="l" defTabSz="914400" rtl="0" eaLnBrk="1" fontAlgn="auto" latinLnBrk="0" hangingPunct="1">
              <a:lnSpc>
                <a:spcPct val="90000"/>
              </a:lnSpc>
              <a:spcBef>
                <a:spcPts val="10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maintains timer for each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pkt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window</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consecutive seq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limits seq #s of sent,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packets</a:t>
            </a:r>
          </a:p>
        </p:txBody>
      </p:sp>
      <p:sp>
        <p:nvSpPr>
          <p:cNvPr id="4" name="Slide Number Placeholder 2">
            <a:extLst>
              <a:ext uri="{FF2B5EF4-FFF2-40B4-BE49-F238E27FC236}">
                <a16:creationId xmlns:a16="http://schemas.microsoft.com/office/drawing/2014/main" id="{0DFB6A67-ADC6-9C4B-84A6-543096C42B00}"/>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69</a:t>
            </a:fld>
            <a:endParaRPr lang="en-US" dirty="0"/>
          </a:p>
        </p:txBody>
      </p:sp>
    </p:spTree>
    <p:extLst>
      <p:ext uri="{BB962C8B-B14F-4D97-AF65-F5344CB8AC3E}">
        <p14:creationId xmlns:p14="http://schemas.microsoft.com/office/powerpoint/2010/main" val="2501504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animEffect transition="in" filter="dissolve">
                                      <p:cBhvr>
                                        <p:cTn id="7" dur="500"/>
                                        <p:tgtEl>
                                          <p:spTgt spid="72">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2">
                                            <p:txEl>
                                              <p:pRg st="1" end="1"/>
                                            </p:txEl>
                                          </p:spTgt>
                                        </p:tgtEl>
                                        <p:attrNameLst>
                                          <p:attrName>style.visibility</p:attrName>
                                        </p:attrNameLst>
                                      </p:cBhvr>
                                      <p:to>
                                        <p:strVal val="visible"/>
                                      </p:to>
                                    </p:set>
                                    <p:animEffect transition="in" filter="dissolve">
                                      <p:cBhvr>
                                        <p:cTn id="10" dur="500"/>
                                        <p:tgtEl>
                                          <p:spTgt spid="7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2">
                                            <p:txEl>
                                              <p:pRg st="2" end="2"/>
                                            </p:txEl>
                                          </p:spTgt>
                                        </p:tgtEl>
                                        <p:attrNameLst>
                                          <p:attrName>style.visibility</p:attrName>
                                        </p:attrNameLst>
                                      </p:cBhvr>
                                      <p:to>
                                        <p:strVal val="visible"/>
                                      </p:to>
                                    </p:set>
                                    <p:animEffect transition="in" filter="dissolve">
                                      <p:cBhvr>
                                        <p:cTn id="15" dur="500"/>
                                        <p:tgtEl>
                                          <p:spTgt spid="72">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72">
                                            <p:txEl>
                                              <p:pRg st="3" end="3"/>
                                            </p:txEl>
                                          </p:spTgt>
                                        </p:tgtEl>
                                        <p:attrNameLst>
                                          <p:attrName>style.visibility</p:attrName>
                                        </p:attrNameLst>
                                      </p:cBhvr>
                                      <p:to>
                                        <p:strVal val="visible"/>
                                      </p:to>
                                    </p:set>
                                    <p:animEffect transition="in" filter="dissolve">
                                      <p:cBhvr>
                                        <p:cTn id="18" dur="500"/>
                                        <p:tgtEl>
                                          <p:spTgt spid="72">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72">
                                            <p:txEl>
                                              <p:pRg st="4" end="4"/>
                                            </p:txEl>
                                          </p:spTgt>
                                        </p:tgtEl>
                                        <p:attrNameLst>
                                          <p:attrName>style.visibility</p:attrName>
                                        </p:attrNameLst>
                                      </p:cBhvr>
                                      <p:to>
                                        <p:strVal val="visible"/>
                                      </p:to>
                                    </p:set>
                                    <p:animEffect transition="in" filter="dissolve">
                                      <p:cBhvr>
                                        <p:cTn id="23" dur="500"/>
                                        <p:tgtEl>
                                          <p:spTgt spid="72">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72">
                                            <p:txEl>
                                              <p:pRg st="5" end="5"/>
                                            </p:txEl>
                                          </p:spTgt>
                                        </p:tgtEl>
                                        <p:attrNameLst>
                                          <p:attrName>style.visibility</p:attrName>
                                        </p:attrNameLst>
                                      </p:cBhvr>
                                      <p:to>
                                        <p:strVal val="visible"/>
                                      </p:to>
                                    </p:set>
                                    <p:animEffect transition="in" filter="dissolve">
                                      <p:cBhvr>
                                        <p:cTn id="26" dur="500"/>
                                        <p:tgtEl>
                                          <p:spTgt spid="72">
                                            <p:txEl>
                                              <p:pRg st="5" end="5"/>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72">
                                            <p:txEl>
                                              <p:pRg st="6" end="6"/>
                                            </p:txEl>
                                          </p:spTgt>
                                        </p:tgtEl>
                                        <p:attrNameLst>
                                          <p:attrName>style.visibility</p:attrName>
                                        </p:attrNameLst>
                                      </p:cBhvr>
                                      <p:to>
                                        <p:strVal val="visible"/>
                                      </p:to>
                                    </p:set>
                                    <p:animEffect transition="in" filter="dissolve">
                                      <p:cBhvr>
                                        <p:cTn id="29" dur="500"/>
                                        <p:tgtEl>
                                          <p:spTgt spid="7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902B4EA-0158-774A-877D-888807F574B5}"/>
              </a:ext>
            </a:extLst>
          </p:cNvPr>
          <p:cNvGrpSpPr/>
          <p:nvPr/>
        </p:nvGrpSpPr>
        <p:grpSpPr>
          <a:xfrm>
            <a:off x="2578811" y="4965666"/>
            <a:ext cx="6866725" cy="1028731"/>
            <a:chOff x="2578811" y="4965666"/>
            <a:chExt cx="6866725" cy="1028731"/>
          </a:xfrm>
        </p:grpSpPr>
        <p:cxnSp>
          <p:nvCxnSpPr>
            <p:cNvPr id="128" name="Straight Connector 127">
              <a:extLst>
                <a:ext uri="{FF2B5EF4-FFF2-40B4-BE49-F238E27FC236}">
                  <a16:creationId xmlns:a16="http://schemas.microsoft.com/office/drawing/2014/main" id="{0763EEB6-87F6-D847-AD1E-3BFDCE6A954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09891B45-180E-B341-A7C6-D10A683BB102}"/>
                </a:ext>
              </a:extLst>
            </p:cNvPr>
            <p:cNvGrpSpPr/>
            <p:nvPr/>
          </p:nvGrpSpPr>
          <p:grpSpPr>
            <a:xfrm>
              <a:off x="4062521" y="4965666"/>
              <a:ext cx="5383015" cy="1028731"/>
              <a:chOff x="4062521" y="4965666"/>
              <a:chExt cx="5383015" cy="1028731"/>
            </a:xfrm>
          </p:grpSpPr>
          <p:cxnSp>
            <p:nvCxnSpPr>
              <p:cNvPr id="127" name="Straight Connector 126">
                <a:extLst>
                  <a:ext uri="{FF2B5EF4-FFF2-40B4-BE49-F238E27FC236}">
                    <a16:creationId xmlns:a16="http://schemas.microsoft.com/office/drawing/2014/main" id="{16BE7B71-3412-8546-BD1A-8BF76DC47254}"/>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Arial"/>
                  </a:rPr>
                  <a:t>             </a:t>
                </a:r>
              </a:p>
            </p:txBody>
          </p:sp>
        </p:grpSp>
      </p:gr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sp>
        <p:nvSpPr>
          <p:cNvPr id="129" name="Text Box 26">
            <a:extLst>
              <a:ext uri="{FF2B5EF4-FFF2-40B4-BE49-F238E27FC236}">
                <a16:creationId xmlns:a16="http://schemas.microsoft.com/office/drawing/2014/main" id="{BF5BF946-F5E7-1544-AF56-E534E43CF495}"/>
              </a:ext>
            </a:extLst>
          </p:cNvPr>
          <p:cNvSpPr txBox="1">
            <a:spLocks noChangeArrowheads="1"/>
          </p:cNvSpPr>
          <p:nvPr/>
        </p:nvSpPr>
        <p:spPr bwMode="auto">
          <a:xfrm>
            <a:off x="8732527" y="2993828"/>
            <a:ext cx="1401811"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 name="TextBox 1">
            <a:extLst>
              <a:ext uri="{FF2B5EF4-FFF2-40B4-BE49-F238E27FC236}">
                <a16:creationId xmlns:a16="http://schemas.microsoft.com/office/drawing/2014/main" id="{6B2BB341-9BE1-8640-8E8B-7EC80706964E}"/>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Sender:</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02" name="Rectangle 101">
            <a:extLst>
              <a:ext uri="{FF2B5EF4-FFF2-40B4-BE49-F238E27FC236}">
                <a16:creationId xmlns:a16="http://schemas.microsoft.com/office/drawing/2014/main" id="{6480FBEB-6DAE-6343-96A8-03D66CDE01DB}"/>
              </a:ext>
            </a:extLst>
          </p:cNvPr>
          <p:cNvSpPr/>
          <p:nvPr/>
        </p:nvSpPr>
        <p:spPr>
          <a:xfrm>
            <a:off x="8071146" y="2078287"/>
            <a:ext cx="2415414" cy="336947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88" name="Group 87">
            <a:extLst>
              <a:ext uri="{FF2B5EF4-FFF2-40B4-BE49-F238E27FC236}">
                <a16:creationId xmlns:a16="http://schemas.microsoft.com/office/drawing/2014/main" id="{CA134BD1-8CE1-DD46-92D0-46AEECA91934}"/>
              </a:ext>
            </a:extLst>
          </p:cNvPr>
          <p:cNvGrpSpPr/>
          <p:nvPr/>
        </p:nvGrpSpPr>
        <p:grpSpPr>
          <a:xfrm>
            <a:off x="9130164" y="2303106"/>
            <a:ext cx="1259074" cy="369332"/>
            <a:chOff x="8934916" y="2775692"/>
            <a:chExt cx="1259074" cy="369332"/>
          </a:xfrm>
        </p:grpSpPr>
        <p:sp>
          <p:nvSpPr>
            <p:cNvPr id="89" name="Rectangle 88">
              <a:extLst>
                <a:ext uri="{FF2B5EF4-FFF2-40B4-BE49-F238E27FC236}">
                  <a16:creationId xmlns:a16="http://schemas.microsoft.com/office/drawing/2014/main" id="{6A02A536-E595-E54F-85ED-50268229A5F1}"/>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0" name="TextBox 89">
              <a:extLst>
                <a:ext uri="{FF2B5EF4-FFF2-40B4-BE49-F238E27FC236}">
                  <a16:creationId xmlns:a16="http://schemas.microsoft.com/office/drawing/2014/main" id="{26EE5E72-5714-C64B-A3D2-C89CD03AFF69}"/>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sp>
        <p:nvSpPr>
          <p:cNvPr id="91" name="TextBox 90">
            <a:extLst>
              <a:ext uri="{FF2B5EF4-FFF2-40B4-BE49-F238E27FC236}">
                <a16:creationId xmlns:a16="http://schemas.microsoft.com/office/drawing/2014/main" id="{44FC0E6A-CBE5-AC4B-BF65-426B6D4CBC72}"/>
              </a:ext>
            </a:extLst>
          </p:cNvPr>
          <p:cNvSpPr txBox="1"/>
          <p:nvPr/>
        </p:nvSpPr>
        <p:spPr>
          <a:xfrm>
            <a:off x="4391544" y="2325099"/>
            <a:ext cx="3825456" cy="1036887"/>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is passed an application-layer message</a:t>
            </a:r>
          </a:p>
        </p:txBody>
      </p:sp>
      <p:sp>
        <p:nvSpPr>
          <p:cNvPr id="94" name="TextBox 93">
            <a:extLst>
              <a:ext uri="{FF2B5EF4-FFF2-40B4-BE49-F238E27FC236}">
                <a16:creationId xmlns:a16="http://schemas.microsoft.com/office/drawing/2014/main" id="{D9421943-E484-5046-BEAC-6D59475EF6C3}"/>
              </a:ext>
            </a:extLst>
          </p:cNvPr>
          <p:cNvSpPr txBox="1"/>
          <p:nvPr/>
        </p:nvSpPr>
        <p:spPr>
          <a:xfrm>
            <a:off x="4388186" y="2990916"/>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determines segment header fields values</a:t>
            </a:r>
          </a:p>
        </p:txBody>
      </p:sp>
      <p:sp>
        <p:nvSpPr>
          <p:cNvPr id="95" name="TextBox 94">
            <a:extLst>
              <a:ext uri="{FF2B5EF4-FFF2-40B4-BE49-F238E27FC236}">
                <a16:creationId xmlns:a16="http://schemas.microsoft.com/office/drawing/2014/main" id="{BFD6C411-175C-8D4E-9A66-3E03AAA9F0F9}"/>
              </a:ext>
            </a:extLst>
          </p:cNvPr>
          <p:cNvSpPr txBox="1"/>
          <p:nvPr/>
        </p:nvSpPr>
        <p:spPr>
          <a:xfrm>
            <a:off x="4376692" y="35928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creates segment</a:t>
            </a:r>
          </a:p>
        </p:txBody>
      </p:sp>
      <p:sp>
        <p:nvSpPr>
          <p:cNvPr id="97" name="TextBox 96">
            <a:extLst>
              <a:ext uri="{FF2B5EF4-FFF2-40B4-BE49-F238E27FC236}">
                <a16:creationId xmlns:a16="http://schemas.microsoft.com/office/drawing/2014/main" id="{A88394C2-8FDA-8F48-B59B-B744ABBDA541}"/>
              </a:ext>
            </a:extLst>
          </p:cNvPr>
          <p:cNvSpPr txBox="1"/>
          <p:nvPr/>
        </p:nvSpPr>
        <p:spPr>
          <a:xfrm>
            <a:off x="4381369" y="4025163"/>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passes segment to IP</a:t>
            </a:r>
          </a:p>
        </p:txBody>
      </p:sp>
      <p:sp>
        <p:nvSpPr>
          <p:cNvPr id="131" name="Text Box 26">
            <a:extLst>
              <a:ext uri="{FF2B5EF4-FFF2-40B4-BE49-F238E27FC236}">
                <a16:creationId xmlns:a16="http://schemas.microsoft.com/office/drawing/2014/main" id="{82B22EF0-AE16-E34A-9DFF-15D46D5130BC}"/>
              </a:ext>
            </a:extLst>
          </p:cNvPr>
          <p:cNvSpPr txBox="1">
            <a:spLocks noChangeArrowheads="1"/>
          </p:cNvSpPr>
          <p:nvPr/>
        </p:nvSpPr>
        <p:spPr bwMode="auto">
          <a:xfrm>
            <a:off x="1944359" y="3086580"/>
            <a:ext cx="1535315"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98" name="Rectangle 97">
            <a:extLst>
              <a:ext uri="{FF2B5EF4-FFF2-40B4-BE49-F238E27FC236}">
                <a16:creationId xmlns:a16="http://schemas.microsoft.com/office/drawing/2014/main" id="{EB709716-FAB0-AB45-BCAE-75F8CF2AEC09}"/>
              </a:ext>
            </a:extLst>
          </p:cNvPr>
          <p:cNvSpPr/>
          <p:nvPr/>
        </p:nvSpPr>
        <p:spPr>
          <a:xfrm>
            <a:off x="270781" y="1644192"/>
            <a:ext cx="3715697" cy="4052070"/>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106" name="Group 105">
            <a:extLst>
              <a:ext uri="{FF2B5EF4-FFF2-40B4-BE49-F238E27FC236}">
                <a16:creationId xmlns:a16="http://schemas.microsoft.com/office/drawing/2014/main" id="{73FB16D4-A4BA-C046-940D-43D50465EB6F}"/>
              </a:ext>
            </a:extLst>
          </p:cNvPr>
          <p:cNvGrpSpPr/>
          <p:nvPr/>
        </p:nvGrpSpPr>
        <p:grpSpPr>
          <a:xfrm>
            <a:off x="8473556" y="2992506"/>
            <a:ext cx="1259074" cy="338554"/>
            <a:chOff x="8964789" y="2639236"/>
            <a:chExt cx="1259074" cy="338554"/>
          </a:xfrm>
        </p:grpSpPr>
        <p:sp>
          <p:nvSpPr>
            <p:cNvPr id="125" name="Rectangle 124">
              <a:extLst>
                <a:ext uri="{FF2B5EF4-FFF2-40B4-BE49-F238E27FC236}">
                  <a16:creationId xmlns:a16="http://schemas.microsoft.com/office/drawing/2014/main" id="{CA58A03E-5455-0E40-8FB9-71E1E5E2CAD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6" name="TextBox 125">
              <a:extLst>
                <a:ext uri="{FF2B5EF4-FFF2-40B4-BE49-F238E27FC236}">
                  <a16:creationId xmlns:a16="http://schemas.microsoft.com/office/drawing/2014/main" id="{97A208B0-D27E-5D40-B156-11CB7075B098}"/>
                </a:ext>
              </a:extLst>
            </p:cNvPr>
            <p:cNvSpPr txBox="1"/>
            <p:nvPr/>
          </p:nvSpPr>
          <p:spPr>
            <a:xfrm>
              <a:off x="8964789" y="2639236"/>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   T</a:t>
              </a:r>
              <a:r>
                <a:rPr kumimoji="0" lang="en-US" sz="1600" b="0" i="0" u="none" strike="noStrike" kern="1200" cap="none" spc="0" normalizeH="0" baseline="-25000" noProof="0" dirty="0">
                  <a:ln>
                    <a:noFill/>
                  </a:ln>
                  <a:solidFill>
                    <a:prstClr val="black"/>
                  </a:solidFill>
                  <a:effectLst/>
                  <a:uLnTx/>
                  <a:uFillTx/>
                  <a:latin typeface="Calibri"/>
                  <a:ea typeface="+mn-ea"/>
                  <a:cs typeface="+mn-cs"/>
                </a:rPr>
                <a:t>h</a:t>
              </a:r>
            </a:p>
          </p:txBody>
        </p:sp>
      </p:grpSp>
      <p:grpSp>
        <p:nvGrpSpPr>
          <p:cNvPr id="5" name="Group 4">
            <a:extLst>
              <a:ext uri="{FF2B5EF4-FFF2-40B4-BE49-F238E27FC236}">
                <a16:creationId xmlns:a16="http://schemas.microsoft.com/office/drawing/2014/main" id="{E73E5E98-A439-0647-8DF1-844937CD72A0}"/>
              </a:ext>
            </a:extLst>
          </p:cNvPr>
          <p:cNvGrpSpPr/>
          <p:nvPr/>
        </p:nvGrpSpPr>
        <p:grpSpPr>
          <a:xfrm>
            <a:off x="8549491" y="2999047"/>
            <a:ext cx="1818022" cy="369332"/>
            <a:chOff x="7863122" y="5632673"/>
            <a:chExt cx="1818022" cy="369332"/>
          </a:xfrm>
        </p:grpSpPr>
        <p:grpSp>
          <p:nvGrpSpPr>
            <p:cNvPr id="99" name="Group 98">
              <a:extLst>
                <a:ext uri="{FF2B5EF4-FFF2-40B4-BE49-F238E27FC236}">
                  <a16:creationId xmlns:a16="http://schemas.microsoft.com/office/drawing/2014/main" id="{39CCB6B2-1F81-ED45-AF48-A3187F0215CC}"/>
                </a:ext>
              </a:extLst>
            </p:cNvPr>
            <p:cNvGrpSpPr/>
            <p:nvPr/>
          </p:nvGrpSpPr>
          <p:grpSpPr>
            <a:xfrm>
              <a:off x="7863122" y="5638955"/>
              <a:ext cx="1259074" cy="338554"/>
              <a:chOff x="8964789" y="2648929"/>
              <a:chExt cx="1259074" cy="338554"/>
            </a:xfrm>
          </p:grpSpPr>
          <p:sp>
            <p:nvSpPr>
              <p:cNvPr id="100" name="Rectangle 99">
                <a:extLst>
                  <a:ext uri="{FF2B5EF4-FFF2-40B4-BE49-F238E27FC236}">
                    <a16:creationId xmlns:a16="http://schemas.microsoft.com/office/drawing/2014/main" id="{B77AF83C-DA1E-A642-9E78-5EEE36A0AD7E}"/>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TextBox 100">
                <a:extLst>
                  <a:ext uri="{FF2B5EF4-FFF2-40B4-BE49-F238E27FC236}">
                    <a16:creationId xmlns:a16="http://schemas.microsoft.com/office/drawing/2014/main" id="{AB8C9E1E-8C93-DA4B-813F-B38E4305D2BE}"/>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   T</a:t>
                </a:r>
                <a:r>
                  <a:rPr kumimoji="0" lang="en-US" sz="1600" b="0" i="0" u="none" strike="noStrike" kern="1200" cap="none" spc="0" normalizeH="0" baseline="-25000" noProof="0" dirty="0">
                    <a:ln>
                      <a:noFill/>
                    </a:ln>
                    <a:solidFill>
                      <a:prstClr val="black"/>
                    </a:solidFill>
                    <a:effectLst/>
                    <a:uLnTx/>
                    <a:uFillTx/>
                    <a:latin typeface="Calibri"/>
                    <a:ea typeface="+mn-ea"/>
                    <a:cs typeface="+mn-cs"/>
                  </a:rPr>
                  <a:t>h</a:t>
                </a:r>
              </a:p>
            </p:txBody>
          </p:sp>
        </p:grpSp>
        <p:grpSp>
          <p:nvGrpSpPr>
            <p:cNvPr id="103" name="Group 102">
              <a:extLst>
                <a:ext uri="{FF2B5EF4-FFF2-40B4-BE49-F238E27FC236}">
                  <a16:creationId xmlns:a16="http://schemas.microsoft.com/office/drawing/2014/main" id="{8B56BF3A-3903-6343-9BD8-2E85489C092E}"/>
                </a:ext>
              </a:extLst>
            </p:cNvPr>
            <p:cNvGrpSpPr/>
            <p:nvPr/>
          </p:nvGrpSpPr>
          <p:grpSpPr>
            <a:xfrm>
              <a:off x="8422070" y="5632673"/>
              <a:ext cx="1259074" cy="369332"/>
              <a:chOff x="8934916" y="2778923"/>
              <a:chExt cx="1259074" cy="369332"/>
            </a:xfrm>
          </p:grpSpPr>
          <p:sp>
            <p:nvSpPr>
              <p:cNvPr id="104" name="Rectangle 103">
                <a:extLst>
                  <a:ext uri="{FF2B5EF4-FFF2-40B4-BE49-F238E27FC236}">
                    <a16:creationId xmlns:a16="http://schemas.microsoft.com/office/drawing/2014/main" id="{C0632306-DF2A-5145-82E2-F627C1E9171F}"/>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E104975E-6986-5E45-89F2-36AAE86B3B12}"/>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grpSp>
      <p:sp>
        <p:nvSpPr>
          <p:cNvPr id="130" name="Slide Number Placeholder 2">
            <a:extLst>
              <a:ext uri="{FF2B5EF4-FFF2-40B4-BE49-F238E27FC236}">
                <a16:creationId xmlns:a16="http://schemas.microsoft.com/office/drawing/2014/main" id="{684D6C37-F877-7142-9DC9-7032BA75668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a:t>
            </a:fld>
            <a:endParaRPr lang="en-US" dirty="0"/>
          </a:p>
        </p:txBody>
      </p:sp>
    </p:spTree>
    <p:extLst>
      <p:ext uri="{BB962C8B-B14F-4D97-AF65-F5344CB8AC3E}">
        <p14:creationId xmlns:p14="http://schemas.microsoft.com/office/powerpoint/2010/main" val="383833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dissolve">
                                      <p:cBhvr>
                                        <p:cTn id="7" dur="500"/>
                                        <p:tgtEl>
                                          <p:spTgt spid="10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8"/>
                                        </p:tgtEl>
                                        <p:attrNameLst>
                                          <p:attrName>style.visibility</p:attrName>
                                        </p:attrNameLst>
                                      </p:cBhvr>
                                      <p:to>
                                        <p:strVal val="visible"/>
                                      </p:to>
                                    </p:set>
                                    <p:animEffect transition="in" filter="dissolve">
                                      <p:cBhvr>
                                        <p:cTn id="12" dur="500"/>
                                        <p:tgtEl>
                                          <p:spTgt spid="88"/>
                                        </p:tgtEl>
                                      </p:cBhvr>
                                    </p:animEffect>
                                  </p:childTnLst>
                                </p:cTn>
                              </p:par>
                              <p:par>
                                <p:cTn id="13" presetID="0" presetClass="path" presetSubtype="0" accel="50000" decel="50000" fill="hold" nodeType="withEffect">
                                  <p:stCondLst>
                                    <p:cond delay="0"/>
                                  </p:stCondLst>
                                  <p:childTnLst>
                                    <p:animMotion origin="layout" path="M -6.25E-7 -1.48148E-6 L 0.00065 0.10139 " pathEditMode="relative" rAng="0" ptsTypes="AA">
                                      <p:cBhvr>
                                        <p:cTn id="14" dur="2000" fill="hold"/>
                                        <p:tgtEl>
                                          <p:spTgt spid="88"/>
                                        </p:tgtEl>
                                        <p:attrNameLst>
                                          <p:attrName>ppt_x</p:attrName>
                                          <p:attrName>ppt_y</p:attrName>
                                        </p:attrNameLst>
                                      </p:cBhvr>
                                      <p:rCtr x="26" y="5069"/>
                                    </p:animMotion>
                                  </p:childTnLst>
                                </p:cTn>
                              </p:par>
                              <p:par>
                                <p:cTn id="15" presetID="9" presetClass="entr" presetSubtype="0" fill="hold" grpId="0" nodeType="withEffect">
                                  <p:stCondLst>
                                    <p:cond delay="0"/>
                                  </p:stCondLst>
                                  <p:childTnLst>
                                    <p:set>
                                      <p:cBhvr>
                                        <p:cTn id="16" dur="1" fill="hold">
                                          <p:stCondLst>
                                            <p:cond delay="0"/>
                                          </p:stCondLst>
                                        </p:cTn>
                                        <p:tgtEl>
                                          <p:spTgt spid="91"/>
                                        </p:tgtEl>
                                        <p:attrNameLst>
                                          <p:attrName>style.visibility</p:attrName>
                                        </p:attrNameLst>
                                      </p:cBhvr>
                                      <p:to>
                                        <p:strVal val="visible"/>
                                      </p:to>
                                    </p:set>
                                    <p:animEffect transition="in" filter="dissolve">
                                      <p:cBhvr>
                                        <p:cTn id="17" dur="500"/>
                                        <p:tgtEl>
                                          <p:spTgt spid="91"/>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dissolve">
                                      <p:cBhvr>
                                        <p:cTn id="22" dur="500"/>
                                        <p:tgtEl>
                                          <p:spTgt spid="106"/>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94"/>
                                        </p:tgtEl>
                                        <p:attrNameLst>
                                          <p:attrName>style.visibility</p:attrName>
                                        </p:attrNameLst>
                                      </p:cBhvr>
                                      <p:to>
                                        <p:strVal val="visible"/>
                                      </p:to>
                                    </p:set>
                                    <p:animEffect transition="in" filter="dissolve">
                                      <p:cBhvr>
                                        <p:cTn id="25" dur="500"/>
                                        <p:tgtEl>
                                          <p:spTgt spid="94"/>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xit" presetSubtype="0" fill="hold" nodeType="clickEffect">
                                  <p:stCondLst>
                                    <p:cond delay="0"/>
                                  </p:stCondLst>
                                  <p:childTnLst>
                                    <p:animEffect transition="out" filter="dissolve">
                                      <p:cBhvr>
                                        <p:cTn id="29" dur="500"/>
                                        <p:tgtEl>
                                          <p:spTgt spid="106"/>
                                        </p:tgtEl>
                                      </p:cBhvr>
                                    </p:animEffect>
                                    <p:set>
                                      <p:cBhvr>
                                        <p:cTn id="30" dur="1" fill="hold">
                                          <p:stCondLst>
                                            <p:cond delay="499"/>
                                          </p:stCondLst>
                                        </p:cTn>
                                        <p:tgtEl>
                                          <p:spTgt spid="106"/>
                                        </p:tgtEl>
                                        <p:attrNameLst>
                                          <p:attrName>style.visibility</p:attrName>
                                        </p:attrNameLst>
                                      </p:cBhvr>
                                      <p:to>
                                        <p:strVal val="hidden"/>
                                      </p:to>
                                    </p:set>
                                  </p:childTnLst>
                                </p:cTn>
                              </p:par>
                              <p:par>
                                <p:cTn id="31" presetID="9" presetClass="exit" presetSubtype="0" fill="hold" nodeType="withEffect">
                                  <p:stCondLst>
                                    <p:cond delay="0"/>
                                  </p:stCondLst>
                                  <p:childTnLst>
                                    <p:animEffect transition="out" filter="dissolve">
                                      <p:cBhvr>
                                        <p:cTn id="32" dur="500"/>
                                        <p:tgtEl>
                                          <p:spTgt spid="88"/>
                                        </p:tgtEl>
                                      </p:cBhvr>
                                    </p:animEffect>
                                    <p:set>
                                      <p:cBhvr>
                                        <p:cTn id="33" dur="1" fill="hold">
                                          <p:stCondLst>
                                            <p:cond delay="499"/>
                                          </p:stCondLst>
                                        </p:cTn>
                                        <p:tgtEl>
                                          <p:spTgt spid="88"/>
                                        </p:tgtEl>
                                        <p:attrNameLst>
                                          <p:attrName>style.visibility</p:attrName>
                                        </p:attrNameLst>
                                      </p:cBhvr>
                                      <p:to>
                                        <p:strVal val="hidden"/>
                                      </p:to>
                                    </p:set>
                                  </p:childTnLst>
                                </p:cTn>
                              </p:par>
                            </p:childTnLst>
                          </p:cTn>
                        </p:par>
                        <p:par>
                          <p:cTn id="34" fill="hold">
                            <p:stCondLst>
                              <p:cond delay="500"/>
                            </p:stCondLst>
                            <p:childTnLst>
                              <p:par>
                                <p:cTn id="35" presetID="9" presetClass="entr" presetSubtype="0"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dissolve">
                                      <p:cBhvr>
                                        <p:cTn id="37" dur="500"/>
                                        <p:tgtEl>
                                          <p:spTgt spid="5"/>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95"/>
                                        </p:tgtEl>
                                        <p:attrNameLst>
                                          <p:attrName>style.visibility</p:attrName>
                                        </p:attrNameLst>
                                      </p:cBhvr>
                                      <p:to>
                                        <p:strVal val="visible"/>
                                      </p:to>
                                    </p:set>
                                    <p:animEffect transition="in" filter="dissolve">
                                      <p:cBhvr>
                                        <p:cTn id="40" dur="500"/>
                                        <p:tgtEl>
                                          <p:spTgt spid="95"/>
                                        </p:tgtEl>
                                      </p:cBhvr>
                                    </p:animEffect>
                                  </p:childTnLst>
                                </p:cTn>
                              </p:par>
                            </p:childTnLst>
                          </p:cTn>
                        </p:par>
                      </p:childTnLst>
                    </p:cTn>
                  </p:par>
                  <p:par>
                    <p:cTn id="41" fill="hold">
                      <p:stCondLst>
                        <p:cond delay="indefinite"/>
                      </p:stCondLst>
                      <p:childTnLst>
                        <p:par>
                          <p:cTn id="42" fill="hold">
                            <p:stCondLst>
                              <p:cond delay="0"/>
                            </p:stCondLst>
                            <p:childTnLst>
                              <p:par>
                                <p:cTn id="43" presetID="0" presetClass="path" presetSubtype="0" accel="50000" decel="50000" fill="hold" nodeType="clickEffect">
                                  <p:stCondLst>
                                    <p:cond delay="0"/>
                                  </p:stCondLst>
                                  <p:childTnLst>
                                    <p:animMotion origin="layout" path="M -1.25E-6 -3.7037E-7 L 0.00052 0.09306 " pathEditMode="relative" rAng="0" ptsTypes="AA">
                                      <p:cBhvr>
                                        <p:cTn id="44" dur="2000" fill="hold"/>
                                        <p:tgtEl>
                                          <p:spTgt spid="5"/>
                                        </p:tgtEl>
                                        <p:attrNameLst>
                                          <p:attrName>ppt_x</p:attrName>
                                          <p:attrName>ppt_y</p:attrName>
                                        </p:attrNameLst>
                                      </p:cBhvr>
                                      <p:rCtr x="26" y="4653"/>
                                    </p:animMotion>
                                  </p:childTnLst>
                                </p:cTn>
                              </p:par>
                              <p:par>
                                <p:cTn id="45" presetID="9" presetClass="entr" presetSubtype="0" fill="hold" grpId="0" nodeType="withEffect">
                                  <p:stCondLst>
                                    <p:cond delay="0"/>
                                  </p:stCondLst>
                                  <p:childTnLst>
                                    <p:set>
                                      <p:cBhvr>
                                        <p:cTn id="46" dur="1" fill="hold">
                                          <p:stCondLst>
                                            <p:cond delay="0"/>
                                          </p:stCondLst>
                                        </p:cTn>
                                        <p:tgtEl>
                                          <p:spTgt spid="97"/>
                                        </p:tgtEl>
                                        <p:attrNameLst>
                                          <p:attrName>style.visibility</p:attrName>
                                        </p:attrNameLst>
                                      </p:cBhvr>
                                      <p:to>
                                        <p:strVal val="visible"/>
                                      </p:to>
                                    </p:set>
                                    <p:animEffect transition="in" filter="dissolve">
                                      <p:cBhvr>
                                        <p:cTn id="47" dur="500"/>
                                        <p:tgtEl>
                                          <p:spTgt spid="97"/>
                                        </p:tgtEl>
                                      </p:cBhvr>
                                    </p:animEffect>
                                  </p:childTnLst>
                                </p:cTn>
                              </p:par>
                            </p:childTnLst>
                          </p:cTn>
                        </p:par>
                      </p:childTnLst>
                    </p:cTn>
                  </p:par>
                  <p:par>
                    <p:cTn id="48" fill="hold">
                      <p:stCondLst>
                        <p:cond delay="indefinite"/>
                      </p:stCondLst>
                      <p:childTnLst>
                        <p:par>
                          <p:cTn id="49" fill="hold">
                            <p:stCondLst>
                              <p:cond delay="0"/>
                            </p:stCondLst>
                            <p:childTnLst>
                              <p:par>
                                <p:cTn id="50" presetID="0" presetClass="path" presetSubtype="0" accel="50000" decel="50000" fill="hold" nodeType="clickEffect">
                                  <p:stCondLst>
                                    <p:cond delay="0"/>
                                  </p:stCondLst>
                                  <p:childTnLst>
                                    <p:animMotion origin="layout" path="M 0.00052 0.09306 C -0.00013 0.14931 -0.00091 0.20347 -0.00169 0.26181 L -0.11432 0.32593 L -0.43333 0.31991 C -0.47513 0.3044 -0.51719 0.27778 -0.55846 0.26366 " pathEditMode="relative" rAng="0" ptsTypes="AAAAA">
                                      <p:cBhvr>
                                        <p:cTn id="51" dur="2000" fill="hold"/>
                                        <p:tgtEl>
                                          <p:spTgt spid="5"/>
                                        </p:tgtEl>
                                        <p:attrNameLst>
                                          <p:attrName>ppt_x</p:attrName>
                                          <p:attrName>ppt_y</p:attrName>
                                        </p:attrNameLst>
                                      </p:cBhvr>
                                      <p:rCtr x="-27943" y="116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animBg="1"/>
      <p:bldP spid="91" grpId="0"/>
      <p:bldP spid="94" grpId="0"/>
      <p:bldP spid="95" grpId="0"/>
      <p:bldP spid="97"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sender, receiver windows</a:t>
            </a:r>
            <a:endParaRPr lang="en-US" sz="4400" dirty="0"/>
          </a:p>
        </p:txBody>
      </p:sp>
      <p:pic>
        <p:nvPicPr>
          <p:cNvPr id="6" name="Picture 3" descr="sr_seqnum">
            <a:extLst>
              <a:ext uri="{FF2B5EF4-FFF2-40B4-BE49-F238E27FC236}">
                <a16:creationId xmlns:a16="http://schemas.microsoft.com/office/drawing/2014/main" id="{B408F707-79A8-7C45-92D6-B9D41955BA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526602"/>
            <a:ext cx="8235950" cy="491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67A9314B-F457-C74F-8B5C-8B9FBE998696}"/>
              </a:ext>
            </a:extLst>
          </p:cNvPr>
          <p:cNvSpPr/>
          <p:nvPr/>
        </p:nvSpPr>
        <p:spPr>
          <a:xfrm>
            <a:off x="2150592" y="4671612"/>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B0F38C4F-2B96-9546-A76A-EDC479247B21}"/>
              </a:ext>
            </a:extLst>
          </p:cNvPr>
          <p:cNvSpPr/>
          <p:nvPr/>
        </p:nvSpPr>
        <p:spPr>
          <a:xfrm>
            <a:off x="2299806" y="4667895"/>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32BD7889-A737-7D4B-971C-3750988F6013}"/>
              </a:ext>
            </a:extLst>
          </p:cNvPr>
          <p:cNvSpPr/>
          <p:nvPr/>
        </p:nvSpPr>
        <p:spPr>
          <a:xfrm>
            <a:off x="2452206" y="4667364"/>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943AD1DC-A49B-E740-9378-AEE45A7316AB}"/>
              </a:ext>
            </a:extLst>
          </p:cNvPr>
          <p:cNvSpPr/>
          <p:nvPr/>
        </p:nvSpPr>
        <p:spPr>
          <a:xfrm>
            <a:off x="2604606" y="4666833"/>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C59C4CB6-96AA-2142-B786-5286E4736F13}"/>
              </a:ext>
            </a:extLst>
          </p:cNvPr>
          <p:cNvSpPr/>
          <p:nvPr/>
        </p:nvSpPr>
        <p:spPr>
          <a:xfrm>
            <a:off x="2760192" y="4663116"/>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93D401EB-5081-DE4D-B48D-957376A4A1E9}"/>
              </a:ext>
            </a:extLst>
          </p:cNvPr>
          <p:cNvSpPr/>
          <p:nvPr/>
        </p:nvSpPr>
        <p:spPr>
          <a:xfrm>
            <a:off x="2915778" y="4665771"/>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C9D2D6A3-AE73-C845-B552-42990FBA7272}"/>
              </a:ext>
            </a:extLst>
          </p:cNvPr>
          <p:cNvSpPr/>
          <p:nvPr/>
        </p:nvSpPr>
        <p:spPr>
          <a:xfrm>
            <a:off x="3064992" y="4662054"/>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B0D0AD03-5829-A84F-B214-1C5783CA72DE}"/>
              </a:ext>
            </a:extLst>
          </p:cNvPr>
          <p:cNvSpPr/>
          <p:nvPr/>
        </p:nvSpPr>
        <p:spPr>
          <a:xfrm>
            <a:off x="3220578" y="4661523"/>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920F0D8A-CE6F-474B-B2DC-9775F3C752BA}"/>
              </a:ext>
            </a:extLst>
          </p:cNvPr>
          <p:cNvSpPr/>
          <p:nvPr/>
        </p:nvSpPr>
        <p:spPr>
          <a:xfrm>
            <a:off x="3369792" y="4664178"/>
            <a:ext cx="73280" cy="512111"/>
          </a:xfrm>
          <a:prstGeom prst="rect">
            <a:avLst/>
          </a:prstGeom>
          <a:solidFill>
            <a:schemeClr val="accent6">
              <a:lumMod val="75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Rectangle 2">
            <a:extLst>
              <a:ext uri="{FF2B5EF4-FFF2-40B4-BE49-F238E27FC236}">
                <a16:creationId xmlns:a16="http://schemas.microsoft.com/office/drawing/2014/main" id="{A4AACE9B-6FB7-7D46-8909-5B520DE90656}"/>
              </a:ext>
            </a:extLst>
          </p:cNvPr>
          <p:cNvSpPr/>
          <p:nvPr/>
        </p:nvSpPr>
        <p:spPr>
          <a:xfrm>
            <a:off x="914400" y="3897630"/>
            <a:ext cx="10835640" cy="28117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Slide Number Placeholder 2">
            <a:extLst>
              <a:ext uri="{FF2B5EF4-FFF2-40B4-BE49-F238E27FC236}">
                <a16:creationId xmlns:a16="http://schemas.microsoft.com/office/drawing/2014/main" id="{35ADF915-960F-4549-A41A-E37050FD56C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70</a:t>
            </a:fld>
            <a:endParaRPr lang="en-US" dirty="0"/>
          </a:p>
        </p:txBody>
      </p:sp>
    </p:spTree>
    <p:extLst>
      <p:ext uri="{BB962C8B-B14F-4D97-AF65-F5344CB8AC3E}">
        <p14:creationId xmlns:p14="http://schemas.microsoft.com/office/powerpoint/2010/main" val="2131050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sender and receiver</a:t>
            </a:r>
            <a:endParaRPr lang="en-US" sz="4400" dirty="0"/>
          </a:p>
        </p:txBody>
      </p:sp>
      <p:sp>
        <p:nvSpPr>
          <p:cNvPr id="5" name="Rectangle 3">
            <a:extLst>
              <a:ext uri="{FF2B5EF4-FFF2-40B4-BE49-F238E27FC236}">
                <a16:creationId xmlns:a16="http://schemas.microsoft.com/office/drawing/2014/main" id="{95DAFC84-FD76-BE4E-9E1F-0F49401B0D9B}"/>
              </a:ext>
            </a:extLst>
          </p:cNvPr>
          <p:cNvSpPr txBox="1">
            <a:spLocks noChangeArrowheads="1"/>
          </p:cNvSpPr>
          <p:nvPr/>
        </p:nvSpPr>
        <p:spPr>
          <a:xfrm>
            <a:off x="946165" y="1698978"/>
            <a:ext cx="4651241"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data from above:</a:t>
            </a: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if next available seq # in window, send packet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timeout(</a:t>
            </a: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n</a:t>
            </a: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a:t>
            </a:r>
          </a:p>
          <a:p>
            <a:pPr marL="471488"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resend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restart timer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400" b="0" i="0" u="none" strike="noStrike" kern="1200" cap="none" spc="0" normalizeH="0" baseline="0" noProof="0" dirty="0">
                <a:ln>
                  <a:noFill/>
                </a:ln>
                <a:solidFill>
                  <a:srgbClr val="CC0000"/>
                </a:solidFill>
                <a:effectLst/>
                <a:uLnTx/>
                <a:uFillTx/>
                <a:latin typeface="Calibri" panose="020F0502020204030204"/>
                <a:ea typeface="+mn-ea"/>
                <a:cs typeface="+mn-cs"/>
              </a:rPr>
              <a:t>ACK(</a:t>
            </a:r>
            <a:r>
              <a:rPr kumimoji="0" lang="en-US" sz="2400" b="0" i="1" u="none" strike="noStrike" kern="1200" cap="none" spc="0" normalizeH="0" baseline="0" noProof="0" dirty="0">
                <a:ln>
                  <a:noFill/>
                </a:ln>
                <a:solidFill>
                  <a:srgbClr val="CC0000"/>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srgbClr val="CC0000"/>
                </a:solidFill>
                <a:effectLst/>
                <a:uLnTx/>
                <a:uFillTx/>
                <a:latin typeface="Calibri" panose="020F0502020204030204"/>
                <a:ea typeface="+mn-ea"/>
                <a:cs typeface="+mn-cs"/>
              </a:rPr>
              <a:t>)</a:t>
            </a:r>
            <a:r>
              <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in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sendbase,sendbase+N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mark packet </a:t>
            </a:r>
            <a:r>
              <a:rPr kumimoji="0" lang="en-US" sz="2400" b="0" i="1" u="none" strike="noStrike" kern="1200" cap="none" spc="0" normalizeH="0" baseline="0" noProof="0" dirty="0">
                <a:ln>
                  <a:noFill/>
                </a:ln>
                <a:solidFill>
                  <a:prstClr val="black"/>
                </a:solidFill>
                <a:effectLst/>
                <a:uLnTx/>
                <a:uFillTx/>
                <a:latin typeface="Calibri" panose="020F0502020204030204"/>
                <a:ea typeface="+mn-ea"/>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as received</a:t>
            </a:r>
          </a:p>
          <a:p>
            <a:pPr marL="520700" marR="0" lvl="0" indent="-22860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if n smallest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packet, advance window base to next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seq #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4">
            <a:extLst>
              <a:ext uri="{FF2B5EF4-FFF2-40B4-BE49-F238E27FC236}">
                <a16:creationId xmlns:a16="http://schemas.microsoft.com/office/drawing/2014/main" id="{3BD58A7C-C9C7-8442-855F-43F3A4947ED8}"/>
              </a:ext>
            </a:extLst>
          </p:cNvPr>
          <p:cNvSpPr>
            <a:spLocks noChangeArrowheads="1"/>
          </p:cNvSpPr>
          <p:nvPr/>
        </p:nvSpPr>
        <p:spPr bwMode="auto">
          <a:xfrm>
            <a:off x="876300" y="1485900"/>
            <a:ext cx="4721106" cy="4610100"/>
          </a:xfrm>
          <a:prstGeom prst="rect">
            <a:avLst/>
          </a:prstGeom>
          <a:noFill/>
          <a:ln w="28575">
            <a:solidFill>
              <a:srgbClr val="000099"/>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8" name="Group 5">
            <a:extLst>
              <a:ext uri="{FF2B5EF4-FFF2-40B4-BE49-F238E27FC236}">
                <a16:creationId xmlns:a16="http://schemas.microsoft.com/office/drawing/2014/main" id="{4B0682BD-2D45-384C-A3BE-B71A10F3C9D2}"/>
              </a:ext>
            </a:extLst>
          </p:cNvPr>
          <p:cNvGrpSpPr>
            <a:grpSpLocks/>
          </p:cNvGrpSpPr>
          <p:nvPr/>
        </p:nvGrpSpPr>
        <p:grpSpPr bwMode="auto">
          <a:xfrm>
            <a:off x="1079500" y="1184280"/>
            <a:ext cx="1327103" cy="584201"/>
            <a:chOff x="1100" y="3896"/>
            <a:chExt cx="752" cy="368"/>
          </a:xfrm>
        </p:grpSpPr>
        <p:sp>
          <p:nvSpPr>
            <p:cNvPr id="9" name="Rectangle 6">
              <a:extLst>
                <a:ext uri="{FF2B5EF4-FFF2-40B4-BE49-F238E27FC236}">
                  <a16:creationId xmlns:a16="http://schemas.microsoft.com/office/drawing/2014/main" id="{E480EC05-1FA2-1449-9DA4-EE3CBEF3CB0E}"/>
                </a:ext>
              </a:extLst>
            </p:cNvPr>
            <p:cNvSpPr>
              <a:spLocks noChangeArrowheads="1"/>
            </p:cNvSpPr>
            <p:nvPr/>
          </p:nvSpPr>
          <p:spPr bwMode="auto">
            <a:xfrm>
              <a:off x="1146" y="3984"/>
              <a:ext cx="612" cy="18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 name="Text Box 7">
              <a:extLst>
                <a:ext uri="{FF2B5EF4-FFF2-40B4-BE49-F238E27FC236}">
                  <a16:creationId xmlns:a16="http://schemas.microsoft.com/office/drawing/2014/main" id="{FEE55EB3-D10F-D944-85E2-05ABE9F3A72A}"/>
                </a:ext>
              </a:extLst>
            </p:cNvPr>
            <p:cNvSpPr txBox="1">
              <a:spLocks noChangeArrowheads="1"/>
            </p:cNvSpPr>
            <p:nvPr/>
          </p:nvSpPr>
          <p:spPr bwMode="auto">
            <a:xfrm>
              <a:off x="1100" y="3896"/>
              <a:ext cx="752" cy="368"/>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sender</a:t>
              </a:r>
              <a:endPar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endParaRPr>
            </a:p>
          </p:txBody>
        </p:sp>
      </p:grpSp>
      <p:grpSp>
        <p:nvGrpSpPr>
          <p:cNvPr id="16" name="Group 15">
            <a:extLst>
              <a:ext uri="{FF2B5EF4-FFF2-40B4-BE49-F238E27FC236}">
                <a16:creationId xmlns:a16="http://schemas.microsoft.com/office/drawing/2014/main" id="{1FB417EC-6705-FB4A-BE74-163FB12F88C6}"/>
              </a:ext>
            </a:extLst>
          </p:cNvPr>
          <p:cNvGrpSpPr/>
          <p:nvPr/>
        </p:nvGrpSpPr>
        <p:grpSpPr>
          <a:xfrm>
            <a:off x="6447754" y="1183947"/>
            <a:ext cx="5269467" cy="5221186"/>
            <a:chOff x="6447754" y="1183947"/>
            <a:chExt cx="5269467" cy="5221186"/>
          </a:xfrm>
        </p:grpSpPr>
        <p:sp>
          <p:nvSpPr>
            <p:cNvPr id="11" name="Rectangle 8">
              <a:extLst>
                <a:ext uri="{FF2B5EF4-FFF2-40B4-BE49-F238E27FC236}">
                  <a16:creationId xmlns:a16="http://schemas.microsoft.com/office/drawing/2014/main" id="{BCF7478D-ADC0-4749-9951-A140F00D7BA1}"/>
                </a:ext>
              </a:extLst>
            </p:cNvPr>
            <p:cNvSpPr>
              <a:spLocks noChangeArrowheads="1"/>
            </p:cNvSpPr>
            <p:nvPr/>
          </p:nvSpPr>
          <p:spPr bwMode="auto">
            <a:xfrm>
              <a:off x="6855858" y="1756933"/>
              <a:ext cx="4861363" cy="4648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packet </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n</a:t>
              </a: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in </a:t>
              </a:r>
              <a:r>
                <a:rPr kumimoji="0" lang="en-US" sz="1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a:t>
              </a:r>
              <a:r>
                <a:rPr kumimoji="0" lang="en-US" sz="2400" b="0" i="0" u="none" strike="noStrike" kern="1200" cap="none" spc="0" normalizeH="0" baseline="0" noProof="0" dirty="0" err="1">
                  <a:ln>
                    <a:noFill/>
                  </a:ln>
                  <a:solidFill>
                    <a:srgbClr val="CC0000"/>
                  </a:solidFill>
                  <a:effectLst/>
                  <a:uLnTx/>
                  <a:uFillTx/>
                  <a:latin typeface="Calibri" panose="020F0502020204030204"/>
                  <a:ea typeface="ＭＳ Ｐゴシック" charset="0"/>
                  <a:cs typeface="+mn-cs"/>
                </a:rPr>
                <a:t>rcvbase</a:t>
              </a:r>
              <a:r>
                <a:rPr kumimoji="0" lang="en-US" sz="24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rcvbase+N-1]</a:t>
              </a:r>
              <a:endPar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 ACK(</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a: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out-of-order: buffer</a:t>
              </a:r>
            </a:p>
            <a:p>
              <a:pPr marL="406400" marR="0" lvl="0" indent="-276225" algn="l" defTabSz="914400" rtl="0" eaLnBrk="1" fontAlgn="auto" latinLnBrk="0" hangingPunct="1">
                <a:lnSpc>
                  <a:spcPct val="90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in-order: deliver (also deliver buffered, in-order packets), advance window to next not-yet-received packet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packet</a:t>
              </a: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 n </a:t>
              </a: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in </a:t>
              </a:r>
              <a:r>
                <a:rPr kumimoji="0" lang="en-US" sz="24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[rcvbase-N,rcvbase-1]</a:t>
              </a:r>
              <a:endParaRPr kumimoji="0" lang="en-US" sz="36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406400" marR="0" lvl="0" indent="-276225"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ACK(</a:t>
              </a:r>
              <a:r>
                <a:rPr kumimoji="0" lang="en-US" sz="2400" b="0" i="1"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n</a:t>
              </a: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t>
              </a: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otherwise:</a:t>
              </a:r>
              <a:r>
                <a:rPr kumimoji="0" lang="en-US" sz="2400" b="0" i="0" u="none" strike="noStrike" kern="1200" cap="none" spc="0" normalizeH="0" baseline="0" noProof="0" dirty="0">
                  <a:ln>
                    <a:noFill/>
                  </a:ln>
                  <a:solidFill>
                    <a:srgbClr val="FF0000"/>
                  </a:solidFill>
                  <a:effectLst/>
                  <a:uLnTx/>
                  <a:uFillTx/>
                  <a:latin typeface="Calibri" panose="020F0502020204030204"/>
                  <a:ea typeface="ＭＳ Ｐゴシック" charset="0"/>
                  <a:cs typeface="+mn-cs"/>
                </a:rPr>
                <a:t> </a:t>
              </a:r>
            </a:p>
            <a:p>
              <a:pPr marL="406400" marR="0" lvl="0" indent="-276225" algn="l" defTabSz="914400" rtl="0" eaLnBrk="1" fontAlgn="auto" latinLnBrk="0" hangingPunct="1">
                <a:lnSpc>
                  <a:spcPct val="85000"/>
                </a:lnSpc>
                <a:spcBef>
                  <a:spcPct val="20000"/>
                </a:spcBef>
                <a:spcAft>
                  <a:spcPts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ignore </a:t>
              </a: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342900" marR="0" lvl="0" indent="-342900" algn="l" defTabSz="914400" rtl="0" eaLnBrk="1" fontAlgn="auto" latinLnBrk="0" hangingPunct="1">
                <a:lnSpc>
                  <a:spcPct val="85000"/>
                </a:lnSpc>
                <a:spcBef>
                  <a:spcPct val="20000"/>
                </a:spcBef>
                <a:spcAft>
                  <a:spcPts val="0"/>
                </a:spcAft>
                <a:buClr>
                  <a:srgbClr val="000099"/>
                </a:buClr>
                <a:buSzPct val="65000"/>
                <a:buFont typeface="Wingdings" charset="0"/>
                <a:buChar char="v"/>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12" name="Rectangle 9">
              <a:extLst>
                <a:ext uri="{FF2B5EF4-FFF2-40B4-BE49-F238E27FC236}">
                  <a16:creationId xmlns:a16="http://schemas.microsoft.com/office/drawing/2014/main" id="{639FDE2D-E714-5A49-BA51-5350EC426F3A}"/>
                </a:ext>
              </a:extLst>
            </p:cNvPr>
            <p:cNvSpPr>
              <a:spLocks noChangeArrowheads="1"/>
            </p:cNvSpPr>
            <p:nvPr/>
          </p:nvSpPr>
          <p:spPr bwMode="auto">
            <a:xfrm>
              <a:off x="6447754" y="1495097"/>
              <a:ext cx="5129210" cy="4610100"/>
            </a:xfrm>
            <a:prstGeom prst="rect">
              <a:avLst/>
            </a:prstGeom>
            <a:noFill/>
            <a:ln w="28575">
              <a:solidFill>
                <a:srgbClr val="000099"/>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grpSp>
          <p:nvGrpSpPr>
            <p:cNvPr id="13" name="Group 10">
              <a:extLst>
                <a:ext uri="{FF2B5EF4-FFF2-40B4-BE49-F238E27FC236}">
                  <a16:creationId xmlns:a16="http://schemas.microsoft.com/office/drawing/2014/main" id="{B84C2084-BE83-5E42-B1FF-F6D6F4774AC4}"/>
                </a:ext>
              </a:extLst>
            </p:cNvPr>
            <p:cNvGrpSpPr>
              <a:grpSpLocks/>
            </p:cNvGrpSpPr>
            <p:nvPr/>
          </p:nvGrpSpPr>
          <p:grpSpPr bwMode="auto">
            <a:xfrm>
              <a:off x="6643024" y="1183947"/>
              <a:ext cx="1531938" cy="584201"/>
              <a:chOff x="3339" y="158"/>
              <a:chExt cx="965" cy="368"/>
            </a:xfrm>
          </p:grpSpPr>
          <p:sp>
            <p:nvSpPr>
              <p:cNvPr id="14" name="Rectangle 11">
                <a:extLst>
                  <a:ext uri="{FF2B5EF4-FFF2-40B4-BE49-F238E27FC236}">
                    <a16:creationId xmlns:a16="http://schemas.microsoft.com/office/drawing/2014/main" id="{C313B5FA-94EA-DF4A-8CF3-F58277EB5C0A}"/>
                  </a:ext>
                </a:extLst>
              </p:cNvPr>
              <p:cNvSpPr>
                <a:spLocks noChangeArrowheads="1"/>
              </p:cNvSpPr>
              <p:nvPr/>
            </p:nvSpPr>
            <p:spPr bwMode="auto">
              <a:xfrm>
                <a:off x="3360" y="264"/>
                <a:ext cx="822" cy="18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5" name="Text Box 12">
                <a:extLst>
                  <a:ext uri="{FF2B5EF4-FFF2-40B4-BE49-F238E27FC236}">
                    <a16:creationId xmlns:a16="http://schemas.microsoft.com/office/drawing/2014/main" id="{DDD5CA52-38FB-BF40-B64E-C5C9EE06B0C0}"/>
                  </a:ext>
                </a:extLst>
              </p:cNvPr>
              <p:cNvSpPr txBox="1">
                <a:spLocks noChangeArrowheads="1"/>
              </p:cNvSpPr>
              <p:nvPr/>
            </p:nvSpPr>
            <p:spPr bwMode="auto">
              <a:xfrm>
                <a:off x="3339" y="158"/>
                <a:ext cx="965" cy="36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rPr>
                  <a:t>receiver</a:t>
                </a:r>
                <a:endParaRPr kumimoji="0" lang="en-US" sz="2800" b="0" i="0" u="none" strike="noStrike" kern="1200" cap="none" spc="0" normalizeH="0" baseline="0" noProof="0" dirty="0">
                  <a:ln>
                    <a:noFill/>
                  </a:ln>
                  <a:solidFill>
                    <a:srgbClr val="000099"/>
                  </a:solidFill>
                  <a:effectLst/>
                  <a:uLnTx/>
                  <a:uFillTx/>
                  <a:latin typeface="Calibri" panose="020F0502020204030204"/>
                  <a:ea typeface="ＭＳ Ｐゴシック" charset="0"/>
                  <a:cs typeface="+mn-cs"/>
                </a:endParaRPr>
              </a:p>
            </p:txBody>
          </p:sp>
        </p:grpSp>
      </p:grpSp>
      <p:sp>
        <p:nvSpPr>
          <p:cNvPr id="17" name="Slide Number Placeholder 2">
            <a:extLst>
              <a:ext uri="{FF2B5EF4-FFF2-40B4-BE49-F238E27FC236}">
                <a16:creationId xmlns:a16="http://schemas.microsoft.com/office/drawing/2014/main" id="{D4E14E77-C43E-7D40-89D1-406C4092020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71</a:t>
            </a:fld>
            <a:endParaRPr lang="en-US" dirty="0"/>
          </a:p>
        </p:txBody>
      </p:sp>
    </p:spTree>
    <p:extLst>
      <p:ext uri="{BB962C8B-B14F-4D97-AF65-F5344CB8AC3E}">
        <p14:creationId xmlns:p14="http://schemas.microsoft.com/office/powerpoint/2010/main" val="762754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100625" cy="894622"/>
          </a:xfrm>
        </p:spPr>
        <p:txBody>
          <a:bodyPr>
            <a:normAutofit/>
          </a:bodyPr>
          <a:lstStyle/>
          <a:p>
            <a:r>
              <a:rPr lang="en-US" sz="4800" dirty="0"/>
              <a:t>Selective Repeat in action</a:t>
            </a:r>
            <a:endParaRPr lang="en-US" sz="4400" dirty="0"/>
          </a:p>
        </p:txBody>
      </p:sp>
      <p:sp>
        <p:nvSpPr>
          <p:cNvPr id="108" name="Text Box 4">
            <a:extLst>
              <a:ext uri="{FF2B5EF4-FFF2-40B4-BE49-F238E27FC236}">
                <a16:creationId xmlns:a16="http://schemas.microsoft.com/office/drawing/2014/main" id="{78073BDB-A57A-A349-BAC2-3E6F651411BA}"/>
              </a:ext>
            </a:extLst>
          </p:cNvPr>
          <p:cNvSpPr txBox="1">
            <a:spLocks noChangeArrowheads="1"/>
          </p:cNvSpPr>
          <p:nvPr/>
        </p:nvSpPr>
        <p:spPr bwMode="auto">
          <a:xfrm>
            <a:off x="4770437" y="1531937"/>
            <a:ext cx="1246188" cy="14652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pkt0</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pkt1</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pkt3</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(wait)</a:t>
            </a:r>
          </a:p>
        </p:txBody>
      </p:sp>
      <p:sp>
        <p:nvSpPr>
          <p:cNvPr id="109" name="Text Box 5">
            <a:extLst>
              <a:ext uri="{FF2B5EF4-FFF2-40B4-BE49-F238E27FC236}">
                <a16:creationId xmlns:a16="http://schemas.microsoft.com/office/drawing/2014/main" id="{551532E5-B9F6-D645-BA17-1BDC2A81DE6A}"/>
              </a:ext>
            </a:extLst>
          </p:cNvPr>
          <p:cNvSpPr txBox="1">
            <a:spLocks noChangeArrowheads="1"/>
          </p:cNvSpPr>
          <p:nvPr/>
        </p:nvSpPr>
        <p:spPr bwMode="auto">
          <a:xfrm>
            <a:off x="5091112" y="1160462"/>
            <a:ext cx="936625"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0099"/>
                </a:solidFill>
                <a:effectLst/>
                <a:uLnTx/>
                <a:uFillTx/>
                <a:latin typeface="Tahoma" charset="0"/>
                <a:ea typeface="ＭＳ Ｐゴシック" charset="0"/>
                <a:cs typeface="+mn-cs"/>
              </a:rPr>
              <a:t>sender</a:t>
            </a:r>
          </a:p>
        </p:txBody>
      </p:sp>
      <p:sp>
        <p:nvSpPr>
          <p:cNvPr id="110" name="Text Box 6">
            <a:extLst>
              <a:ext uri="{FF2B5EF4-FFF2-40B4-BE49-F238E27FC236}">
                <a16:creationId xmlns:a16="http://schemas.microsoft.com/office/drawing/2014/main" id="{A94628DF-42AC-0E4A-B609-2C56040AB9D4}"/>
              </a:ext>
            </a:extLst>
          </p:cNvPr>
          <p:cNvSpPr txBox="1">
            <a:spLocks noChangeArrowheads="1"/>
          </p:cNvSpPr>
          <p:nvPr/>
        </p:nvSpPr>
        <p:spPr bwMode="auto">
          <a:xfrm>
            <a:off x="8121650" y="1179512"/>
            <a:ext cx="1071562" cy="3968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1" u="sng" strike="noStrike" kern="0" cap="none" spc="0" normalizeH="0" baseline="0" noProof="0">
                <a:ln>
                  <a:noFill/>
                </a:ln>
                <a:solidFill>
                  <a:srgbClr val="008000"/>
                </a:solidFill>
                <a:effectLst/>
                <a:uLnTx/>
                <a:uFillTx/>
                <a:latin typeface="Tahoma" charset="0"/>
                <a:ea typeface="ＭＳ Ｐゴシック" charset="0"/>
                <a:cs typeface="+mn-cs"/>
              </a:rPr>
              <a:t>receiver</a:t>
            </a:r>
          </a:p>
        </p:txBody>
      </p:sp>
      <p:sp>
        <p:nvSpPr>
          <p:cNvPr id="111" name="Line 14">
            <a:extLst>
              <a:ext uri="{FF2B5EF4-FFF2-40B4-BE49-F238E27FC236}">
                <a16:creationId xmlns:a16="http://schemas.microsoft.com/office/drawing/2014/main" id="{3E685DEE-2DB5-5740-BE6F-2C74E54E1F41}"/>
              </a:ext>
            </a:extLst>
          </p:cNvPr>
          <p:cNvSpPr>
            <a:spLocks noChangeShapeType="1"/>
          </p:cNvSpPr>
          <p:nvPr/>
        </p:nvSpPr>
        <p:spPr bwMode="auto">
          <a:xfrm>
            <a:off x="8196262" y="1778000"/>
            <a:ext cx="11113" cy="4538662"/>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6" name="Text Box 36">
            <a:extLst>
              <a:ext uri="{FF2B5EF4-FFF2-40B4-BE49-F238E27FC236}">
                <a16:creationId xmlns:a16="http://schemas.microsoft.com/office/drawing/2014/main" id="{964FE54C-5448-C540-B538-09B51BB48337}"/>
              </a:ext>
            </a:extLst>
          </p:cNvPr>
          <p:cNvSpPr txBox="1">
            <a:spLocks noChangeArrowheads="1"/>
          </p:cNvSpPr>
          <p:nvPr/>
        </p:nvSpPr>
        <p:spPr bwMode="auto">
          <a:xfrm>
            <a:off x="4498213" y="4713287"/>
            <a:ext cx="1523174" cy="563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send  pkt2</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00000"/>
                </a:solidFill>
                <a:effectLst/>
                <a:uLnTx/>
                <a:uFillTx/>
                <a:latin typeface="Tahoma" charset="0"/>
                <a:ea typeface="ＭＳ Ｐゴシック" charset="0"/>
                <a:cs typeface="+mn-cs"/>
              </a:rPr>
              <a:t>(but not 3,4,5)</a:t>
            </a:r>
          </a:p>
        </p:txBody>
      </p:sp>
      <p:sp>
        <p:nvSpPr>
          <p:cNvPr id="121" name="Line 17">
            <a:extLst>
              <a:ext uri="{FF2B5EF4-FFF2-40B4-BE49-F238E27FC236}">
                <a16:creationId xmlns:a16="http://schemas.microsoft.com/office/drawing/2014/main" id="{E56FB9D2-45AC-5443-AEF4-39148B03DDDD}"/>
              </a:ext>
            </a:extLst>
          </p:cNvPr>
          <p:cNvSpPr>
            <a:spLocks noChangeShapeType="1"/>
          </p:cNvSpPr>
          <p:nvPr/>
        </p:nvSpPr>
        <p:spPr bwMode="auto">
          <a:xfrm flipH="1">
            <a:off x="6067425" y="2249487"/>
            <a:ext cx="2014537" cy="1066800"/>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B51492D2-F443-DF42-B594-B3FB06C15EF0}"/>
              </a:ext>
            </a:extLst>
          </p:cNvPr>
          <p:cNvGrpSpPr/>
          <p:nvPr/>
        </p:nvGrpSpPr>
        <p:grpSpPr>
          <a:xfrm>
            <a:off x="6059487" y="1725612"/>
            <a:ext cx="2122488" cy="1292225"/>
            <a:chOff x="6059487" y="1725612"/>
            <a:chExt cx="2122488" cy="1292225"/>
          </a:xfrm>
        </p:grpSpPr>
        <p:sp>
          <p:nvSpPr>
            <p:cNvPr id="117" name="Line 7">
              <a:extLst>
                <a:ext uri="{FF2B5EF4-FFF2-40B4-BE49-F238E27FC236}">
                  <a16:creationId xmlns:a16="http://schemas.microsoft.com/office/drawing/2014/main" id="{B2FE61CD-8B0C-B642-BB41-80A1601F10C7}"/>
                </a:ext>
              </a:extLst>
            </p:cNvPr>
            <p:cNvSpPr>
              <a:spLocks noChangeShapeType="1"/>
            </p:cNvSpPr>
            <p:nvPr/>
          </p:nvSpPr>
          <p:spPr bwMode="auto">
            <a:xfrm>
              <a:off x="6061075" y="1725612"/>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8" name="Line 11">
              <a:extLst>
                <a:ext uri="{FF2B5EF4-FFF2-40B4-BE49-F238E27FC236}">
                  <a16:creationId xmlns:a16="http://schemas.microsoft.com/office/drawing/2014/main" id="{228455C5-D681-384D-AD76-D61774E5E1CD}"/>
                </a:ext>
              </a:extLst>
            </p:cNvPr>
            <p:cNvSpPr>
              <a:spLocks noChangeShapeType="1"/>
            </p:cNvSpPr>
            <p:nvPr/>
          </p:nvSpPr>
          <p:spPr bwMode="auto">
            <a:xfrm>
              <a:off x="6059487" y="2000250"/>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19" name="Line 12">
              <a:extLst>
                <a:ext uri="{FF2B5EF4-FFF2-40B4-BE49-F238E27FC236}">
                  <a16:creationId xmlns:a16="http://schemas.microsoft.com/office/drawing/2014/main" id="{465896CF-249D-3347-9172-240118AF405B}"/>
                </a:ext>
              </a:extLst>
            </p:cNvPr>
            <p:cNvSpPr>
              <a:spLocks noChangeShapeType="1"/>
            </p:cNvSpPr>
            <p:nvPr/>
          </p:nvSpPr>
          <p:spPr bwMode="auto">
            <a:xfrm>
              <a:off x="6075362" y="2263775"/>
              <a:ext cx="876300" cy="200025"/>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0" name="Line 13">
              <a:extLst>
                <a:ext uri="{FF2B5EF4-FFF2-40B4-BE49-F238E27FC236}">
                  <a16:creationId xmlns:a16="http://schemas.microsoft.com/office/drawing/2014/main" id="{6D003599-FAD5-2A43-BCF2-8C9D5635EAA7}"/>
                </a:ext>
              </a:extLst>
            </p:cNvPr>
            <p:cNvSpPr>
              <a:spLocks noChangeShapeType="1"/>
            </p:cNvSpPr>
            <p:nvPr/>
          </p:nvSpPr>
          <p:spPr bwMode="auto">
            <a:xfrm>
              <a:off x="6081712" y="2549525"/>
              <a:ext cx="2100263"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2" name="Text Box 19">
              <a:extLst>
                <a:ext uri="{FF2B5EF4-FFF2-40B4-BE49-F238E27FC236}">
                  <a16:creationId xmlns:a16="http://schemas.microsoft.com/office/drawing/2014/main" id="{6FFC0E8C-8B36-B744-B255-B1213F7C3B36}"/>
                </a:ext>
              </a:extLst>
            </p:cNvPr>
            <p:cNvSpPr txBox="1">
              <a:spLocks noChangeArrowheads="1"/>
            </p:cNvSpPr>
            <p:nvPr/>
          </p:nvSpPr>
          <p:spPr bwMode="auto">
            <a:xfrm>
              <a:off x="6837362" y="2298700"/>
              <a:ext cx="341313"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3" name="Text Box 20">
              <a:extLst>
                <a:ext uri="{FF2B5EF4-FFF2-40B4-BE49-F238E27FC236}">
                  <a16:creationId xmlns:a16="http://schemas.microsoft.com/office/drawing/2014/main" id="{999FCA58-CB9B-B749-BA08-25AB40ACE0A2}"/>
                </a:ext>
              </a:extLst>
            </p:cNvPr>
            <p:cNvSpPr txBox="1">
              <a:spLocks noChangeArrowheads="1"/>
            </p:cNvSpPr>
            <p:nvPr/>
          </p:nvSpPr>
          <p:spPr bwMode="auto">
            <a:xfrm>
              <a:off x="6996112" y="2319337"/>
              <a:ext cx="522288"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a:ln>
                    <a:noFill/>
                  </a:ln>
                  <a:solidFill>
                    <a:srgbClr val="FF0000"/>
                  </a:solidFill>
                  <a:effectLst/>
                  <a:uLnTx/>
                  <a:uFillTx/>
                  <a:latin typeface="Tahoma" charset="0"/>
                  <a:ea typeface="ＭＳ Ｐゴシック" charset="0"/>
                  <a:cs typeface="+mn-cs"/>
                </a:rPr>
                <a:t>loss</a:t>
              </a:r>
            </a:p>
          </p:txBody>
        </p:sp>
      </p:grpSp>
      <p:sp>
        <p:nvSpPr>
          <p:cNvPr id="124" name="Line 21">
            <a:extLst>
              <a:ext uri="{FF2B5EF4-FFF2-40B4-BE49-F238E27FC236}">
                <a16:creationId xmlns:a16="http://schemas.microsoft.com/office/drawing/2014/main" id="{82EB3AA5-A272-9741-98D1-88E47FABEAC6}"/>
              </a:ext>
            </a:extLst>
          </p:cNvPr>
          <p:cNvSpPr>
            <a:spLocks noChangeShapeType="1"/>
          </p:cNvSpPr>
          <p:nvPr/>
        </p:nvSpPr>
        <p:spPr bwMode="auto">
          <a:xfrm flipH="1">
            <a:off x="6064250" y="2535237"/>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5" name="Line 24">
            <a:extLst>
              <a:ext uri="{FF2B5EF4-FFF2-40B4-BE49-F238E27FC236}">
                <a16:creationId xmlns:a16="http://schemas.microsoft.com/office/drawing/2014/main" id="{E42793DA-B54F-8A4A-B169-AADC48D8492B}"/>
              </a:ext>
            </a:extLst>
          </p:cNvPr>
          <p:cNvSpPr>
            <a:spLocks noChangeShapeType="1"/>
          </p:cNvSpPr>
          <p:nvPr/>
        </p:nvSpPr>
        <p:spPr bwMode="auto">
          <a:xfrm>
            <a:off x="6067425" y="3371850"/>
            <a:ext cx="2100262" cy="468312"/>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6" name="Line 25">
            <a:extLst>
              <a:ext uri="{FF2B5EF4-FFF2-40B4-BE49-F238E27FC236}">
                <a16:creationId xmlns:a16="http://schemas.microsoft.com/office/drawing/2014/main" id="{F496288B-3032-8C46-B36C-DC6EE518FC26}"/>
              </a:ext>
            </a:extLst>
          </p:cNvPr>
          <p:cNvSpPr>
            <a:spLocks noChangeShapeType="1"/>
          </p:cNvSpPr>
          <p:nvPr/>
        </p:nvSpPr>
        <p:spPr bwMode="auto">
          <a:xfrm>
            <a:off x="6099175" y="3690937"/>
            <a:ext cx="2101850"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27" name="Line 26">
            <a:extLst>
              <a:ext uri="{FF2B5EF4-FFF2-40B4-BE49-F238E27FC236}">
                <a16:creationId xmlns:a16="http://schemas.microsoft.com/office/drawing/2014/main" id="{567E0CBA-D560-7142-9ABA-AC076E08A151}"/>
              </a:ext>
            </a:extLst>
          </p:cNvPr>
          <p:cNvSpPr>
            <a:spLocks noChangeShapeType="1"/>
          </p:cNvSpPr>
          <p:nvPr/>
        </p:nvSpPr>
        <p:spPr bwMode="auto">
          <a:xfrm flipH="1">
            <a:off x="6096000" y="3065462"/>
            <a:ext cx="2014537" cy="1100138"/>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9" name="Group 8">
            <a:extLst>
              <a:ext uri="{FF2B5EF4-FFF2-40B4-BE49-F238E27FC236}">
                <a16:creationId xmlns:a16="http://schemas.microsoft.com/office/drawing/2014/main" id="{FEA4268D-2918-6446-A65A-828C5CA72DEE}"/>
              </a:ext>
            </a:extLst>
          </p:cNvPr>
          <p:cNvGrpSpPr/>
          <p:nvPr/>
        </p:nvGrpSpPr>
        <p:grpSpPr>
          <a:xfrm>
            <a:off x="4081462" y="2254250"/>
            <a:ext cx="1978025" cy="2543175"/>
            <a:chOff x="4081462" y="2254250"/>
            <a:chExt cx="1978025" cy="2543175"/>
          </a:xfrm>
        </p:grpSpPr>
        <p:pic>
          <p:nvPicPr>
            <p:cNvPr id="114" name="Picture 34" descr="alarm_clock_ringing">
              <a:extLst>
                <a:ext uri="{FF2B5EF4-FFF2-40B4-BE49-F238E27FC236}">
                  <a16:creationId xmlns:a16="http://schemas.microsoft.com/office/drawing/2014/main" id="{6923BC91-E9C5-D049-B59C-D41625176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1462" y="4283075"/>
              <a:ext cx="436563"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 name="Text Box 35">
              <a:extLst>
                <a:ext uri="{FF2B5EF4-FFF2-40B4-BE49-F238E27FC236}">
                  <a16:creationId xmlns:a16="http://schemas.microsoft.com/office/drawing/2014/main" id="{171ECC6D-E77E-7541-880B-B7D3C99DC8C1}"/>
                </a:ext>
              </a:extLst>
            </p:cNvPr>
            <p:cNvSpPr txBox="1">
              <a:spLocks noChangeArrowheads="1"/>
            </p:cNvSpPr>
            <p:nvPr/>
          </p:nvSpPr>
          <p:spPr bwMode="auto">
            <a:xfrm>
              <a:off x="4449762" y="4498975"/>
              <a:ext cx="1538288" cy="298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75000"/>
                </a:lnSpc>
                <a:spcBef>
                  <a:spcPct val="0"/>
                </a:spcBef>
                <a:spcAft>
                  <a:spcPct val="0"/>
                </a:spcAft>
                <a:buClrTx/>
                <a:buSzTx/>
                <a:buFontTx/>
                <a:buNone/>
                <a:tabLst/>
                <a:defRPr/>
              </a:pPr>
              <a:r>
                <a:rPr kumimoji="0" lang="en-US" sz="1800" b="0" i="1" u="none" strike="noStrike" kern="0" cap="none" spc="0" normalizeH="0" baseline="0" noProof="0">
                  <a:ln>
                    <a:noFill/>
                  </a:ln>
                  <a:solidFill>
                    <a:srgbClr val="FF0000"/>
                  </a:solidFill>
                  <a:effectLst/>
                  <a:uLnTx/>
                  <a:uFillTx/>
                  <a:latin typeface="Tahoma" charset="0"/>
                  <a:ea typeface="ＭＳ Ｐゴシック" charset="0"/>
                  <a:cs typeface="+mn-cs"/>
                </a:rPr>
                <a:t>pkt 2 timeout</a:t>
              </a:r>
            </a:p>
          </p:txBody>
        </p:sp>
        <p:grpSp>
          <p:nvGrpSpPr>
            <p:cNvPr id="128" name="Group 29">
              <a:extLst>
                <a:ext uri="{FF2B5EF4-FFF2-40B4-BE49-F238E27FC236}">
                  <a16:creationId xmlns:a16="http://schemas.microsoft.com/office/drawing/2014/main" id="{CCD75B32-9279-9249-845C-EEAC69B59B93}"/>
                </a:ext>
              </a:extLst>
            </p:cNvPr>
            <p:cNvGrpSpPr>
              <a:grpSpLocks/>
            </p:cNvGrpSpPr>
            <p:nvPr/>
          </p:nvGrpSpPr>
          <p:grpSpPr bwMode="auto">
            <a:xfrm>
              <a:off x="5956300" y="2254250"/>
              <a:ext cx="103187" cy="2462212"/>
              <a:chOff x="3651" y="1878"/>
              <a:chExt cx="78" cy="963"/>
            </a:xfrm>
          </p:grpSpPr>
          <p:sp>
            <p:nvSpPr>
              <p:cNvPr id="129" name="Line 30">
                <a:extLst>
                  <a:ext uri="{FF2B5EF4-FFF2-40B4-BE49-F238E27FC236}">
                    <a16:creationId xmlns:a16="http://schemas.microsoft.com/office/drawing/2014/main" id="{968CAD8F-1975-844E-A2BC-06214EDA9B2E}"/>
                  </a:ext>
                </a:extLst>
              </p:cNvPr>
              <p:cNvSpPr>
                <a:spLocks noChangeShapeType="1"/>
              </p:cNvSpPr>
              <p:nvPr/>
            </p:nvSpPr>
            <p:spPr bwMode="auto">
              <a:xfrm>
                <a:off x="3729" y="1879"/>
                <a:ext cx="0" cy="962"/>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0" name="Line 31">
                <a:extLst>
                  <a:ext uri="{FF2B5EF4-FFF2-40B4-BE49-F238E27FC236}">
                    <a16:creationId xmlns:a16="http://schemas.microsoft.com/office/drawing/2014/main" id="{46F70D7C-544C-D549-80EC-BBE7913442BA}"/>
                  </a:ext>
                </a:extLst>
              </p:cNvPr>
              <p:cNvSpPr>
                <a:spLocks noChangeShapeType="1"/>
              </p:cNvSpPr>
              <p:nvPr/>
            </p:nvSpPr>
            <p:spPr bwMode="auto">
              <a:xfrm flipH="1">
                <a:off x="3651" y="1878"/>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32">
                <a:extLst>
                  <a:ext uri="{FF2B5EF4-FFF2-40B4-BE49-F238E27FC236}">
                    <a16:creationId xmlns:a16="http://schemas.microsoft.com/office/drawing/2014/main" id="{7CCD21DE-7848-8E49-8DFB-3B7580C3720B}"/>
                  </a:ext>
                </a:extLst>
              </p:cNvPr>
              <p:cNvSpPr>
                <a:spLocks noChangeShapeType="1"/>
              </p:cNvSpPr>
              <p:nvPr/>
            </p:nvSpPr>
            <p:spPr bwMode="auto">
              <a:xfrm flipH="1">
                <a:off x="3651" y="2841"/>
                <a:ext cx="76" cy="0"/>
              </a:xfrm>
              <a:prstGeom prst="line">
                <a:avLst/>
              </a:prstGeom>
              <a:noFill/>
              <a:ln w="285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sp>
        <p:nvSpPr>
          <p:cNvPr id="132" name="Line 37">
            <a:extLst>
              <a:ext uri="{FF2B5EF4-FFF2-40B4-BE49-F238E27FC236}">
                <a16:creationId xmlns:a16="http://schemas.microsoft.com/office/drawing/2014/main" id="{87F3997F-AC6F-E94C-BDDA-D675458BE183}"/>
              </a:ext>
            </a:extLst>
          </p:cNvPr>
          <p:cNvSpPr>
            <a:spLocks noChangeShapeType="1"/>
          </p:cNvSpPr>
          <p:nvPr/>
        </p:nvSpPr>
        <p:spPr bwMode="auto">
          <a:xfrm>
            <a:off x="6075362" y="4884737"/>
            <a:ext cx="2100263" cy="468313"/>
          </a:xfrm>
          <a:prstGeom prst="line">
            <a:avLst/>
          </a:prstGeom>
          <a:noFill/>
          <a:ln w="28575">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59">
            <a:extLst>
              <a:ext uri="{FF2B5EF4-FFF2-40B4-BE49-F238E27FC236}">
                <a16:creationId xmlns:a16="http://schemas.microsoft.com/office/drawing/2014/main" id="{FB2F6CDE-F6A8-F844-B10B-589750594621}"/>
              </a:ext>
            </a:extLst>
          </p:cNvPr>
          <p:cNvSpPr txBox="1">
            <a:spLocks noChangeArrowheads="1"/>
          </p:cNvSpPr>
          <p:nvPr/>
        </p:nvSpPr>
        <p:spPr bwMode="auto">
          <a:xfrm>
            <a:off x="2278062" y="1223962"/>
            <a:ext cx="214630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sng" strike="noStrike" kern="0" cap="none" spc="0" normalizeH="0" baseline="0" noProof="0">
                <a:ln>
                  <a:noFill/>
                </a:ln>
                <a:solidFill>
                  <a:srgbClr val="000099"/>
                </a:solidFill>
                <a:effectLst/>
                <a:uLnTx/>
                <a:uFillTx/>
                <a:latin typeface="Tahoma" charset="0"/>
                <a:ea typeface="ＭＳ Ｐゴシック" charset="0"/>
                <a:cs typeface="+mn-cs"/>
              </a:rPr>
              <a:t>sender window (N=4)</a:t>
            </a:r>
          </a:p>
        </p:txBody>
      </p:sp>
      <p:grpSp>
        <p:nvGrpSpPr>
          <p:cNvPr id="4" name="Group 3">
            <a:extLst>
              <a:ext uri="{FF2B5EF4-FFF2-40B4-BE49-F238E27FC236}">
                <a16:creationId xmlns:a16="http://schemas.microsoft.com/office/drawing/2014/main" id="{76DDE7CA-1E78-DA4A-AE1B-74DF7C479CF1}"/>
              </a:ext>
            </a:extLst>
          </p:cNvPr>
          <p:cNvGrpSpPr/>
          <p:nvPr/>
        </p:nvGrpSpPr>
        <p:grpSpPr>
          <a:xfrm>
            <a:off x="2317750" y="1570037"/>
            <a:ext cx="1520825" cy="1150938"/>
            <a:chOff x="2317750" y="1570037"/>
            <a:chExt cx="1520825" cy="1150938"/>
          </a:xfrm>
        </p:grpSpPr>
        <p:grpSp>
          <p:nvGrpSpPr>
            <p:cNvPr id="140" name="Group 65">
              <a:extLst>
                <a:ext uri="{FF2B5EF4-FFF2-40B4-BE49-F238E27FC236}">
                  <a16:creationId xmlns:a16="http://schemas.microsoft.com/office/drawing/2014/main" id="{931A5080-440D-784B-A586-03D399A7E982}"/>
                </a:ext>
              </a:extLst>
            </p:cNvPr>
            <p:cNvGrpSpPr>
              <a:grpSpLocks/>
            </p:cNvGrpSpPr>
            <p:nvPr/>
          </p:nvGrpSpPr>
          <p:grpSpPr bwMode="auto">
            <a:xfrm>
              <a:off x="2320925" y="1570037"/>
              <a:ext cx="1512887" cy="304800"/>
              <a:chOff x="115" y="914"/>
              <a:chExt cx="953" cy="192"/>
            </a:xfrm>
          </p:grpSpPr>
          <p:sp>
            <p:nvSpPr>
              <p:cNvPr id="141" name="Rectangle 60">
                <a:extLst>
                  <a:ext uri="{FF2B5EF4-FFF2-40B4-BE49-F238E27FC236}">
                    <a16:creationId xmlns:a16="http://schemas.microsoft.com/office/drawing/2014/main" id="{B26ABC90-7E5F-8A4E-8270-EAE554611A43}"/>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2" name="Text Box 46">
                <a:extLst>
                  <a:ext uri="{FF2B5EF4-FFF2-40B4-BE49-F238E27FC236}">
                    <a16:creationId xmlns:a16="http://schemas.microsoft.com/office/drawing/2014/main" id="{7BFA6562-0DAC-EB45-9C52-212661A48237}"/>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4" name="Group 67">
              <a:extLst>
                <a:ext uri="{FF2B5EF4-FFF2-40B4-BE49-F238E27FC236}">
                  <a16:creationId xmlns:a16="http://schemas.microsoft.com/office/drawing/2014/main" id="{58213E82-566B-494B-9703-4038DD2EF040}"/>
                </a:ext>
              </a:extLst>
            </p:cNvPr>
            <p:cNvGrpSpPr>
              <a:grpSpLocks/>
            </p:cNvGrpSpPr>
            <p:nvPr/>
          </p:nvGrpSpPr>
          <p:grpSpPr bwMode="auto">
            <a:xfrm>
              <a:off x="2317750" y="1855787"/>
              <a:ext cx="1512887" cy="304800"/>
              <a:chOff x="115" y="914"/>
              <a:chExt cx="953" cy="192"/>
            </a:xfrm>
          </p:grpSpPr>
          <p:sp>
            <p:nvSpPr>
              <p:cNvPr id="145" name="Rectangle 68">
                <a:extLst>
                  <a:ext uri="{FF2B5EF4-FFF2-40B4-BE49-F238E27FC236}">
                    <a16:creationId xmlns:a16="http://schemas.microsoft.com/office/drawing/2014/main" id="{4568CC56-ACBD-D74D-BF0B-726A16BC810C}"/>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9">
                <a:extLst>
                  <a:ext uri="{FF2B5EF4-FFF2-40B4-BE49-F238E27FC236}">
                    <a16:creationId xmlns:a16="http://schemas.microsoft.com/office/drawing/2014/main" id="{407928DF-AB75-9C4A-93E1-B6C00F1ED1ED}"/>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4 5 6 7 8 </a:t>
                </a:r>
              </a:p>
            </p:txBody>
          </p:sp>
        </p:grpSp>
        <p:grpSp>
          <p:nvGrpSpPr>
            <p:cNvPr id="147" name="Group 70">
              <a:extLst>
                <a:ext uri="{FF2B5EF4-FFF2-40B4-BE49-F238E27FC236}">
                  <a16:creationId xmlns:a16="http://schemas.microsoft.com/office/drawing/2014/main" id="{00B20D72-C787-994E-A325-6842B818626F}"/>
                </a:ext>
              </a:extLst>
            </p:cNvPr>
            <p:cNvGrpSpPr>
              <a:grpSpLocks/>
            </p:cNvGrpSpPr>
            <p:nvPr/>
          </p:nvGrpSpPr>
          <p:grpSpPr bwMode="auto">
            <a:xfrm>
              <a:off x="2325687" y="2141537"/>
              <a:ext cx="1512888" cy="304800"/>
              <a:chOff x="115" y="914"/>
              <a:chExt cx="953" cy="192"/>
            </a:xfrm>
          </p:grpSpPr>
          <p:sp>
            <p:nvSpPr>
              <p:cNvPr id="148" name="Rectangle 71">
                <a:extLst>
                  <a:ext uri="{FF2B5EF4-FFF2-40B4-BE49-F238E27FC236}">
                    <a16:creationId xmlns:a16="http://schemas.microsoft.com/office/drawing/2014/main" id="{CB23F592-B205-C747-BC5C-8DED1F25489A}"/>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9" name="Text Box 72">
                <a:extLst>
                  <a:ext uri="{FF2B5EF4-FFF2-40B4-BE49-F238E27FC236}">
                    <a16:creationId xmlns:a16="http://schemas.microsoft.com/office/drawing/2014/main" id="{3023C1E8-641E-D34A-BDDD-05F2D4DF44B2}"/>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nvGrpSpPr>
            <p:cNvPr id="150" name="Group 73">
              <a:extLst>
                <a:ext uri="{FF2B5EF4-FFF2-40B4-BE49-F238E27FC236}">
                  <a16:creationId xmlns:a16="http://schemas.microsoft.com/office/drawing/2014/main" id="{40BB12DF-C4A4-6A41-A0BD-D8F19F8C262D}"/>
                </a:ext>
              </a:extLst>
            </p:cNvPr>
            <p:cNvGrpSpPr>
              <a:grpSpLocks/>
            </p:cNvGrpSpPr>
            <p:nvPr/>
          </p:nvGrpSpPr>
          <p:grpSpPr bwMode="auto">
            <a:xfrm>
              <a:off x="2322512" y="2416175"/>
              <a:ext cx="1512888" cy="304800"/>
              <a:chOff x="115" y="914"/>
              <a:chExt cx="953" cy="192"/>
            </a:xfrm>
          </p:grpSpPr>
          <p:sp>
            <p:nvSpPr>
              <p:cNvPr id="151" name="Rectangle 74">
                <a:extLst>
                  <a:ext uri="{FF2B5EF4-FFF2-40B4-BE49-F238E27FC236}">
                    <a16:creationId xmlns:a16="http://schemas.microsoft.com/office/drawing/2014/main" id="{89CB1498-6077-D041-AC57-35BA218CB0F4}"/>
                  </a:ext>
                </a:extLst>
              </p:cNvPr>
              <p:cNvSpPr>
                <a:spLocks noChangeArrowheads="1"/>
              </p:cNvSpPr>
              <p:nvPr/>
            </p:nvSpPr>
            <p:spPr bwMode="auto">
              <a:xfrm>
                <a:off x="152" y="936"/>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2" name="Text Box 75">
                <a:extLst>
                  <a:ext uri="{FF2B5EF4-FFF2-40B4-BE49-F238E27FC236}">
                    <a16:creationId xmlns:a16="http://schemas.microsoft.com/office/drawing/2014/main" id="{51265616-94AA-1940-B75F-94B688FDD5BE}"/>
                  </a:ext>
                </a:extLst>
              </p:cNvPr>
              <p:cNvSpPr txBox="1">
                <a:spLocks noChangeArrowheads="1"/>
              </p:cNvSpPr>
              <p:nvPr/>
            </p:nvSpPr>
            <p:spPr bwMode="auto">
              <a:xfrm>
                <a:off x="115" y="914"/>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0 1 2 3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4 5 6 7 8 </a:t>
                </a:r>
              </a:p>
            </p:txBody>
          </p:sp>
        </p:grpSp>
      </p:grpSp>
      <p:grpSp>
        <p:nvGrpSpPr>
          <p:cNvPr id="8" name="Group 7">
            <a:extLst>
              <a:ext uri="{FF2B5EF4-FFF2-40B4-BE49-F238E27FC236}">
                <a16:creationId xmlns:a16="http://schemas.microsoft.com/office/drawing/2014/main" id="{453FA832-3142-3345-8926-97B188BFCE5C}"/>
              </a:ext>
            </a:extLst>
          </p:cNvPr>
          <p:cNvGrpSpPr/>
          <p:nvPr/>
        </p:nvGrpSpPr>
        <p:grpSpPr>
          <a:xfrm>
            <a:off x="2319337" y="3135312"/>
            <a:ext cx="3749675" cy="369332"/>
            <a:chOff x="2319337" y="3135312"/>
            <a:chExt cx="3749675" cy="369332"/>
          </a:xfrm>
        </p:grpSpPr>
        <p:sp>
          <p:nvSpPr>
            <p:cNvPr id="153" name="Rectangle 79">
              <a:extLst>
                <a:ext uri="{FF2B5EF4-FFF2-40B4-BE49-F238E27FC236}">
                  <a16:creationId xmlns:a16="http://schemas.microsoft.com/office/drawing/2014/main" id="{136FFCEA-08CB-4B46-986C-2B7FBEB6B3C9}"/>
                </a:ext>
              </a:extLst>
            </p:cNvPr>
            <p:cNvSpPr>
              <a:spLocks noChangeArrowheads="1"/>
            </p:cNvSpPr>
            <p:nvPr/>
          </p:nvSpPr>
          <p:spPr bwMode="auto">
            <a:xfrm>
              <a:off x="2533650" y="3221037"/>
              <a:ext cx="628650" cy="228600"/>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6" name="Group 5">
              <a:extLst>
                <a:ext uri="{FF2B5EF4-FFF2-40B4-BE49-F238E27FC236}">
                  <a16:creationId xmlns:a16="http://schemas.microsoft.com/office/drawing/2014/main" id="{D1DC4FE7-5ADF-3340-99A4-F8E562CC9D77}"/>
                </a:ext>
              </a:extLst>
            </p:cNvPr>
            <p:cNvGrpSpPr/>
            <p:nvPr/>
          </p:nvGrpSpPr>
          <p:grpSpPr>
            <a:xfrm>
              <a:off x="2319337" y="3135312"/>
              <a:ext cx="3749675" cy="369332"/>
              <a:chOff x="2319337" y="3135312"/>
              <a:chExt cx="3749675" cy="369332"/>
            </a:xfrm>
          </p:grpSpPr>
          <p:sp>
            <p:nvSpPr>
              <p:cNvPr id="113" name="Text Box 22">
                <a:extLst>
                  <a:ext uri="{FF2B5EF4-FFF2-40B4-BE49-F238E27FC236}">
                    <a16:creationId xmlns:a16="http://schemas.microsoft.com/office/drawing/2014/main" id="{E3AAA9D4-24A2-9445-B632-A99BE73DC655}"/>
                  </a:ext>
                </a:extLst>
              </p:cNvPr>
              <p:cNvSpPr txBox="1">
                <a:spLocks noChangeArrowheads="1"/>
              </p:cNvSpPr>
              <p:nvPr/>
            </p:nvSpPr>
            <p:spPr bwMode="auto">
              <a:xfrm>
                <a:off x="3894955" y="3135312"/>
                <a:ext cx="2174057"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ack0, send pkt4</a:t>
                </a:r>
              </a:p>
            </p:txBody>
          </p:sp>
          <p:sp>
            <p:nvSpPr>
              <p:cNvPr id="154" name="Text Box 80">
                <a:extLst>
                  <a:ext uri="{FF2B5EF4-FFF2-40B4-BE49-F238E27FC236}">
                    <a16:creationId xmlns:a16="http://schemas.microsoft.com/office/drawing/2014/main" id="{60379420-DE18-E947-A726-0A6ECF67B96A}"/>
                  </a:ext>
                </a:extLst>
              </p:cNvPr>
              <p:cNvSpPr txBox="1">
                <a:spLocks noChangeArrowheads="1"/>
              </p:cNvSpPr>
              <p:nvPr/>
            </p:nvSpPr>
            <p:spPr bwMode="auto">
              <a:xfrm>
                <a:off x="2319337" y="3186112"/>
                <a:ext cx="1512888"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1 2 3 4</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5 6 7 8 </a:t>
                </a:r>
              </a:p>
            </p:txBody>
          </p:sp>
        </p:grpSp>
      </p:grpSp>
      <p:grpSp>
        <p:nvGrpSpPr>
          <p:cNvPr id="10" name="Group 9">
            <a:extLst>
              <a:ext uri="{FF2B5EF4-FFF2-40B4-BE49-F238E27FC236}">
                <a16:creationId xmlns:a16="http://schemas.microsoft.com/office/drawing/2014/main" id="{1269BB31-73E3-7544-97DE-32AB0574DD7B}"/>
              </a:ext>
            </a:extLst>
          </p:cNvPr>
          <p:cNvGrpSpPr/>
          <p:nvPr/>
        </p:nvGrpSpPr>
        <p:grpSpPr>
          <a:xfrm>
            <a:off x="2305050" y="4754562"/>
            <a:ext cx="1520825" cy="1050925"/>
            <a:chOff x="2305050" y="4754562"/>
            <a:chExt cx="1520825" cy="1050925"/>
          </a:xfrm>
        </p:grpSpPr>
        <p:grpSp>
          <p:nvGrpSpPr>
            <p:cNvPr id="158" name="Group 85">
              <a:extLst>
                <a:ext uri="{FF2B5EF4-FFF2-40B4-BE49-F238E27FC236}">
                  <a16:creationId xmlns:a16="http://schemas.microsoft.com/office/drawing/2014/main" id="{03417B8E-F478-8C46-B780-7DF3A846A09A}"/>
                </a:ext>
              </a:extLst>
            </p:cNvPr>
            <p:cNvGrpSpPr>
              <a:grpSpLocks/>
            </p:cNvGrpSpPr>
            <p:nvPr/>
          </p:nvGrpSpPr>
          <p:grpSpPr bwMode="auto">
            <a:xfrm>
              <a:off x="2305050" y="4754562"/>
              <a:ext cx="1512887" cy="304800"/>
              <a:chOff x="112" y="2105"/>
              <a:chExt cx="953" cy="192"/>
            </a:xfrm>
          </p:grpSpPr>
          <p:sp>
            <p:nvSpPr>
              <p:cNvPr id="159" name="Rectangle 86">
                <a:extLst>
                  <a:ext uri="{FF2B5EF4-FFF2-40B4-BE49-F238E27FC236}">
                    <a16:creationId xmlns:a16="http://schemas.microsoft.com/office/drawing/2014/main" id="{51D5A277-3EBC-904A-AC8D-23CF45D5EF67}"/>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0" name="Text Box 87">
                <a:extLst>
                  <a:ext uri="{FF2B5EF4-FFF2-40B4-BE49-F238E27FC236}">
                    <a16:creationId xmlns:a16="http://schemas.microsoft.com/office/drawing/2014/main" id="{B4DADF2A-5673-3046-9E59-DCC911CA29C8}"/>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1" name="Group 88">
              <a:extLst>
                <a:ext uri="{FF2B5EF4-FFF2-40B4-BE49-F238E27FC236}">
                  <a16:creationId xmlns:a16="http://schemas.microsoft.com/office/drawing/2014/main" id="{73C5048A-4F54-D24B-B928-04D9BDFC162C}"/>
                </a:ext>
              </a:extLst>
            </p:cNvPr>
            <p:cNvGrpSpPr>
              <a:grpSpLocks/>
            </p:cNvGrpSpPr>
            <p:nvPr/>
          </p:nvGrpSpPr>
          <p:grpSpPr bwMode="auto">
            <a:xfrm>
              <a:off x="2312987" y="4995862"/>
              <a:ext cx="1512888" cy="304800"/>
              <a:chOff x="112" y="2105"/>
              <a:chExt cx="953" cy="192"/>
            </a:xfrm>
          </p:grpSpPr>
          <p:sp>
            <p:nvSpPr>
              <p:cNvPr id="162" name="Rectangle 89">
                <a:extLst>
                  <a:ext uri="{FF2B5EF4-FFF2-40B4-BE49-F238E27FC236}">
                    <a16:creationId xmlns:a16="http://schemas.microsoft.com/office/drawing/2014/main" id="{2DE076E2-D66C-3A41-9D7C-1EAD271BB244}"/>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3" name="Text Box 90">
                <a:extLst>
                  <a:ext uri="{FF2B5EF4-FFF2-40B4-BE49-F238E27FC236}">
                    <a16:creationId xmlns:a16="http://schemas.microsoft.com/office/drawing/2014/main" id="{4E90CC58-BC14-8A46-9EF1-B2445A87ACD6}"/>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grpSp>
          <p:nvGrpSpPr>
            <p:cNvPr id="164" name="Group 91">
              <a:extLst>
                <a:ext uri="{FF2B5EF4-FFF2-40B4-BE49-F238E27FC236}">
                  <a16:creationId xmlns:a16="http://schemas.microsoft.com/office/drawing/2014/main" id="{FC55D8F5-B4F7-874A-8587-FEFF1658A4DF}"/>
                </a:ext>
              </a:extLst>
            </p:cNvPr>
            <p:cNvGrpSpPr>
              <a:grpSpLocks/>
            </p:cNvGrpSpPr>
            <p:nvPr/>
          </p:nvGrpSpPr>
          <p:grpSpPr bwMode="auto">
            <a:xfrm>
              <a:off x="2309812" y="5259387"/>
              <a:ext cx="1512888" cy="304800"/>
              <a:chOff x="112" y="2105"/>
              <a:chExt cx="953" cy="192"/>
            </a:xfrm>
          </p:grpSpPr>
          <p:sp>
            <p:nvSpPr>
              <p:cNvPr id="165" name="Rectangle 92">
                <a:extLst>
                  <a:ext uri="{FF2B5EF4-FFF2-40B4-BE49-F238E27FC236}">
                    <a16:creationId xmlns:a16="http://schemas.microsoft.com/office/drawing/2014/main" id="{5F79878B-FB81-654E-BD8D-25D0529EEA5B}"/>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6" name="Text Box 93">
                <a:extLst>
                  <a:ext uri="{FF2B5EF4-FFF2-40B4-BE49-F238E27FC236}">
                    <a16:creationId xmlns:a16="http://schemas.microsoft.com/office/drawing/2014/main" id="{1562EC1E-E59B-7944-A04F-448394E225AD}"/>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nvGrpSpPr>
            <p:cNvPr id="167" name="Group 94">
              <a:extLst>
                <a:ext uri="{FF2B5EF4-FFF2-40B4-BE49-F238E27FC236}">
                  <a16:creationId xmlns:a16="http://schemas.microsoft.com/office/drawing/2014/main" id="{D2F62372-EF14-F24B-B336-E5FA5F73E441}"/>
                </a:ext>
              </a:extLst>
            </p:cNvPr>
            <p:cNvGrpSpPr>
              <a:grpSpLocks/>
            </p:cNvGrpSpPr>
            <p:nvPr/>
          </p:nvGrpSpPr>
          <p:grpSpPr bwMode="auto">
            <a:xfrm>
              <a:off x="2306637" y="5500687"/>
              <a:ext cx="1512888" cy="304800"/>
              <a:chOff x="112" y="2105"/>
              <a:chExt cx="953" cy="192"/>
            </a:xfrm>
          </p:grpSpPr>
          <p:sp>
            <p:nvSpPr>
              <p:cNvPr id="168" name="Rectangle 95">
                <a:extLst>
                  <a:ext uri="{FF2B5EF4-FFF2-40B4-BE49-F238E27FC236}">
                    <a16:creationId xmlns:a16="http://schemas.microsoft.com/office/drawing/2014/main" id="{BCA2899F-BA48-C640-8ADB-7E90D0337123}"/>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9" name="Text Box 96">
                <a:extLst>
                  <a:ext uri="{FF2B5EF4-FFF2-40B4-BE49-F238E27FC236}">
                    <a16:creationId xmlns:a16="http://schemas.microsoft.com/office/drawing/2014/main" id="{8A067021-ACF5-964B-98EA-A0B6BE082C42}"/>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 6 7 8 </a:t>
                </a:r>
              </a:p>
            </p:txBody>
          </p:sp>
        </p:grpSp>
      </p:grpSp>
      <p:grpSp>
        <p:nvGrpSpPr>
          <p:cNvPr id="13" name="Group 12">
            <a:extLst>
              <a:ext uri="{FF2B5EF4-FFF2-40B4-BE49-F238E27FC236}">
                <a16:creationId xmlns:a16="http://schemas.microsoft.com/office/drawing/2014/main" id="{59C661FF-CD5C-6E4B-970B-3DCF09E317A2}"/>
              </a:ext>
            </a:extLst>
          </p:cNvPr>
          <p:cNvGrpSpPr/>
          <p:nvPr/>
        </p:nvGrpSpPr>
        <p:grpSpPr>
          <a:xfrm>
            <a:off x="7129462" y="3876675"/>
            <a:ext cx="1039813" cy="873125"/>
            <a:chOff x="7129462" y="3876675"/>
            <a:chExt cx="1039813" cy="873125"/>
          </a:xfrm>
        </p:grpSpPr>
        <p:sp>
          <p:nvSpPr>
            <p:cNvPr id="170" name="Line 98">
              <a:extLst>
                <a:ext uri="{FF2B5EF4-FFF2-40B4-BE49-F238E27FC236}">
                  <a16:creationId xmlns:a16="http://schemas.microsoft.com/office/drawing/2014/main" id="{E4B1EB39-53C3-8344-8ADA-9E76B91AB89A}"/>
                </a:ext>
              </a:extLst>
            </p:cNvPr>
            <p:cNvSpPr>
              <a:spLocks noChangeShapeType="1"/>
            </p:cNvSpPr>
            <p:nvPr/>
          </p:nvSpPr>
          <p:spPr bwMode="auto">
            <a:xfrm flipH="1">
              <a:off x="7129462" y="3876675"/>
              <a:ext cx="1033463" cy="563562"/>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99">
              <a:extLst>
                <a:ext uri="{FF2B5EF4-FFF2-40B4-BE49-F238E27FC236}">
                  <a16:creationId xmlns:a16="http://schemas.microsoft.com/office/drawing/2014/main" id="{A383D701-6209-8C45-966C-F73AADF8A621}"/>
                </a:ext>
              </a:extLst>
            </p:cNvPr>
            <p:cNvSpPr>
              <a:spLocks noChangeShapeType="1"/>
            </p:cNvSpPr>
            <p:nvPr/>
          </p:nvSpPr>
          <p:spPr bwMode="auto">
            <a:xfrm flipH="1">
              <a:off x="7135812" y="4186237"/>
              <a:ext cx="1033463"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172" name="Line 100">
            <a:extLst>
              <a:ext uri="{FF2B5EF4-FFF2-40B4-BE49-F238E27FC236}">
                <a16:creationId xmlns:a16="http://schemas.microsoft.com/office/drawing/2014/main" id="{50E2BD6B-ADC1-C84D-8DBB-656FE09D31D3}"/>
              </a:ext>
            </a:extLst>
          </p:cNvPr>
          <p:cNvSpPr>
            <a:spLocks noChangeShapeType="1"/>
          </p:cNvSpPr>
          <p:nvPr/>
        </p:nvSpPr>
        <p:spPr bwMode="auto">
          <a:xfrm flipH="1">
            <a:off x="7156450" y="5376862"/>
            <a:ext cx="1033462" cy="563563"/>
          </a:xfrm>
          <a:prstGeom prst="line">
            <a:avLst/>
          </a:prstGeom>
          <a:noFill/>
          <a:ln w="28575">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7" name="Group 6">
            <a:extLst>
              <a:ext uri="{FF2B5EF4-FFF2-40B4-BE49-F238E27FC236}">
                <a16:creationId xmlns:a16="http://schemas.microsoft.com/office/drawing/2014/main" id="{FBA17A60-2A45-964D-961F-A44FDA1E12F8}"/>
              </a:ext>
            </a:extLst>
          </p:cNvPr>
          <p:cNvGrpSpPr/>
          <p:nvPr/>
        </p:nvGrpSpPr>
        <p:grpSpPr>
          <a:xfrm>
            <a:off x="2316162" y="3452813"/>
            <a:ext cx="3752850" cy="369332"/>
            <a:chOff x="2316162" y="3452813"/>
            <a:chExt cx="3752850" cy="369332"/>
          </a:xfrm>
        </p:grpSpPr>
        <p:grpSp>
          <p:nvGrpSpPr>
            <p:cNvPr id="155" name="Group 84">
              <a:extLst>
                <a:ext uri="{FF2B5EF4-FFF2-40B4-BE49-F238E27FC236}">
                  <a16:creationId xmlns:a16="http://schemas.microsoft.com/office/drawing/2014/main" id="{F747F193-29E4-2141-AA7E-B7B6D30FD8F8}"/>
                </a:ext>
              </a:extLst>
            </p:cNvPr>
            <p:cNvGrpSpPr>
              <a:grpSpLocks/>
            </p:cNvGrpSpPr>
            <p:nvPr/>
          </p:nvGrpSpPr>
          <p:grpSpPr bwMode="auto">
            <a:xfrm>
              <a:off x="2316162" y="3460750"/>
              <a:ext cx="1512888" cy="304800"/>
              <a:chOff x="112" y="2105"/>
              <a:chExt cx="953" cy="192"/>
            </a:xfrm>
          </p:grpSpPr>
          <p:sp>
            <p:nvSpPr>
              <p:cNvPr id="156" name="Rectangle 82">
                <a:extLst>
                  <a:ext uri="{FF2B5EF4-FFF2-40B4-BE49-F238E27FC236}">
                    <a16:creationId xmlns:a16="http://schemas.microsoft.com/office/drawing/2014/main" id="{D67393F3-D1F3-2847-92CB-862D70806A1E}"/>
                  </a:ext>
                </a:extLst>
              </p:cNvPr>
              <p:cNvSpPr>
                <a:spLocks noChangeArrowheads="1"/>
              </p:cNvSpPr>
              <p:nvPr/>
            </p:nvSpPr>
            <p:spPr bwMode="auto">
              <a:xfrm>
                <a:off x="338" y="2127"/>
                <a:ext cx="396" cy="144"/>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7" name="Text Box 83">
                <a:extLst>
                  <a:ext uri="{FF2B5EF4-FFF2-40B4-BE49-F238E27FC236}">
                    <a16:creationId xmlns:a16="http://schemas.microsoft.com/office/drawing/2014/main" id="{4ACB79AA-81A1-824F-B374-FE28920BA23C}"/>
                  </a:ext>
                </a:extLst>
              </p:cNvPr>
              <p:cNvSpPr txBox="1">
                <a:spLocks noChangeArrowheads="1"/>
              </p:cNvSpPr>
              <p:nvPr/>
            </p:nvSpPr>
            <p:spPr bwMode="auto">
              <a:xfrm>
                <a:off x="112" y="2105"/>
                <a:ext cx="953"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0 1</a:t>
                </a:r>
                <a:r>
                  <a:rPr kumimoji="0" lang="en-US" sz="1400" b="0" i="0" u="none" strike="noStrike" kern="1200" cap="none" spc="0" normalizeH="0" baseline="0" noProof="0" dirty="0">
                    <a:ln>
                      <a:noFill/>
                    </a:ln>
                    <a:solidFill>
                      <a:srgbClr val="FFFFFF"/>
                    </a:solidFill>
                    <a:effectLst/>
                    <a:uLnTx/>
                    <a:uFillTx/>
                    <a:latin typeface="Arial" charset="0"/>
                    <a:ea typeface="ＭＳ Ｐゴシック" charset="0"/>
                    <a:cs typeface="+mn-cs"/>
                  </a:rPr>
                  <a:t> 2 3 4 5</a:t>
                </a: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 6 7 8 </a:t>
                </a:r>
              </a:p>
            </p:txBody>
          </p:sp>
        </p:grpSp>
        <p:sp>
          <p:nvSpPr>
            <p:cNvPr id="74" name="Text Box 22">
              <a:extLst>
                <a:ext uri="{FF2B5EF4-FFF2-40B4-BE49-F238E27FC236}">
                  <a16:creationId xmlns:a16="http://schemas.microsoft.com/office/drawing/2014/main" id="{112AB488-4C54-7D47-830A-D3403F86F18E}"/>
                </a:ext>
              </a:extLst>
            </p:cNvPr>
            <p:cNvSpPr txBox="1">
              <a:spLocks noChangeArrowheads="1"/>
            </p:cNvSpPr>
            <p:nvPr/>
          </p:nvSpPr>
          <p:spPr bwMode="auto">
            <a:xfrm>
              <a:off x="3860800" y="3452813"/>
              <a:ext cx="2208212"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ack1, send pkt5</a:t>
              </a:r>
            </a:p>
          </p:txBody>
        </p:sp>
      </p:grpSp>
      <p:sp>
        <p:nvSpPr>
          <p:cNvPr id="79" name="Line 14">
            <a:extLst>
              <a:ext uri="{FF2B5EF4-FFF2-40B4-BE49-F238E27FC236}">
                <a16:creationId xmlns:a16="http://schemas.microsoft.com/office/drawing/2014/main" id="{7310A5FB-4554-E045-9214-7084F7E862DB}"/>
              </a:ext>
            </a:extLst>
          </p:cNvPr>
          <p:cNvSpPr>
            <a:spLocks noChangeShapeType="1"/>
          </p:cNvSpPr>
          <p:nvPr/>
        </p:nvSpPr>
        <p:spPr bwMode="auto">
          <a:xfrm>
            <a:off x="6037263" y="1612900"/>
            <a:ext cx="7938" cy="4292600"/>
          </a:xfrm>
          <a:prstGeom prst="line">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3" name="Text Box 8">
            <a:extLst>
              <a:ext uri="{FF2B5EF4-FFF2-40B4-BE49-F238E27FC236}">
                <a16:creationId xmlns:a16="http://schemas.microsoft.com/office/drawing/2014/main" id="{BABEA9E2-FB48-7943-B33A-C867AB1A6D4D}"/>
              </a:ext>
            </a:extLst>
          </p:cNvPr>
          <p:cNvSpPr txBox="1">
            <a:spLocks noChangeArrowheads="1"/>
          </p:cNvSpPr>
          <p:nvPr/>
        </p:nvSpPr>
        <p:spPr bwMode="auto">
          <a:xfrm>
            <a:off x="8122331" y="2003425"/>
            <a:ext cx="2568575" cy="146526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pkt0, send ack0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pkt1, send ack1</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pkt3,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send ack3</a:t>
            </a:r>
          </a:p>
        </p:txBody>
      </p:sp>
      <p:sp>
        <p:nvSpPr>
          <p:cNvPr id="84" name="Text Box 36">
            <a:extLst>
              <a:ext uri="{FF2B5EF4-FFF2-40B4-BE49-F238E27FC236}">
                <a16:creationId xmlns:a16="http://schemas.microsoft.com/office/drawing/2014/main" id="{325F31E4-5A9D-1040-8789-38B287C19C3E}"/>
              </a:ext>
            </a:extLst>
          </p:cNvPr>
          <p:cNvSpPr txBox="1">
            <a:spLocks noChangeArrowheads="1"/>
          </p:cNvSpPr>
          <p:nvPr/>
        </p:nvSpPr>
        <p:spPr bwMode="auto">
          <a:xfrm>
            <a:off x="4390118" y="3967162"/>
            <a:ext cx="1698625"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C00000"/>
                </a:solidFill>
                <a:effectLst/>
                <a:uLnTx/>
                <a:uFillTx/>
                <a:latin typeface="Tahoma" charset="0"/>
                <a:ea typeface="ＭＳ Ｐゴシック" charset="0"/>
                <a:cs typeface="+mn-cs"/>
              </a:rPr>
              <a:t>record ack3 arrived</a:t>
            </a:r>
          </a:p>
        </p:txBody>
      </p:sp>
      <p:sp>
        <p:nvSpPr>
          <p:cNvPr id="85" name="Text Box 33">
            <a:extLst>
              <a:ext uri="{FF2B5EF4-FFF2-40B4-BE49-F238E27FC236}">
                <a16:creationId xmlns:a16="http://schemas.microsoft.com/office/drawing/2014/main" id="{2C93E184-20A0-D148-9427-205CD214D4C6}"/>
              </a:ext>
            </a:extLst>
          </p:cNvPr>
          <p:cNvSpPr txBox="1">
            <a:spLocks noChangeArrowheads="1"/>
          </p:cNvSpPr>
          <p:nvPr/>
        </p:nvSpPr>
        <p:spPr bwMode="auto">
          <a:xfrm>
            <a:off x="8169956" y="3603625"/>
            <a:ext cx="2300287"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pkt4,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           send ack4</a:t>
            </a:r>
          </a:p>
        </p:txBody>
      </p:sp>
      <p:sp>
        <p:nvSpPr>
          <p:cNvPr id="86" name="Text Box 34">
            <a:extLst>
              <a:ext uri="{FF2B5EF4-FFF2-40B4-BE49-F238E27FC236}">
                <a16:creationId xmlns:a16="http://schemas.microsoft.com/office/drawing/2014/main" id="{68B83592-7F50-904A-B0CC-EE81AD5FA7B7}"/>
              </a:ext>
            </a:extLst>
          </p:cNvPr>
          <p:cNvSpPr txBox="1">
            <a:spLocks noChangeArrowheads="1"/>
          </p:cNvSpPr>
          <p:nvPr/>
        </p:nvSpPr>
        <p:spPr bwMode="auto">
          <a:xfrm>
            <a:off x="8189006" y="4124325"/>
            <a:ext cx="2300287" cy="641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receive pkt5,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buffer,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           send ack5</a:t>
            </a:r>
          </a:p>
        </p:txBody>
      </p:sp>
      <p:sp>
        <p:nvSpPr>
          <p:cNvPr id="87" name="Text Box 35">
            <a:extLst>
              <a:ext uri="{FF2B5EF4-FFF2-40B4-BE49-F238E27FC236}">
                <a16:creationId xmlns:a16="http://schemas.microsoft.com/office/drawing/2014/main" id="{CD12A2A4-73A8-BA4D-9548-DF22CB731141}"/>
              </a:ext>
            </a:extLst>
          </p:cNvPr>
          <p:cNvSpPr txBox="1">
            <a:spLocks noChangeArrowheads="1"/>
          </p:cNvSpPr>
          <p:nvPr/>
        </p:nvSpPr>
        <p:spPr bwMode="auto">
          <a:xfrm>
            <a:off x="8162018" y="5189537"/>
            <a:ext cx="2960688" cy="5873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Tahoma" charset="0"/>
                <a:ea typeface="ＭＳ Ｐゴシック" charset="0"/>
                <a:cs typeface="+mn-cs"/>
              </a:rPr>
              <a:t>rcv</a:t>
            </a: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 pkt2; </a:t>
            </a: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deliver pkt2,</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C00000"/>
                </a:solidFill>
                <a:effectLst/>
                <a:uLnTx/>
                <a:uFillTx/>
                <a:latin typeface="Tahoma" charset="0"/>
                <a:ea typeface="ＭＳ Ｐゴシック" charset="0"/>
                <a:cs typeface="+mn-cs"/>
              </a:rPr>
              <a:t>pkt3, pkt4, pkt5; send ack2</a:t>
            </a:r>
          </a:p>
        </p:txBody>
      </p:sp>
      <p:sp>
        <p:nvSpPr>
          <p:cNvPr id="88" name="Text Box 93">
            <a:extLst>
              <a:ext uri="{FF2B5EF4-FFF2-40B4-BE49-F238E27FC236}">
                <a16:creationId xmlns:a16="http://schemas.microsoft.com/office/drawing/2014/main" id="{DA7120B9-9E7A-1348-95F0-2AB8574C69FF}"/>
              </a:ext>
            </a:extLst>
          </p:cNvPr>
          <p:cNvSpPr txBox="1">
            <a:spLocks noChangeArrowheads="1"/>
          </p:cNvSpPr>
          <p:nvPr/>
        </p:nvSpPr>
        <p:spPr bwMode="auto">
          <a:xfrm>
            <a:off x="4472668" y="5919787"/>
            <a:ext cx="3498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1" u="none" strike="noStrike" kern="0" cap="none" spc="0" normalizeH="0" baseline="0" noProof="0" dirty="0">
                <a:ln>
                  <a:noFill/>
                </a:ln>
                <a:solidFill>
                  <a:srgbClr val="000000"/>
                </a:solidFill>
                <a:effectLst/>
                <a:uLnTx/>
                <a:uFillTx/>
                <a:latin typeface="Tahoma" charset="0"/>
                <a:ea typeface="ＭＳ Ｐゴシック" charset="0"/>
                <a:cs typeface="+mn-cs"/>
              </a:rPr>
              <a:t>Q: what happens when ack2 arrives?</a:t>
            </a:r>
          </a:p>
        </p:txBody>
      </p:sp>
      <p:sp>
        <p:nvSpPr>
          <p:cNvPr id="76" name="Slide Number Placeholder 2">
            <a:extLst>
              <a:ext uri="{FF2B5EF4-FFF2-40B4-BE49-F238E27FC236}">
                <a16:creationId xmlns:a16="http://schemas.microsoft.com/office/drawing/2014/main" id="{31C667D1-6F31-7340-B2B9-6B7265E49357}"/>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72</a:t>
            </a:fld>
            <a:endParaRPr lang="en-US" dirty="0"/>
          </a:p>
        </p:txBody>
      </p:sp>
    </p:spTree>
    <p:extLst>
      <p:ext uri="{BB962C8B-B14F-4D97-AF65-F5344CB8AC3E}">
        <p14:creationId xmlns:p14="http://schemas.microsoft.com/office/powerpoint/2010/main" val="299390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wipe(left)">
                                      <p:cBhvr>
                                        <p:cTn id="11" dur="500"/>
                                        <p:tgtEl>
                                          <p:spTgt spid="10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83"/>
                                        </p:tgtEl>
                                        <p:attrNameLst>
                                          <p:attrName>style.visibility</p:attrName>
                                        </p:attrNameLst>
                                      </p:cBhvr>
                                      <p:to>
                                        <p:strVal val="visible"/>
                                      </p:to>
                                    </p:set>
                                    <p:animEffect transition="in" filter="dissolve">
                                      <p:cBhvr>
                                        <p:cTn id="19" dur="500"/>
                                        <p:tgtEl>
                                          <p:spTgt spid="83"/>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wipe(right)">
                                      <p:cBhvr>
                                        <p:cTn id="24" dur="500"/>
                                        <p:tgtEl>
                                          <p:spTgt spid="121"/>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Effect transition="in" filter="wipe(right)">
                                      <p:cBhvr>
                                        <p:cTn id="27" dur="500"/>
                                        <p:tgtEl>
                                          <p:spTgt spid="124"/>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125"/>
                                        </p:tgtEl>
                                        <p:attrNameLst>
                                          <p:attrName>style.visibility</p:attrName>
                                        </p:attrNameLst>
                                      </p:cBhvr>
                                      <p:to>
                                        <p:strVal val="visible"/>
                                      </p:to>
                                    </p:set>
                                    <p:animEffect transition="in" filter="wipe(left)">
                                      <p:cBhvr>
                                        <p:cTn id="39" dur="500"/>
                                        <p:tgtEl>
                                          <p:spTgt spid="125"/>
                                        </p:tgtEl>
                                      </p:cBhvr>
                                    </p:animEffect>
                                  </p:childTnLst>
                                </p:cTn>
                              </p:par>
                            </p:childTnLst>
                          </p:cTn>
                        </p:par>
                        <p:par>
                          <p:cTn id="40" fill="hold">
                            <p:stCondLst>
                              <p:cond delay="1000"/>
                            </p:stCondLst>
                            <p:childTnLst>
                              <p:par>
                                <p:cTn id="41" presetID="9" presetClass="entr" presetSubtype="0" fill="hold" grpId="0" nodeType="afterEffect">
                                  <p:stCondLst>
                                    <p:cond delay="0"/>
                                  </p:stCondLst>
                                  <p:childTnLst>
                                    <p:set>
                                      <p:cBhvr>
                                        <p:cTn id="42" dur="1" fill="hold">
                                          <p:stCondLst>
                                            <p:cond delay="0"/>
                                          </p:stCondLst>
                                        </p:cTn>
                                        <p:tgtEl>
                                          <p:spTgt spid="85"/>
                                        </p:tgtEl>
                                        <p:attrNameLst>
                                          <p:attrName>style.visibility</p:attrName>
                                        </p:attrNameLst>
                                      </p:cBhvr>
                                      <p:to>
                                        <p:strVal val="visible"/>
                                      </p:to>
                                    </p:set>
                                    <p:animEffect transition="in" filter="dissolve">
                                      <p:cBhvr>
                                        <p:cTn id="43" dur="500"/>
                                        <p:tgtEl>
                                          <p:spTgt spid="85"/>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500"/>
                                        <p:tgtEl>
                                          <p:spTgt spid="7"/>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26"/>
                                        </p:tgtEl>
                                        <p:attrNameLst>
                                          <p:attrName>style.visibility</p:attrName>
                                        </p:attrNameLst>
                                      </p:cBhvr>
                                      <p:to>
                                        <p:strVal val="visible"/>
                                      </p:to>
                                    </p:set>
                                    <p:animEffect transition="in" filter="wipe(left)">
                                      <p:cBhvr>
                                        <p:cTn id="52" dur="500"/>
                                        <p:tgtEl>
                                          <p:spTgt spid="126"/>
                                        </p:tgtEl>
                                      </p:cBhvr>
                                    </p:animEffect>
                                  </p:childTnLst>
                                </p:cTn>
                              </p:par>
                            </p:childTnLst>
                          </p:cTn>
                        </p:par>
                        <p:par>
                          <p:cTn id="53" fill="hold">
                            <p:stCondLst>
                              <p:cond delay="1000"/>
                            </p:stCondLst>
                            <p:childTnLst>
                              <p:par>
                                <p:cTn id="54" presetID="9" presetClass="entr" presetSubtype="0" fill="hold" grpId="0" nodeType="afterEffect">
                                  <p:stCondLst>
                                    <p:cond delay="0"/>
                                  </p:stCondLst>
                                  <p:childTnLst>
                                    <p:set>
                                      <p:cBhvr>
                                        <p:cTn id="55" dur="1" fill="hold">
                                          <p:stCondLst>
                                            <p:cond delay="0"/>
                                          </p:stCondLst>
                                        </p:cTn>
                                        <p:tgtEl>
                                          <p:spTgt spid="86"/>
                                        </p:tgtEl>
                                        <p:attrNameLst>
                                          <p:attrName>style.visibility</p:attrName>
                                        </p:attrNameLst>
                                      </p:cBhvr>
                                      <p:to>
                                        <p:strVal val="visible"/>
                                      </p:to>
                                    </p:set>
                                    <p:animEffect transition="in" filter="dissolve">
                                      <p:cBhvr>
                                        <p:cTn id="56" dur="500"/>
                                        <p:tgtEl>
                                          <p:spTgt spid="86"/>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2" fill="hold" nodeType="click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wipe(right)">
                                      <p:cBhvr>
                                        <p:cTn id="61" dur="500"/>
                                        <p:tgtEl>
                                          <p:spTgt spid="13"/>
                                        </p:tgtEl>
                                      </p:cBhvr>
                                    </p:animEffect>
                                  </p:childTnLst>
                                </p:cTn>
                              </p:par>
                            </p:childTnLst>
                          </p:cTn>
                        </p:par>
                        <p:par>
                          <p:cTn id="62" fill="hold">
                            <p:stCondLst>
                              <p:cond delay="500"/>
                            </p:stCondLst>
                            <p:childTnLst>
                              <p:par>
                                <p:cTn id="63" presetID="9" presetClass="entr" presetSubtype="0" fill="hold" grpId="0" nodeType="afterEffect">
                                  <p:stCondLst>
                                    <p:cond delay="0"/>
                                  </p:stCondLst>
                                  <p:childTnLst>
                                    <p:set>
                                      <p:cBhvr>
                                        <p:cTn id="64" dur="1" fill="hold">
                                          <p:stCondLst>
                                            <p:cond delay="0"/>
                                          </p:stCondLst>
                                        </p:cTn>
                                        <p:tgtEl>
                                          <p:spTgt spid="84"/>
                                        </p:tgtEl>
                                        <p:attrNameLst>
                                          <p:attrName>style.visibility</p:attrName>
                                        </p:attrNameLst>
                                      </p:cBhvr>
                                      <p:to>
                                        <p:strVal val="visible"/>
                                      </p:to>
                                    </p:set>
                                    <p:animEffect transition="in" filter="dissolve">
                                      <p:cBhvr>
                                        <p:cTn id="65" dur="500"/>
                                        <p:tgtEl>
                                          <p:spTgt spid="84"/>
                                        </p:tgtEl>
                                      </p:cBhvr>
                                    </p:animEffect>
                                  </p:childTnLst>
                                </p:cTn>
                              </p:par>
                            </p:childTnLst>
                          </p:cTn>
                        </p:par>
                      </p:childTnLst>
                    </p:cTn>
                  </p:par>
                  <p:par>
                    <p:cTn id="66" fill="hold">
                      <p:stCondLst>
                        <p:cond delay="indefinite"/>
                      </p:stCondLst>
                      <p:childTnLst>
                        <p:par>
                          <p:cTn id="67" fill="hold">
                            <p:stCondLst>
                              <p:cond delay="0"/>
                            </p:stCondLst>
                            <p:childTnLst>
                              <p:par>
                                <p:cTn id="68" presetID="9" presetClass="entr" presetSubtype="0" fill="hold" nodeType="click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dissolve">
                                      <p:cBhvr>
                                        <p:cTn id="70" dur="500"/>
                                        <p:tgtEl>
                                          <p:spTgt spid="9"/>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10"/>
                                        </p:tgtEl>
                                        <p:attrNameLst>
                                          <p:attrName>style.visibility</p:attrName>
                                        </p:attrNameLst>
                                      </p:cBhvr>
                                      <p:to>
                                        <p:strVal val="visible"/>
                                      </p:to>
                                    </p:set>
                                    <p:animEffect transition="in" filter="wipe(left)">
                                      <p:cBhvr>
                                        <p:cTn id="75" dur="500"/>
                                        <p:tgtEl>
                                          <p:spTgt spid="10"/>
                                        </p:tgtEl>
                                      </p:cBhvr>
                                    </p:animEffect>
                                  </p:childTnLst>
                                </p:cTn>
                              </p:par>
                            </p:childTnLst>
                          </p:cTn>
                        </p:par>
                        <p:par>
                          <p:cTn id="76" fill="hold">
                            <p:stCondLst>
                              <p:cond delay="500"/>
                            </p:stCondLst>
                            <p:childTnLst>
                              <p:par>
                                <p:cTn id="77" presetID="22" presetClass="entr" presetSubtype="8" fill="hold" grpId="0" nodeType="afterEffect">
                                  <p:stCondLst>
                                    <p:cond delay="0"/>
                                  </p:stCondLst>
                                  <p:childTnLst>
                                    <p:set>
                                      <p:cBhvr>
                                        <p:cTn id="78" dur="1" fill="hold">
                                          <p:stCondLst>
                                            <p:cond delay="0"/>
                                          </p:stCondLst>
                                        </p:cTn>
                                        <p:tgtEl>
                                          <p:spTgt spid="116"/>
                                        </p:tgtEl>
                                        <p:attrNameLst>
                                          <p:attrName>style.visibility</p:attrName>
                                        </p:attrNameLst>
                                      </p:cBhvr>
                                      <p:to>
                                        <p:strVal val="visible"/>
                                      </p:to>
                                    </p:set>
                                    <p:animEffect transition="in" filter="wipe(left)">
                                      <p:cBhvr>
                                        <p:cTn id="79" dur="500"/>
                                        <p:tgtEl>
                                          <p:spTgt spid="116"/>
                                        </p:tgtEl>
                                      </p:cBhvr>
                                    </p:animEffect>
                                  </p:childTnLst>
                                </p:cTn>
                              </p:par>
                            </p:childTnLst>
                          </p:cTn>
                        </p:par>
                        <p:par>
                          <p:cTn id="80" fill="hold">
                            <p:stCondLst>
                              <p:cond delay="1000"/>
                            </p:stCondLst>
                            <p:childTnLst>
                              <p:par>
                                <p:cTn id="81" presetID="22" presetClass="entr" presetSubtype="8" fill="hold" grpId="0" nodeType="afterEffect">
                                  <p:stCondLst>
                                    <p:cond delay="0"/>
                                  </p:stCondLst>
                                  <p:childTnLst>
                                    <p:set>
                                      <p:cBhvr>
                                        <p:cTn id="82" dur="1" fill="hold">
                                          <p:stCondLst>
                                            <p:cond delay="0"/>
                                          </p:stCondLst>
                                        </p:cTn>
                                        <p:tgtEl>
                                          <p:spTgt spid="132"/>
                                        </p:tgtEl>
                                        <p:attrNameLst>
                                          <p:attrName>style.visibility</p:attrName>
                                        </p:attrNameLst>
                                      </p:cBhvr>
                                      <p:to>
                                        <p:strVal val="visible"/>
                                      </p:to>
                                    </p:set>
                                    <p:animEffect transition="in" filter="wipe(left)">
                                      <p:cBhvr>
                                        <p:cTn id="83" dur="500"/>
                                        <p:tgtEl>
                                          <p:spTgt spid="132"/>
                                        </p:tgtEl>
                                      </p:cBhvr>
                                    </p:animEffect>
                                  </p:childTnLst>
                                </p:cTn>
                              </p:par>
                            </p:childTnLst>
                          </p:cTn>
                        </p:par>
                        <p:par>
                          <p:cTn id="84" fill="hold">
                            <p:stCondLst>
                              <p:cond delay="1500"/>
                            </p:stCondLst>
                            <p:childTnLst>
                              <p:par>
                                <p:cTn id="85" presetID="9" presetClass="entr" presetSubtype="0" fill="hold" grpId="0" nodeType="afterEffect">
                                  <p:stCondLst>
                                    <p:cond delay="0"/>
                                  </p:stCondLst>
                                  <p:childTnLst>
                                    <p:set>
                                      <p:cBhvr>
                                        <p:cTn id="86" dur="1" fill="hold">
                                          <p:stCondLst>
                                            <p:cond delay="0"/>
                                          </p:stCondLst>
                                        </p:cTn>
                                        <p:tgtEl>
                                          <p:spTgt spid="87"/>
                                        </p:tgtEl>
                                        <p:attrNameLst>
                                          <p:attrName>style.visibility</p:attrName>
                                        </p:attrNameLst>
                                      </p:cBhvr>
                                      <p:to>
                                        <p:strVal val="visible"/>
                                      </p:to>
                                    </p:set>
                                    <p:animEffect transition="in" filter="dissolve">
                                      <p:cBhvr>
                                        <p:cTn id="87" dur="500"/>
                                        <p:tgtEl>
                                          <p:spTgt spid="87"/>
                                        </p:tgtEl>
                                      </p:cBhvr>
                                    </p:animEffect>
                                  </p:childTnLst>
                                </p:cTn>
                              </p:par>
                            </p:childTnLst>
                          </p:cTn>
                        </p:par>
                        <p:par>
                          <p:cTn id="88" fill="hold">
                            <p:stCondLst>
                              <p:cond delay="2000"/>
                            </p:stCondLst>
                            <p:childTnLst>
                              <p:par>
                                <p:cTn id="89" presetID="22" presetClass="entr" presetSubtype="2" fill="hold" grpId="0" nodeType="afterEffect">
                                  <p:stCondLst>
                                    <p:cond delay="0"/>
                                  </p:stCondLst>
                                  <p:childTnLst>
                                    <p:set>
                                      <p:cBhvr>
                                        <p:cTn id="90" dur="1" fill="hold">
                                          <p:stCondLst>
                                            <p:cond delay="0"/>
                                          </p:stCondLst>
                                        </p:cTn>
                                        <p:tgtEl>
                                          <p:spTgt spid="172"/>
                                        </p:tgtEl>
                                        <p:attrNameLst>
                                          <p:attrName>style.visibility</p:attrName>
                                        </p:attrNameLst>
                                      </p:cBhvr>
                                      <p:to>
                                        <p:strVal val="visible"/>
                                      </p:to>
                                    </p:set>
                                    <p:animEffect transition="in" filter="wipe(right)">
                                      <p:cBhvr>
                                        <p:cTn id="91" dur="500"/>
                                        <p:tgtEl>
                                          <p:spTgt spid="172"/>
                                        </p:tgtEl>
                                      </p:cBhvr>
                                    </p:animEffect>
                                  </p:childTnLst>
                                </p:cTn>
                              </p:par>
                            </p:childTnLst>
                          </p:cTn>
                        </p:par>
                      </p:childTnLst>
                    </p:cTn>
                  </p:par>
                  <p:par>
                    <p:cTn id="92" fill="hold">
                      <p:stCondLst>
                        <p:cond delay="indefinite"/>
                      </p:stCondLst>
                      <p:childTnLst>
                        <p:par>
                          <p:cTn id="93" fill="hold">
                            <p:stCondLst>
                              <p:cond delay="0"/>
                            </p:stCondLst>
                            <p:childTnLst>
                              <p:par>
                                <p:cTn id="94" presetID="9" presetClass="entr" presetSubtype="0" fill="hold" grpId="0" nodeType="clickEffect">
                                  <p:stCondLst>
                                    <p:cond delay="0"/>
                                  </p:stCondLst>
                                  <p:childTnLst>
                                    <p:set>
                                      <p:cBhvr>
                                        <p:cTn id="95" dur="1" fill="hold">
                                          <p:stCondLst>
                                            <p:cond delay="0"/>
                                          </p:stCondLst>
                                        </p:cTn>
                                        <p:tgtEl>
                                          <p:spTgt spid="88"/>
                                        </p:tgtEl>
                                        <p:attrNameLst>
                                          <p:attrName>style.visibility</p:attrName>
                                        </p:attrNameLst>
                                      </p:cBhvr>
                                      <p:to>
                                        <p:strVal val="visible"/>
                                      </p:to>
                                    </p:set>
                                    <p:animEffect transition="in" filter="dissolve">
                                      <p:cBhvr>
                                        <p:cTn id="96"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16" grpId="0"/>
      <p:bldP spid="121" grpId="0" animBg="1"/>
      <p:bldP spid="124" grpId="0" animBg="1"/>
      <p:bldP spid="125" grpId="0" animBg="1"/>
      <p:bldP spid="126" grpId="0" animBg="1"/>
      <p:bldP spid="127" grpId="0" animBg="1"/>
      <p:bldP spid="132" grpId="0" animBg="1"/>
      <p:bldP spid="172" grpId="0" animBg="1"/>
      <p:bldP spid="83" grpId="0"/>
      <p:bldP spid="84" grpId="0"/>
      <p:bldP spid="85" grpId="0"/>
      <p:bldP spid="86" grpId="0"/>
      <p:bldP spid="87" grpId="0"/>
      <p:bldP spid="88"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4655" y="408214"/>
            <a:ext cx="6222596" cy="1330904"/>
          </a:xfrm>
        </p:spPr>
        <p:txBody>
          <a:bodyPr>
            <a:noAutofit/>
          </a:bodyPr>
          <a:lstStyle/>
          <a:p>
            <a:r>
              <a:rPr lang="en-US" sz="4800" dirty="0"/>
              <a:t>Selective repeat: </a:t>
            </a:r>
            <a:br>
              <a:rPr lang="en-US" sz="4800" dirty="0"/>
            </a:br>
            <a:r>
              <a:rPr lang="en-US" sz="4800" dirty="0"/>
              <a:t>a dilemma!</a:t>
            </a:r>
          </a:p>
        </p:txBody>
      </p:sp>
      <p:grpSp>
        <p:nvGrpSpPr>
          <p:cNvPr id="6" name="Group 5">
            <a:extLst>
              <a:ext uri="{FF2B5EF4-FFF2-40B4-BE49-F238E27FC236}">
                <a16:creationId xmlns:a16="http://schemas.microsoft.com/office/drawing/2014/main" id="{7F9E5931-D189-1349-BB68-FDFA9711FCA5}"/>
              </a:ext>
            </a:extLst>
          </p:cNvPr>
          <p:cNvGrpSpPr/>
          <p:nvPr/>
        </p:nvGrpSpPr>
        <p:grpSpPr>
          <a:xfrm>
            <a:off x="6931293" y="4061030"/>
            <a:ext cx="4257675" cy="2225676"/>
            <a:chOff x="6909757" y="4181931"/>
            <a:chExt cx="4257675" cy="2225676"/>
          </a:xfrm>
        </p:grpSpPr>
        <p:grpSp>
          <p:nvGrpSpPr>
            <p:cNvPr id="307" name="Group 8">
              <a:extLst>
                <a:ext uri="{FF2B5EF4-FFF2-40B4-BE49-F238E27FC236}">
                  <a16:creationId xmlns:a16="http://schemas.microsoft.com/office/drawing/2014/main" id="{1942F5A2-ABA0-D244-B423-E4608684189F}"/>
                </a:ext>
              </a:extLst>
            </p:cNvPr>
            <p:cNvGrpSpPr>
              <a:grpSpLocks/>
            </p:cNvGrpSpPr>
            <p:nvPr/>
          </p:nvGrpSpPr>
          <p:grpSpPr bwMode="auto">
            <a:xfrm>
              <a:off x="6909757" y="4258131"/>
              <a:ext cx="1030288" cy="274638"/>
              <a:chOff x="1895" y="3931"/>
              <a:chExt cx="649" cy="173"/>
            </a:xfrm>
          </p:grpSpPr>
          <p:sp>
            <p:nvSpPr>
              <p:cNvPr id="341" name="Rectangle 7">
                <a:extLst>
                  <a:ext uri="{FF2B5EF4-FFF2-40B4-BE49-F238E27FC236}">
                    <a16:creationId xmlns:a16="http://schemas.microsoft.com/office/drawing/2014/main" id="{0EE62060-91FC-404F-BDD6-87AA7C69548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2" name="Text Box 6">
                <a:extLst>
                  <a:ext uri="{FF2B5EF4-FFF2-40B4-BE49-F238E27FC236}">
                    <a16:creationId xmlns:a16="http://schemas.microsoft.com/office/drawing/2014/main" id="{93619256-616D-2A4C-B9B8-7455F78BF467}"/>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8" name="Group 9">
              <a:extLst>
                <a:ext uri="{FF2B5EF4-FFF2-40B4-BE49-F238E27FC236}">
                  <a16:creationId xmlns:a16="http://schemas.microsoft.com/office/drawing/2014/main" id="{94E9A178-E13E-6D46-B99E-B3FDE88BD2E6}"/>
                </a:ext>
              </a:extLst>
            </p:cNvPr>
            <p:cNvGrpSpPr>
              <a:grpSpLocks/>
            </p:cNvGrpSpPr>
            <p:nvPr/>
          </p:nvGrpSpPr>
          <p:grpSpPr bwMode="auto">
            <a:xfrm>
              <a:off x="6928807" y="4532769"/>
              <a:ext cx="1030288" cy="274638"/>
              <a:chOff x="1895" y="3931"/>
              <a:chExt cx="649" cy="173"/>
            </a:xfrm>
          </p:grpSpPr>
          <p:sp>
            <p:nvSpPr>
              <p:cNvPr id="339" name="Rectangle 10">
                <a:extLst>
                  <a:ext uri="{FF2B5EF4-FFF2-40B4-BE49-F238E27FC236}">
                    <a16:creationId xmlns:a16="http://schemas.microsoft.com/office/drawing/2014/main" id="{1D7DB47D-B4D8-DA4B-849C-0C854A63983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0" name="Text Box 11">
                <a:extLst>
                  <a:ext uri="{FF2B5EF4-FFF2-40B4-BE49-F238E27FC236}">
                    <a16:creationId xmlns:a16="http://schemas.microsoft.com/office/drawing/2014/main" id="{66376DC4-0D4B-F448-8D81-BDEC9FFF8996}"/>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9" name="Group 12">
              <a:extLst>
                <a:ext uri="{FF2B5EF4-FFF2-40B4-BE49-F238E27FC236}">
                  <a16:creationId xmlns:a16="http://schemas.microsoft.com/office/drawing/2014/main" id="{75D0BF09-C33A-BF4B-8E6F-BD5C588B4B7C}"/>
                </a:ext>
              </a:extLst>
            </p:cNvPr>
            <p:cNvGrpSpPr>
              <a:grpSpLocks/>
            </p:cNvGrpSpPr>
            <p:nvPr/>
          </p:nvGrpSpPr>
          <p:grpSpPr bwMode="auto">
            <a:xfrm>
              <a:off x="6936745" y="4796294"/>
              <a:ext cx="1030288" cy="274638"/>
              <a:chOff x="1895" y="3931"/>
              <a:chExt cx="649" cy="173"/>
            </a:xfrm>
          </p:grpSpPr>
          <p:sp>
            <p:nvSpPr>
              <p:cNvPr id="337" name="Rectangle 13">
                <a:extLst>
                  <a:ext uri="{FF2B5EF4-FFF2-40B4-BE49-F238E27FC236}">
                    <a16:creationId xmlns:a16="http://schemas.microsoft.com/office/drawing/2014/main" id="{3DC28863-C1E4-3940-A9B4-5C23D5FD0FBF}"/>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8" name="Text Box 14">
                <a:extLst>
                  <a:ext uri="{FF2B5EF4-FFF2-40B4-BE49-F238E27FC236}">
                    <a16:creationId xmlns:a16="http://schemas.microsoft.com/office/drawing/2014/main" id="{183D495E-EC2B-E34D-968D-949D6F983610}"/>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0" name="Line 15">
              <a:extLst>
                <a:ext uri="{FF2B5EF4-FFF2-40B4-BE49-F238E27FC236}">
                  <a16:creationId xmlns:a16="http://schemas.microsoft.com/office/drawing/2014/main" id="{83280B47-6119-B24D-BD4C-7A570462D89A}"/>
                </a:ext>
              </a:extLst>
            </p:cNvPr>
            <p:cNvSpPr>
              <a:spLocks noChangeShapeType="1"/>
            </p:cNvSpPr>
            <p:nvPr/>
          </p:nvSpPr>
          <p:spPr bwMode="auto">
            <a:xfrm>
              <a:off x="7927345" y="4396244"/>
              <a:ext cx="1827213"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1" name="Line 16">
              <a:extLst>
                <a:ext uri="{FF2B5EF4-FFF2-40B4-BE49-F238E27FC236}">
                  <a16:creationId xmlns:a16="http://schemas.microsoft.com/office/drawing/2014/main" id="{B4A96E1E-1FCC-8748-AE3E-6BEA1397830A}"/>
                </a:ext>
              </a:extLst>
            </p:cNvPr>
            <p:cNvSpPr>
              <a:spLocks noChangeShapeType="1"/>
            </p:cNvSpPr>
            <p:nvPr/>
          </p:nvSpPr>
          <p:spPr bwMode="auto">
            <a:xfrm>
              <a:off x="7957507" y="4681994"/>
              <a:ext cx="1808163"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2" name="Line 17">
              <a:extLst>
                <a:ext uri="{FF2B5EF4-FFF2-40B4-BE49-F238E27FC236}">
                  <a16:creationId xmlns:a16="http://schemas.microsoft.com/office/drawing/2014/main" id="{2BCA50D6-62FE-B64C-BB19-B11FA0426622}"/>
                </a:ext>
              </a:extLst>
            </p:cNvPr>
            <p:cNvSpPr>
              <a:spLocks noChangeShapeType="1"/>
            </p:cNvSpPr>
            <p:nvPr/>
          </p:nvSpPr>
          <p:spPr bwMode="auto">
            <a:xfrm>
              <a:off x="7987670" y="4967744"/>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3" name="Text Box 18">
              <a:extLst>
                <a:ext uri="{FF2B5EF4-FFF2-40B4-BE49-F238E27FC236}">
                  <a16:creationId xmlns:a16="http://schemas.microsoft.com/office/drawing/2014/main" id="{02E658FD-889C-5340-9640-AD71BE2147EC}"/>
                </a:ext>
              </a:extLst>
            </p:cNvPr>
            <p:cNvSpPr txBox="1">
              <a:spLocks noChangeArrowheads="1"/>
            </p:cNvSpPr>
            <p:nvPr/>
          </p:nvSpPr>
          <p:spPr bwMode="auto">
            <a:xfrm>
              <a:off x="8040057" y="41819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4" name="Text Box 19">
              <a:extLst>
                <a:ext uri="{FF2B5EF4-FFF2-40B4-BE49-F238E27FC236}">
                  <a16:creationId xmlns:a16="http://schemas.microsoft.com/office/drawing/2014/main" id="{45B5E1FA-8F5B-7040-AFD4-A6F0EAFD0576}"/>
                </a:ext>
              </a:extLst>
            </p:cNvPr>
            <p:cNvSpPr txBox="1">
              <a:spLocks noChangeArrowheads="1"/>
            </p:cNvSpPr>
            <p:nvPr/>
          </p:nvSpPr>
          <p:spPr bwMode="auto">
            <a:xfrm>
              <a:off x="8036882" y="446768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pkt1</a:t>
              </a:r>
            </a:p>
          </p:txBody>
        </p:sp>
        <p:sp>
          <p:nvSpPr>
            <p:cNvPr id="315" name="Text Box 20">
              <a:extLst>
                <a:ext uri="{FF2B5EF4-FFF2-40B4-BE49-F238E27FC236}">
                  <a16:creationId xmlns:a16="http://schemas.microsoft.com/office/drawing/2014/main" id="{8D9B9494-8D5C-BE4F-BED0-A4F8E50D1C11}"/>
                </a:ext>
              </a:extLst>
            </p:cNvPr>
            <p:cNvSpPr txBox="1">
              <a:spLocks noChangeArrowheads="1"/>
            </p:cNvSpPr>
            <p:nvPr/>
          </p:nvSpPr>
          <p:spPr bwMode="auto">
            <a:xfrm>
              <a:off x="8033707" y="47534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grpSp>
          <p:nvGrpSpPr>
            <p:cNvPr id="316" name="Group 23">
              <a:extLst>
                <a:ext uri="{FF2B5EF4-FFF2-40B4-BE49-F238E27FC236}">
                  <a16:creationId xmlns:a16="http://schemas.microsoft.com/office/drawing/2014/main" id="{82E7EEF6-E6E0-8B4B-B2E2-D6AFBD465BEB}"/>
                </a:ext>
              </a:extLst>
            </p:cNvPr>
            <p:cNvGrpSpPr>
              <a:grpSpLocks/>
            </p:cNvGrpSpPr>
            <p:nvPr/>
          </p:nvGrpSpPr>
          <p:grpSpPr bwMode="auto">
            <a:xfrm>
              <a:off x="6939920" y="5828170"/>
              <a:ext cx="1030288" cy="274638"/>
              <a:chOff x="1895" y="3931"/>
              <a:chExt cx="649" cy="173"/>
            </a:xfrm>
          </p:grpSpPr>
          <p:sp>
            <p:nvSpPr>
              <p:cNvPr id="335" name="Rectangle 24">
                <a:extLst>
                  <a:ext uri="{FF2B5EF4-FFF2-40B4-BE49-F238E27FC236}">
                    <a16:creationId xmlns:a16="http://schemas.microsoft.com/office/drawing/2014/main" id="{863DCB74-5DAF-1847-A592-4A82497E9F6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6" name="Text Box 25">
                <a:extLst>
                  <a:ext uri="{FF2B5EF4-FFF2-40B4-BE49-F238E27FC236}">
                    <a16:creationId xmlns:a16="http://schemas.microsoft.com/office/drawing/2014/main" id="{529BD457-0C19-5348-B5FA-B02FB96145E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7" name="Line 32">
              <a:extLst>
                <a:ext uri="{FF2B5EF4-FFF2-40B4-BE49-F238E27FC236}">
                  <a16:creationId xmlns:a16="http://schemas.microsoft.com/office/drawing/2014/main" id="{39D1ADF5-0FC0-9A45-A89C-C202445BB363}"/>
                </a:ext>
              </a:extLst>
            </p:cNvPr>
            <p:cNvSpPr>
              <a:spLocks noChangeShapeType="1"/>
            </p:cNvSpPr>
            <p:nvPr/>
          </p:nvSpPr>
          <p:spPr bwMode="auto">
            <a:xfrm>
              <a:off x="7990845" y="5961520"/>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8" name="Text Box 35">
              <a:extLst>
                <a:ext uri="{FF2B5EF4-FFF2-40B4-BE49-F238E27FC236}">
                  <a16:creationId xmlns:a16="http://schemas.microsoft.com/office/drawing/2014/main" id="{62D99CB5-14A3-E647-86CE-3B7DE5DCDC7C}"/>
                </a:ext>
              </a:extLst>
            </p:cNvPr>
            <p:cNvSpPr txBox="1">
              <a:spLocks noChangeArrowheads="1"/>
            </p:cNvSpPr>
            <p:nvPr/>
          </p:nvSpPr>
          <p:spPr bwMode="auto">
            <a:xfrm>
              <a:off x="8074982" y="5747207"/>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9" name="Text Box 39">
              <a:extLst>
                <a:ext uri="{FF2B5EF4-FFF2-40B4-BE49-F238E27FC236}">
                  <a16:creationId xmlns:a16="http://schemas.microsoft.com/office/drawing/2014/main" id="{DE3A732F-D913-5C40-8075-B3896B74B221}"/>
                </a:ext>
              </a:extLst>
            </p:cNvPr>
            <p:cNvSpPr txBox="1">
              <a:spLocks noChangeArrowheads="1"/>
            </p:cNvSpPr>
            <p:nvPr/>
          </p:nvSpPr>
          <p:spPr bwMode="auto">
            <a:xfrm>
              <a:off x="6924045" y="5429707"/>
              <a:ext cx="1382713"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timeout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retransmit pkt0</a:t>
              </a:r>
            </a:p>
          </p:txBody>
        </p:sp>
        <p:sp>
          <p:nvSpPr>
            <p:cNvPr id="320" name="Rectangle 45">
              <a:extLst>
                <a:ext uri="{FF2B5EF4-FFF2-40B4-BE49-F238E27FC236}">
                  <a16:creationId xmlns:a16="http://schemas.microsoft.com/office/drawing/2014/main" id="{3AC813D7-A587-1341-B108-1D1C3BDD4322}"/>
                </a:ext>
              </a:extLst>
            </p:cNvPr>
            <p:cNvSpPr>
              <a:spLocks noChangeArrowheads="1"/>
            </p:cNvSpPr>
            <p:nvPr/>
          </p:nvSpPr>
          <p:spPr bwMode="auto">
            <a:xfrm>
              <a:off x="9959345" y="4559756"/>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1" name="Text Box 46">
              <a:extLst>
                <a:ext uri="{FF2B5EF4-FFF2-40B4-BE49-F238E27FC236}">
                  <a16:creationId xmlns:a16="http://schemas.microsoft.com/office/drawing/2014/main" id="{AD53B46B-0462-8349-BFB4-D8EE1679CA9F}"/>
                </a:ext>
              </a:extLst>
            </p:cNvPr>
            <p:cNvSpPr txBox="1">
              <a:spLocks noChangeArrowheads="1"/>
            </p:cNvSpPr>
            <p:nvPr/>
          </p:nvSpPr>
          <p:spPr bwMode="auto">
            <a:xfrm>
              <a:off x="9770432" y="4510544"/>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22" name="Rectangle 50">
              <a:extLst>
                <a:ext uri="{FF2B5EF4-FFF2-40B4-BE49-F238E27FC236}">
                  <a16:creationId xmlns:a16="http://schemas.microsoft.com/office/drawing/2014/main" id="{AD80CE9F-F5D1-7B43-A091-123A5ECF7B91}"/>
                </a:ext>
              </a:extLst>
            </p:cNvPr>
            <p:cNvSpPr>
              <a:spLocks noChangeArrowheads="1"/>
            </p:cNvSpPr>
            <p:nvPr/>
          </p:nvSpPr>
          <p:spPr bwMode="auto">
            <a:xfrm>
              <a:off x="10079995" y="4831219"/>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Text Box 51">
              <a:extLst>
                <a:ext uri="{FF2B5EF4-FFF2-40B4-BE49-F238E27FC236}">
                  <a16:creationId xmlns:a16="http://schemas.microsoft.com/office/drawing/2014/main" id="{EB22B0CE-8744-094D-B844-BAC4F3B9B933}"/>
                </a:ext>
              </a:extLst>
            </p:cNvPr>
            <p:cNvSpPr txBox="1">
              <a:spLocks noChangeArrowheads="1"/>
            </p:cNvSpPr>
            <p:nvPr/>
          </p:nvSpPr>
          <p:spPr bwMode="auto">
            <a:xfrm>
              <a:off x="9767257" y="4785181"/>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24" name="Rectangle 53">
              <a:extLst>
                <a:ext uri="{FF2B5EF4-FFF2-40B4-BE49-F238E27FC236}">
                  <a16:creationId xmlns:a16="http://schemas.microsoft.com/office/drawing/2014/main" id="{B4035F3F-8265-144D-A6FF-D585783A8317}"/>
                </a:ext>
              </a:extLst>
            </p:cNvPr>
            <p:cNvSpPr>
              <a:spLocks noChangeArrowheads="1"/>
            </p:cNvSpPr>
            <p:nvPr/>
          </p:nvSpPr>
          <p:spPr bwMode="auto">
            <a:xfrm>
              <a:off x="10210170" y="5094744"/>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5" name="Text Box 54">
              <a:extLst>
                <a:ext uri="{FF2B5EF4-FFF2-40B4-BE49-F238E27FC236}">
                  <a16:creationId xmlns:a16="http://schemas.microsoft.com/office/drawing/2014/main" id="{6E183FB6-D313-5643-AF16-2BCB057078CF}"/>
                </a:ext>
              </a:extLst>
            </p:cNvPr>
            <p:cNvSpPr txBox="1">
              <a:spLocks noChangeArrowheads="1"/>
            </p:cNvSpPr>
            <p:nvPr/>
          </p:nvSpPr>
          <p:spPr bwMode="auto">
            <a:xfrm>
              <a:off x="9770432" y="5048707"/>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26" name="Line 62">
              <a:extLst>
                <a:ext uri="{FF2B5EF4-FFF2-40B4-BE49-F238E27FC236}">
                  <a16:creationId xmlns:a16="http://schemas.microsoft.com/office/drawing/2014/main" id="{2A5D31EF-8FFA-DA4D-8EDA-36C5F17B4ED9}"/>
                </a:ext>
              </a:extLst>
            </p:cNvPr>
            <p:cNvSpPr>
              <a:spLocks noChangeShapeType="1"/>
            </p:cNvSpPr>
            <p:nvPr/>
          </p:nvSpPr>
          <p:spPr bwMode="auto">
            <a:xfrm flipH="1">
              <a:off x="9122732" y="4642306"/>
              <a:ext cx="577850" cy="25717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Line 63">
              <a:extLst>
                <a:ext uri="{FF2B5EF4-FFF2-40B4-BE49-F238E27FC236}">
                  <a16:creationId xmlns:a16="http://schemas.microsoft.com/office/drawing/2014/main" id="{EC59E951-2D9E-ED41-A941-387BCF81F22C}"/>
                </a:ext>
              </a:extLst>
            </p:cNvPr>
            <p:cNvSpPr>
              <a:spLocks noChangeShapeType="1"/>
            </p:cNvSpPr>
            <p:nvPr/>
          </p:nvSpPr>
          <p:spPr bwMode="auto">
            <a:xfrm flipH="1">
              <a:off x="9122732" y="4905831"/>
              <a:ext cx="608013" cy="2254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8" name="Line 64">
              <a:extLst>
                <a:ext uri="{FF2B5EF4-FFF2-40B4-BE49-F238E27FC236}">
                  <a16:creationId xmlns:a16="http://schemas.microsoft.com/office/drawing/2014/main" id="{20E85F7F-62CA-5046-92BB-0A98B265007A}"/>
                </a:ext>
              </a:extLst>
            </p:cNvPr>
            <p:cNvSpPr>
              <a:spLocks noChangeShapeType="1"/>
            </p:cNvSpPr>
            <p:nvPr/>
          </p:nvSpPr>
          <p:spPr bwMode="auto">
            <a:xfrm flipH="1">
              <a:off x="9129082" y="5169357"/>
              <a:ext cx="631825" cy="2127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9" name="Text Box 65">
              <a:extLst>
                <a:ext uri="{FF2B5EF4-FFF2-40B4-BE49-F238E27FC236}">
                  <a16:creationId xmlns:a16="http://schemas.microsoft.com/office/drawing/2014/main" id="{0E3A167C-8674-7748-A55E-C8BB9290668E}"/>
                </a:ext>
              </a:extLst>
            </p:cNvPr>
            <p:cNvSpPr txBox="1">
              <a:spLocks noChangeArrowheads="1"/>
            </p:cNvSpPr>
            <p:nvPr/>
          </p:nvSpPr>
          <p:spPr bwMode="auto">
            <a:xfrm>
              <a:off x="8913182" y="4759781"/>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0" name="Text Box 66">
              <a:extLst>
                <a:ext uri="{FF2B5EF4-FFF2-40B4-BE49-F238E27FC236}">
                  <a16:creationId xmlns:a16="http://schemas.microsoft.com/office/drawing/2014/main" id="{1F48C814-D936-5149-ABD9-EBAB7DD49C15}"/>
                </a:ext>
              </a:extLst>
            </p:cNvPr>
            <p:cNvSpPr txBox="1">
              <a:spLocks noChangeArrowheads="1"/>
            </p:cNvSpPr>
            <p:nvPr/>
          </p:nvSpPr>
          <p:spPr bwMode="auto">
            <a:xfrm>
              <a:off x="8921120" y="500266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1" name="Text Box 67">
              <a:extLst>
                <a:ext uri="{FF2B5EF4-FFF2-40B4-BE49-F238E27FC236}">
                  <a16:creationId xmlns:a16="http://schemas.microsoft.com/office/drawing/2014/main" id="{55F809AC-7CEA-CD47-9D93-F22586EF720A}"/>
                </a:ext>
              </a:extLst>
            </p:cNvPr>
            <p:cNvSpPr txBox="1">
              <a:spLocks noChangeArrowheads="1"/>
            </p:cNvSpPr>
            <p:nvPr/>
          </p:nvSpPr>
          <p:spPr bwMode="auto">
            <a:xfrm>
              <a:off x="8927470" y="524079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2" name="Text Box 68">
              <a:extLst>
                <a:ext uri="{FF2B5EF4-FFF2-40B4-BE49-F238E27FC236}">
                  <a16:creationId xmlns:a16="http://schemas.microsoft.com/office/drawing/2014/main" id="{E3B0F057-7806-9C4B-8EB7-5C2A7E6C3396}"/>
                </a:ext>
              </a:extLst>
            </p:cNvPr>
            <p:cNvSpPr txBox="1">
              <a:spLocks noChangeArrowheads="1"/>
            </p:cNvSpPr>
            <p:nvPr/>
          </p:nvSpPr>
          <p:spPr bwMode="auto">
            <a:xfrm>
              <a:off x="9719632" y="595040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with seq number 0</a:t>
              </a:r>
            </a:p>
          </p:txBody>
        </p:sp>
        <p:sp>
          <p:nvSpPr>
            <p:cNvPr id="333" name="Line 69">
              <a:extLst>
                <a:ext uri="{FF2B5EF4-FFF2-40B4-BE49-F238E27FC236}">
                  <a16:creationId xmlns:a16="http://schemas.microsoft.com/office/drawing/2014/main" id="{14184EFC-08DC-8F48-8656-38EAFBF9A938}"/>
                </a:ext>
              </a:extLst>
            </p:cNvPr>
            <p:cNvSpPr>
              <a:spLocks noChangeShapeType="1"/>
            </p:cNvSpPr>
            <p:nvPr/>
          </p:nvSpPr>
          <p:spPr bwMode="auto">
            <a:xfrm flipV="1">
              <a:off x="10424482" y="5345569"/>
              <a:ext cx="0" cy="635000"/>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34" name="Text Box 117">
            <a:extLst>
              <a:ext uri="{FF2B5EF4-FFF2-40B4-BE49-F238E27FC236}">
                <a16:creationId xmlns:a16="http://schemas.microsoft.com/office/drawing/2014/main" id="{03C18204-473B-6144-BF07-9B86DD89E3E2}"/>
              </a:ext>
            </a:extLst>
          </p:cNvPr>
          <p:cNvSpPr txBox="1">
            <a:spLocks noChangeArrowheads="1"/>
          </p:cNvSpPr>
          <p:nvPr/>
        </p:nvSpPr>
        <p:spPr bwMode="auto">
          <a:xfrm>
            <a:off x="6903407" y="6111434"/>
            <a:ext cx="1220788"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(b) oops!</a:t>
            </a:r>
          </a:p>
        </p:txBody>
      </p:sp>
      <p:grpSp>
        <p:nvGrpSpPr>
          <p:cNvPr id="5" name="Group 4">
            <a:extLst>
              <a:ext uri="{FF2B5EF4-FFF2-40B4-BE49-F238E27FC236}">
                <a16:creationId xmlns:a16="http://schemas.microsoft.com/office/drawing/2014/main" id="{4E24ABB9-F69F-E54C-9DFF-5CF4B1475C1B}"/>
              </a:ext>
            </a:extLst>
          </p:cNvPr>
          <p:cNvGrpSpPr/>
          <p:nvPr/>
        </p:nvGrpSpPr>
        <p:grpSpPr>
          <a:xfrm>
            <a:off x="6785932" y="351292"/>
            <a:ext cx="4410075" cy="2644775"/>
            <a:chOff x="6785932" y="351292"/>
            <a:chExt cx="4410075" cy="2644775"/>
          </a:xfrm>
        </p:grpSpPr>
        <p:sp>
          <p:nvSpPr>
            <p:cNvPr id="302" name="Text Box 40">
              <a:extLst>
                <a:ext uri="{FF2B5EF4-FFF2-40B4-BE49-F238E27FC236}">
                  <a16:creationId xmlns:a16="http://schemas.microsoft.com/office/drawing/2014/main" id="{7AAB2DA8-8AB9-0A42-AA24-900F507BEF5E}"/>
                </a:ext>
              </a:extLst>
            </p:cNvPr>
            <p:cNvSpPr txBox="1">
              <a:spLocks noChangeArrowheads="1"/>
            </p:cNvSpPr>
            <p:nvPr/>
          </p:nvSpPr>
          <p:spPr bwMode="auto">
            <a:xfrm>
              <a:off x="9546595" y="351292"/>
              <a:ext cx="1458912"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receiver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(after receipt)</a:t>
              </a:r>
            </a:p>
          </p:txBody>
        </p:sp>
        <p:sp>
          <p:nvSpPr>
            <p:cNvPr id="303" name="Text Box 41">
              <a:extLst>
                <a:ext uri="{FF2B5EF4-FFF2-40B4-BE49-F238E27FC236}">
                  <a16:creationId xmlns:a16="http://schemas.microsoft.com/office/drawing/2014/main" id="{3598A985-11A7-2044-B9F4-C6844C5E27D3}"/>
                </a:ext>
              </a:extLst>
            </p:cNvPr>
            <p:cNvSpPr txBox="1">
              <a:spLocks noChangeArrowheads="1"/>
            </p:cNvSpPr>
            <p:nvPr/>
          </p:nvSpPr>
          <p:spPr bwMode="auto">
            <a:xfrm>
              <a:off x="6785932" y="354467"/>
              <a:ext cx="1365250"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sender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(after receipt)</a:t>
              </a:r>
            </a:p>
          </p:txBody>
        </p:sp>
        <p:sp>
          <p:nvSpPr>
            <p:cNvPr id="304" name="Line 58">
              <a:extLst>
                <a:ext uri="{FF2B5EF4-FFF2-40B4-BE49-F238E27FC236}">
                  <a16:creationId xmlns:a16="http://schemas.microsoft.com/office/drawing/2014/main" id="{D0BD8176-5A1C-2F42-A376-096BA3649435}"/>
                </a:ext>
              </a:extLst>
            </p:cNvPr>
            <p:cNvSpPr>
              <a:spLocks noChangeShapeType="1"/>
            </p:cNvSpPr>
            <p:nvPr/>
          </p:nvSpPr>
          <p:spPr bwMode="auto">
            <a:xfrm>
              <a:off x="6871657" y="845004"/>
              <a:ext cx="1109663" cy="0"/>
            </a:xfrm>
            <a:prstGeom prst="line">
              <a:avLst/>
            </a:prstGeom>
            <a:noFill/>
            <a:ln w="19050">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05" name="Line 59">
              <a:extLst>
                <a:ext uri="{FF2B5EF4-FFF2-40B4-BE49-F238E27FC236}">
                  <a16:creationId xmlns:a16="http://schemas.microsoft.com/office/drawing/2014/main" id="{5593C4C2-6D68-884B-8AE3-58E5D1DC69CE}"/>
                </a:ext>
              </a:extLst>
            </p:cNvPr>
            <p:cNvSpPr>
              <a:spLocks noChangeShapeType="1"/>
            </p:cNvSpPr>
            <p:nvPr/>
          </p:nvSpPr>
          <p:spPr bwMode="auto">
            <a:xfrm>
              <a:off x="9652957" y="845004"/>
              <a:ext cx="1109663" cy="0"/>
            </a:xfrm>
            <a:prstGeom prst="line">
              <a:avLst/>
            </a:prstGeom>
            <a:noFill/>
            <a:ln w="19050">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44" name="Group 72">
              <a:extLst>
                <a:ext uri="{FF2B5EF4-FFF2-40B4-BE49-F238E27FC236}">
                  <a16:creationId xmlns:a16="http://schemas.microsoft.com/office/drawing/2014/main" id="{0A13F6C1-3774-494B-8A3C-5D027253D981}"/>
                </a:ext>
              </a:extLst>
            </p:cNvPr>
            <p:cNvGrpSpPr>
              <a:grpSpLocks/>
            </p:cNvGrpSpPr>
            <p:nvPr/>
          </p:nvGrpSpPr>
          <p:grpSpPr bwMode="auto">
            <a:xfrm>
              <a:off x="6927220" y="1057729"/>
              <a:ext cx="1030287" cy="274638"/>
              <a:chOff x="1895" y="3931"/>
              <a:chExt cx="649" cy="173"/>
            </a:xfrm>
          </p:grpSpPr>
          <p:sp>
            <p:nvSpPr>
              <p:cNvPr id="378" name="Rectangle 73">
                <a:extLst>
                  <a:ext uri="{FF2B5EF4-FFF2-40B4-BE49-F238E27FC236}">
                    <a16:creationId xmlns:a16="http://schemas.microsoft.com/office/drawing/2014/main" id="{31A35EF5-5E84-C54D-8814-1DCE9ACB3026}"/>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9" name="Text Box 74">
                <a:extLst>
                  <a:ext uri="{FF2B5EF4-FFF2-40B4-BE49-F238E27FC236}">
                    <a16:creationId xmlns:a16="http://schemas.microsoft.com/office/drawing/2014/main" id="{68D007B8-2247-874B-BE2A-66BD08115EF2}"/>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5" name="Group 75">
              <a:extLst>
                <a:ext uri="{FF2B5EF4-FFF2-40B4-BE49-F238E27FC236}">
                  <a16:creationId xmlns:a16="http://schemas.microsoft.com/office/drawing/2014/main" id="{8AFEBDCB-F9EB-FA4B-B9DD-D18BF76F0DFA}"/>
                </a:ext>
              </a:extLst>
            </p:cNvPr>
            <p:cNvGrpSpPr>
              <a:grpSpLocks/>
            </p:cNvGrpSpPr>
            <p:nvPr/>
          </p:nvGrpSpPr>
          <p:grpSpPr bwMode="auto">
            <a:xfrm>
              <a:off x="6946270" y="1332367"/>
              <a:ext cx="1030287" cy="274638"/>
              <a:chOff x="1895" y="3931"/>
              <a:chExt cx="649" cy="173"/>
            </a:xfrm>
          </p:grpSpPr>
          <p:sp>
            <p:nvSpPr>
              <p:cNvPr id="376" name="Rectangle 76">
                <a:extLst>
                  <a:ext uri="{FF2B5EF4-FFF2-40B4-BE49-F238E27FC236}">
                    <a16:creationId xmlns:a16="http://schemas.microsoft.com/office/drawing/2014/main" id="{44D312F6-1BAF-6745-9666-7EDB183FBC35}"/>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7" name="Text Box 77">
                <a:extLst>
                  <a:ext uri="{FF2B5EF4-FFF2-40B4-BE49-F238E27FC236}">
                    <a16:creationId xmlns:a16="http://schemas.microsoft.com/office/drawing/2014/main" id="{FA389E1B-1FC9-174D-BE78-CB7863805F45}"/>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6" name="Group 78">
              <a:extLst>
                <a:ext uri="{FF2B5EF4-FFF2-40B4-BE49-F238E27FC236}">
                  <a16:creationId xmlns:a16="http://schemas.microsoft.com/office/drawing/2014/main" id="{65618DE4-E600-5F43-BF4D-D218CB02771B}"/>
                </a:ext>
              </a:extLst>
            </p:cNvPr>
            <p:cNvGrpSpPr>
              <a:grpSpLocks/>
            </p:cNvGrpSpPr>
            <p:nvPr/>
          </p:nvGrpSpPr>
          <p:grpSpPr bwMode="auto">
            <a:xfrm>
              <a:off x="6954207" y="1595892"/>
              <a:ext cx="1030287" cy="274638"/>
              <a:chOff x="1895" y="3931"/>
              <a:chExt cx="649" cy="173"/>
            </a:xfrm>
          </p:grpSpPr>
          <p:sp>
            <p:nvSpPr>
              <p:cNvPr id="374" name="Rectangle 79">
                <a:extLst>
                  <a:ext uri="{FF2B5EF4-FFF2-40B4-BE49-F238E27FC236}">
                    <a16:creationId xmlns:a16="http://schemas.microsoft.com/office/drawing/2014/main" id="{FCDE5993-57F4-FD43-820D-D54B24299DC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5" name="Text Box 80">
                <a:extLst>
                  <a:ext uri="{FF2B5EF4-FFF2-40B4-BE49-F238E27FC236}">
                    <a16:creationId xmlns:a16="http://schemas.microsoft.com/office/drawing/2014/main" id="{C513FF21-ED92-9444-9E53-0248290D9A6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47" name="Line 81">
              <a:extLst>
                <a:ext uri="{FF2B5EF4-FFF2-40B4-BE49-F238E27FC236}">
                  <a16:creationId xmlns:a16="http://schemas.microsoft.com/office/drawing/2014/main" id="{4DF4A6D3-1388-4140-80DA-D3AA398FEB45}"/>
                </a:ext>
              </a:extLst>
            </p:cNvPr>
            <p:cNvSpPr>
              <a:spLocks noChangeShapeType="1"/>
            </p:cNvSpPr>
            <p:nvPr/>
          </p:nvSpPr>
          <p:spPr bwMode="auto">
            <a:xfrm>
              <a:off x="7944807" y="1195842"/>
              <a:ext cx="1827212"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8" name="Line 82">
              <a:extLst>
                <a:ext uri="{FF2B5EF4-FFF2-40B4-BE49-F238E27FC236}">
                  <a16:creationId xmlns:a16="http://schemas.microsoft.com/office/drawing/2014/main" id="{9F5B609B-A64B-AB46-BE65-3CC9EBB14A16}"/>
                </a:ext>
              </a:extLst>
            </p:cNvPr>
            <p:cNvSpPr>
              <a:spLocks noChangeShapeType="1"/>
            </p:cNvSpPr>
            <p:nvPr/>
          </p:nvSpPr>
          <p:spPr bwMode="auto">
            <a:xfrm>
              <a:off x="7974970" y="1481592"/>
              <a:ext cx="1808162"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9" name="Line 83">
              <a:extLst>
                <a:ext uri="{FF2B5EF4-FFF2-40B4-BE49-F238E27FC236}">
                  <a16:creationId xmlns:a16="http://schemas.microsoft.com/office/drawing/2014/main" id="{27722A74-5DAE-0946-97DB-8A82FE5984E8}"/>
                </a:ext>
              </a:extLst>
            </p:cNvPr>
            <p:cNvSpPr>
              <a:spLocks noChangeShapeType="1"/>
            </p:cNvSpPr>
            <p:nvPr/>
          </p:nvSpPr>
          <p:spPr bwMode="auto">
            <a:xfrm>
              <a:off x="8005132" y="1767342"/>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0" name="Text Box 84">
              <a:extLst>
                <a:ext uri="{FF2B5EF4-FFF2-40B4-BE49-F238E27FC236}">
                  <a16:creationId xmlns:a16="http://schemas.microsoft.com/office/drawing/2014/main" id="{CE71F8A0-0A9C-4C4E-A305-C82195C44AEE}"/>
                </a:ext>
              </a:extLst>
            </p:cNvPr>
            <p:cNvSpPr txBox="1">
              <a:spLocks noChangeArrowheads="1"/>
            </p:cNvSpPr>
            <p:nvPr/>
          </p:nvSpPr>
          <p:spPr bwMode="auto">
            <a:xfrm>
              <a:off x="7990845" y="9815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1" name="Text Box 85">
              <a:extLst>
                <a:ext uri="{FF2B5EF4-FFF2-40B4-BE49-F238E27FC236}">
                  <a16:creationId xmlns:a16="http://schemas.microsoft.com/office/drawing/2014/main" id="{DBA88F99-7C3D-A645-A43F-445E459F83BA}"/>
                </a:ext>
              </a:extLst>
            </p:cNvPr>
            <p:cNvSpPr txBox="1">
              <a:spLocks noChangeArrowheads="1"/>
            </p:cNvSpPr>
            <p:nvPr/>
          </p:nvSpPr>
          <p:spPr bwMode="auto">
            <a:xfrm>
              <a:off x="8054345" y="126727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pkt1</a:t>
              </a:r>
            </a:p>
          </p:txBody>
        </p:sp>
        <p:sp>
          <p:nvSpPr>
            <p:cNvPr id="352" name="Text Box 86">
              <a:extLst>
                <a:ext uri="{FF2B5EF4-FFF2-40B4-BE49-F238E27FC236}">
                  <a16:creationId xmlns:a16="http://schemas.microsoft.com/office/drawing/2014/main" id="{E00B6B45-404A-1D4B-88E9-28B3280E8158}"/>
                </a:ext>
              </a:extLst>
            </p:cNvPr>
            <p:cNvSpPr txBox="1">
              <a:spLocks noChangeArrowheads="1"/>
            </p:cNvSpPr>
            <p:nvPr/>
          </p:nvSpPr>
          <p:spPr bwMode="auto">
            <a:xfrm>
              <a:off x="8051170" y="15530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sp>
          <p:nvSpPr>
            <p:cNvPr id="353" name="Rectangle 88">
              <a:extLst>
                <a:ext uri="{FF2B5EF4-FFF2-40B4-BE49-F238E27FC236}">
                  <a16:creationId xmlns:a16="http://schemas.microsoft.com/office/drawing/2014/main" id="{00D5F247-083B-9D41-8B0F-F0142DCC3FC2}"/>
                </a:ext>
              </a:extLst>
            </p:cNvPr>
            <p:cNvSpPr>
              <a:spLocks noChangeArrowheads="1"/>
            </p:cNvSpPr>
            <p:nvPr/>
          </p:nvSpPr>
          <p:spPr bwMode="auto">
            <a:xfrm>
              <a:off x="7270120" y="2369004"/>
              <a:ext cx="401637" cy="188913"/>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4" name="Text Box 89">
              <a:extLst>
                <a:ext uri="{FF2B5EF4-FFF2-40B4-BE49-F238E27FC236}">
                  <a16:creationId xmlns:a16="http://schemas.microsoft.com/office/drawing/2014/main" id="{C8788A25-6EDB-1448-BC16-FF3C92668B77}"/>
                </a:ext>
              </a:extLst>
            </p:cNvPr>
            <p:cNvSpPr txBox="1">
              <a:spLocks noChangeArrowheads="1"/>
            </p:cNvSpPr>
            <p:nvPr/>
          </p:nvSpPr>
          <p:spPr bwMode="auto">
            <a:xfrm>
              <a:off x="6957382" y="2322967"/>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55" name="Line 90">
              <a:extLst>
                <a:ext uri="{FF2B5EF4-FFF2-40B4-BE49-F238E27FC236}">
                  <a16:creationId xmlns:a16="http://schemas.microsoft.com/office/drawing/2014/main" id="{DF246AA7-F9CB-F242-9DA2-F15BE67FC101}"/>
                </a:ext>
              </a:extLst>
            </p:cNvPr>
            <p:cNvSpPr>
              <a:spLocks noChangeShapeType="1"/>
            </p:cNvSpPr>
            <p:nvPr/>
          </p:nvSpPr>
          <p:spPr bwMode="auto">
            <a:xfrm>
              <a:off x="7976557" y="2494417"/>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6" name="Text Box 91">
              <a:extLst>
                <a:ext uri="{FF2B5EF4-FFF2-40B4-BE49-F238E27FC236}">
                  <a16:creationId xmlns:a16="http://schemas.microsoft.com/office/drawing/2014/main" id="{73C28AE9-7587-A847-8F64-35A78283A650}"/>
                </a:ext>
              </a:extLst>
            </p:cNvPr>
            <p:cNvSpPr txBox="1">
              <a:spLocks noChangeArrowheads="1"/>
            </p:cNvSpPr>
            <p:nvPr/>
          </p:nvSpPr>
          <p:spPr bwMode="auto">
            <a:xfrm>
              <a:off x="8079745" y="250235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7" name="Rectangle 95">
              <a:extLst>
                <a:ext uri="{FF2B5EF4-FFF2-40B4-BE49-F238E27FC236}">
                  <a16:creationId xmlns:a16="http://schemas.microsoft.com/office/drawing/2014/main" id="{755DB6B7-F467-9247-B083-632289FD957E}"/>
                </a:ext>
              </a:extLst>
            </p:cNvPr>
            <p:cNvSpPr>
              <a:spLocks noChangeArrowheads="1"/>
            </p:cNvSpPr>
            <p:nvPr/>
          </p:nvSpPr>
          <p:spPr bwMode="auto">
            <a:xfrm>
              <a:off x="9976807" y="1359354"/>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8" name="Text Box 96">
              <a:extLst>
                <a:ext uri="{FF2B5EF4-FFF2-40B4-BE49-F238E27FC236}">
                  <a16:creationId xmlns:a16="http://schemas.microsoft.com/office/drawing/2014/main" id="{A97EABBF-ADD6-1D49-B7F4-AAB3EB89B98B}"/>
                </a:ext>
              </a:extLst>
            </p:cNvPr>
            <p:cNvSpPr txBox="1">
              <a:spLocks noChangeArrowheads="1"/>
            </p:cNvSpPr>
            <p:nvPr/>
          </p:nvSpPr>
          <p:spPr bwMode="auto">
            <a:xfrm>
              <a:off x="9787895" y="1310142"/>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59" name="Rectangle 97">
              <a:extLst>
                <a:ext uri="{FF2B5EF4-FFF2-40B4-BE49-F238E27FC236}">
                  <a16:creationId xmlns:a16="http://schemas.microsoft.com/office/drawing/2014/main" id="{3EE66D50-BD61-0E4A-9CF7-EF712D184D6F}"/>
                </a:ext>
              </a:extLst>
            </p:cNvPr>
            <p:cNvSpPr>
              <a:spLocks noChangeArrowheads="1"/>
            </p:cNvSpPr>
            <p:nvPr/>
          </p:nvSpPr>
          <p:spPr bwMode="auto">
            <a:xfrm>
              <a:off x="10097457" y="1630817"/>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0" name="Text Box 98">
              <a:extLst>
                <a:ext uri="{FF2B5EF4-FFF2-40B4-BE49-F238E27FC236}">
                  <a16:creationId xmlns:a16="http://schemas.microsoft.com/office/drawing/2014/main" id="{0FDF5234-E7F1-9D4F-9A97-BD478EC2E7A0}"/>
                </a:ext>
              </a:extLst>
            </p:cNvPr>
            <p:cNvSpPr txBox="1">
              <a:spLocks noChangeArrowheads="1"/>
            </p:cNvSpPr>
            <p:nvPr/>
          </p:nvSpPr>
          <p:spPr bwMode="auto">
            <a:xfrm>
              <a:off x="9784720" y="1584779"/>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61" name="Rectangle 99">
              <a:extLst>
                <a:ext uri="{FF2B5EF4-FFF2-40B4-BE49-F238E27FC236}">
                  <a16:creationId xmlns:a16="http://schemas.microsoft.com/office/drawing/2014/main" id="{633C63B7-2909-DE47-BCBB-44897C7F89C1}"/>
                </a:ext>
              </a:extLst>
            </p:cNvPr>
            <p:cNvSpPr>
              <a:spLocks noChangeArrowheads="1"/>
            </p:cNvSpPr>
            <p:nvPr/>
          </p:nvSpPr>
          <p:spPr bwMode="auto">
            <a:xfrm>
              <a:off x="10227632" y="1894342"/>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2" name="Text Box 100">
              <a:extLst>
                <a:ext uri="{FF2B5EF4-FFF2-40B4-BE49-F238E27FC236}">
                  <a16:creationId xmlns:a16="http://schemas.microsoft.com/office/drawing/2014/main" id="{2812F92C-4236-294E-A0BC-A2833FCDBAFF}"/>
                </a:ext>
              </a:extLst>
            </p:cNvPr>
            <p:cNvSpPr txBox="1">
              <a:spLocks noChangeArrowheads="1"/>
            </p:cNvSpPr>
            <p:nvPr/>
          </p:nvSpPr>
          <p:spPr bwMode="auto">
            <a:xfrm>
              <a:off x="9787895" y="1848304"/>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63" name="Line 103">
              <a:extLst>
                <a:ext uri="{FF2B5EF4-FFF2-40B4-BE49-F238E27FC236}">
                  <a16:creationId xmlns:a16="http://schemas.microsoft.com/office/drawing/2014/main" id="{FF2E4D9A-CE76-6945-ACCA-B13DC7285B4E}"/>
                </a:ext>
              </a:extLst>
            </p:cNvPr>
            <p:cNvSpPr>
              <a:spLocks noChangeShapeType="1"/>
            </p:cNvSpPr>
            <p:nvPr/>
          </p:nvSpPr>
          <p:spPr bwMode="auto">
            <a:xfrm flipH="1">
              <a:off x="7933695" y="1441904"/>
              <a:ext cx="1784350" cy="735013"/>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4" name="Line 104">
              <a:extLst>
                <a:ext uri="{FF2B5EF4-FFF2-40B4-BE49-F238E27FC236}">
                  <a16:creationId xmlns:a16="http://schemas.microsoft.com/office/drawing/2014/main" id="{E53CC8D8-A794-8545-9766-CEE36A668234}"/>
                </a:ext>
              </a:extLst>
            </p:cNvPr>
            <p:cNvSpPr>
              <a:spLocks noChangeShapeType="1"/>
            </p:cNvSpPr>
            <p:nvPr/>
          </p:nvSpPr>
          <p:spPr bwMode="auto">
            <a:xfrm flipH="1">
              <a:off x="7952745" y="1705429"/>
              <a:ext cx="1795462" cy="7588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5" name="Text Box 107">
              <a:extLst>
                <a:ext uri="{FF2B5EF4-FFF2-40B4-BE49-F238E27FC236}">
                  <a16:creationId xmlns:a16="http://schemas.microsoft.com/office/drawing/2014/main" id="{5E4F7443-630A-5146-8A13-69B6B28A368A}"/>
                </a:ext>
              </a:extLst>
            </p:cNvPr>
            <p:cNvSpPr txBox="1">
              <a:spLocks noChangeArrowheads="1"/>
            </p:cNvSpPr>
            <p:nvPr/>
          </p:nvSpPr>
          <p:spPr bwMode="auto">
            <a:xfrm>
              <a:off x="8452807" y="213246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Tahoma" charset="0"/>
                  <a:ea typeface="ＭＳ Ｐゴシック" charset="0"/>
                  <a:cs typeface="+mn-cs"/>
                </a:rPr>
                <a:t>X</a:t>
              </a:r>
            </a:p>
          </p:txBody>
        </p:sp>
        <p:sp>
          <p:nvSpPr>
            <p:cNvPr id="366" name="Text Box 109">
              <a:extLst>
                <a:ext uri="{FF2B5EF4-FFF2-40B4-BE49-F238E27FC236}">
                  <a16:creationId xmlns:a16="http://schemas.microsoft.com/office/drawing/2014/main" id="{E330918C-EA47-534F-84FC-AD449C2962CA}"/>
                </a:ext>
              </a:extLst>
            </p:cNvPr>
            <p:cNvSpPr txBox="1">
              <a:spLocks noChangeArrowheads="1"/>
            </p:cNvSpPr>
            <p:nvPr/>
          </p:nvSpPr>
          <p:spPr bwMode="auto">
            <a:xfrm>
              <a:off x="9748207" y="253886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with seq number 0</a:t>
              </a:r>
            </a:p>
          </p:txBody>
        </p:sp>
        <p:sp>
          <p:nvSpPr>
            <p:cNvPr id="367" name="Line 110">
              <a:extLst>
                <a:ext uri="{FF2B5EF4-FFF2-40B4-BE49-F238E27FC236}">
                  <a16:creationId xmlns:a16="http://schemas.microsoft.com/office/drawing/2014/main" id="{5A45AB60-B76D-5A4B-8C09-04809F1E5ECB}"/>
                </a:ext>
              </a:extLst>
            </p:cNvPr>
            <p:cNvSpPr>
              <a:spLocks noChangeShapeType="1"/>
            </p:cNvSpPr>
            <p:nvPr/>
          </p:nvSpPr>
          <p:spPr bwMode="auto">
            <a:xfrm flipH="1" flipV="1">
              <a:off x="10441945" y="2145167"/>
              <a:ext cx="0" cy="446088"/>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8" name="Line 112">
              <a:extLst>
                <a:ext uri="{FF2B5EF4-FFF2-40B4-BE49-F238E27FC236}">
                  <a16:creationId xmlns:a16="http://schemas.microsoft.com/office/drawing/2014/main" id="{F4CED333-2B29-5047-9987-7FF2B5DE2F0B}"/>
                </a:ext>
              </a:extLst>
            </p:cNvPr>
            <p:cNvSpPr>
              <a:spLocks noChangeShapeType="1"/>
            </p:cNvSpPr>
            <p:nvPr/>
          </p:nvSpPr>
          <p:spPr bwMode="auto">
            <a:xfrm>
              <a:off x="7968620" y="2203904"/>
              <a:ext cx="590550" cy="730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69" name="Group 115">
              <a:extLst>
                <a:ext uri="{FF2B5EF4-FFF2-40B4-BE49-F238E27FC236}">
                  <a16:creationId xmlns:a16="http://schemas.microsoft.com/office/drawing/2014/main" id="{6E7A2A89-7268-A649-8EAD-C55997BFA90B}"/>
                </a:ext>
              </a:extLst>
            </p:cNvPr>
            <p:cNvGrpSpPr>
              <a:grpSpLocks/>
            </p:cNvGrpSpPr>
            <p:nvPr/>
          </p:nvGrpSpPr>
          <p:grpSpPr bwMode="auto">
            <a:xfrm>
              <a:off x="6957382" y="2037217"/>
              <a:ext cx="1030287" cy="274638"/>
              <a:chOff x="2667" y="3750"/>
              <a:chExt cx="649" cy="173"/>
            </a:xfrm>
          </p:grpSpPr>
          <p:sp>
            <p:nvSpPr>
              <p:cNvPr id="372" name="Rectangle 113">
                <a:extLst>
                  <a:ext uri="{FF2B5EF4-FFF2-40B4-BE49-F238E27FC236}">
                    <a16:creationId xmlns:a16="http://schemas.microsoft.com/office/drawing/2014/main" id="{FB4CA816-07E8-3E4B-B5D4-D5F338142B0D}"/>
                  </a:ext>
                </a:extLst>
              </p:cNvPr>
              <p:cNvSpPr>
                <a:spLocks noChangeArrowheads="1"/>
              </p:cNvSpPr>
              <p:nvPr/>
            </p:nvSpPr>
            <p:spPr bwMode="auto">
              <a:xfrm>
                <a:off x="2786" y="3779"/>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3" name="Text Box 114">
                <a:extLst>
                  <a:ext uri="{FF2B5EF4-FFF2-40B4-BE49-F238E27FC236}">
                    <a16:creationId xmlns:a16="http://schemas.microsoft.com/office/drawing/2014/main" id="{20879E2F-191F-0042-ABAE-F525B0ADB605}"/>
                  </a:ext>
                </a:extLst>
              </p:cNvPr>
              <p:cNvSpPr txBox="1">
                <a:spLocks noChangeArrowheads="1"/>
              </p:cNvSpPr>
              <p:nvPr/>
            </p:nvSpPr>
            <p:spPr bwMode="auto">
              <a:xfrm>
                <a:off x="2667" y="3750"/>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a:t>
                </a:r>
              </a:p>
            </p:txBody>
          </p:sp>
        </p:grpSp>
        <p:sp>
          <p:nvSpPr>
            <p:cNvPr id="370" name="Text Box 116">
              <a:extLst>
                <a:ext uri="{FF2B5EF4-FFF2-40B4-BE49-F238E27FC236}">
                  <a16:creationId xmlns:a16="http://schemas.microsoft.com/office/drawing/2014/main" id="{8FD7E63C-BA27-9E4C-A8A6-56DE67BAD176}"/>
                </a:ext>
              </a:extLst>
            </p:cNvPr>
            <p:cNvSpPr txBox="1">
              <a:spLocks noChangeArrowheads="1"/>
            </p:cNvSpPr>
            <p:nvPr/>
          </p:nvSpPr>
          <p:spPr bwMode="auto">
            <a:xfrm>
              <a:off x="8082920" y="198800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pkt3</a:t>
              </a:r>
            </a:p>
          </p:txBody>
        </p:sp>
      </p:grpSp>
      <p:sp>
        <p:nvSpPr>
          <p:cNvPr id="371" name="Text Box 119">
            <a:extLst>
              <a:ext uri="{FF2B5EF4-FFF2-40B4-BE49-F238E27FC236}">
                <a16:creationId xmlns:a16="http://schemas.microsoft.com/office/drawing/2014/main" id="{5339E393-341F-2B4B-9A2F-912F5CB023FE}"/>
              </a:ext>
            </a:extLst>
          </p:cNvPr>
          <p:cNvSpPr txBox="1">
            <a:spLocks noChangeArrowheads="1"/>
          </p:cNvSpPr>
          <p:nvPr/>
        </p:nvSpPr>
        <p:spPr bwMode="auto">
          <a:xfrm>
            <a:off x="6800220" y="2834142"/>
            <a:ext cx="1879361"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(a) no problem</a:t>
            </a:r>
          </a:p>
        </p:txBody>
      </p:sp>
      <p:sp>
        <p:nvSpPr>
          <p:cNvPr id="70" name="Rectangle 3">
            <a:extLst>
              <a:ext uri="{FF2B5EF4-FFF2-40B4-BE49-F238E27FC236}">
                <a16:creationId xmlns:a16="http://schemas.microsoft.com/office/drawing/2014/main" id="{A8BECC0D-D119-A543-A313-AE46EF8BD57C}"/>
              </a:ext>
            </a:extLst>
          </p:cNvPr>
          <p:cNvSpPr txBox="1">
            <a:spLocks noChangeArrowheads="1"/>
          </p:cNvSpPr>
          <p:nvPr/>
        </p:nvSpPr>
        <p:spPr>
          <a:xfrm>
            <a:off x="794654" y="1899557"/>
            <a:ext cx="5517245" cy="132624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 1, 2, 3 </a:t>
            </a:r>
            <a:r>
              <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(base 4 counting)</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window size=3</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82" name="Slide Number Placeholder 2">
            <a:extLst>
              <a:ext uri="{FF2B5EF4-FFF2-40B4-BE49-F238E27FC236}">
                <a16:creationId xmlns:a16="http://schemas.microsoft.com/office/drawing/2014/main" id="{0E39ABAA-753D-794D-9119-FEAB296BBB08}"/>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73</a:t>
            </a:fld>
            <a:endParaRPr lang="en-US" dirty="0"/>
          </a:p>
        </p:txBody>
      </p:sp>
    </p:spTree>
    <p:extLst>
      <p:ext uri="{BB962C8B-B14F-4D97-AF65-F5344CB8AC3E}">
        <p14:creationId xmlns:p14="http://schemas.microsoft.com/office/powerpoint/2010/main" val="2690081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71"/>
                                        </p:tgtEl>
                                        <p:attrNameLst>
                                          <p:attrName>style.visibility</p:attrName>
                                        </p:attrNameLst>
                                      </p:cBhvr>
                                      <p:to>
                                        <p:strVal val="visible"/>
                                      </p:to>
                                    </p:set>
                                    <p:animEffect transition="in" filter="dissolve">
                                      <p:cBhvr>
                                        <p:cTn id="12" dur="500"/>
                                        <p:tgtEl>
                                          <p:spTgt spid="37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up)">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34"/>
                                        </p:tgtEl>
                                        <p:attrNameLst>
                                          <p:attrName>style.visibility</p:attrName>
                                        </p:attrNameLst>
                                      </p:cBhvr>
                                      <p:to>
                                        <p:strVal val="visible"/>
                                      </p:to>
                                    </p:set>
                                    <p:animEffect transition="in" filter="dissolve">
                                      <p:cBhvr>
                                        <p:cTn id="22" dur="500"/>
                                        <p:tgtEl>
                                          <p:spTgt spid="3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 grpId="0"/>
      <p:bldP spid="371"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4655" y="408214"/>
            <a:ext cx="6222596" cy="1330904"/>
          </a:xfrm>
        </p:spPr>
        <p:txBody>
          <a:bodyPr>
            <a:noAutofit/>
          </a:bodyPr>
          <a:lstStyle/>
          <a:p>
            <a:r>
              <a:rPr lang="en-US" sz="4800" dirty="0"/>
              <a:t>Selective repeat: </a:t>
            </a:r>
            <a:br>
              <a:rPr lang="en-US" sz="4800" dirty="0"/>
            </a:br>
            <a:r>
              <a:rPr lang="en-US" sz="4800" dirty="0"/>
              <a:t>a dilemma!</a:t>
            </a:r>
          </a:p>
        </p:txBody>
      </p:sp>
      <p:sp>
        <p:nvSpPr>
          <p:cNvPr id="71" name="Rectangle 124">
            <a:extLst>
              <a:ext uri="{FF2B5EF4-FFF2-40B4-BE49-F238E27FC236}">
                <a16:creationId xmlns:a16="http://schemas.microsoft.com/office/drawing/2014/main" id="{D782CDAA-0416-784F-B3B4-73D20461E8E6}"/>
              </a:ext>
            </a:extLst>
          </p:cNvPr>
          <p:cNvSpPr>
            <a:spLocks noChangeArrowheads="1"/>
          </p:cNvSpPr>
          <p:nvPr/>
        </p:nvSpPr>
        <p:spPr bwMode="auto">
          <a:xfrm>
            <a:off x="1004797" y="3949577"/>
            <a:ext cx="5038193" cy="23580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80000"/>
              </a:lnSpc>
              <a:spcBef>
                <a:spcPct val="20000"/>
              </a:spcBef>
              <a:spcAft>
                <a:spcPts val="0"/>
              </a:spcAft>
              <a:buClr>
                <a:srgbClr val="000099"/>
              </a:buClr>
              <a:buSzPct val="65000"/>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342900" marR="0" lvl="0" indent="-342900" algn="l" defTabSz="914400" rtl="0" eaLnBrk="1" fontAlgn="auto" latinLnBrk="0" hangingPunct="1">
              <a:lnSpc>
                <a:spcPct val="80000"/>
              </a:lnSpc>
              <a:spcBef>
                <a:spcPct val="20000"/>
              </a:spcBef>
              <a:spcAft>
                <a:spcPts val="0"/>
              </a:spcAft>
              <a:buClr>
                <a:srgbClr val="000099"/>
              </a:buClr>
              <a:buSzPct val="65000"/>
              <a:buFontTx/>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Q:</a:t>
            </a:r>
            <a:r>
              <a:rPr kumimoji="0" lang="en-US" sz="28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what relationship is needed between sequence # size and window size to avoid problem in scenario (b)?</a:t>
            </a:r>
          </a:p>
        </p:txBody>
      </p:sp>
      <p:grpSp>
        <p:nvGrpSpPr>
          <p:cNvPr id="6" name="Group 5">
            <a:extLst>
              <a:ext uri="{FF2B5EF4-FFF2-40B4-BE49-F238E27FC236}">
                <a16:creationId xmlns:a16="http://schemas.microsoft.com/office/drawing/2014/main" id="{7F9E5931-D189-1349-BB68-FDFA9711FCA5}"/>
              </a:ext>
            </a:extLst>
          </p:cNvPr>
          <p:cNvGrpSpPr/>
          <p:nvPr/>
        </p:nvGrpSpPr>
        <p:grpSpPr>
          <a:xfrm>
            <a:off x="6931293" y="4061030"/>
            <a:ext cx="4257675" cy="2225676"/>
            <a:chOff x="6909757" y="4181931"/>
            <a:chExt cx="4257675" cy="2225676"/>
          </a:xfrm>
        </p:grpSpPr>
        <p:grpSp>
          <p:nvGrpSpPr>
            <p:cNvPr id="307" name="Group 8">
              <a:extLst>
                <a:ext uri="{FF2B5EF4-FFF2-40B4-BE49-F238E27FC236}">
                  <a16:creationId xmlns:a16="http://schemas.microsoft.com/office/drawing/2014/main" id="{1942F5A2-ABA0-D244-B423-E4608684189F}"/>
                </a:ext>
              </a:extLst>
            </p:cNvPr>
            <p:cNvGrpSpPr>
              <a:grpSpLocks/>
            </p:cNvGrpSpPr>
            <p:nvPr/>
          </p:nvGrpSpPr>
          <p:grpSpPr bwMode="auto">
            <a:xfrm>
              <a:off x="6909757" y="4258131"/>
              <a:ext cx="1030288" cy="274638"/>
              <a:chOff x="1895" y="3931"/>
              <a:chExt cx="649" cy="173"/>
            </a:xfrm>
          </p:grpSpPr>
          <p:sp>
            <p:nvSpPr>
              <p:cNvPr id="341" name="Rectangle 7">
                <a:extLst>
                  <a:ext uri="{FF2B5EF4-FFF2-40B4-BE49-F238E27FC236}">
                    <a16:creationId xmlns:a16="http://schemas.microsoft.com/office/drawing/2014/main" id="{0EE62060-91FC-404F-BDD6-87AA7C69548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2" name="Text Box 6">
                <a:extLst>
                  <a:ext uri="{FF2B5EF4-FFF2-40B4-BE49-F238E27FC236}">
                    <a16:creationId xmlns:a16="http://schemas.microsoft.com/office/drawing/2014/main" id="{93619256-616D-2A4C-B9B8-7455F78BF467}"/>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8" name="Group 9">
              <a:extLst>
                <a:ext uri="{FF2B5EF4-FFF2-40B4-BE49-F238E27FC236}">
                  <a16:creationId xmlns:a16="http://schemas.microsoft.com/office/drawing/2014/main" id="{94E9A178-E13E-6D46-B99E-B3FDE88BD2E6}"/>
                </a:ext>
              </a:extLst>
            </p:cNvPr>
            <p:cNvGrpSpPr>
              <a:grpSpLocks/>
            </p:cNvGrpSpPr>
            <p:nvPr/>
          </p:nvGrpSpPr>
          <p:grpSpPr bwMode="auto">
            <a:xfrm>
              <a:off x="6928807" y="4532769"/>
              <a:ext cx="1030288" cy="274638"/>
              <a:chOff x="1895" y="3931"/>
              <a:chExt cx="649" cy="173"/>
            </a:xfrm>
          </p:grpSpPr>
          <p:sp>
            <p:nvSpPr>
              <p:cNvPr id="339" name="Rectangle 10">
                <a:extLst>
                  <a:ext uri="{FF2B5EF4-FFF2-40B4-BE49-F238E27FC236}">
                    <a16:creationId xmlns:a16="http://schemas.microsoft.com/office/drawing/2014/main" id="{1D7DB47D-B4D8-DA4B-849C-0C854A63983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0" name="Text Box 11">
                <a:extLst>
                  <a:ext uri="{FF2B5EF4-FFF2-40B4-BE49-F238E27FC236}">
                    <a16:creationId xmlns:a16="http://schemas.microsoft.com/office/drawing/2014/main" id="{66376DC4-0D4B-F448-8D81-BDEC9FFF8996}"/>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09" name="Group 12">
              <a:extLst>
                <a:ext uri="{FF2B5EF4-FFF2-40B4-BE49-F238E27FC236}">
                  <a16:creationId xmlns:a16="http://schemas.microsoft.com/office/drawing/2014/main" id="{75D0BF09-C33A-BF4B-8E6F-BD5C588B4B7C}"/>
                </a:ext>
              </a:extLst>
            </p:cNvPr>
            <p:cNvGrpSpPr>
              <a:grpSpLocks/>
            </p:cNvGrpSpPr>
            <p:nvPr/>
          </p:nvGrpSpPr>
          <p:grpSpPr bwMode="auto">
            <a:xfrm>
              <a:off x="6936745" y="4796294"/>
              <a:ext cx="1030288" cy="274638"/>
              <a:chOff x="1895" y="3931"/>
              <a:chExt cx="649" cy="173"/>
            </a:xfrm>
          </p:grpSpPr>
          <p:sp>
            <p:nvSpPr>
              <p:cNvPr id="337" name="Rectangle 13">
                <a:extLst>
                  <a:ext uri="{FF2B5EF4-FFF2-40B4-BE49-F238E27FC236}">
                    <a16:creationId xmlns:a16="http://schemas.microsoft.com/office/drawing/2014/main" id="{3DC28863-C1E4-3940-A9B4-5C23D5FD0FBF}"/>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8" name="Text Box 14">
                <a:extLst>
                  <a:ext uri="{FF2B5EF4-FFF2-40B4-BE49-F238E27FC236}">
                    <a16:creationId xmlns:a16="http://schemas.microsoft.com/office/drawing/2014/main" id="{183D495E-EC2B-E34D-968D-949D6F983610}"/>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0" name="Line 15">
              <a:extLst>
                <a:ext uri="{FF2B5EF4-FFF2-40B4-BE49-F238E27FC236}">
                  <a16:creationId xmlns:a16="http://schemas.microsoft.com/office/drawing/2014/main" id="{83280B47-6119-B24D-BD4C-7A570462D89A}"/>
                </a:ext>
              </a:extLst>
            </p:cNvPr>
            <p:cNvSpPr>
              <a:spLocks noChangeShapeType="1"/>
            </p:cNvSpPr>
            <p:nvPr/>
          </p:nvSpPr>
          <p:spPr bwMode="auto">
            <a:xfrm>
              <a:off x="7927345" y="4396244"/>
              <a:ext cx="1827213"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1" name="Line 16">
              <a:extLst>
                <a:ext uri="{FF2B5EF4-FFF2-40B4-BE49-F238E27FC236}">
                  <a16:creationId xmlns:a16="http://schemas.microsoft.com/office/drawing/2014/main" id="{B4A96E1E-1FCC-8748-AE3E-6BEA1397830A}"/>
                </a:ext>
              </a:extLst>
            </p:cNvPr>
            <p:cNvSpPr>
              <a:spLocks noChangeShapeType="1"/>
            </p:cNvSpPr>
            <p:nvPr/>
          </p:nvSpPr>
          <p:spPr bwMode="auto">
            <a:xfrm>
              <a:off x="7957507" y="4681994"/>
              <a:ext cx="1808163"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2" name="Line 17">
              <a:extLst>
                <a:ext uri="{FF2B5EF4-FFF2-40B4-BE49-F238E27FC236}">
                  <a16:creationId xmlns:a16="http://schemas.microsoft.com/office/drawing/2014/main" id="{2BCA50D6-62FE-B64C-BB19-B11FA0426622}"/>
                </a:ext>
              </a:extLst>
            </p:cNvPr>
            <p:cNvSpPr>
              <a:spLocks noChangeShapeType="1"/>
            </p:cNvSpPr>
            <p:nvPr/>
          </p:nvSpPr>
          <p:spPr bwMode="auto">
            <a:xfrm>
              <a:off x="7987670" y="4967744"/>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3" name="Text Box 18">
              <a:extLst>
                <a:ext uri="{FF2B5EF4-FFF2-40B4-BE49-F238E27FC236}">
                  <a16:creationId xmlns:a16="http://schemas.microsoft.com/office/drawing/2014/main" id="{02E658FD-889C-5340-9640-AD71BE2147EC}"/>
                </a:ext>
              </a:extLst>
            </p:cNvPr>
            <p:cNvSpPr txBox="1">
              <a:spLocks noChangeArrowheads="1"/>
            </p:cNvSpPr>
            <p:nvPr/>
          </p:nvSpPr>
          <p:spPr bwMode="auto">
            <a:xfrm>
              <a:off x="8040057" y="41819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4" name="Text Box 19">
              <a:extLst>
                <a:ext uri="{FF2B5EF4-FFF2-40B4-BE49-F238E27FC236}">
                  <a16:creationId xmlns:a16="http://schemas.microsoft.com/office/drawing/2014/main" id="{45B5E1FA-8F5B-7040-AFD4-A6F0EAFD0576}"/>
                </a:ext>
              </a:extLst>
            </p:cNvPr>
            <p:cNvSpPr txBox="1">
              <a:spLocks noChangeArrowheads="1"/>
            </p:cNvSpPr>
            <p:nvPr/>
          </p:nvSpPr>
          <p:spPr bwMode="auto">
            <a:xfrm>
              <a:off x="8036882" y="446768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pkt1</a:t>
              </a:r>
            </a:p>
          </p:txBody>
        </p:sp>
        <p:sp>
          <p:nvSpPr>
            <p:cNvPr id="315" name="Text Box 20">
              <a:extLst>
                <a:ext uri="{FF2B5EF4-FFF2-40B4-BE49-F238E27FC236}">
                  <a16:creationId xmlns:a16="http://schemas.microsoft.com/office/drawing/2014/main" id="{8D9B9494-8D5C-BE4F-BED0-A4F8E50D1C11}"/>
                </a:ext>
              </a:extLst>
            </p:cNvPr>
            <p:cNvSpPr txBox="1">
              <a:spLocks noChangeArrowheads="1"/>
            </p:cNvSpPr>
            <p:nvPr/>
          </p:nvSpPr>
          <p:spPr bwMode="auto">
            <a:xfrm>
              <a:off x="8033707" y="4753431"/>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grpSp>
          <p:nvGrpSpPr>
            <p:cNvPr id="316" name="Group 23">
              <a:extLst>
                <a:ext uri="{FF2B5EF4-FFF2-40B4-BE49-F238E27FC236}">
                  <a16:creationId xmlns:a16="http://schemas.microsoft.com/office/drawing/2014/main" id="{82E7EEF6-E6E0-8B4B-B2E2-D6AFBD465BEB}"/>
                </a:ext>
              </a:extLst>
            </p:cNvPr>
            <p:cNvGrpSpPr>
              <a:grpSpLocks/>
            </p:cNvGrpSpPr>
            <p:nvPr/>
          </p:nvGrpSpPr>
          <p:grpSpPr bwMode="auto">
            <a:xfrm>
              <a:off x="6939920" y="5828170"/>
              <a:ext cx="1030288" cy="274638"/>
              <a:chOff x="1895" y="3931"/>
              <a:chExt cx="649" cy="173"/>
            </a:xfrm>
          </p:grpSpPr>
          <p:sp>
            <p:nvSpPr>
              <p:cNvPr id="335" name="Rectangle 24">
                <a:extLst>
                  <a:ext uri="{FF2B5EF4-FFF2-40B4-BE49-F238E27FC236}">
                    <a16:creationId xmlns:a16="http://schemas.microsoft.com/office/drawing/2014/main" id="{863DCB74-5DAF-1847-A592-4A82497E9F68}"/>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36" name="Text Box 25">
                <a:extLst>
                  <a:ext uri="{FF2B5EF4-FFF2-40B4-BE49-F238E27FC236}">
                    <a16:creationId xmlns:a16="http://schemas.microsoft.com/office/drawing/2014/main" id="{529BD457-0C19-5348-B5FA-B02FB96145E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17" name="Line 32">
              <a:extLst>
                <a:ext uri="{FF2B5EF4-FFF2-40B4-BE49-F238E27FC236}">
                  <a16:creationId xmlns:a16="http://schemas.microsoft.com/office/drawing/2014/main" id="{39D1ADF5-0FC0-9A45-A89C-C202445BB363}"/>
                </a:ext>
              </a:extLst>
            </p:cNvPr>
            <p:cNvSpPr>
              <a:spLocks noChangeShapeType="1"/>
            </p:cNvSpPr>
            <p:nvPr/>
          </p:nvSpPr>
          <p:spPr bwMode="auto">
            <a:xfrm>
              <a:off x="7990845" y="5961520"/>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18" name="Text Box 35">
              <a:extLst>
                <a:ext uri="{FF2B5EF4-FFF2-40B4-BE49-F238E27FC236}">
                  <a16:creationId xmlns:a16="http://schemas.microsoft.com/office/drawing/2014/main" id="{62D99CB5-14A3-E647-86CE-3B7DE5DCDC7C}"/>
                </a:ext>
              </a:extLst>
            </p:cNvPr>
            <p:cNvSpPr txBox="1">
              <a:spLocks noChangeArrowheads="1"/>
            </p:cNvSpPr>
            <p:nvPr/>
          </p:nvSpPr>
          <p:spPr bwMode="auto">
            <a:xfrm>
              <a:off x="8074982" y="5747207"/>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19" name="Text Box 39">
              <a:extLst>
                <a:ext uri="{FF2B5EF4-FFF2-40B4-BE49-F238E27FC236}">
                  <a16:creationId xmlns:a16="http://schemas.microsoft.com/office/drawing/2014/main" id="{DE3A732F-D913-5C40-8075-B3896B74B221}"/>
                </a:ext>
              </a:extLst>
            </p:cNvPr>
            <p:cNvSpPr txBox="1">
              <a:spLocks noChangeArrowheads="1"/>
            </p:cNvSpPr>
            <p:nvPr/>
          </p:nvSpPr>
          <p:spPr bwMode="auto">
            <a:xfrm>
              <a:off x="6924045" y="5429707"/>
              <a:ext cx="1382713"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timeout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retransmit pkt0</a:t>
              </a:r>
            </a:p>
          </p:txBody>
        </p:sp>
        <p:sp>
          <p:nvSpPr>
            <p:cNvPr id="320" name="Rectangle 45">
              <a:extLst>
                <a:ext uri="{FF2B5EF4-FFF2-40B4-BE49-F238E27FC236}">
                  <a16:creationId xmlns:a16="http://schemas.microsoft.com/office/drawing/2014/main" id="{3AC813D7-A587-1341-B108-1D1C3BDD4322}"/>
                </a:ext>
              </a:extLst>
            </p:cNvPr>
            <p:cNvSpPr>
              <a:spLocks noChangeArrowheads="1"/>
            </p:cNvSpPr>
            <p:nvPr/>
          </p:nvSpPr>
          <p:spPr bwMode="auto">
            <a:xfrm>
              <a:off x="9959345" y="4559756"/>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1" name="Text Box 46">
              <a:extLst>
                <a:ext uri="{FF2B5EF4-FFF2-40B4-BE49-F238E27FC236}">
                  <a16:creationId xmlns:a16="http://schemas.microsoft.com/office/drawing/2014/main" id="{AD53B46B-0462-8349-BFB4-D8EE1679CA9F}"/>
                </a:ext>
              </a:extLst>
            </p:cNvPr>
            <p:cNvSpPr txBox="1">
              <a:spLocks noChangeArrowheads="1"/>
            </p:cNvSpPr>
            <p:nvPr/>
          </p:nvSpPr>
          <p:spPr bwMode="auto">
            <a:xfrm>
              <a:off x="9770432" y="4510544"/>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22" name="Rectangle 50">
              <a:extLst>
                <a:ext uri="{FF2B5EF4-FFF2-40B4-BE49-F238E27FC236}">
                  <a16:creationId xmlns:a16="http://schemas.microsoft.com/office/drawing/2014/main" id="{AD80CE9F-F5D1-7B43-A091-123A5ECF7B91}"/>
                </a:ext>
              </a:extLst>
            </p:cNvPr>
            <p:cNvSpPr>
              <a:spLocks noChangeArrowheads="1"/>
            </p:cNvSpPr>
            <p:nvPr/>
          </p:nvSpPr>
          <p:spPr bwMode="auto">
            <a:xfrm>
              <a:off x="10079995" y="4831219"/>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3" name="Text Box 51">
              <a:extLst>
                <a:ext uri="{FF2B5EF4-FFF2-40B4-BE49-F238E27FC236}">
                  <a16:creationId xmlns:a16="http://schemas.microsoft.com/office/drawing/2014/main" id="{EB22B0CE-8744-094D-B844-BAC4F3B9B933}"/>
                </a:ext>
              </a:extLst>
            </p:cNvPr>
            <p:cNvSpPr txBox="1">
              <a:spLocks noChangeArrowheads="1"/>
            </p:cNvSpPr>
            <p:nvPr/>
          </p:nvSpPr>
          <p:spPr bwMode="auto">
            <a:xfrm>
              <a:off x="9767257" y="4785181"/>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24" name="Rectangle 53">
              <a:extLst>
                <a:ext uri="{FF2B5EF4-FFF2-40B4-BE49-F238E27FC236}">
                  <a16:creationId xmlns:a16="http://schemas.microsoft.com/office/drawing/2014/main" id="{B4035F3F-8265-144D-A6FF-D585783A8317}"/>
                </a:ext>
              </a:extLst>
            </p:cNvPr>
            <p:cNvSpPr>
              <a:spLocks noChangeArrowheads="1"/>
            </p:cNvSpPr>
            <p:nvPr/>
          </p:nvSpPr>
          <p:spPr bwMode="auto">
            <a:xfrm>
              <a:off x="10210170" y="5094744"/>
              <a:ext cx="401638"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5" name="Text Box 54">
              <a:extLst>
                <a:ext uri="{FF2B5EF4-FFF2-40B4-BE49-F238E27FC236}">
                  <a16:creationId xmlns:a16="http://schemas.microsoft.com/office/drawing/2014/main" id="{6E183FB6-D313-5643-AF16-2BCB057078CF}"/>
                </a:ext>
              </a:extLst>
            </p:cNvPr>
            <p:cNvSpPr txBox="1">
              <a:spLocks noChangeArrowheads="1"/>
            </p:cNvSpPr>
            <p:nvPr/>
          </p:nvSpPr>
          <p:spPr bwMode="auto">
            <a:xfrm>
              <a:off x="9770432" y="5048707"/>
              <a:ext cx="1030288"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26" name="Line 62">
              <a:extLst>
                <a:ext uri="{FF2B5EF4-FFF2-40B4-BE49-F238E27FC236}">
                  <a16:creationId xmlns:a16="http://schemas.microsoft.com/office/drawing/2014/main" id="{2A5D31EF-8FFA-DA4D-8EDA-36C5F17B4ED9}"/>
                </a:ext>
              </a:extLst>
            </p:cNvPr>
            <p:cNvSpPr>
              <a:spLocks noChangeShapeType="1"/>
            </p:cNvSpPr>
            <p:nvPr/>
          </p:nvSpPr>
          <p:spPr bwMode="auto">
            <a:xfrm flipH="1">
              <a:off x="9122732" y="4642306"/>
              <a:ext cx="577850" cy="25717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7" name="Line 63">
              <a:extLst>
                <a:ext uri="{FF2B5EF4-FFF2-40B4-BE49-F238E27FC236}">
                  <a16:creationId xmlns:a16="http://schemas.microsoft.com/office/drawing/2014/main" id="{EC59E951-2D9E-ED41-A941-387BCF81F22C}"/>
                </a:ext>
              </a:extLst>
            </p:cNvPr>
            <p:cNvSpPr>
              <a:spLocks noChangeShapeType="1"/>
            </p:cNvSpPr>
            <p:nvPr/>
          </p:nvSpPr>
          <p:spPr bwMode="auto">
            <a:xfrm flipH="1">
              <a:off x="9122732" y="4905831"/>
              <a:ext cx="608013" cy="2254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8" name="Line 64">
              <a:extLst>
                <a:ext uri="{FF2B5EF4-FFF2-40B4-BE49-F238E27FC236}">
                  <a16:creationId xmlns:a16="http://schemas.microsoft.com/office/drawing/2014/main" id="{20E85F7F-62CA-5046-92BB-0A98B265007A}"/>
                </a:ext>
              </a:extLst>
            </p:cNvPr>
            <p:cNvSpPr>
              <a:spLocks noChangeShapeType="1"/>
            </p:cNvSpPr>
            <p:nvPr/>
          </p:nvSpPr>
          <p:spPr bwMode="auto">
            <a:xfrm flipH="1">
              <a:off x="9129082" y="5169357"/>
              <a:ext cx="631825" cy="2127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29" name="Text Box 65">
              <a:extLst>
                <a:ext uri="{FF2B5EF4-FFF2-40B4-BE49-F238E27FC236}">
                  <a16:creationId xmlns:a16="http://schemas.microsoft.com/office/drawing/2014/main" id="{0E3A167C-8674-7748-A55E-C8BB9290668E}"/>
                </a:ext>
              </a:extLst>
            </p:cNvPr>
            <p:cNvSpPr txBox="1">
              <a:spLocks noChangeArrowheads="1"/>
            </p:cNvSpPr>
            <p:nvPr/>
          </p:nvSpPr>
          <p:spPr bwMode="auto">
            <a:xfrm>
              <a:off x="8913182" y="4759781"/>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0" name="Text Box 66">
              <a:extLst>
                <a:ext uri="{FF2B5EF4-FFF2-40B4-BE49-F238E27FC236}">
                  <a16:creationId xmlns:a16="http://schemas.microsoft.com/office/drawing/2014/main" id="{1F48C814-D936-5149-ABD9-EBAB7DD49C15}"/>
                </a:ext>
              </a:extLst>
            </p:cNvPr>
            <p:cNvSpPr txBox="1">
              <a:spLocks noChangeArrowheads="1"/>
            </p:cNvSpPr>
            <p:nvPr/>
          </p:nvSpPr>
          <p:spPr bwMode="auto">
            <a:xfrm>
              <a:off x="8921120" y="5002669"/>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1" name="Text Box 67">
              <a:extLst>
                <a:ext uri="{FF2B5EF4-FFF2-40B4-BE49-F238E27FC236}">
                  <a16:creationId xmlns:a16="http://schemas.microsoft.com/office/drawing/2014/main" id="{55F809AC-7CEA-CD47-9D93-F22586EF720A}"/>
                </a:ext>
              </a:extLst>
            </p:cNvPr>
            <p:cNvSpPr txBox="1">
              <a:spLocks noChangeArrowheads="1"/>
            </p:cNvSpPr>
            <p:nvPr/>
          </p:nvSpPr>
          <p:spPr bwMode="auto">
            <a:xfrm>
              <a:off x="8927470" y="5240794"/>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0000"/>
                  </a:solidFill>
                  <a:effectLst/>
                  <a:uLnTx/>
                  <a:uFillTx/>
                  <a:latin typeface="Tahoma" charset="0"/>
                  <a:ea typeface="ＭＳ Ｐゴシック" charset="0"/>
                  <a:cs typeface="+mn-cs"/>
                </a:rPr>
                <a:t>X</a:t>
              </a:r>
            </a:p>
          </p:txBody>
        </p:sp>
        <p:sp>
          <p:nvSpPr>
            <p:cNvPr id="332" name="Text Box 68">
              <a:extLst>
                <a:ext uri="{FF2B5EF4-FFF2-40B4-BE49-F238E27FC236}">
                  <a16:creationId xmlns:a16="http://schemas.microsoft.com/office/drawing/2014/main" id="{E3B0F057-7806-9C4B-8EB7-5C2A7E6C3396}"/>
                </a:ext>
              </a:extLst>
            </p:cNvPr>
            <p:cNvSpPr txBox="1">
              <a:spLocks noChangeArrowheads="1"/>
            </p:cNvSpPr>
            <p:nvPr/>
          </p:nvSpPr>
          <p:spPr bwMode="auto">
            <a:xfrm>
              <a:off x="9719632" y="595040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C0000"/>
                  </a:solidFill>
                  <a:effectLst/>
                  <a:uLnTx/>
                  <a:uFillTx/>
                  <a:latin typeface="Tahoma" charset="0"/>
                  <a:ea typeface="ＭＳ Ｐゴシック" charset="0"/>
                  <a:cs typeface="+mn-cs"/>
                </a:rPr>
                <a:t>with seq number 0</a:t>
              </a:r>
            </a:p>
          </p:txBody>
        </p:sp>
        <p:sp>
          <p:nvSpPr>
            <p:cNvPr id="333" name="Line 69">
              <a:extLst>
                <a:ext uri="{FF2B5EF4-FFF2-40B4-BE49-F238E27FC236}">
                  <a16:creationId xmlns:a16="http://schemas.microsoft.com/office/drawing/2014/main" id="{14184EFC-08DC-8F48-8656-38EAFBF9A938}"/>
                </a:ext>
              </a:extLst>
            </p:cNvPr>
            <p:cNvSpPr>
              <a:spLocks noChangeShapeType="1"/>
            </p:cNvSpPr>
            <p:nvPr/>
          </p:nvSpPr>
          <p:spPr bwMode="auto">
            <a:xfrm flipV="1">
              <a:off x="10424482" y="5345569"/>
              <a:ext cx="0" cy="635000"/>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sp>
        <p:nvSpPr>
          <p:cNvPr id="334" name="Text Box 117">
            <a:extLst>
              <a:ext uri="{FF2B5EF4-FFF2-40B4-BE49-F238E27FC236}">
                <a16:creationId xmlns:a16="http://schemas.microsoft.com/office/drawing/2014/main" id="{03C18204-473B-6144-BF07-9B86DD89E3E2}"/>
              </a:ext>
            </a:extLst>
          </p:cNvPr>
          <p:cNvSpPr txBox="1">
            <a:spLocks noChangeArrowheads="1"/>
          </p:cNvSpPr>
          <p:nvPr/>
        </p:nvSpPr>
        <p:spPr bwMode="auto">
          <a:xfrm>
            <a:off x="6903407" y="6111434"/>
            <a:ext cx="1220788" cy="400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(b) oops!</a:t>
            </a:r>
          </a:p>
        </p:txBody>
      </p:sp>
      <p:grpSp>
        <p:nvGrpSpPr>
          <p:cNvPr id="5" name="Group 4">
            <a:extLst>
              <a:ext uri="{FF2B5EF4-FFF2-40B4-BE49-F238E27FC236}">
                <a16:creationId xmlns:a16="http://schemas.microsoft.com/office/drawing/2014/main" id="{4E24ABB9-F69F-E54C-9DFF-5CF4B1475C1B}"/>
              </a:ext>
            </a:extLst>
          </p:cNvPr>
          <p:cNvGrpSpPr/>
          <p:nvPr/>
        </p:nvGrpSpPr>
        <p:grpSpPr>
          <a:xfrm>
            <a:off x="6785932" y="351292"/>
            <a:ext cx="4410075" cy="2644775"/>
            <a:chOff x="6785932" y="351292"/>
            <a:chExt cx="4410075" cy="2644775"/>
          </a:xfrm>
        </p:grpSpPr>
        <p:sp>
          <p:nvSpPr>
            <p:cNvPr id="302" name="Text Box 40">
              <a:extLst>
                <a:ext uri="{FF2B5EF4-FFF2-40B4-BE49-F238E27FC236}">
                  <a16:creationId xmlns:a16="http://schemas.microsoft.com/office/drawing/2014/main" id="{7AAB2DA8-8AB9-0A42-AA24-900F507BEF5E}"/>
                </a:ext>
              </a:extLst>
            </p:cNvPr>
            <p:cNvSpPr txBox="1">
              <a:spLocks noChangeArrowheads="1"/>
            </p:cNvSpPr>
            <p:nvPr/>
          </p:nvSpPr>
          <p:spPr bwMode="auto">
            <a:xfrm>
              <a:off x="9546595" y="351292"/>
              <a:ext cx="1458912"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receiver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(after receipt)</a:t>
              </a:r>
            </a:p>
          </p:txBody>
        </p:sp>
        <p:sp>
          <p:nvSpPr>
            <p:cNvPr id="303" name="Text Box 41">
              <a:extLst>
                <a:ext uri="{FF2B5EF4-FFF2-40B4-BE49-F238E27FC236}">
                  <a16:creationId xmlns:a16="http://schemas.microsoft.com/office/drawing/2014/main" id="{3598A985-11A7-2044-B9F4-C6844C5E27D3}"/>
                </a:ext>
              </a:extLst>
            </p:cNvPr>
            <p:cNvSpPr txBox="1">
              <a:spLocks noChangeArrowheads="1"/>
            </p:cNvSpPr>
            <p:nvPr/>
          </p:nvSpPr>
          <p:spPr bwMode="auto">
            <a:xfrm>
              <a:off x="6785932" y="354467"/>
              <a:ext cx="1365250" cy="517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sender window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Tahoma" charset="0"/>
                  <a:ea typeface="ＭＳ Ｐゴシック" charset="0"/>
                  <a:cs typeface="+mn-cs"/>
                </a:rPr>
                <a:t>(after receipt)</a:t>
              </a:r>
            </a:p>
          </p:txBody>
        </p:sp>
        <p:sp>
          <p:nvSpPr>
            <p:cNvPr id="304" name="Line 58">
              <a:extLst>
                <a:ext uri="{FF2B5EF4-FFF2-40B4-BE49-F238E27FC236}">
                  <a16:creationId xmlns:a16="http://schemas.microsoft.com/office/drawing/2014/main" id="{D0BD8176-5A1C-2F42-A376-096BA3649435}"/>
                </a:ext>
              </a:extLst>
            </p:cNvPr>
            <p:cNvSpPr>
              <a:spLocks noChangeShapeType="1"/>
            </p:cNvSpPr>
            <p:nvPr/>
          </p:nvSpPr>
          <p:spPr bwMode="auto">
            <a:xfrm>
              <a:off x="6871657" y="845004"/>
              <a:ext cx="1109663" cy="0"/>
            </a:xfrm>
            <a:prstGeom prst="line">
              <a:avLst/>
            </a:prstGeom>
            <a:noFill/>
            <a:ln w="19050">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05" name="Line 59">
              <a:extLst>
                <a:ext uri="{FF2B5EF4-FFF2-40B4-BE49-F238E27FC236}">
                  <a16:creationId xmlns:a16="http://schemas.microsoft.com/office/drawing/2014/main" id="{5593C4C2-6D68-884B-8AE3-58E5D1DC69CE}"/>
                </a:ext>
              </a:extLst>
            </p:cNvPr>
            <p:cNvSpPr>
              <a:spLocks noChangeShapeType="1"/>
            </p:cNvSpPr>
            <p:nvPr/>
          </p:nvSpPr>
          <p:spPr bwMode="auto">
            <a:xfrm>
              <a:off x="9652957" y="845004"/>
              <a:ext cx="1109663" cy="0"/>
            </a:xfrm>
            <a:prstGeom prst="line">
              <a:avLst/>
            </a:prstGeom>
            <a:noFill/>
            <a:ln w="19050">
              <a:solidFill>
                <a:srgbClr val="008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44" name="Group 72">
              <a:extLst>
                <a:ext uri="{FF2B5EF4-FFF2-40B4-BE49-F238E27FC236}">
                  <a16:creationId xmlns:a16="http://schemas.microsoft.com/office/drawing/2014/main" id="{0A13F6C1-3774-494B-8A3C-5D027253D981}"/>
                </a:ext>
              </a:extLst>
            </p:cNvPr>
            <p:cNvGrpSpPr>
              <a:grpSpLocks/>
            </p:cNvGrpSpPr>
            <p:nvPr/>
          </p:nvGrpSpPr>
          <p:grpSpPr bwMode="auto">
            <a:xfrm>
              <a:off x="6927220" y="1057729"/>
              <a:ext cx="1030287" cy="274638"/>
              <a:chOff x="1895" y="3931"/>
              <a:chExt cx="649" cy="173"/>
            </a:xfrm>
          </p:grpSpPr>
          <p:sp>
            <p:nvSpPr>
              <p:cNvPr id="378" name="Rectangle 73">
                <a:extLst>
                  <a:ext uri="{FF2B5EF4-FFF2-40B4-BE49-F238E27FC236}">
                    <a16:creationId xmlns:a16="http://schemas.microsoft.com/office/drawing/2014/main" id="{31A35EF5-5E84-C54D-8814-1DCE9ACB3026}"/>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9" name="Text Box 74">
                <a:extLst>
                  <a:ext uri="{FF2B5EF4-FFF2-40B4-BE49-F238E27FC236}">
                    <a16:creationId xmlns:a16="http://schemas.microsoft.com/office/drawing/2014/main" id="{68D007B8-2247-874B-BE2A-66BD08115EF2}"/>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5" name="Group 75">
              <a:extLst>
                <a:ext uri="{FF2B5EF4-FFF2-40B4-BE49-F238E27FC236}">
                  <a16:creationId xmlns:a16="http://schemas.microsoft.com/office/drawing/2014/main" id="{8AFEBDCB-F9EB-FA4B-B9DD-D18BF76F0DFA}"/>
                </a:ext>
              </a:extLst>
            </p:cNvPr>
            <p:cNvGrpSpPr>
              <a:grpSpLocks/>
            </p:cNvGrpSpPr>
            <p:nvPr/>
          </p:nvGrpSpPr>
          <p:grpSpPr bwMode="auto">
            <a:xfrm>
              <a:off x="6946270" y="1332367"/>
              <a:ext cx="1030287" cy="274638"/>
              <a:chOff x="1895" y="3931"/>
              <a:chExt cx="649" cy="173"/>
            </a:xfrm>
          </p:grpSpPr>
          <p:sp>
            <p:nvSpPr>
              <p:cNvPr id="376" name="Rectangle 76">
                <a:extLst>
                  <a:ext uri="{FF2B5EF4-FFF2-40B4-BE49-F238E27FC236}">
                    <a16:creationId xmlns:a16="http://schemas.microsoft.com/office/drawing/2014/main" id="{44D312F6-1BAF-6745-9666-7EDB183FBC35}"/>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7" name="Text Box 77">
                <a:extLst>
                  <a:ext uri="{FF2B5EF4-FFF2-40B4-BE49-F238E27FC236}">
                    <a16:creationId xmlns:a16="http://schemas.microsoft.com/office/drawing/2014/main" id="{FA389E1B-1FC9-174D-BE78-CB7863805F45}"/>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grpSp>
          <p:nvGrpSpPr>
            <p:cNvPr id="346" name="Group 78">
              <a:extLst>
                <a:ext uri="{FF2B5EF4-FFF2-40B4-BE49-F238E27FC236}">
                  <a16:creationId xmlns:a16="http://schemas.microsoft.com/office/drawing/2014/main" id="{65618DE4-E600-5F43-BF4D-D218CB02771B}"/>
                </a:ext>
              </a:extLst>
            </p:cNvPr>
            <p:cNvGrpSpPr>
              <a:grpSpLocks/>
            </p:cNvGrpSpPr>
            <p:nvPr/>
          </p:nvGrpSpPr>
          <p:grpSpPr bwMode="auto">
            <a:xfrm>
              <a:off x="6954207" y="1595892"/>
              <a:ext cx="1030287" cy="274638"/>
              <a:chOff x="1895" y="3931"/>
              <a:chExt cx="649" cy="173"/>
            </a:xfrm>
          </p:grpSpPr>
          <p:sp>
            <p:nvSpPr>
              <p:cNvPr id="374" name="Rectangle 79">
                <a:extLst>
                  <a:ext uri="{FF2B5EF4-FFF2-40B4-BE49-F238E27FC236}">
                    <a16:creationId xmlns:a16="http://schemas.microsoft.com/office/drawing/2014/main" id="{FCDE5993-57F4-FD43-820D-D54B24299DC1}"/>
                  </a:ext>
                </a:extLst>
              </p:cNvPr>
              <p:cNvSpPr>
                <a:spLocks noChangeArrowheads="1"/>
              </p:cNvSpPr>
              <p:nvPr/>
            </p:nvSpPr>
            <p:spPr bwMode="auto">
              <a:xfrm>
                <a:off x="1936" y="3962"/>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5" name="Text Box 80">
                <a:extLst>
                  <a:ext uri="{FF2B5EF4-FFF2-40B4-BE49-F238E27FC236}">
                    <a16:creationId xmlns:a16="http://schemas.microsoft.com/office/drawing/2014/main" id="{C513FF21-ED92-9444-9E53-0248290D9A6E}"/>
                  </a:ext>
                </a:extLst>
              </p:cNvPr>
              <p:cNvSpPr txBox="1">
                <a:spLocks noChangeArrowheads="1"/>
              </p:cNvSpPr>
              <p:nvPr/>
            </p:nvSpPr>
            <p:spPr bwMode="auto">
              <a:xfrm>
                <a:off x="1895" y="3931"/>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0 1 2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3 0 1 2</a:t>
                </a:r>
              </a:p>
            </p:txBody>
          </p:sp>
        </p:grpSp>
        <p:sp>
          <p:nvSpPr>
            <p:cNvPr id="347" name="Line 81">
              <a:extLst>
                <a:ext uri="{FF2B5EF4-FFF2-40B4-BE49-F238E27FC236}">
                  <a16:creationId xmlns:a16="http://schemas.microsoft.com/office/drawing/2014/main" id="{4DF4A6D3-1388-4140-80DA-D3AA398FEB45}"/>
                </a:ext>
              </a:extLst>
            </p:cNvPr>
            <p:cNvSpPr>
              <a:spLocks noChangeShapeType="1"/>
            </p:cNvSpPr>
            <p:nvPr/>
          </p:nvSpPr>
          <p:spPr bwMode="auto">
            <a:xfrm>
              <a:off x="7944807" y="1195842"/>
              <a:ext cx="1827212" cy="2381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8" name="Line 82">
              <a:extLst>
                <a:ext uri="{FF2B5EF4-FFF2-40B4-BE49-F238E27FC236}">
                  <a16:creationId xmlns:a16="http://schemas.microsoft.com/office/drawing/2014/main" id="{9F5B609B-A64B-AB46-BE65-3CC9EBB14A16}"/>
                </a:ext>
              </a:extLst>
            </p:cNvPr>
            <p:cNvSpPr>
              <a:spLocks noChangeShapeType="1"/>
            </p:cNvSpPr>
            <p:nvPr/>
          </p:nvSpPr>
          <p:spPr bwMode="auto">
            <a:xfrm>
              <a:off x="7974970" y="1481592"/>
              <a:ext cx="1808162" cy="22860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49" name="Line 83">
              <a:extLst>
                <a:ext uri="{FF2B5EF4-FFF2-40B4-BE49-F238E27FC236}">
                  <a16:creationId xmlns:a16="http://schemas.microsoft.com/office/drawing/2014/main" id="{27722A74-5DAE-0946-97DB-8A82FE5984E8}"/>
                </a:ext>
              </a:extLst>
            </p:cNvPr>
            <p:cNvSpPr>
              <a:spLocks noChangeShapeType="1"/>
            </p:cNvSpPr>
            <p:nvPr/>
          </p:nvSpPr>
          <p:spPr bwMode="auto">
            <a:xfrm>
              <a:off x="8005132" y="1767342"/>
              <a:ext cx="1784350" cy="209550"/>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0" name="Text Box 84">
              <a:extLst>
                <a:ext uri="{FF2B5EF4-FFF2-40B4-BE49-F238E27FC236}">
                  <a16:creationId xmlns:a16="http://schemas.microsoft.com/office/drawing/2014/main" id="{CE71F8A0-0A9C-4C4E-A305-C82195C44AEE}"/>
                </a:ext>
              </a:extLst>
            </p:cNvPr>
            <p:cNvSpPr txBox="1">
              <a:spLocks noChangeArrowheads="1"/>
            </p:cNvSpPr>
            <p:nvPr/>
          </p:nvSpPr>
          <p:spPr bwMode="auto">
            <a:xfrm>
              <a:off x="7990845" y="9815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1" name="Text Box 85">
              <a:extLst>
                <a:ext uri="{FF2B5EF4-FFF2-40B4-BE49-F238E27FC236}">
                  <a16:creationId xmlns:a16="http://schemas.microsoft.com/office/drawing/2014/main" id="{DBA88F99-7C3D-A645-A43F-445E459F83BA}"/>
                </a:ext>
              </a:extLst>
            </p:cNvPr>
            <p:cNvSpPr txBox="1">
              <a:spLocks noChangeArrowheads="1"/>
            </p:cNvSpPr>
            <p:nvPr/>
          </p:nvSpPr>
          <p:spPr bwMode="auto">
            <a:xfrm>
              <a:off x="8054345" y="126727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pkt1</a:t>
              </a:r>
            </a:p>
          </p:txBody>
        </p:sp>
        <p:sp>
          <p:nvSpPr>
            <p:cNvPr id="352" name="Text Box 86">
              <a:extLst>
                <a:ext uri="{FF2B5EF4-FFF2-40B4-BE49-F238E27FC236}">
                  <a16:creationId xmlns:a16="http://schemas.microsoft.com/office/drawing/2014/main" id="{E00B6B45-404A-1D4B-88E9-28B3280E8158}"/>
                </a:ext>
              </a:extLst>
            </p:cNvPr>
            <p:cNvSpPr txBox="1">
              <a:spLocks noChangeArrowheads="1"/>
            </p:cNvSpPr>
            <p:nvPr/>
          </p:nvSpPr>
          <p:spPr bwMode="auto">
            <a:xfrm>
              <a:off x="8051170" y="1553029"/>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pkt2</a:t>
              </a:r>
            </a:p>
          </p:txBody>
        </p:sp>
        <p:sp>
          <p:nvSpPr>
            <p:cNvPr id="353" name="Rectangle 88">
              <a:extLst>
                <a:ext uri="{FF2B5EF4-FFF2-40B4-BE49-F238E27FC236}">
                  <a16:creationId xmlns:a16="http://schemas.microsoft.com/office/drawing/2014/main" id="{00D5F247-083B-9D41-8B0F-F0142DCC3FC2}"/>
                </a:ext>
              </a:extLst>
            </p:cNvPr>
            <p:cNvSpPr>
              <a:spLocks noChangeArrowheads="1"/>
            </p:cNvSpPr>
            <p:nvPr/>
          </p:nvSpPr>
          <p:spPr bwMode="auto">
            <a:xfrm>
              <a:off x="7270120" y="2369004"/>
              <a:ext cx="401637" cy="188913"/>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4" name="Text Box 89">
              <a:extLst>
                <a:ext uri="{FF2B5EF4-FFF2-40B4-BE49-F238E27FC236}">
                  <a16:creationId xmlns:a16="http://schemas.microsoft.com/office/drawing/2014/main" id="{C8788A25-6EDB-1448-BC16-FF3C92668B77}"/>
                </a:ext>
              </a:extLst>
            </p:cNvPr>
            <p:cNvSpPr txBox="1">
              <a:spLocks noChangeArrowheads="1"/>
            </p:cNvSpPr>
            <p:nvPr/>
          </p:nvSpPr>
          <p:spPr bwMode="auto">
            <a:xfrm>
              <a:off x="6957382" y="2322967"/>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55" name="Line 90">
              <a:extLst>
                <a:ext uri="{FF2B5EF4-FFF2-40B4-BE49-F238E27FC236}">
                  <a16:creationId xmlns:a16="http://schemas.microsoft.com/office/drawing/2014/main" id="{DF246AA7-F9CB-F242-9DA2-F15BE67FC101}"/>
                </a:ext>
              </a:extLst>
            </p:cNvPr>
            <p:cNvSpPr>
              <a:spLocks noChangeShapeType="1"/>
            </p:cNvSpPr>
            <p:nvPr/>
          </p:nvSpPr>
          <p:spPr bwMode="auto">
            <a:xfrm>
              <a:off x="7976557" y="2494417"/>
              <a:ext cx="1784350" cy="223838"/>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6" name="Text Box 91">
              <a:extLst>
                <a:ext uri="{FF2B5EF4-FFF2-40B4-BE49-F238E27FC236}">
                  <a16:creationId xmlns:a16="http://schemas.microsoft.com/office/drawing/2014/main" id="{73C28AE9-7587-A847-8F64-35A78283A650}"/>
                </a:ext>
              </a:extLst>
            </p:cNvPr>
            <p:cNvSpPr txBox="1">
              <a:spLocks noChangeArrowheads="1"/>
            </p:cNvSpPr>
            <p:nvPr/>
          </p:nvSpPr>
          <p:spPr bwMode="auto">
            <a:xfrm>
              <a:off x="8079745" y="250235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pkt0</a:t>
              </a:r>
            </a:p>
          </p:txBody>
        </p:sp>
        <p:sp>
          <p:nvSpPr>
            <p:cNvPr id="357" name="Rectangle 95">
              <a:extLst>
                <a:ext uri="{FF2B5EF4-FFF2-40B4-BE49-F238E27FC236}">
                  <a16:creationId xmlns:a16="http://schemas.microsoft.com/office/drawing/2014/main" id="{755DB6B7-F467-9247-B083-632289FD957E}"/>
                </a:ext>
              </a:extLst>
            </p:cNvPr>
            <p:cNvSpPr>
              <a:spLocks noChangeArrowheads="1"/>
            </p:cNvSpPr>
            <p:nvPr/>
          </p:nvSpPr>
          <p:spPr bwMode="auto">
            <a:xfrm>
              <a:off x="9976807" y="1359354"/>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58" name="Text Box 96">
              <a:extLst>
                <a:ext uri="{FF2B5EF4-FFF2-40B4-BE49-F238E27FC236}">
                  <a16:creationId xmlns:a16="http://schemas.microsoft.com/office/drawing/2014/main" id="{A97EABBF-ADD6-1D49-B7F4-AAB3EB89B98B}"/>
                </a:ext>
              </a:extLst>
            </p:cNvPr>
            <p:cNvSpPr txBox="1">
              <a:spLocks noChangeArrowheads="1"/>
            </p:cNvSpPr>
            <p:nvPr/>
          </p:nvSpPr>
          <p:spPr bwMode="auto">
            <a:xfrm>
              <a:off x="9787895" y="1310142"/>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1 2 3</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0 1 2</a:t>
              </a:r>
            </a:p>
          </p:txBody>
        </p:sp>
        <p:sp>
          <p:nvSpPr>
            <p:cNvPr id="359" name="Rectangle 97">
              <a:extLst>
                <a:ext uri="{FF2B5EF4-FFF2-40B4-BE49-F238E27FC236}">
                  <a16:creationId xmlns:a16="http://schemas.microsoft.com/office/drawing/2014/main" id="{3EE66D50-BD61-0E4A-9CF7-EF712D184D6F}"/>
                </a:ext>
              </a:extLst>
            </p:cNvPr>
            <p:cNvSpPr>
              <a:spLocks noChangeArrowheads="1"/>
            </p:cNvSpPr>
            <p:nvPr/>
          </p:nvSpPr>
          <p:spPr bwMode="auto">
            <a:xfrm>
              <a:off x="10097457" y="1630817"/>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0" name="Text Box 98">
              <a:extLst>
                <a:ext uri="{FF2B5EF4-FFF2-40B4-BE49-F238E27FC236}">
                  <a16:creationId xmlns:a16="http://schemas.microsoft.com/office/drawing/2014/main" id="{0FDF5234-E7F1-9D4F-9A97-BD478EC2E7A0}"/>
                </a:ext>
              </a:extLst>
            </p:cNvPr>
            <p:cNvSpPr txBox="1">
              <a:spLocks noChangeArrowheads="1"/>
            </p:cNvSpPr>
            <p:nvPr/>
          </p:nvSpPr>
          <p:spPr bwMode="auto">
            <a:xfrm>
              <a:off x="9784720" y="1584779"/>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 2 3 0</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1 2</a:t>
              </a:r>
            </a:p>
          </p:txBody>
        </p:sp>
        <p:sp>
          <p:nvSpPr>
            <p:cNvPr id="361" name="Rectangle 99">
              <a:extLst>
                <a:ext uri="{FF2B5EF4-FFF2-40B4-BE49-F238E27FC236}">
                  <a16:creationId xmlns:a16="http://schemas.microsoft.com/office/drawing/2014/main" id="{633C63B7-2909-DE47-BCBB-44897C7F89C1}"/>
                </a:ext>
              </a:extLst>
            </p:cNvPr>
            <p:cNvSpPr>
              <a:spLocks noChangeArrowheads="1"/>
            </p:cNvSpPr>
            <p:nvPr/>
          </p:nvSpPr>
          <p:spPr bwMode="auto">
            <a:xfrm>
              <a:off x="10227632" y="1894342"/>
              <a:ext cx="401637" cy="188913"/>
            </a:xfrm>
            <a:prstGeom prst="rect">
              <a:avLst/>
            </a:prstGeom>
            <a:solidFill>
              <a:srgbClr val="008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2" name="Text Box 100">
              <a:extLst>
                <a:ext uri="{FF2B5EF4-FFF2-40B4-BE49-F238E27FC236}">
                  <a16:creationId xmlns:a16="http://schemas.microsoft.com/office/drawing/2014/main" id="{2812F92C-4236-294E-A0BC-A2833FCDBAFF}"/>
                </a:ext>
              </a:extLst>
            </p:cNvPr>
            <p:cNvSpPr txBox="1">
              <a:spLocks noChangeArrowheads="1"/>
            </p:cNvSpPr>
            <p:nvPr/>
          </p:nvSpPr>
          <p:spPr bwMode="auto">
            <a:xfrm>
              <a:off x="9787895" y="1848304"/>
              <a:ext cx="1030287" cy="2746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3 0 1</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2</a:t>
              </a:r>
            </a:p>
          </p:txBody>
        </p:sp>
        <p:sp>
          <p:nvSpPr>
            <p:cNvPr id="363" name="Line 103">
              <a:extLst>
                <a:ext uri="{FF2B5EF4-FFF2-40B4-BE49-F238E27FC236}">
                  <a16:creationId xmlns:a16="http://schemas.microsoft.com/office/drawing/2014/main" id="{FF2E4D9A-CE76-6945-ACCA-B13DC7285B4E}"/>
                </a:ext>
              </a:extLst>
            </p:cNvPr>
            <p:cNvSpPr>
              <a:spLocks noChangeShapeType="1"/>
            </p:cNvSpPr>
            <p:nvPr/>
          </p:nvSpPr>
          <p:spPr bwMode="auto">
            <a:xfrm flipH="1">
              <a:off x="7933695" y="1441904"/>
              <a:ext cx="1784350" cy="735013"/>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4" name="Line 104">
              <a:extLst>
                <a:ext uri="{FF2B5EF4-FFF2-40B4-BE49-F238E27FC236}">
                  <a16:creationId xmlns:a16="http://schemas.microsoft.com/office/drawing/2014/main" id="{E53CC8D8-A794-8545-9766-CEE36A668234}"/>
                </a:ext>
              </a:extLst>
            </p:cNvPr>
            <p:cNvSpPr>
              <a:spLocks noChangeShapeType="1"/>
            </p:cNvSpPr>
            <p:nvPr/>
          </p:nvSpPr>
          <p:spPr bwMode="auto">
            <a:xfrm flipH="1">
              <a:off x="7952745" y="1705429"/>
              <a:ext cx="1795462" cy="758825"/>
            </a:xfrm>
            <a:prstGeom prst="line">
              <a:avLst/>
            </a:prstGeom>
            <a:noFill/>
            <a:ln w="19050">
              <a:solidFill>
                <a:srgbClr val="008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5" name="Text Box 107">
              <a:extLst>
                <a:ext uri="{FF2B5EF4-FFF2-40B4-BE49-F238E27FC236}">
                  <a16:creationId xmlns:a16="http://schemas.microsoft.com/office/drawing/2014/main" id="{5E4F7443-630A-5146-8A13-69B6B28A368A}"/>
                </a:ext>
              </a:extLst>
            </p:cNvPr>
            <p:cNvSpPr txBox="1">
              <a:spLocks noChangeArrowheads="1"/>
            </p:cNvSpPr>
            <p:nvPr/>
          </p:nvSpPr>
          <p:spPr bwMode="auto">
            <a:xfrm>
              <a:off x="8452807" y="2132467"/>
              <a:ext cx="323850"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0000"/>
                  </a:solidFill>
                  <a:effectLst/>
                  <a:uLnTx/>
                  <a:uFillTx/>
                  <a:latin typeface="Tahoma" charset="0"/>
                  <a:ea typeface="ＭＳ Ｐゴシック" charset="0"/>
                  <a:cs typeface="+mn-cs"/>
                </a:rPr>
                <a:t>X</a:t>
              </a:r>
            </a:p>
          </p:txBody>
        </p:sp>
        <p:sp>
          <p:nvSpPr>
            <p:cNvPr id="366" name="Text Box 109">
              <a:extLst>
                <a:ext uri="{FF2B5EF4-FFF2-40B4-BE49-F238E27FC236}">
                  <a16:creationId xmlns:a16="http://schemas.microsoft.com/office/drawing/2014/main" id="{E330918C-EA47-534F-84FC-AD449C2962CA}"/>
                </a:ext>
              </a:extLst>
            </p:cNvPr>
            <p:cNvSpPr txBox="1">
              <a:spLocks noChangeArrowheads="1"/>
            </p:cNvSpPr>
            <p:nvPr/>
          </p:nvSpPr>
          <p:spPr bwMode="auto">
            <a:xfrm>
              <a:off x="9748207" y="2538867"/>
              <a:ext cx="1447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will accept packet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a:ln>
                    <a:noFill/>
                  </a:ln>
                  <a:solidFill>
                    <a:srgbClr val="CC0000"/>
                  </a:solidFill>
                  <a:effectLst/>
                  <a:uLnTx/>
                  <a:uFillTx/>
                  <a:latin typeface="Tahoma" charset="0"/>
                  <a:ea typeface="ＭＳ Ｐゴシック" charset="0"/>
                  <a:cs typeface="+mn-cs"/>
                </a:rPr>
                <a:t>with seq number 0</a:t>
              </a:r>
            </a:p>
          </p:txBody>
        </p:sp>
        <p:sp>
          <p:nvSpPr>
            <p:cNvPr id="367" name="Line 110">
              <a:extLst>
                <a:ext uri="{FF2B5EF4-FFF2-40B4-BE49-F238E27FC236}">
                  <a16:creationId xmlns:a16="http://schemas.microsoft.com/office/drawing/2014/main" id="{5A45AB60-B76D-5A4B-8C09-04809F1E5ECB}"/>
                </a:ext>
              </a:extLst>
            </p:cNvPr>
            <p:cNvSpPr>
              <a:spLocks noChangeShapeType="1"/>
            </p:cNvSpPr>
            <p:nvPr/>
          </p:nvSpPr>
          <p:spPr bwMode="auto">
            <a:xfrm flipH="1" flipV="1">
              <a:off x="10441945" y="2145167"/>
              <a:ext cx="0" cy="446088"/>
            </a:xfrm>
            <a:prstGeom prst="line">
              <a:avLst/>
            </a:prstGeom>
            <a:noFill/>
            <a:ln w="9525">
              <a:solidFill>
                <a:srgbClr val="CC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68" name="Line 112">
              <a:extLst>
                <a:ext uri="{FF2B5EF4-FFF2-40B4-BE49-F238E27FC236}">
                  <a16:creationId xmlns:a16="http://schemas.microsoft.com/office/drawing/2014/main" id="{F4CED333-2B29-5047-9987-7FF2B5DE2F0B}"/>
                </a:ext>
              </a:extLst>
            </p:cNvPr>
            <p:cNvSpPr>
              <a:spLocks noChangeShapeType="1"/>
            </p:cNvSpPr>
            <p:nvPr/>
          </p:nvSpPr>
          <p:spPr bwMode="auto">
            <a:xfrm>
              <a:off x="7968620" y="2203904"/>
              <a:ext cx="590550" cy="73025"/>
            </a:xfrm>
            <a:prstGeom prst="line">
              <a:avLst/>
            </a:prstGeom>
            <a:noFill/>
            <a:ln w="19050">
              <a:solidFill>
                <a:srgbClr val="000099"/>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369" name="Group 115">
              <a:extLst>
                <a:ext uri="{FF2B5EF4-FFF2-40B4-BE49-F238E27FC236}">
                  <a16:creationId xmlns:a16="http://schemas.microsoft.com/office/drawing/2014/main" id="{6E7A2A89-7268-A649-8EAD-C55997BFA90B}"/>
                </a:ext>
              </a:extLst>
            </p:cNvPr>
            <p:cNvGrpSpPr>
              <a:grpSpLocks/>
            </p:cNvGrpSpPr>
            <p:nvPr/>
          </p:nvGrpSpPr>
          <p:grpSpPr bwMode="auto">
            <a:xfrm>
              <a:off x="6957382" y="2037217"/>
              <a:ext cx="1030287" cy="274638"/>
              <a:chOff x="2667" y="3750"/>
              <a:chExt cx="649" cy="173"/>
            </a:xfrm>
          </p:grpSpPr>
          <p:sp>
            <p:nvSpPr>
              <p:cNvPr id="372" name="Rectangle 113">
                <a:extLst>
                  <a:ext uri="{FF2B5EF4-FFF2-40B4-BE49-F238E27FC236}">
                    <a16:creationId xmlns:a16="http://schemas.microsoft.com/office/drawing/2014/main" id="{FB4CA816-07E8-3E4B-B5D4-D5F338142B0D}"/>
                  </a:ext>
                </a:extLst>
              </p:cNvPr>
              <p:cNvSpPr>
                <a:spLocks noChangeArrowheads="1"/>
              </p:cNvSpPr>
              <p:nvPr/>
            </p:nvSpPr>
            <p:spPr bwMode="auto">
              <a:xfrm>
                <a:off x="2786" y="3779"/>
                <a:ext cx="253" cy="119"/>
              </a:xfrm>
              <a:prstGeom prst="rect">
                <a:avLst/>
              </a:prstGeom>
              <a:solidFill>
                <a:srgbClr val="000099"/>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373" name="Text Box 114">
                <a:extLst>
                  <a:ext uri="{FF2B5EF4-FFF2-40B4-BE49-F238E27FC236}">
                    <a16:creationId xmlns:a16="http://schemas.microsoft.com/office/drawing/2014/main" id="{20879E2F-191F-0042-ABAE-F525B0ADB605}"/>
                  </a:ext>
                </a:extLst>
              </p:cNvPr>
              <p:cNvSpPr txBox="1">
                <a:spLocks noChangeArrowheads="1"/>
              </p:cNvSpPr>
              <p:nvPr/>
            </p:nvSpPr>
            <p:spPr bwMode="auto">
              <a:xfrm>
                <a:off x="2667" y="3750"/>
                <a:ext cx="649" cy="1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1 2</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 </a:t>
                </a:r>
                <a:r>
                  <a:rPr kumimoji="0" lang="en-US" sz="1200" b="0" i="0" u="none" strike="noStrike" kern="1200" cap="none" spc="0" normalizeH="0" baseline="0" noProof="0">
                    <a:ln>
                      <a:noFill/>
                    </a:ln>
                    <a:solidFill>
                      <a:prstClr val="white"/>
                    </a:solidFill>
                    <a:effectLst/>
                    <a:uLnTx/>
                    <a:uFillTx/>
                    <a:latin typeface="Arial" charset="0"/>
                    <a:ea typeface="ＭＳ Ｐゴシック" charset="0"/>
                    <a:cs typeface="+mn-cs"/>
                  </a:rPr>
                  <a:t>3 </a:t>
                </a:r>
                <a:r>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mn-cs"/>
                  </a:rPr>
                  <a:t>0 1 2</a:t>
                </a:r>
              </a:p>
            </p:txBody>
          </p:sp>
        </p:grpSp>
        <p:sp>
          <p:nvSpPr>
            <p:cNvPr id="370" name="Text Box 116">
              <a:extLst>
                <a:ext uri="{FF2B5EF4-FFF2-40B4-BE49-F238E27FC236}">
                  <a16:creationId xmlns:a16="http://schemas.microsoft.com/office/drawing/2014/main" id="{8FD7E63C-BA27-9E4C-A8A6-56DE67BAD176}"/>
                </a:ext>
              </a:extLst>
            </p:cNvPr>
            <p:cNvSpPr txBox="1">
              <a:spLocks noChangeArrowheads="1"/>
            </p:cNvSpPr>
            <p:nvPr/>
          </p:nvSpPr>
          <p:spPr bwMode="auto">
            <a:xfrm>
              <a:off x="8082920" y="1988004"/>
              <a:ext cx="527050" cy="30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Tahoma" charset="0"/>
                  <a:ea typeface="ＭＳ Ｐゴシック" charset="0"/>
                  <a:cs typeface="+mn-cs"/>
                </a:rPr>
                <a:t>pkt3</a:t>
              </a:r>
            </a:p>
          </p:txBody>
        </p:sp>
      </p:grpSp>
      <p:sp>
        <p:nvSpPr>
          <p:cNvPr id="371" name="Text Box 119">
            <a:extLst>
              <a:ext uri="{FF2B5EF4-FFF2-40B4-BE49-F238E27FC236}">
                <a16:creationId xmlns:a16="http://schemas.microsoft.com/office/drawing/2014/main" id="{5339E393-341F-2B4B-9A2F-912F5CB023FE}"/>
              </a:ext>
            </a:extLst>
          </p:cNvPr>
          <p:cNvSpPr txBox="1">
            <a:spLocks noChangeArrowheads="1"/>
          </p:cNvSpPr>
          <p:nvPr/>
        </p:nvSpPr>
        <p:spPr bwMode="auto">
          <a:xfrm>
            <a:off x="6800220" y="2834142"/>
            <a:ext cx="1879361"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Tahoma" charset="0"/>
                <a:ea typeface="ＭＳ Ｐゴシック" charset="0"/>
                <a:cs typeface="+mn-cs"/>
              </a:rPr>
              <a:t>(a) no problem</a:t>
            </a:r>
          </a:p>
        </p:txBody>
      </p:sp>
      <p:sp>
        <p:nvSpPr>
          <p:cNvPr id="70" name="Rectangle 3">
            <a:extLst>
              <a:ext uri="{FF2B5EF4-FFF2-40B4-BE49-F238E27FC236}">
                <a16:creationId xmlns:a16="http://schemas.microsoft.com/office/drawing/2014/main" id="{A8BECC0D-D119-A543-A313-AE46EF8BD57C}"/>
              </a:ext>
            </a:extLst>
          </p:cNvPr>
          <p:cNvSpPr txBox="1">
            <a:spLocks noChangeArrowheads="1"/>
          </p:cNvSpPr>
          <p:nvPr/>
        </p:nvSpPr>
        <p:spPr>
          <a:xfrm>
            <a:off x="794654" y="1899557"/>
            <a:ext cx="5517245" cy="132624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875"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example: </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 0, 1, 2, 3 </a:t>
            </a:r>
            <a:r>
              <a:rPr kumimoji="0" lang="en-US" altLang="ja-JP" sz="20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(base 4 counting)</a:t>
            </a:r>
          </a:p>
          <a:p>
            <a:pPr marL="352425" marR="0" lvl="0" indent="-222250" algn="l" defTabSz="914400" rtl="0" eaLnBrk="1" fontAlgn="auto" latinLnBrk="0" hangingPunct="1">
              <a:lnSpc>
                <a:spcPct val="80000"/>
              </a:lnSpc>
              <a:spcBef>
                <a:spcPts val="10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window size=3</a:t>
            </a: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0" name="Group 9">
            <a:extLst>
              <a:ext uri="{FF2B5EF4-FFF2-40B4-BE49-F238E27FC236}">
                <a16:creationId xmlns:a16="http://schemas.microsoft.com/office/drawing/2014/main" id="{736268CD-290F-C649-A065-0503FC9197DB}"/>
              </a:ext>
            </a:extLst>
          </p:cNvPr>
          <p:cNvGrpSpPr/>
          <p:nvPr/>
        </p:nvGrpSpPr>
        <p:grpSpPr>
          <a:xfrm>
            <a:off x="6612895" y="981529"/>
            <a:ext cx="2769497" cy="5564188"/>
            <a:chOff x="6612895" y="981529"/>
            <a:chExt cx="2769497" cy="5564188"/>
          </a:xfrm>
        </p:grpSpPr>
        <p:sp>
          <p:nvSpPr>
            <p:cNvPr id="9" name="Rectangle 8">
              <a:extLst>
                <a:ext uri="{FF2B5EF4-FFF2-40B4-BE49-F238E27FC236}">
                  <a16:creationId xmlns:a16="http://schemas.microsoft.com/office/drawing/2014/main" id="{82772DC8-1267-2046-8CD5-6C8C299A5017}"/>
                </a:ext>
              </a:extLst>
            </p:cNvPr>
            <p:cNvSpPr/>
            <p:nvPr/>
          </p:nvSpPr>
          <p:spPr>
            <a:xfrm>
              <a:off x="6612895" y="981529"/>
              <a:ext cx="2463800" cy="5564188"/>
            </a:xfrm>
            <a:prstGeom prst="rect">
              <a:avLst/>
            </a:prstGeom>
            <a:solidFill>
              <a:schemeClr val="bg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81" name="Group 122">
              <a:extLst>
                <a:ext uri="{FF2B5EF4-FFF2-40B4-BE49-F238E27FC236}">
                  <a16:creationId xmlns:a16="http://schemas.microsoft.com/office/drawing/2014/main" id="{E039FCAB-16C2-CA40-8F03-2E2D41DC3CF7}"/>
                </a:ext>
              </a:extLst>
            </p:cNvPr>
            <p:cNvGrpSpPr>
              <a:grpSpLocks/>
            </p:cNvGrpSpPr>
            <p:nvPr/>
          </p:nvGrpSpPr>
          <p:grpSpPr bwMode="auto">
            <a:xfrm>
              <a:off x="8864867" y="1005799"/>
              <a:ext cx="517525" cy="5278437"/>
              <a:chOff x="3821" y="550"/>
              <a:chExt cx="326" cy="3325"/>
            </a:xfrm>
          </p:grpSpPr>
          <p:pic>
            <p:nvPicPr>
              <p:cNvPr id="382" name="Picture 5" descr="curtain">
                <a:extLst>
                  <a:ext uri="{FF2B5EF4-FFF2-40B4-BE49-F238E27FC236}">
                    <a16:creationId xmlns:a16="http://schemas.microsoft.com/office/drawing/2014/main" id="{403F5413-B503-FE4C-9AC1-492926543E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3" y="550"/>
                <a:ext cx="284" cy="1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3" name="Picture 111" descr="curtain">
                <a:extLst>
                  <a:ext uri="{FF2B5EF4-FFF2-40B4-BE49-F238E27FC236}">
                    <a16:creationId xmlns:a16="http://schemas.microsoft.com/office/drawing/2014/main" id="{21203F3F-D4DD-E848-A9F4-2C0EDDF31B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1" y="2564"/>
                <a:ext cx="326" cy="1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
        <p:nvSpPr>
          <p:cNvPr id="380" name="Text Box 121">
            <a:extLst>
              <a:ext uri="{FF2B5EF4-FFF2-40B4-BE49-F238E27FC236}">
                <a16:creationId xmlns:a16="http://schemas.microsoft.com/office/drawing/2014/main" id="{1D394A1F-BD9E-ED47-964B-579F38672782}"/>
              </a:ext>
            </a:extLst>
          </p:cNvPr>
          <p:cNvSpPr txBox="1">
            <a:spLocks noChangeArrowheads="1"/>
          </p:cNvSpPr>
          <p:nvPr/>
        </p:nvSpPr>
        <p:spPr bwMode="auto">
          <a:xfrm>
            <a:off x="6811617" y="2358260"/>
            <a:ext cx="2107096" cy="2308324"/>
          </a:xfrm>
          <a:prstGeom prst="rect">
            <a:avLst/>
          </a:prstGeom>
          <a:solidFill>
            <a:schemeClr val="bg1"/>
          </a:solid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can’</a:t>
            </a:r>
            <a:r>
              <a:rPr kumimoji="0" lang="en-US" altLang="ja-JP"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see sender side</a:t>
            </a:r>
          </a:p>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behavior identical in both cases!</a:t>
            </a:r>
          </a:p>
          <a:p>
            <a:pPr marL="171450" marR="0" lvl="0" indent="-171450" algn="l" defTabSz="914400" rtl="0" eaLnBrk="1" fontAlgn="auto" latinLnBrk="0" hangingPunct="1">
              <a:lnSpc>
                <a:spcPct val="90000"/>
              </a:lnSpc>
              <a:spcBef>
                <a:spcPts val="0"/>
              </a:spcBef>
              <a:spcAft>
                <a:spcPts val="0"/>
              </a:spcAft>
              <a:buClr>
                <a:srgbClr val="0013A3"/>
              </a:buClr>
              <a:buSzTx/>
              <a:buFont typeface="Wingdings" pitchFamily="2" charset="2"/>
              <a:buChar char="§"/>
              <a:tabLst/>
              <a:defRPr/>
            </a:pPr>
            <a:r>
              <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something’</a:t>
            </a:r>
            <a:r>
              <a:rPr kumimoji="0" lang="en-US" altLang="ja-JP"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s (very) wrong!</a:t>
            </a:r>
            <a:endParaRPr kumimoji="0" lang="en-US" altLang="en-US" sz="2000" b="0" i="1"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endParaRPr>
          </a:p>
        </p:txBody>
      </p:sp>
      <p:sp>
        <p:nvSpPr>
          <p:cNvPr id="89" name="Slide Number Placeholder 2">
            <a:extLst>
              <a:ext uri="{FF2B5EF4-FFF2-40B4-BE49-F238E27FC236}">
                <a16:creationId xmlns:a16="http://schemas.microsoft.com/office/drawing/2014/main" id="{0AA9808B-5BBB-4C4D-B51B-5BA930FBB931}"/>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74</a:t>
            </a:fld>
            <a:endParaRPr lang="en-US" dirty="0"/>
          </a:p>
        </p:txBody>
      </p:sp>
    </p:spTree>
    <p:extLst>
      <p:ext uri="{BB962C8B-B14F-4D97-AF65-F5344CB8AC3E}">
        <p14:creationId xmlns:p14="http://schemas.microsoft.com/office/powerpoint/2010/main" val="2261465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dissolve">
                                      <p:cBhvr>
                                        <p:cTn id="7" dur="500"/>
                                        <p:tgtEl>
                                          <p:spTgt spid="380"/>
                                        </p:tgtEl>
                                      </p:cBhvr>
                                    </p:animEffect>
                                  </p:childTnLst>
                                </p:cTn>
                              </p:par>
                              <p:par>
                                <p:cTn id="8" presetID="9"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71"/>
                                        </p:tgtEl>
                                        <p:attrNameLst>
                                          <p:attrName>style.visibility</p:attrName>
                                        </p:attrNameLst>
                                      </p:cBhvr>
                                      <p:to>
                                        <p:strVal val="visible"/>
                                      </p:to>
                                    </p:set>
                                    <p:animEffect transition="in" filter="dissolve">
                                      <p:cBhvr>
                                        <p:cTn id="15"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380"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183946"/>
            <a:ext cx="6618109" cy="5624267"/>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pPr>
            <a:r>
              <a:rPr lang="en-US" sz="3200" dirty="0"/>
              <a:t>Connection-oriented transport: TCP</a:t>
            </a:r>
          </a:p>
          <a:p>
            <a:pPr marL="746125" lvl="1" indent="-288925">
              <a:buFont typeface="Arial"/>
              <a:buChar char="•"/>
              <a:defRPr/>
            </a:pPr>
            <a:r>
              <a:rPr lang="en-US" dirty="0"/>
              <a:t>segment structure</a:t>
            </a:r>
          </a:p>
          <a:p>
            <a:pPr marL="746125" lvl="1" indent="-288925">
              <a:buFont typeface="Arial"/>
              <a:buChar char="•"/>
              <a:defRPr/>
            </a:pPr>
            <a:r>
              <a:rPr lang="en-US" dirty="0"/>
              <a:t>reliable data transfer</a:t>
            </a:r>
          </a:p>
          <a:p>
            <a:pPr marL="746125" lvl="1" indent="-288925">
              <a:buFont typeface="Arial"/>
              <a:buChar char="•"/>
              <a:defRPr/>
            </a:pPr>
            <a:r>
              <a:rPr lang="en-US" dirty="0"/>
              <a:t>flow control</a:t>
            </a:r>
          </a:p>
          <a:p>
            <a:pPr marL="746125" lvl="1" indent="-288925">
              <a:buFont typeface="Arial"/>
              <a:buChar char="•"/>
              <a:defRPr/>
            </a:pPr>
            <a:r>
              <a:rPr lang="en-US" dirty="0"/>
              <a:t>connection management</a:t>
            </a:r>
            <a:endParaRPr lang="en-US" sz="3200" dirty="0"/>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006FDDC9-958A-FA4C-8403-56ABF73A6F8E}"/>
              </a:ext>
            </a:extLst>
          </p:cNvPr>
          <p:cNvSpPr>
            <a:spLocks noGrp="1"/>
          </p:cNvSpPr>
          <p:nvPr>
            <p:ph type="sldNum" sz="quarter" idx="4"/>
          </p:nvPr>
        </p:nvSpPr>
        <p:spPr/>
        <p:txBody>
          <a:bodyPr/>
          <a:lstStyle/>
          <a:p>
            <a:r>
              <a:rPr lang="en-US"/>
              <a:t>Transport Layer: 3-</a:t>
            </a:r>
            <a:fld id="{C4204591-24BD-A542-B9D5-F8D8A88D2FEE}" type="slidenum">
              <a:rPr lang="en-US" smtClean="0"/>
              <a:pPr/>
              <a:t>75</a:t>
            </a:fld>
            <a:endParaRPr lang="en-US" dirty="0"/>
          </a:p>
        </p:txBody>
      </p:sp>
      <p:pic>
        <p:nvPicPr>
          <p:cNvPr id="6" name="Picture 5">
            <a:extLst>
              <a:ext uri="{FF2B5EF4-FFF2-40B4-BE49-F238E27FC236}">
                <a16:creationId xmlns:a16="http://schemas.microsoft.com/office/drawing/2014/main" id="{BC34935B-A6B2-0C48-9638-656FA430E71C}"/>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132716274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overview  </a:t>
            </a:r>
            <a:r>
              <a:rPr lang="en-US" sz="3200" b="0" dirty="0"/>
              <a:t>RFCs: 793,1122, 2018, 5681, 7323</a:t>
            </a:r>
            <a:endParaRPr lang="en-US" sz="4400" b="0" dirty="0"/>
          </a:p>
        </p:txBody>
      </p:sp>
      <p:sp>
        <p:nvSpPr>
          <p:cNvPr id="70" name="Rectangle 3">
            <a:extLst>
              <a:ext uri="{FF2B5EF4-FFF2-40B4-BE49-F238E27FC236}">
                <a16:creationId xmlns:a16="http://schemas.microsoft.com/office/drawing/2014/main" id="{BE7365D6-3297-0A41-9B2B-91B801F95815}"/>
              </a:ext>
            </a:extLst>
          </p:cNvPr>
          <p:cNvSpPr txBox="1">
            <a:spLocks noChangeArrowheads="1"/>
          </p:cNvSpPr>
          <p:nvPr/>
        </p:nvSpPr>
        <p:spPr>
          <a:xfrm>
            <a:off x="5949863" y="1322613"/>
            <a:ext cx="6012953" cy="5535387"/>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cumulative ACKs</a:t>
            </a:r>
          </a:p>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a:ea typeface="ＭＳ Ｐゴシック" panose="020B0600070205080204" pitchFamily="34" charset="-128"/>
                <a:cs typeface="+mn-cs"/>
              </a:rPr>
              <a:t>pipelining:</a:t>
            </a:r>
          </a:p>
          <a:p>
            <a:pPr marL="919163" marR="0" lvl="2" indent="-293688"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rPr>
              <a:t>TCP congestion and flow control set window size</a:t>
            </a:r>
            <a:endParaRPr kumimoji="0" lang="en-US" altLang="en-US" sz="2800" b="0" i="1" u="none" strike="noStrike" kern="1200" cap="none" spc="0" normalizeH="0" baseline="0" noProof="0" dirty="0">
              <a:ln>
                <a:noFill/>
              </a:ln>
              <a:solidFill>
                <a:prstClr val="black"/>
              </a:solidFill>
              <a:effectLst/>
              <a:uLnTx/>
              <a:uFillTx/>
              <a:latin typeface="Calibri"/>
              <a:ea typeface="ＭＳ Ｐゴシック" panose="020B0600070205080204" pitchFamily="34" charset="-128"/>
              <a:cs typeface="+mn-cs"/>
            </a:endParaRPr>
          </a:p>
          <a:p>
            <a:pPr marL="471488" marR="0" lvl="0" indent="-3413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connection-oriented: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handshaking (exchange of control messages) initializes sender, receiver state before data exchange</a:t>
            </a:r>
          </a:p>
          <a:p>
            <a:pPr marL="471488" marR="0" lvl="0" indent="-3413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C00000"/>
                </a:solidFill>
                <a:effectLst/>
                <a:uLnTx/>
                <a:uFillTx/>
                <a:latin typeface="Calibri" panose="020F0502020204030204"/>
                <a:ea typeface="+mn-ea"/>
                <a:cs typeface="+mn-cs"/>
              </a:rPr>
              <a:t>flow controlled:</a:t>
            </a:r>
          </a:p>
          <a:p>
            <a:pPr marL="695325" marR="0" lvl="1" indent="-231775" algn="l" defTabSz="914400" rtl="0" eaLnBrk="1" fontAlgn="auto" latinLnBrk="0" hangingPunct="1">
              <a:lnSpc>
                <a:spcPct val="90000"/>
              </a:lnSpc>
              <a:spcBef>
                <a:spcPts val="4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sender will not overwhelm receiver</a:t>
            </a:r>
          </a:p>
        </p:txBody>
      </p:sp>
      <p:sp>
        <p:nvSpPr>
          <p:cNvPr id="71" name="Rectangle 4">
            <a:extLst>
              <a:ext uri="{FF2B5EF4-FFF2-40B4-BE49-F238E27FC236}">
                <a16:creationId xmlns:a16="http://schemas.microsoft.com/office/drawing/2014/main" id="{B36C086D-3E3E-F04F-BB50-EE7FE6F1A87A}"/>
              </a:ext>
            </a:extLst>
          </p:cNvPr>
          <p:cNvSpPr txBox="1">
            <a:spLocks noChangeArrowheads="1"/>
          </p:cNvSpPr>
          <p:nvPr/>
        </p:nvSpPr>
        <p:spPr>
          <a:xfrm>
            <a:off x="687960" y="1322613"/>
            <a:ext cx="5382987"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point-to-point</a:t>
            </a:r>
            <a:r>
              <a:rPr kumimoji="0" lang="en-US" altLang="en-US" sz="3200" b="0" i="0" u="none" strike="noStrike" kern="1200" cap="none" spc="0" normalizeH="0" baseline="0" noProof="0" dirty="0">
                <a:ln>
                  <a:noFill/>
                </a:ln>
                <a:solidFill>
                  <a:srgbClr val="CC0000"/>
                </a:solidFill>
                <a:effectLst/>
                <a:uLnTx/>
                <a:uFillTx/>
                <a:latin typeface="Calibri" panose="020F0502020204030204"/>
                <a:ea typeface="ＭＳ Ｐゴシック" panose="020B0600070205080204" pitchFamily="34" charset="-128"/>
                <a:cs typeface="+mn-cs"/>
              </a:rPr>
              <a:t>:</a:t>
            </a:r>
          </a:p>
          <a:p>
            <a:pPr marL="919163" marR="0" lvl="2" indent="-293688"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one sender, one receiver</a:t>
            </a:r>
            <a:r>
              <a:rPr kumimoji="0" lang="en-US" altLang="en-US" sz="2800" b="0" i="0" u="none" strike="noStrike" kern="1200" cap="none" spc="0" normalizeH="0" baseline="0" noProof="0" dirty="0">
                <a:ln>
                  <a:noFill/>
                </a:ln>
                <a:solidFill>
                  <a:srgbClr val="FF0000"/>
                </a:solidFill>
                <a:effectLst/>
                <a:uLnTx/>
                <a:uFillTx/>
                <a:latin typeface="Calibri" panose="020F0502020204030204"/>
                <a:ea typeface="ＭＳ Ｐゴシック" panose="020B0600070205080204" pitchFamily="34" charset="-128"/>
                <a:cs typeface="+mn-cs"/>
              </a:rPr>
              <a:t> </a:t>
            </a:r>
          </a:p>
          <a:p>
            <a:pPr marL="471488" marR="0" lvl="0" indent="-293688"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reliable, in-order </a:t>
            </a:r>
            <a:r>
              <a:rPr kumimoji="0" lang="en-US" altLang="en-US" sz="3200" b="0" i="1"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byte steam:</a:t>
            </a:r>
          </a:p>
          <a:p>
            <a:pPr marL="919163" marR="0" lvl="2" indent="-293688"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message boundaries"</a:t>
            </a:r>
          </a:p>
          <a:p>
            <a:pPr marL="471488" marR="0" lvl="0" indent="-341313"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3200" b="0" i="0" u="none" strike="noStrike" kern="1200" cap="none" spc="0" normalizeH="0" baseline="0" noProof="0" dirty="0">
                <a:ln>
                  <a:noFill/>
                </a:ln>
                <a:solidFill>
                  <a:srgbClr val="C00000"/>
                </a:solidFill>
                <a:effectLst/>
                <a:uLnTx/>
                <a:uFillTx/>
                <a:latin typeface="Calibri"/>
                <a:ea typeface="+mn-ea"/>
                <a:cs typeface="+mn-cs"/>
              </a:rPr>
              <a:t>full duplex data:</a:t>
            </a:r>
          </a:p>
          <a:p>
            <a:pPr marL="695325" marR="0" lvl="1" indent="-231775" algn="l" defTabSz="914400" rtl="0" eaLnBrk="1" fontAlgn="auto" latinLnBrk="0" hangingPunct="1">
              <a:lnSpc>
                <a:spcPct val="90000"/>
              </a:lnSpc>
              <a:spcBef>
                <a:spcPts val="4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bi-directional data flow in same connection</a:t>
            </a:r>
          </a:p>
          <a:p>
            <a:pPr marL="695325" marR="0" lvl="1" indent="-231775" algn="l" defTabSz="914400" rtl="0" eaLnBrk="1" fontAlgn="auto" latinLnBrk="0" hangingPunct="1">
              <a:lnSpc>
                <a:spcPct val="90000"/>
              </a:lnSpc>
              <a:spcBef>
                <a:spcPts val="400"/>
              </a:spcBef>
              <a:spcAft>
                <a:spcPts val="0"/>
              </a:spcAft>
              <a:buClr>
                <a:srgbClr val="0000A8"/>
              </a:buClr>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MSS: maximum segment size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endPar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 name="Slide Number Placeholder 2">
            <a:extLst>
              <a:ext uri="{FF2B5EF4-FFF2-40B4-BE49-F238E27FC236}">
                <a16:creationId xmlns:a16="http://schemas.microsoft.com/office/drawing/2014/main" id="{D9F10C56-26D5-5C45-B097-EE8A46539976}"/>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76</a:t>
            </a:fld>
            <a:endParaRPr lang="en-US" dirty="0"/>
          </a:p>
        </p:txBody>
      </p:sp>
    </p:spTree>
    <p:extLst>
      <p:ext uri="{BB962C8B-B14F-4D97-AF65-F5344CB8AC3E}">
        <p14:creationId xmlns:p14="http://schemas.microsoft.com/office/powerpoint/2010/main" val="155591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dissolve">
                                      <p:cBhvr>
                                        <p:cTn id="7"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segment structure</a:t>
            </a:r>
            <a:endParaRPr lang="en-US" sz="4400" b="0" dirty="0"/>
          </a:p>
        </p:txBody>
      </p:sp>
      <p:sp>
        <p:nvSpPr>
          <p:cNvPr id="60" name="Rectangle 4">
            <a:extLst>
              <a:ext uri="{FF2B5EF4-FFF2-40B4-BE49-F238E27FC236}">
                <a16:creationId xmlns:a16="http://schemas.microsoft.com/office/drawing/2014/main" id="{1438C6A7-F9CB-854D-92BB-74AFAE175928}"/>
              </a:ext>
            </a:extLst>
          </p:cNvPr>
          <p:cNvSpPr>
            <a:spLocks noChangeArrowheads="1"/>
          </p:cNvSpPr>
          <p:nvPr/>
        </p:nvSpPr>
        <p:spPr bwMode="auto">
          <a:xfrm>
            <a:off x="4432073" y="1560062"/>
            <a:ext cx="3951287" cy="4824412"/>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61" name="Rectangle 5">
            <a:extLst>
              <a:ext uri="{FF2B5EF4-FFF2-40B4-BE49-F238E27FC236}">
                <a16:creationId xmlns:a16="http://schemas.microsoft.com/office/drawing/2014/main" id="{21D47CEF-020C-9C44-AB75-DA719011CBEF}"/>
              </a:ext>
            </a:extLst>
          </p:cNvPr>
          <p:cNvSpPr>
            <a:spLocks noChangeArrowheads="1"/>
          </p:cNvSpPr>
          <p:nvPr/>
        </p:nvSpPr>
        <p:spPr bwMode="auto">
          <a:xfrm>
            <a:off x="4346348" y="1675949"/>
            <a:ext cx="3951287" cy="4805363"/>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grpSp>
        <p:nvGrpSpPr>
          <p:cNvPr id="4" name="Group 3">
            <a:extLst>
              <a:ext uri="{FF2B5EF4-FFF2-40B4-BE49-F238E27FC236}">
                <a16:creationId xmlns:a16="http://schemas.microsoft.com/office/drawing/2014/main" id="{A0F66122-9E4A-7644-B40C-189BABEA3388}"/>
              </a:ext>
            </a:extLst>
          </p:cNvPr>
          <p:cNvGrpSpPr/>
          <p:nvPr/>
        </p:nvGrpSpPr>
        <p:grpSpPr>
          <a:xfrm>
            <a:off x="4495573" y="1661303"/>
            <a:ext cx="3450544" cy="401997"/>
            <a:chOff x="4495573" y="1661303"/>
            <a:chExt cx="3450544" cy="401997"/>
          </a:xfrm>
        </p:grpSpPr>
        <p:sp>
          <p:nvSpPr>
            <p:cNvPr id="62" name="Text Box 6">
              <a:extLst>
                <a:ext uri="{FF2B5EF4-FFF2-40B4-BE49-F238E27FC236}">
                  <a16:creationId xmlns:a16="http://schemas.microsoft.com/office/drawing/2014/main" id="{A183A89B-2122-E141-9DF3-203A60EFF295}"/>
                </a:ext>
              </a:extLst>
            </p:cNvPr>
            <p:cNvSpPr txBox="1">
              <a:spLocks noChangeArrowheads="1"/>
            </p:cNvSpPr>
            <p:nvPr/>
          </p:nvSpPr>
          <p:spPr bwMode="auto">
            <a:xfrm>
              <a:off x="4495573" y="1661303"/>
              <a:ext cx="1663700"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source port #</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63" name="Text Box 7">
              <a:extLst>
                <a:ext uri="{FF2B5EF4-FFF2-40B4-BE49-F238E27FC236}">
                  <a16:creationId xmlns:a16="http://schemas.microsoft.com/office/drawing/2014/main" id="{E52BAEBA-8AEA-B545-A35F-AEB6190843E5}"/>
                </a:ext>
              </a:extLst>
            </p:cNvPr>
            <p:cNvSpPr txBox="1">
              <a:spLocks noChangeArrowheads="1"/>
            </p:cNvSpPr>
            <p:nvPr/>
          </p:nvSpPr>
          <p:spPr bwMode="auto">
            <a:xfrm>
              <a:off x="6564992" y="1666425"/>
              <a:ext cx="13811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err="1">
                  <a:ln>
                    <a:noFill/>
                  </a:ln>
                  <a:solidFill>
                    <a:srgbClr val="000000"/>
                  </a:solidFill>
                  <a:effectLst/>
                  <a:uLnTx/>
                  <a:uFillTx/>
                  <a:latin typeface="Arial" charset="0"/>
                  <a:ea typeface="ＭＳ Ｐゴシック" charset="0"/>
                  <a:cs typeface="+mn-cs"/>
                </a:rPr>
                <a:t>dest</a:t>
              </a: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 port #</a:t>
              </a:r>
              <a:endPar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grpSp>
      <p:sp>
        <p:nvSpPr>
          <p:cNvPr id="64" name="Line 8">
            <a:extLst>
              <a:ext uri="{FF2B5EF4-FFF2-40B4-BE49-F238E27FC236}">
                <a16:creationId xmlns:a16="http://schemas.microsoft.com/office/drawing/2014/main" id="{BDC40F37-DD1A-6848-AB76-2EA7683B9566}"/>
              </a:ext>
            </a:extLst>
          </p:cNvPr>
          <p:cNvSpPr>
            <a:spLocks noChangeShapeType="1"/>
          </p:cNvSpPr>
          <p:nvPr/>
        </p:nvSpPr>
        <p:spPr bwMode="auto">
          <a:xfrm>
            <a:off x="4349523" y="2050599"/>
            <a:ext cx="3946525" cy="4763"/>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 name="Line 9">
            <a:extLst>
              <a:ext uri="{FF2B5EF4-FFF2-40B4-BE49-F238E27FC236}">
                <a16:creationId xmlns:a16="http://schemas.microsoft.com/office/drawing/2014/main" id="{92C91585-33BC-084B-A3CF-F5A7CD082B67}"/>
              </a:ext>
            </a:extLst>
          </p:cNvPr>
          <p:cNvSpPr>
            <a:spLocks noChangeShapeType="1"/>
          </p:cNvSpPr>
          <p:nvPr/>
        </p:nvSpPr>
        <p:spPr bwMode="auto">
          <a:xfrm flipV="1">
            <a:off x="4343173" y="2430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 name="Group 11">
            <a:extLst>
              <a:ext uri="{FF2B5EF4-FFF2-40B4-BE49-F238E27FC236}">
                <a16:creationId xmlns:a16="http://schemas.microsoft.com/office/drawing/2014/main" id="{8552304C-19AC-C84B-842E-CBCC3EA9E153}"/>
              </a:ext>
            </a:extLst>
          </p:cNvPr>
          <p:cNvGrpSpPr/>
          <p:nvPr/>
        </p:nvGrpSpPr>
        <p:grpSpPr>
          <a:xfrm>
            <a:off x="4324123" y="1145724"/>
            <a:ext cx="3935412" cy="366713"/>
            <a:chOff x="4324123" y="1145724"/>
            <a:chExt cx="3935412" cy="366713"/>
          </a:xfrm>
        </p:grpSpPr>
        <p:sp>
          <p:nvSpPr>
            <p:cNvPr id="67" name="Text Box 11">
              <a:extLst>
                <a:ext uri="{FF2B5EF4-FFF2-40B4-BE49-F238E27FC236}">
                  <a16:creationId xmlns:a16="http://schemas.microsoft.com/office/drawing/2014/main" id="{D7A6E153-CAA2-2E43-9742-982E16926734}"/>
                </a:ext>
              </a:extLst>
            </p:cNvPr>
            <p:cNvSpPr txBox="1">
              <a:spLocks noChangeArrowheads="1"/>
            </p:cNvSpPr>
            <p:nvPr/>
          </p:nvSpPr>
          <p:spPr bwMode="auto">
            <a:xfrm>
              <a:off x="5832248" y="1145724"/>
              <a:ext cx="8572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mn-cs"/>
                </a:rPr>
                <a:t>32 bits</a:t>
              </a:r>
              <a:endParaRPr kumimoji="0" lang="en-US" sz="24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68" name="Line 12">
              <a:extLst>
                <a:ext uri="{FF2B5EF4-FFF2-40B4-BE49-F238E27FC236}">
                  <a16:creationId xmlns:a16="http://schemas.microsoft.com/office/drawing/2014/main" id="{C28AE80D-AED7-BB43-AEEF-9A3E95D70A42}"/>
                </a:ext>
              </a:extLst>
            </p:cNvPr>
            <p:cNvSpPr>
              <a:spLocks noChangeShapeType="1"/>
            </p:cNvSpPr>
            <p:nvPr/>
          </p:nvSpPr>
          <p:spPr bwMode="auto">
            <a:xfrm>
              <a:off x="6832373" y="1391787"/>
              <a:ext cx="1427162" cy="4762"/>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9" name="Line 13">
              <a:extLst>
                <a:ext uri="{FF2B5EF4-FFF2-40B4-BE49-F238E27FC236}">
                  <a16:creationId xmlns:a16="http://schemas.microsoft.com/office/drawing/2014/main" id="{0FE91D57-DF52-A948-8B79-BE2C69D24056}"/>
                </a:ext>
              </a:extLst>
            </p:cNvPr>
            <p:cNvSpPr>
              <a:spLocks noChangeShapeType="1"/>
            </p:cNvSpPr>
            <p:nvPr/>
          </p:nvSpPr>
          <p:spPr bwMode="auto">
            <a:xfrm rot="10800000">
              <a:off x="4324123" y="1402899"/>
              <a:ext cx="1341437" cy="0"/>
            </a:xfrm>
            <a:prstGeom prst="line">
              <a:avLst/>
            </a:prstGeom>
            <a:noFill/>
            <a:ln w="19050">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4" name="Line 16">
            <a:extLst>
              <a:ext uri="{FF2B5EF4-FFF2-40B4-BE49-F238E27FC236}">
                <a16:creationId xmlns:a16="http://schemas.microsoft.com/office/drawing/2014/main" id="{ADBC9EF8-B51B-F249-8F7B-C16F5F07A21E}"/>
              </a:ext>
            </a:extLst>
          </p:cNvPr>
          <p:cNvSpPr>
            <a:spLocks noChangeShapeType="1"/>
          </p:cNvSpPr>
          <p:nvPr/>
        </p:nvSpPr>
        <p:spPr bwMode="auto">
          <a:xfrm flipV="1">
            <a:off x="4352698" y="2811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6" name="Line 18">
            <a:extLst>
              <a:ext uri="{FF2B5EF4-FFF2-40B4-BE49-F238E27FC236}">
                <a16:creationId xmlns:a16="http://schemas.microsoft.com/office/drawing/2014/main" id="{32231029-9349-864B-ABF1-0D56E55824BB}"/>
              </a:ext>
            </a:extLst>
          </p:cNvPr>
          <p:cNvSpPr>
            <a:spLocks noChangeShapeType="1"/>
          </p:cNvSpPr>
          <p:nvPr/>
        </p:nvSpPr>
        <p:spPr bwMode="auto">
          <a:xfrm flipV="1">
            <a:off x="4347935" y="3206299"/>
            <a:ext cx="39512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7" name="Line 19">
            <a:extLst>
              <a:ext uri="{FF2B5EF4-FFF2-40B4-BE49-F238E27FC236}">
                <a16:creationId xmlns:a16="http://schemas.microsoft.com/office/drawing/2014/main" id="{F2503E28-C28E-B541-932B-7E2993655C9A}"/>
              </a:ext>
            </a:extLst>
          </p:cNvPr>
          <p:cNvSpPr>
            <a:spLocks noChangeShapeType="1"/>
          </p:cNvSpPr>
          <p:nvPr/>
        </p:nvSpPr>
        <p:spPr bwMode="auto">
          <a:xfrm flipV="1">
            <a:off x="4343173" y="3596824"/>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8" name="Line 20">
            <a:extLst>
              <a:ext uri="{FF2B5EF4-FFF2-40B4-BE49-F238E27FC236}">
                <a16:creationId xmlns:a16="http://schemas.microsoft.com/office/drawing/2014/main" id="{10D5BEAE-CBC6-5040-B37E-6D12FC20E9CB}"/>
              </a:ext>
            </a:extLst>
          </p:cNvPr>
          <p:cNvSpPr>
            <a:spLocks noChangeShapeType="1"/>
          </p:cNvSpPr>
          <p:nvPr/>
        </p:nvSpPr>
        <p:spPr bwMode="auto">
          <a:xfrm flipV="1">
            <a:off x="4343173" y="4158799"/>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9" name="Line 21">
            <a:extLst>
              <a:ext uri="{FF2B5EF4-FFF2-40B4-BE49-F238E27FC236}">
                <a16:creationId xmlns:a16="http://schemas.microsoft.com/office/drawing/2014/main" id="{A186AEBD-F0F5-494B-9D24-09B9888787CD}"/>
              </a:ext>
            </a:extLst>
          </p:cNvPr>
          <p:cNvSpPr>
            <a:spLocks noChangeShapeType="1"/>
          </p:cNvSpPr>
          <p:nvPr/>
        </p:nvSpPr>
        <p:spPr bwMode="auto">
          <a:xfrm flipH="1" flipV="1">
            <a:off x="6303735" y="2814187"/>
            <a:ext cx="4763" cy="7778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Line 29">
            <a:extLst>
              <a:ext uri="{FF2B5EF4-FFF2-40B4-BE49-F238E27FC236}">
                <a16:creationId xmlns:a16="http://schemas.microsoft.com/office/drawing/2014/main" id="{B0BB3064-7239-A344-B7D3-3350540CF7AA}"/>
              </a:ext>
            </a:extLst>
          </p:cNvPr>
          <p:cNvSpPr>
            <a:spLocks noChangeShapeType="1"/>
          </p:cNvSpPr>
          <p:nvPr/>
        </p:nvSpPr>
        <p:spPr bwMode="auto">
          <a:xfrm flipV="1">
            <a:off x="5668735" y="2814187"/>
            <a:ext cx="0" cy="392112"/>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8" name="Line 30">
            <a:extLst>
              <a:ext uri="{FF2B5EF4-FFF2-40B4-BE49-F238E27FC236}">
                <a16:creationId xmlns:a16="http://schemas.microsoft.com/office/drawing/2014/main" id="{22FDEDB0-0202-4C4C-9B34-FF72CC278D77}"/>
              </a:ext>
            </a:extLst>
          </p:cNvPr>
          <p:cNvSpPr>
            <a:spLocks noChangeShapeType="1"/>
          </p:cNvSpPr>
          <p:nvPr/>
        </p:nvSpPr>
        <p:spPr bwMode="auto">
          <a:xfrm flipV="1">
            <a:off x="5514748"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9" name="Line 31">
            <a:extLst>
              <a:ext uri="{FF2B5EF4-FFF2-40B4-BE49-F238E27FC236}">
                <a16:creationId xmlns:a16="http://schemas.microsoft.com/office/drawing/2014/main" id="{9AF172E8-0A6A-6644-BD77-F1EE190D4ADE}"/>
              </a:ext>
            </a:extLst>
          </p:cNvPr>
          <p:cNvSpPr>
            <a:spLocks noChangeShapeType="1"/>
          </p:cNvSpPr>
          <p:nvPr/>
        </p:nvSpPr>
        <p:spPr bwMode="auto">
          <a:xfrm flipV="1">
            <a:off x="5355998" y="2818949"/>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96" name="Text Box 38">
            <a:extLst>
              <a:ext uri="{FF2B5EF4-FFF2-40B4-BE49-F238E27FC236}">
                <a16:creationId xmlns:a16="http://schemas.microsoft.com/office/drawing/2014/main" id="{A4AA77C6-3CD5-F642-BD90-B898C462C724}"/>
              </a:ext>
            </a:extLst>
          </p:cNvPr>
          <p:cNvSpPr txBox="1">
            <a:spLocks noChangeArrowheads="1"/>
          </p:cNvSpPr>
          <p:nvPr/>
        </p:nvSpPr>
        <p:spPr bwMode="auto">
          <a:xfrm>
            <a:off x="4636966" y="2822952"/>
            <a:ext cx="482824" cy="40767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a:ea typeface="ＭＳ Ｐゴシック" charset="0"/>
                <a:cs typeface="+mn-cs"/>
              </a:rPr>
              <a:t>not</a:t>
            </a:r>
          </a:p>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a:ea typeface="ＭＳ Ｐゴシック" charset="0"/>
                <a:cs typeface="+mn-cs"/>
              </a:rPr>
              <a:t>used</a:t>
            </a:r>
            <a:endPar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97" name="Line 39">
            <a:extLst>
              <a:ext uri="{FF2B5EF4-FFF2-40B4-BE49-F238E27FC236}">
                <a16:creationId xmlns:a16="http://schemas.microsoft.com/office/drawing/2014/main" id="{356A6247-1FB1-3845-A2C5-956708DFFBCF}"/>
              </a:ext>
            </a:extLst>
          </p:cNvPr>
          <p:cNvSpPr>
            <a:spLocks noChangeShapeType="1"/>
          </p:cNvSpPr>
          <p:nvPr/>
        </p:nvSpPr>
        <p:spPr bwMode="auto">
          <a:xfrm flipV="1">
            <a:off x="4713766"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grpSp>
        <p:nvGrpSpPr>
          <p:cNvPr id="115" name="Group 114">
            <a:extLst>
              <a:ext uri="{FF2B5EF4-FFF2-40B4-BE49-F238E27FC236}">
                <a16:creationId xmlns:a16="http://schemas.microsoft.com/office/drawing/2014/main" id="{25F3ABB6-FC22-8E45-923B-C272F3E47C12}"/>
              </a:ext>
            </a:extLst>
          </p:cNvPr>
          <p:cNvGrpSpPr/>
          <p:nvPr/>
        </p:nvGrpSpPr>
        <p:grpSpPr>
          <a:xfrm>
            <a:off x="6405335" y="2817362"/>
            <a:ext cx="5252586" cy="731484"/>
            <a:chOff x="6405335" y="2817362"/>
            <a:chExt cx="5252586" cy="731484"/>
          </a:xfrm>
        </p:grpSpPr>
        <p:sp>
          <p:nvSpPr>
            <p:cNvPr id="80" name="Text Box 22">
              <a:extLst>
                <a:ext uri="{FF2B5EF4-FFF2-40B4-BE49-F238E27FC236}">
                  <a16:creationId xmlns:a16="http://schemas.microsoft.com/office/drawing/2014/main" id="{C121B465-E333-C34D-A9B1-4EC95AB29663}"/>
                </a:ext>
              </a:extLst>
            </p:cNvPr>
            <p:cNvSpPr txBox="1">
              <a:spLocks noChangeArrowheads="1"/>
            </p:cNvSpPr>
            <p:nvPr/>
          </p:nvSpPr>
          <p:spPr bwMode="auto">
            <a:xfrm>
              <a:off x="6405335" y="2817362"/>
              <a:ext cx="1746250" cy="36671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mn-cs"/>
                </a:rPr>
                <a:t>receive window</a:t>
              </a:r>
            </a:p>
          </p:txBody>
        </p:sp>
        <p:sp>
          <p:nvSpPr>
            <p:cNvPr id="107" name="Text Box 49">
              <a:extLst>
                <a:ext uri="{FF2B5EF4-FFF2-40B4-BE49-F238E27FC236}">
                  <a16:creationId xmlns:a16="http://schemas.microsoft.com/office/drawing/2014/main" id="{C1196D10-63E5-F146-A338-FB6B53C00F42}"/>
                </a:ext>
              </a:extLst>
            </p:cNvPr>
            <p:cNvSpPr txBox="1">
              <a:spLocks noChangeArrowheads="1"/>
            </p:cNvSpPr>
            <p:nvPr/>
          </p:nvSpPr>
          <p:spPr bwMode="auto">
            <a:xfrm>
              <a:off x="8724900" y="2847115"/>
              <a:ext cx="2933021" cy="701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flow control: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bytes receiver willing to accept</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11" name="Line 53">
              <a:extLst>
                <a:ext uri="{FF2B5EF4-FFF2-40B4-BE49-F238E27FC236}">
                  <a16:creationId xmlns:a16="http://schemas.microsoft.com/office/drawing/2014/main" id="{AF202832-D8A0-CC44-AEC9-474E90CA4102}"/>
                </a:ext>
              </a:extLst>
            </p:cNvPr>
            <p:cNvSpPr>
              <a:spLocks noChangeShapeType="1"/>
            </p:cNvSpPr>
            <p:nvPr/>
          </p:nvSpPr>
          <p:spPr bwMode="auto">
            <a:xfrm flipH="1">
              <a:off x="8142852" y="3044701"/>
              <a:ext cx="582048" cy="0"/>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6" name="Group 5">
            <a:extLst>
              <a:ext uri="{FF2B5EF4-FFF2-40B4-BE49-F238E27FC236}">
                <a16:creationId xmlns:a16="http://schemas.microsoft.com/office/drawing/2014/main" id="{9EBAA956-8E89-0A4A-A4BC-91B08D93CC59}"/>
              </a:ext>
            </a:extLst>
          </p:cNvPr>
          <p:cNvGrpSpPr/>
          <p:nvPr/>
        </p:nvGrpSpPr>
        <p:grpSpPr>
          <a:xfrm>
            <a:off x="4979760" y="1674436"/>
            <a:ext cx="7040433" cy="1034129"/>
            <a:chOff x="4979760" y="1674436"/>
            <a:chExt cx="7040433" cy="1034129"/>
          </a:xfrm>
        </p:grpSpPr>
        <p:sp>
          <p:nvSpPr>
            <p:cNvPr id="73" name="Text Box 15">
              <a:extLst>
                <a:ext uri="{FF2B5EF4-FFF2-40B4-BE49-F238E27FC236}">
                  <a16:creationId xmlns:a16="http://schemas.microsoft.com/office/drawing/2014/main" id="{2925631F-CA45-E24E-A2A3-36475CE0E0E7}"/>
                </a:ext>
              </a:extLst>
            </p:cNvPr>
            <p:cNvSpPr txBox="1">
              <a:spLocks noChangeArrowheads="1"/>
            </p:cNvSpPr>
            <p:nvPr/>
          </p:nvSpPr>
          <p:spPr bwMode="auto">
            <a:xfrm>
              <a:off x="4979760" y="2029962"/>
              <a:ext cx="2486025"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sequence number</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08" name="Text Box 50">
              <a:extLst>
                <a:ext uri="{FF2B5EF4-FFF2-40B4-BE49-F238E27FC236}">
                  <a16:creationId xmlns:a16="http://schemas.microsoft.com/office/drawing/2014/main" id="{62087231-CA89-9F46-9993-D5CE4726B8FD}"/>
                </a:ext>
              </a:extLst>
            </p:cNvPr>
            <p:cNvSpPr txBox="1">
              <a:spLocks noChangeArrowheads="1"/>
            </p:cNvSpPr>
            <p:nvPr/>
          </p:nvSpPr>
          <p:spPr bwMode="auto">
            <a:xfrm>
              <a:off x="8724900" y="1674436"/>
              <a:ext cx="3295293" cy="1034129"/>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segment seq  #: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counting bytes of data</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into </a:t>
              </a:r>
              <a:r>
                <a:rPr kumimoji="0" lang="en-US" sz="2000" b="0" i="0" u="none" strike="noStrike" kern="1200" cap="none" spc="0" normalizeH="0" baseline="0" noProof="0" dirty="0" err="1">
                  <a:ln>
                    <a:noFill/>
                  </a:ln>
                  <a:solidFill>
                    <a:srgbClr val="000000"/>
                  </a:solidFill>
                  <a:effectLst/>
                  <a:uLnTx/>
                  <a:uFillTx/>
                  <a:latin typeface="Calibri" panose="020F0502020204030204"/>
                  <a:ea typeface="ＭＳ Ｐゴシック" charset="0"/>
                  <a:cs typeface="+mn-cs"/>
                </a:rPr>
                <a:t>bytestream</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(not segments!)</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13" name="Line 55">
              <a:extLst>
                <a:ext uri="{FF2B5EF4-FFF2-40B4-BE49-F238E27FC236}">
                  <a16:creationId xmlns:a16="http://schemas.microsoft.com/office/drawing/2014/main" id="{69F8FE7B-57A5-CA45-A15F-AB7CA1D8D54F}"/>
                </a:ext>
              </a:extLst>
            </p:cNvPr>
            <p:cNvSpPr>
              <a:spLocks noChangeShapeType="1"/>
            </p:cNvSpPr>
            <p:nvPr/>
          </p:nvSpPr>
          <p:spPr bwMode="auto">
            <a:xfrm flipH="1" flipV="1">
              <a:off x="7924797" y="2244436"/>
              <a:ext cx="800102" cy="0"/>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ahoma" charset="0"/>
                <a:ea typeface="ＭＳ Ｐゴシック" charset="0"/>
                <a:cs typeface="+mn-cs"/>
              </a:endParaRPr>
            </a:p>
          </p:txBody>
        </p:sp>
      </p:grpSp>
      <p:grpSp>
        <p:nvGrpSpPr>
          <p:cNvPr id="129" name="Group 128">
            <a:extLst>
              <a:ext uri="{FF2B5EF4-FFF2-40B4-BE49-F238E27FC236}">
                <a16:creationId xmlns:a16="http://schemas.microsoft.com/office/drawing/2014/main" id="{33475873-1909-F649-A643-DFFF77ECF966}"/>
              </a:ext>
            </a:extLst>
          </p:cNvPr>
          <p:cNvGrpSpPr/>
          <p:nvPr/>
        </p:nvGrpSpPr>
        <p:grpSpPr>
          <a:xfrm>
            <a:off x="5398860" y="4614412"/>
            <a:ext cx="5770816" cy="1113459"/>
            <a:chOff x="5398860" y="4614412"/>
            <a:chExt cx="5770816" cy="1113459"/>
          </a:xfrm>
        </p:grpSpPr>
        <p:sp>
          <p:nvSpPr>
            <p:cNvPr id="72" name="Text Box 14">
              <a:extLst>
                <a:ext uri="{FF2B5EF4-FFF2-40B4-BE49-F238E27FC236}">
                  <a16:creationId xmlns:a16="http://schemas.microsoft.com/office/drawing/2014/main" id="{394540FC-9B80-C049-964F-3AEAF7A4BA2D}"/>
                </a:ext>
              </a:extLst>
            </p:cNvPr>
            <p:cNvSpPr txBox="1">
              <a:spLocks noChangeArrowheads="1"/>
            </p:cNvSpPr>
            <p:nvPr/>
          </p:nvSpPr>
          <p:spPr bwMode="auto">
            <a:xfrm>
              <a:off x="5398860" y="4614412"/>
              <a:ext cx="2005013" cy="10064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data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(variable length)</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125" name="TextBox 124">
              <a:extLst>
                <a:ext uri="{FF2B5EF4-FFF2-40B4-BE49-F238E27FC236}">
                  <a16:creationId xmlns:a16="http://schemas.microsoft.com/office/drawing/2014/main" id="{5CEFBFE2-D6C5-6C4B-85CD-C2B1704479E4}"/>
                </a:ext>
              </a:extLst>
            </p:cNvPr>
            <p:cNvSpPr txBox="1"/>
            <p:nvPr/>
          </p:nvSpPr>
          <p:spPr>
            <a:xfrm>
              <a:off x="8980285" y="4638342"/>
              <a:ext cx="2189391" cy="1089529"/>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data sent by application into TCP socket</a:t>
              </a:r>
            </a:p>
          </p:txBody>
        </p:sp>
        <p:cxnSp>
          <p:nvCxnSpPr>
            <p:cNvPr id="127" name="Straight Connector 126">
              <a:extLst>
                <a:ext uri="{FF2B5EF4-FFF2-40B4-BE49-F238E27FC236}">
                  <a16:creationId xmlns:a16="http://schemas.microsoft.com/office/drawing/2014/main" id="{C6493B77-D766-824F-B26A-A73B9CE92231}"/>
                </a:ext>
              </a:extLst>
            </p:cNvPr>
            <p:cNvCxnSpPr>
              <a:cxnSpLocks/>
            </p:cNvCxnSpPr>
            <p:nvPr/>
          </p:nvCxnSpPr>
          <p:spPr>
            <a:xfrm>
              <a:off x="6727821" y="5150307"/>
              <a:ext cx="2149479"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BF59DCBE-5CE4-3C4C-AE43-7FF674B5D23E}"/>
              </a:ext>
            </a:extLst>
          </p:cNvPr>
          <p:cNvGrpSpPr/>
          <p:nvPr/>
        </p:nvGrpSpPr>
        <p:grpSpPr>
          <a:xfrm>
            <a:off x="230393" y="1952743"/>
            <a:ext cx="7771793" cy="1241280"/>
            <a:chOff x="230393" y="1952743"/>
            <a:chExt cx="7771793" cy="1241280"/>
          </a:xfrm>
        </p:grpSpPr>
        <p:sp>
          <p:nvSpPr>
            <p:cNvPr id="137" name="Text Box 35">
              <a:extLst>
                <a:ext uri="{FF2B5EF4-FFF2-40B4-BE49-F238E27FC236}">
                  <a16:creationId xmlns:a16="http://schemas.microsoft.com/office/drawing/2014/main" id="{56F627F0-D04E-AD42-8864-F7B517B4A587}"/>
                </a:ext>
              </a:extLst>
            </p:cNvPr>
            <p:cNvSpPr txBox="1">
              <a:spLocks noChangeArrowheads="1"/>
            </p:cNvSpPr>
            <p:nvPr/>
          </p:nvSpPr>
          <p:spPr bwMode="auto">
            <a:xfrm>
              <a:off x="5447297" y="2855469"/>
              <a:ext cx="303288"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A</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grpSp>
          <p:nvGrpSpPr>
            <p:cNvPr id="15" name="Group 14">
              <a:extLst>
                <a:ext uri="{FF2B5EF4-FFF2-40B4-BE49-F238E27FC236}">
                  <a16:creationId xmlns:a16="http://schemas.microsoft.com/office/drawing/2014/main" id="{3379D87E-87A4-BA4A-B25D-D60B162F998C}"/>
                </a:ext>
              </a:extLst>
            </p:cNvPr>
            <p:cNvGrpSpPr/>
            <p:nvPr/>
          </p:nvGrpSpPr>
          <p:grpSpPr>
            <a:xfrm>
              <a:off x="230393" y="1952743"/>
              <a:ext cx="7771793" cy="971860"/>
              <a:chOff x="217867" y="1965269"/>
              <a:chExt cx="7771793" cy="971860"/>
            </a:xfrm>
          </p:grpSpPr>
          <p:sp>
            <p:nvSpPr>
              <p:cNvPr id="75" name="Text Box 17">
                <a:extLst>
                  <a:ext uri="{FF2B5EF4-FFF2-40B4-BE49-F238E27FC236}">
                    <a16:creationId xmlns:a16="http://schemas.microsoft.com/office/drawing/2014/main" id="{0864898F-71F3-8C4E-ACBC-273A8F765CF5}"/>
                  </a:ext>
                </a:extLst>
              </p:cNvPr>
              <p:cNvSpPr txBox="1">
                <a:spLocks noChangeArrowheads="1"/>
              </p:cNvSpPr>
              <p:nvPr/>
            </p:nvSpPr>
            <p:spPr bwMode="auto">
              <a:xfrm>
                <a:off x="4579710" y="2430012"/>
                <a:ext cx="3409950"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acknowledgement number</a:t>
                </a:r>
              </a:p>
            </p:txBody>
          </p:sp>
          <p:sp>
            <p:nvSpPr>
              <p:cNvPr id="119" name="Text Box 42">
                <a:extLst>
                  <a:ext uri="{FF2B5EF4-FFF2-40B4-BE49-F238E27FC236}">
                    <a16:creationId xmlns:a16="http://schemas.microsoft.com/office/drawing/2014/main" id="{C0762B76-1537-D346-8718-8BAF6E1F14E0}"/>
                  </a:ext>
                </a:extLst>
              </p:cNvPr>
              <p:cNvSpPr txBox="1">
                <a:spLocks noChangeArrowheads="1"/>
              </p:cNvSpPr>
              <p:nvPr/>
            </p:nvSpPr>
            <p:spPr bwMode="auto">
              <a:xfrm>
                <a:off x="217867" y="1965269"/>
                <a:ext cx="3287333" cy="701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ACK: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seq # of next expected byte; A bit: this is an ACK</a:t>
                </a:r>
                <a:endParaRPr kumimoji="0" lang="en-US" sz="11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30" name="Line 46">
                <a:extLst>
                  <a:ext uri="{FF2B5EF4-FFF2-40B4-BE49-F238E27FC236}">
                    <a16:creationId xmlns:a16="http://schemas.microsoft.com/office/drawing/2014/main" id="{412FF679-1D4F-2847-94BC-15BFC61FB4F3}"/>
                  </a:ext>
                </a:extLst>
              </p:cNvPr>
              <p:cNvSpPr>
                <a:spLocks noChangeShapeType="1"/>
              </p:cNvSpPr>
              <p:nvPr/>
            </p:nvSpPr>
            <p:spPr bwMode="auto">
              <a:xfrm>
                <a:off x="3505200" y="2417523"/>
                <a:ext cx="2076276" cy="519606"/>
              </a:xfrm>
              <a:custGeom>
                <a:avLst/>
                <a:gdLst>
                  <a:gd name="connsiteX0" fmla="*/ 0 w 2082626"/>
                  <a:gd name="connsiteY0" fmla="*/ 0 h 560881"/>
                  <a:gd name="connsiteX1" fmla="*/ 2082626 w 2082626"/>
                  <a:gd name="connsiteY1" fmla="*/ 560881 h 560881"/>
                  <a:gd name="connsiteX0" fmla="*/ 0 w 2076276"/>
                  <a:gd name="connsiteY0" fmla="*/ 0 h 519606"/>
                  <a:gd name="connsiteX1" fmla="*/ 2076276 w 2076276"/>
                  <a:gd name="connsiteY1" fmla="*/ 519606 h 519606"/>
                </a:gdLst>
                <a:ahLst/>
                <a:cxnLst>
                  <a:cxn ang="0">
                    <a:pos x="connsiteX0" y="connsiteY0"/>
                  </a:cxn>
                  <a:cxn ang="0">
                    <a:pos x="connsiteX1" y="connsiteY1"/>
                  </a:cxn>
                </a:cxnLst>
                <a:rect l="l" t="t" r="r" b="b"/>
                <a:pathLst>
                  <a:path w="2076276" h="519606">
                    <a:moveTo>
                      <a:pt x="0" y="0"/>
                    </a:moveTo>
                    <a:cubicBezTo>
                      <a:pt x="694209" y="186960"/>
                      <a:pt x="1382067" y="332646"/>
                      <a:pt x="2076276" y="519606"/>
                    </a:cubicBezTo>
                  </a:path>
                </a:pathLst>
              </a:cu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9" name="Line 46">
                <a:extLst>
                  <a:ext uri="{FF2B5EF4-FFF2-40B4-BE49-F238E27FC236}">
                    <a16:creationId xmlns:a16="http://schemas.microsoft.com/office/drawing/2014/main" id="{EB8BFD18-324C-2547-AC63-1A0429ECFF56}"/>
                  </a:ext>
                </a:extLst>
              </p:cNvPr>
              <p:cNvSpPr>
                <a:spLocks noChangeShapeType="1"/>
              </p:cNvSpPr>
              <p:nvPr/>
            </p:nvSpPr>
            <p:spPr bwMode="auto">
              <a:xfrm>
                <a:off x="3505200" y="2404996"/>
                <a:ext cx="1263476" cy="215853"/>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9" name="Group 18">
            <a:extLst>
              <a:ext uri="{FF2B5EF4-FFF2-40B4-BE49-F238E27FC236}">
                <a16:creationId xmlns:a16="http://schemas.microsoft.com/office/drawing/2014/main" id="{953AA9D9-F43E-B546-80D0-95A95FF3FD84}"/>
              </a:ext>
            </a:extLst>
          </p:cNvPr>
          <p:cNvGrpSpPr/>
          <p:nvPr/>
        </p:nvGrpSpPr>
        <p:grpSpPr>
          <a:xfrm>
            <a:off x="1895418" y="3659802"/>
            <a:ext cx="5828956" cy="1090980"/>
            <a:chOff x="1895418" y="3659802"/>
            <a:chExt cx="5828956" cy="1090980"/>
          </a:xfrm>
        </p:grpSpPr>
        <p:sp>
          <p:nvSpPr>
            <p:cNvPr id="98" name="Text Box 40">
              <a:extLst>
                <a:ext uri="{FF2B5EF4-FFF2-40B4-BE49-F238E27FC236}">
                  <a16:creationId xmlns:a16="http://schemas.microsoft.com/office/drawing/2014/main" id="{CF922213-3DD4-4C4D-B198-ADF3A29EDBE7}"/>
                </a:ext>
              </a:extLst>
            </p:cNvPr>
            <p:cNvSpPr txBox="1">
              <a:spLocks noChangeArrowheads="1"/>
            </p:cNvSpPr>
            <p:nvPr/>
          </p:nvSpPr>
          <p:spPr bwMode="auto">
            <a:xfrm>
              <a:off x="4830361" y="3659802"/>
              <a:ext cx="2894013" cy="40011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cs typeface="+mn-cs"/>
                </a:rPr>
                <a:t>options (variable length)</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cs typeface="+mn-cs"/>
              </a:endParaRPr>
            </a:p>
          </p:txBody>
        </p:sp>
        <p:sp>
          <p:nvSpPr>
            <p:cNvPr id="99" name="Text Box 42">
              <a:extLst>
                <a:ext uri="{FF2B5EF4-FFF2-40B4-BE49-F238E27FC236}">
                  <a16:creationId xmlns:a16="http://schemas.microsoft.com/office/drawing/2014/main" id="{0BC58028-06B7-1A4E-8510-AE6EC1534B60}"/>
                </a:ext>
              </a:extLst>
            </p:cNvPr>
            <p:cNvSpPr txBox="1">
              <a:spLocks noChangeArrowheads="1"/>
            </p:cNvSpPr>
            <p:nvPr/>
          </p:nvSpPr>
          <p:spPr bwMode="auto">
            <a:xfrm>
              <a:off x="1895418" y="4326050"/>
              <a:ext cx="1688926"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options</a:t>
              </a:r>
              <a:endPar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cxnSp>
          <p:nvCxnSpPr>
            <p:cNvPr id="7" name="Straight Connector 6">
              <a:extLst>
                <a:ext uri="{FF2B5EF4-FFF2-40B4-BE49-F238E27FC236}">
                  <a16:creationId xmlns:a16="http://schemas.microsoft.com/office/drawing/2014/main" id="{163A6281-16AF-5F4C-91CB-DC46FB513501}"/>
                </a:ext>
              </a:extLst>
            </p:cNvPr>
            <p:cNvCxnSpPr>
              <a:cxnSpLocks/>
              <a:stCxn id="99" idx="3"/>
              <a:endCxn id="98" idx="1"/>
            </p:cNvCxnSpPr>
            <p:nvPr/>
          </p:nvCxnSpPr>
          <p:spPr>
            <a:xfrm flipV="1">
              <a:off x="3584344" y="3859857"/>
              <a:ext cx="1246017" cy="678559"/>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F2A3E3DD-D73E-3547-B33E-7D97BEE9201E}"/>
              </a:ext>
            </a:extLst>
          </p:cNvPr>
          <p:cNvGrpSpPr/>
          <p:nvPr/>
        </p:nvGrpSpPr>
        <p:grpSpPr>
          <a:xfrm>
            <a:off x="318075" y="2819126"/>
            <a:ext cx="4456458" cy="424732"/>
            <a:chOff x="318075" y="2819126"/>
            <a:chExt cx="4456458" cy="424732"/>
          </a:xfrm>
        </p:grpSpPr>
        <p:sp>
          <p:nvSpPr>
            <p:cNvPr id="95" name="Text Box 37">
              <a:extLst>
                <a:ext uri="{FF2B5EF4-FFF2-40B4-BE49-F238E27FC236}">
                  <a16:creationId xmlns:a16="http://schemas.microsoft.com/office/drawing/2014/main" id="{71EB8016-A1DB-1C48-954C-FFBE5CF06DD6}"/>
                </a:ext>
              </a:extLst>
            </p:cNvPr>
            <p:cNvSpPr txBox="1">
              <a:spLocks noChangeArrowheads="1"/>
            </p:cNvSpPr>
            <p:nvPr/>
          </p:nvSpPr>
          <p:spPr bwMode="auto">
            <a:xfrm>
              <a:off x="4278884" y="2826980"/>
              <a:ext cx="495649" cy="40767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Calibri"/>
                  <a:ea typeface="ＭＳ Ｐゴシック" charset="0"/>
                  <a:cs typeface="+mn-cs"/>
                </a:rPr>
                <a:t>head</a:t>
              </a:r>
            </a:p>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1200" b="0" i="0" u="none" strike="noStrike" kern="1200" cap="none" spc="0" normalizeH="0" baseline="0" noProof="0" dirty="0" err="1">
                  <a:ln>
                    <a:noFill/>
                  </a:ln>
                  <a:solidFill>
                    <a:srgbClr val="000000"/>
                  </a:solidFill>
                  <a:effectLst/>
                  <a:uLnTx/>
                  <a:uFillTx/>
                  <a:latin typeface="Calibri"/>
                  <a:ea typeface="ＭＳ Ｐゴシック" charset="0"/>
                  <a:cs typeface="+mn-cs"/>
                </a:rPr>
                <a:t>len</a:t>
              </a:r>
              <a:endPar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93" name="Text Box 42">
              <a:extLst>
                <a:ext uri="{FF2B5EF4-FFF2-40B4-BE49-F238E27FC236}">
                  <a16:creationId xmlns:a16="http://schemas.microsoft.com/office/drawing/2014/main" id="{23616F6F-F6F8-274A-8F63-2AC8E94CAB0A}"/>
                </a:ext>
              </a:extLst>
            </p:cNvPr>
            <p:cNvSpPr txBox="1">
              <a:spLocks noChangeArrowheads="1"/>
            </p:cNvSpPr>
            <p:nvPr/>
          </p:nvSpPr>
          <p:spPr bwMode="auto">
            <a:xfrm>
              <a:off x="318075" y="2819126"/>
              <a:ext cx="3287333"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length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(of TCP header)</a:t>
              </a:r>
            </a:p>
          </p:txBody>
        </p:sp>
        <p:cxnSp>
          <p:nvCxnSpPr>
            <p:cNvPr id="100" name="Straight Connector 99">
              <a:extLst>
                <a:ext uri="{FF2B5EF4-FFF2-40B4-BE49-F238E27FC236}">
                  <a16:creationId xmlns:a16="http://schemas.microsoft.com/office/drawing/2014/main" id="{D004F6AA-C795-934B-B4F0-CA6FD9652FA1}"/>
                </a:ext>
              </a:extLst>
            </p:cNvPr>
            <p:cNvCxnSpPr>
              <a:cxnSpLocks/>
            </p:cNvCxnSpPr>
            <p:nvPr/>
          </p:nvCxnSpPr>
          <p:spPr>
            <a:xfrm>
              <a:off x="3544867" y="3031480"/>
              <a:ext cx="783888"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B36175C2-99D1-404D-ADB0-0C09C4338566}"/>
              </a:ext>
            </a:extLst>
          </p:cNvPr>
          <p:cNvGrpSpPr/>
          <p:nvPr/>
        </p:nvGrpSpPr>
        <p:grpSpPr>
          <a:xfrm>
            <a:off x="-24878" y="3174115"/>
            <a:ext cx="6031751" cy="424732"/>
            <a:chOff x="-24878" y="3174115"/>
            <a:chExt cx="6031751" cy="424732"/>
          </a:xfrm>
        </p:grpSpPr>
        <p:sp>
          <p:nvSpPr>
            <p:cNvPr id="82" name="Text Box 24">
              <a:extLst>
                <a:ext uri="{FF2B5EF4-FFF2-40B4-BE49-F238E27FC236}">
                  <a16:creationId xmlns:a16="http://schemas.microsoft.com/office/drawing/2014/main" id="{DA04993C-122C-384A-9568-6515DE95D883}"/>
                </a:ext>
              </a:extLst>
            </p:cNvPr>
            <p:cNvSpPr txBox="1">
              <a:spLocks noChangeArrowheads="1"/>
            </p:cNvSpPr>
            <p:nvPr/>
          </p:nvSpPr>
          <p:spPr bwMode="auto">
            <a:xfrm>
              <a:off x="4794023" y="3203124"/>
              <a:ext cx="12128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mn-cs"/>
                </a:rPr>
                <a:t>checksum</a:t>
              </a:r>
            </a:p>
          </p:txBody>
        </p:sp>
        <p:sp>
          <p:nvSpPr>
            <p:cNvPr id="109" name="Text Box 51">
              <a:extLst>
                <a:ext uri="{FF2B5EF4-FFF2-40B4-BE49-F238E27FC236}">
                  <a16:creationId xmlns:a16="http://schemas.microsoft.com/office/drawing/2014/main" id="{CE090396-5F4D-6E4E-AA9C-2778A62E73B2}"/>
                </a:ext>
              </a:extLst>
            </p:cNvPr>
            <p:cNvSpPr txBox="1">
              <a:spLocks noChangeArrowheads="1"/>
            </p:cNvSpPr>
            <p:nvPr/>
          </p:nvSpPr>
          <p:spPr bwMode="auto">
            <a:xfrm>
              <a:off x="-24878" y="3174115"/>
              <a:ext cx="3595495"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Internet</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checksum</a:t>
              </a:r>
            </a:p>
          </p:txBody>
        </p:sp>
        <p:cxnSp>
          <p:nvCxnSpPr>
            <p:cNvPr id="101" name="Straight Connector 100">
              <a:extLst>
                <a:ext uri="{FF2B5EF4-FFF2-40B4-BE49-F238E27FC236}">
                  <a16:creationId xmlns:a16="http://schemas.microsoft.com/office/drawing/2014/main" id="{4F87AC36-0055-DB45-A995-89129C5BB34A}"/>
                </a:ext>
              </a:extLst>
            </p:cNvPr>
            <p:cNvCxnSpPr>
              <a:cxnSpLocks/>
              <a:stCxn id="109" idx="3"/>
              <a:endCxn id="82" idx="1"/>
            </p:cNvCxnSpPr>
            <p:nvPr/>
          </p:nvCxnSpPr>
          <p:spPr>
            <a:xfrm>
              <a:off x="3570617" y="3386481"/>
              <a:ext cx="1223406"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66" name="Line 10">
            <a:extLst>
              <a:ext uri="{FF2B5EF4-FFF2-40B4-BE49-F238E27FC236}">
                <a16:creationId xmlns:a16="http://schemas.microsoft.com/office/drawing/2014/main" id="{A7BD37B6-D73B-A04D-BDC5-AC47A5470DF4}"/>
              </a:ext>
            </a:extLst>
          </p:cNvPr>
          <p:cNvSpPr>
            <a:spLocks noChangeShapeType="1"/>
          </p:cNvSpPr>
          <p:nvPr/>
        </p:nvSpPr>
        <p:spPr bwMode="auto">
          <a:xfrm flipH="1" flipV="1">
            <a:off x="6289447" y="1679374"/>
            <a:ext cx="1761" cy="365184"/>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4" name="Line 26">
            <a:extLst>
              <a:ext uri="{FF2B5EF4-FFF2-40B4-BE49-F238E27FC236}">
                <a16:creationId xmlns:a16="http://schemas.microsoft.com/office/drawing/2014/main" id="{E9E32468-C9DF-C94D-9DAD-F82B75D02C08}"/>
              </a:ext>
            </a:extLst>
          </p:cNvPr>
          <p:cNvSpPr>
            <a:spLocks noChangeShapeType="1"/>
          </p:cNvSpPr>
          <p:nvPr/>
        </p:nvSpPr>
        <p:spPr bwMode="auto">
          <a:xfrm flipV="1">
            <a:off x="6150711" y="2804662"/>
            <a:ext cx="0" cy="392112"/>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5" name="Line 27">
            <a:extLst>
              <a:ext uri="{FF2B5EF4-FFF2-40B4-BE49-F238E27FC236}">
                <a16:creationId xmlns:a16="http://schemas.microsoft.com/office/drawing/2014/main" id="{595D2D86-0F8D-4945-A03B-3D969A9DA275}"/>
              </a:ext>
            </a:extLst>
          </p:cNvPr>
          <p:cNvSpPr>
            <a:spLocks noChangeShapeType="1"/>
          </p:cNvSpPr>
          <p:nvPr/>
        </p:nvSpPr>
        <p:spPr bwMode="auto">
          <a:xfrm flipV="1">
            <a:off x="5992924"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86" name="Line 28">
            <a:extLst>
              <a:ext uri="{FF2B5EF4-FFF2-40B4-BE49-F238E27FC236}">
                <a16:creationId xmlns:a16="http://schemas.microsoft.com/office/drawing/2014/main" id="{480E04C4-4E6B-614E-B6E0-47722F1E738E}"/>
              </a:ext>
            </a:extLst>
          </p:cNvPr>
          <p:cNvSpPr>
            <a:spLocks noChangeShapeType="1"/>
          </p:cNvSpPr>
          <p:nvPr/>
        </p:nvSpPr>
        <p:spPr bwMode="auto">
          <a:xfrm flipV="1">
            <a:off x="5830374" y="2809424"/>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grpSp>
        <p:nvGrpSpPr>
          <p:cNvPr id="28" name="Group 27">
            <a:extLst>
              <a:ext uri="{FF2B5EF4-FFF2-40B4-BE49-F238E27FC236}">
                <a16:creationId xmlns:a16="http://schemas.microsoft.com/office/drawing/2014/main" id="{D7BB42C1-3F72-AF44-97A0-27D00776292C}"/>
              </a:ext>
            </a:extLst>
          </p:cNvPr>
          <p:cNvGrpSpPr/>
          <p:nvPr/>
        </p:nvGrpSpPr>
        <p:grpSpPr>
          <a:xfrm>
            <a:off x="172543" y="2863949"/>
            <a:ext cx="6190466" cy="2660551"/>
            <a:chOff x="172543" y="2863949"/>
            <a:chExt cx="6190466" cy="2660551"/>
          </a:xfrm>
        </p:grpSpPr>
        <p:sp>
          <p:nvSpPr>
            <p:cNvPr id="102" name="Text Box 44">
              <a:extLst>
                <a:ext uri="{FF2B5EF4-FFF2-40B4-BE49-F238E27FC236}">
                  <a16:creationId xmlns:a16="http://schemas.microsoft.com/office/drawing/2014/main" id="{26B4BE77-FB6F-AB48-BDB1-C2E23D5564F9}"/>
                </a:ext>
              </a:extLst>
            </p:cNvPr>
            <p:cNvSpPr txBox="1">
              <a:spLocks noChangeArrowheads="1"/>
            </p:cNvSpPr>
            <p:nvPr/>
          </p:nvSpPr>
          <p:spPr bwMode="auto">
            <a:xfrm>
              <a:off x="172543" y="4822769"/>
              <a:ext cx="3419248" cy="701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RST, SYN, FIN: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connection management</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06" name="Freeform 48">
              <a:extLst>
                <a:ext uri="{FF2B5EF4-FFF2-40B4-BE49-F238E27FC236}">
                  <a16:creationId xmlns:a16="http://schemas.microsoft.com/office/drawing/2014/main" id="{60B1CDA3-93F4-6C43-A635-618B9929B512}"/>
                </a:ext>
              </a:extLst>
            </p:cNvPr>
            <p:cNvSpPr>
              <a:spLocks/>
            </p:cNvSpPr>
            <p:nvPr/>
          </p:nvSpPr>
          <p:spPr bwMode="auto">
            <a:xfrm>
              <a:off x="3558336" y="3152325"/>
              <a:ext cx="2678659" cy="2026938"/>
            </a:xfrm>
            <a:custGeom>
              <a:avLst/>
              <a:gdLst>
                <a:gd name="T0" fmla="*/ 0 w 1458"/>
                <a:gd name="T1" fmla="*/ 2147483647 h 444"/>
                <a:gd name="T2" fmla="*/ 2147483647 w 1458"/>
                <a:gd name="T3" fmla="*/ 0 h 444"/>
                <a:gd name="T4" fmla="*/ 2147483647 w 1458"/>
                <a:gd name="T5" fmla="*/ 2147483647 h 444"/>
                <a:gd name="T6" fmla="*/ 0 60000 65536"/>
                <a:gd name="T7" fmla="*/ 0 60000 65536"/>
                <a:gd name="T8" fmla="*/ 0 60000 65536"/>
                <a:gd name="connsiteX0" fmla="*/ 0 w 10533"/>
                <a:gd name="connsiteY0" fmla="*/ 10875 h 10875"/>
                <a:gd name="connsiteX1" fmla="*/ 9093 w 10533"/>
                <a:gd name="connsiteY1" fmla="*/ 0 h 10875"/>
                <a:gd name="connsiteX2" fmla="*/ 10533 w 10533"/>
                <a:gd name="connsiteY2" fmla="*/ 135 h 10875"/>
                <a:gd name="connsiteX0" fmla="*/ 0 w 11345"/>
                <a:gd name="connsiteY0" fmla="*/ 13363 h 13363"/>
                <a:gd name="connsiteX1" fmla="*/ 9905 w 11345"/>
                <a:gd name="connsiteY1" fmla="*/ 0 h 13363"/>
                <a:gd name="connsiteX2" fmla="*/ 11345 w 11345"/>
                <a:gd name="connsiteY2" fmla="*/ 135 h 13363"/>
                <a:gd name="connsiteX0" fmla="*/ 0 w 11465"/>
                <a:gd name="connsiteY0" fmla="*/ 23977 h 23977"/>
                <a:gd name="connsiteX1" fmla="*/ 10025 w 11465"/>
                <a:gd name="connsiteY1" fmla="*/ 0 h 23977"/>
                <a:gd name="connsiteX2" fmla="*/ 11465 w 11465"/>
                <a:gd name="connsiteY2" fmla="*/ 135 h 23977"/>
                <a:gd name="connsiteX0" fmla="*/ 0 w 11405"/>
                <a:gd name="connsiteY0" fmla="*/ 28694 h 28694"/>
                <a:gd name="connsiteX1" fmla="*/ 9965 w 11405"/>
                <a:gd name="connsiteY1" fmla="*/ 0 h 28694"/>
                <a:gd name="connsiteX2" fmla="*/ 11405 w 11405"/>
                <a:gd name="connsiteY2" fmla="*/ 135 h 28694"/>
                <a:gd name="connsiteX0" fmla="*/ 0 w 11391"/>
                <a:gd name="connsiteY0" fmla="*/ 28694 h 28694"/>
                <a:gd name="connsiteX1" fmla="*/ 9965 w 11391"/>
                <a:gd name="connsiteY1" fmla="*/ 0 h 28694"/>
                <a:gd name="connsiteX2" fmla="*/ 11391 w 11391"/>
                <a:gd name="connsiteY2" fmla="*/ 0 h 28694"/>
                <a:gd name="connsiteX0" fmla="*/ 0 w 11877"/>
                <a:gd name="connsiteY0" fmla="*/ 32885 h 32885"/>
                <a:gd name="connsiteX1" fmla="*/ 10451 w 11877"/>
                <a:gd name="connsiteY1" fmla="*/ 0 h 32885"/>
                <a:gd name="connsiteX2" fmla="*/ 11877 w 11877"/>
                <a:gd name="connsiteY2" fmla="*/ 0 h 32885"/>
                <a:gd name="connsiteX0" fmla="*/ 0 w 11573"/>
                <a:gd name="connsiteY0" fmla="*/ 32885 h 32885"/>
                <a:gd name="connsiteX1" fmla="*/ 10147 w 11573"/>
                <a:gd name="connsiteY1" fmla="*/ 0 h 32885"/>
                <a:gd name="connsiteX2" fmla="*/ 11573 w 11573"/>
                <a:gd name="connsiteY2" fmla="*/ 0 h 32885"/>
                <a:gd name="connsiteX0" fmla="*/ 0 w 11573"/>
                <a:gd name="connsiteY0" fmla="*/ 28757 h 28757"/>
                <a:gd name="connsiteX1" fmla="*/ 10147 w 11573"/>
                <a:gd name="connsiteY1" fmla="*/ 0 h 28757"/>
                <a:gd name="connsiteX2" fmla="*/ 11573 w 11573"/>
                <a:gd name="connsiteY2" fmla="*/ 0 h 28757"/>
              </a:gdLst>
              <a:ahLst/>
              <a:cxnLst>
                <a:cxn ang="0">
                  <a:pos x="connsiteX0" y="connsiteY0"/>
                </a:cxn>
                <a:cxn ang="0">
                  <a:pos x="connsiteX1" y="connsiteY1"/>
                </a:cxn>
                <a:cxn ang="0">
                  <a:pos x="connsiteX2" y="connsiteY2"/>
                </a:cxn>
              </a:cxnLst>
              <a:rect l="l" t="t" r="r" b="b"/>
              <a:pathLst>
                <a:path w="11573" h="28757">
                  <a:moveTo>
                    <a:pt x="0" y="28757"/>
                  </a:moveTo>
                  <a:lnTo>
                    <a:pt x="10147" y="0"/>
                  </a:lnTo>
                  <a:lnTo>
                    <a:pt x="11573" y="0"/>
                  </a:lnTo>
                </a:path>
              </a:pathLst>
            </a:custGeom>
            <a:noFill/>
            <a:ln w="19050" cap="flat" cmpd="sng">
              <a:solidFill>
                <a:srgbClr val="C0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7" name="Group 26">
              <a:extLst>
                <a:ext uri="{FF2B5EF4-FFF2-40B4-BE49-F238E27FC236}">
                  <a16:creationId xmlns:a16="http://schemas.microsoft.com/office/drawing/2014/main" id="{879AF9A6-0FEF-B247-BE32-9C9E788D06B7}"/>
                </a:ext>
              </a:extLst>
            </p:cNvPr>
            <p:cNvGrpSpPr/>
            <p:nvPr/>
          </p:nvGrpSpPr>
          <p:grpSpPr>
            <a:xfrm>
              <a:off x="5775299" y="2863949"/>
              <a:ext cx="587710" cy="339181"/>
              <a:chOff x="5775299" y="2863949"/>
              <a:chExt cx="587710" cy="339181"/>
            </a:xfrm>
          </p:grpSpPr>
          <p:sp>
            <p:nvSpPr>
              <p:cNvPr id="104" name="Text Box 25">
                <a:extLst>
                  <a:ext uri="{FF2B5EF4-FFF2-40B4-BE49-F238E27FC236}">
                    <a16:creationId xmlns:a16="http://schemas.microsoft.com/office/drawing/2014/main" id="{1E9027CA-7A6A-B448-891E-3892BD3436EF}"/>
                  </a:ext>
                </a:extLst>
              </p:cNvPr>
              <p:cNvSpPr txBox="1">
                <a:spLocks noChangeArrowheads="1"/>
              </p:cNvSpPr>
              <p:nvPr/>
            </p:nvSpPr>
            <p:spPr bwMode="auto">
              <a:xfrm>
                <a:off x="6083766" y="2864576"/>
                <a:ext cx="279243"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F</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105" name="Text Box 32">
                <a:extLst>
                  <a:ext uri="{FF2B5EF4-FFF2-40B4-BE49-F238E27FC236}">
                    <a16:creationId xmlns:a16="http://schemas.microsoft.com/office/drawing/2014/main" id="{BF401CFD-599A-5C4B-A029-67CB6B08DBD3}"/>
                  </a:ext>
                </a:extLst>
              </p:cNvPr>
              <p:cNvSpPr txBox="1">
                <a:spLocks noChangeArrowheads="1"/>
              </p:cNvSpPr>
              <p:nvPr/>
            </p:nvSpPr>
            <p:spPr bwMode="auto">
              <a:xfrm>
                <a:off x="5939184" y="2863949"/>
                <a:ext cx="279243"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S</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112" name="Text Box 33">
                <a:extLst>
                  <a:ext uri="{FF2B5EF4-FFF2-40B4-BE49-F238E27FC236}">
                    <a16:creationId xmlns:a16="http://schemas.microsoft.com/office/drawing/2014/main" id="{4835EFCA-3EC6-3040-AA54-B10AD772E111}"/>
                  </a:ext>
                </a:extLst>
              </p:cNvPr>
              <p:cNvSpPr txBox="1">
                <a:spLocks noChangeArrowheads="1"/>
              </p:cNvSpPr>
              <p:nvPr/>
            </p:nvSpPr>
            <p:spPr bwMode="auto">
              <a:xfrm>
                <a:off x="5775299" y="2863950"/>
                <a:ext cx="296876"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R</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grpSp>
      </p:grpSp>
      <p:grpSp>
        <p:nvGrpSpPr>
          <p:cNvPr id="25" name="Group 24">
            <a:extLst>
              <a:ext uri="{FF2B5EF4-FFF2-40B4-BE49-F238E27FC236}">
                <a16:creationId xmlns:a16="http://schemas.microsoft.com/office/drawing/2014/main" id="{3AF86AF7-F0A9-0D49-BD66-0BCBA2EFC273}"/>
              </a:ext>
            </a:extLst>
          </p:cNvPr>
          <p:cNvGrpSpPr/>
          <p:nvPr/>
        </p:nvGrpSpPr>
        <p:grpSpPr>
          <a:xfrm>
            <a:off x="5277007" y="2859957"/>
            <a:ext cx="2976178" cy="719405"/>
            <a:chOff x="5277007" y="2859957"/>
            <a:chExt cx="2976178" cy="719405"/>
          </a:xfrm>
        </p:grpSpPr>
        <p:sp>
          <p:nvSpPr>
            <p:cNvPr id="81" name="Text Box 23">
              <a:extLst>
                <a:ext uri="{FF2B5EF4-FFF2-40B4-BE49-F238E27FC236}">
                  <a16:creationId xmlns:a16="http://schemas.microsoft.com/office/drawing/2014/main" id="{81D77D1D-D542-E748-880E-847E52816584}"/>
                </a:ext>
              </a:extLst>
            </p:cNvPr>
            <p:cNvSpPr txBox="1">
              <a:spLocks noChangeArrowheads="1"/>
            </p:cNvSpPr>
            <p:nvPr/>
          </p:nvSpPr>
          <p:spPr bwMode="auto">
            <a:xfrm>
              <a:off x="6430735" y="3212649"/>
              <a:ext cx="1822450"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err="1">
                  <a:ln>
                    <a:noFill/>
                  </a:ln>
                  <a:solidFill>
                    <a:prstClr val="white">
                      <a:lumMod val="75000"/>
                    </a:prstClr>
                  </a:solidFill>
                  <a:effectLst/>
                  <a:uLnTx/>
                  <a:uFillTx/>
                  <a:latin typeface="Arial" charset="0"/>
                  <a:ea typeface="ＭＳ Ｐゴシック" charset="0"/>
                  <a:cs typeface="+mn-cs"/>
                </a:rPr>
                <a:t>Urg</a:t>
              </a:r>
              <a:r>
                <a:rPr kumimoji="0" lang="en-US" sz="1800" b="0" i="0" u="none" strike="noStrike" kern="1200" cap="none" spc="0" normalizeH="0" baseline="0" noProof="0" dirty="0">
                  <a:ln>
                    <a:noFill/>
                  </a:ln>
                  <a:solidFill>
                    <a:prstClr val="white">
                      <a:lumMod val="75000"/>
                    </a:prstClr>
                  </a:solidFill>
                  <a:effectLst/>
                  <a:uLnTx/>
                  <a:uFillTx/>
                  <a:latin typeface="Arial" charset="0"/>
                  <a:ea typeface="ＭＳ Ｐゴシック" charset="0"/>
                  <a:cs typeface="+mn-cs"/>
                </a:rPr>
                <a:t> data pointer</a:t>
              </a:r>
            </a:p>
          </p:txBody>
        </p:sp>
        <p:grpSp>
          <p:nvGrpSpPr>
            <p:cNvPr id="20" name="Group 19">
              <a:extLst>
                <a:ext uri="{FF2B5EF4-FFF2-40B4-BE49-F238E27FC236}">
                  <a16:creationId xmlns:a16="http://schemas.microsoft.com/office/drawing/2014/main" id="{B4F94C5D-E8AA-B440-8C55-70C383D81C15}"/>
                </a:ext>
              </a:extLst>
            </p:cNvPr>
            <p:cNvGrpSpPr/>
            <p:nvPr/>
          </p:nvGrpSpPr>
          <p:grpSpPr>
            <a:xfrm>
              <a:off x="5277007" y="2859957"/>
              <a:ext cx="627836" cy="345695"/>
              <a:chOff x="5527528" y="3067992"/>
              <a:chExt cx="627836" cy="345695"/>
            </a:xfrm>
          </p:grpSpPr>
          <p:sp>
            <p:nvSpPr>
              <p:cNvPr id="114" name="Text Box 34">
                <a:extLst>
                  <a:ext uri="{FF2B5EF4-FFF2-40B4-BE49-F238E27FC236}">
                    <a16:creationId xmlns:a16="http://schemas.microsoft.com/office/drawing/2014/main" id="{7FD0470F-0A1F-AA4D-A333-01EBF41CDBEA}"/>
                  </a:ext>
                </a:extLst>
              </p:cNvPr>
              <p:cNvSpPr txBox="1">
                <a:spLocks noChangeArrowheads="1"/>
              </p:cNvSpPr>
              <p:nvPr/>
            </p:nvSpPr>
            <p:spPr bwMode="auto">
              <a:xfrm>
                <a:off x="5864900" y="3067992"/>
                <a:ext cx="290464"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rPr>
                  <a:t>P</a:t>
                </a:r>
                <a:endParaRPr kumimoji="0" lang="en-US" sz="24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endParaRPr>
              </a:p>
            </p:txBody>
          </p:sp>
          <p:sp>
            <p:nvSpPr>
              <p:cNvPr id="120" name="Text Box 36">
                <a:extLst>
                  <a:ext uri="{FF2B5EF4-FFF2-40B4-BE49-F238E27FC236}">
                    <a16:creationId xmlns:a16="http://schemas.microsoft.com/office/drawing/2014/main" id="{B48CC928-18A3-8E4E-944E-47C0F754B01D}"/>
                  </a:ext>
                </a:extLst>
              </p:cNvPr>
              <p:cNvSpPr txBox="1">
                <a:spLocks noChangeArrowheads="1"/>
              </p:cNvSpPr>
              <p:nvPr/>
            </p:nvSpPr>
            <p:spPr bwMode="auto">
              <a:xfrm>
                <a:off x="5527528" y="3075133"/>
                <a:ext cx="316112"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rPr>
                  <a:t>U</a:t>
                </a:r>
                <a:endParaRPr kumimoji="0" lang="en-US" sz="2400" b="0" i="0" u="none" strike="noStrike" kern="1200" cap="none" spc="0" normalizeH="0" baseline="0" noProof="0" dirty="0">
                  <a:ln>
                    <a:noFill/>
                  </a:ln>
                  <a:solidFill>
                    <a:prstClr val="white">
                      <a:lumMod val="65000"/>
                    </a:prstClr>
                  </a:solidFill>
                  <a:effectLst/>
                  <a:uLnTx/>
                  <a:uFillTx/>
                  <a:latin typeface="Calibri"/>
                  <a:ea typeface="ＭＳ Ｐゴシック" charset="0"/>
                  <a:cs typeface="+mn-cs"/>
                </a:endParaRPr>
              </a:p>
            </p:txBody>
          </p:sp>
        </p:grpSp>
      </p:grpSp>
      <p:sp>
        <p:nvSpPr>
          <p:cNvPr id="83" name="Line 39">
            <a:extLst>
              <a:ext uri="{FF2B5EF4-FFF2-40B4-BE49-F238E27FC236}">
                <a16:creationId xmlns:a16="http://schemas.microsoft.com/office/drawing/2014/main" id="{392B7123-3C26-1749-8AFA-C33B254E566D}"/>
              </a:ext>
            </a:extLst>
          </p:cNvPr>
          <p:cNvSpPr>
            <a:spLocks noChangeShapeType="1"/>
          </p:cNvSpPr>
          <p:nvPr/>
        </p:nvSpPr>
        <p:spPr bwMode="auto">
          <a:xfrm flipV="1">
            <a:off x="5038305" y="2821148"/>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sp>
        <p:nvSpPr>
          <p:cNvPr id="90" name="Line 39">
            <a:extLst>
              <a:ext uri="{FF2B5EF4-FFF2-40B4-BE49-F238E27FC236}">
                <a16:creationId xmlns:a16="http://schemas.microsoft.com/office/drawing/2014/main" id="{7076B497-C69A-EF44-9C73-7365E43E17C4}"/>
              </a:ext>
            </a:extLst>
          </p:cNvPr>
          <p:cNvSpPr>
            <a:spLocks noChangeShapeType="1"/>
          </p:cNvSpPr>
          <p:nvPr/>
        </p:nvSpPr>
        <p:spPr bwMode="auto">
          <a:xfrm flipV="1">
            <a:off x="5198693" y="2812182"/>
            <a:ext cx="0" cy="392113"/>
          </a:xfrm>
          <a:prstGeom prst="line">
            <a:avLst/>
          </a:prstGeom>
          <a:noFill/>
          <a:ln w="1270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Calibri"/>
              <a:ea typeface="ＭＳ Ｐゴシック" charset="0"/>
              <a:cs typeface="+mn-cs"/>
            </a:endParaRPr>
          </a:p>
        </p:txBody>
      </p:sp>
      <p:grpSp>
        <p:nvGrpSpPr>
          <p:cNvPr id="21" name="Group 20">
            <a:extLst>
              <a:ext uri="{FF2B5EF4-FFF2-40B4-BE49-F238E27FC236}">
                <a16:creationId xmlns:a16="http://schemas.microsoft.com/office/drawing/2014/main" id="{EDC6B1EF-A64F-C94C-81C5-7457A0FFD99A}"/>
              </a:ext>
            </a:extLst>
          </p:cNvPr>
          <p:cNvGrpSpPr/>
          <p:nvPr/>
        </p:nvGrpSpPr>
        <p:grpSpPr>
          <a:xfrm>
            <a:off x="182880" y="2863950"/>
            <a:ext cx="5235245" cy="1390074"/>
            <a:chOff x="182880" y="2863950"/>
            <a:chExt cx="5235245" cy="1390074"/>
          </a:xfrm>
        </p:grpSpPr>
        <p:grpSp>
          <p:nvGrpSpPr>
            <p:cNvPr id="18" name="Group 17">
              <a:extLst>
                <a:ext uri="{FF2B5EF4-FFF2-40B4-BE49-F238E27FC236}">
                  <a16:creationId xmlns:a16="http://schemas.microsoft.com/office/drawing/2014/main" id="{A2C55822-331C-DB41-AB07-59E5BF177405}"/>
                </a:ext>
              </a:extLst>
            </p:cNvPr>
            <p:cNvGrpSpPr/>
            <p:nvPr/>
          </p:nvGrpSpPr>
          <p:grpSpPr>
            <a:xfrm>
              <a:off x="4962499" y="2863950"/>
              <a:ext cx="455626" cy="338554"/>
              <a:chOff x="4962499" y="2863950"/>
              <a:chExt cx="455626" cy="338554"/>
            </a:xfrm>
          </p:grpSpPr>
          <p:sp>
            <p:nvSpPr>
              <p:cNvPr id="91" name="Text Box 33">
                <a:extLst>
                  <a:ext uri="{FF2B5EF4-FFF2-40B4-BE49-F238E27FC236}">
                    <a16:creationId xmlns:a16="http://schemas.microsoft.com/office/drawing/2014/main" id="{C85C82AE-5A3B-EC47-8EA4-C0FA0727D048}"/>
                  </a:ext>
                </a:extLst>
              </p:cNvPr>
              <p:cNvSpPr txBox="1">
                <a:spLocks noChangeArrowheads="1"/>
              </p:cNvSpPr>
              <p:nvPr/>
            </p:nvSpPr>
            <p:spPr bwMode="auto">
              <a:xfrm>
                <a:off x="4962499" y="2863950"/>
                <a:ext cx="296876"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C</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sp>
            <p:nvSpPr>
              <p:cNvPr id="92" name="Text Box 33">
                <a:extLst>
                  <a:ext uri="{FF2B5EF4-FFF2-40B4-BE49-F238E27FC236}">
                    <a16:creationId xmlns:a16="http://schemas.microsoft.com/office/drawing/2014/main" id="{D8D1B074-0355-2942-9977-4413DF7E41C7}"/>
                  </a:ext>
                </a:extLst>
              </p:cNvPr>
              <p:cNvSpPr txBox="1">
                <a:spLocks noChangeArrowheads="1"/>
              </p:cNvSpPr>
              <p:nvPr/>
            </p:nvSpPr>
            <p:spPr bwMode="auto">
              <a:xfrm>
                <a:off x="5121249" y="2863950"/>
                <a:ext cx="296876" cy="3385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alibri"/>
                    <a:ea typeface="ＭＳ Ｐゴシック" charset="0"/>
                    <a:cs typeface="+mn-cs"/>
                  </a:rPr>
                  <a:t>E</a:t>
                </a:r>
                <a:endParaRPr kumimoji="0" lang="en-US" sz="2400" b="0" i="0" u="none" strike="noStrike" kern="1200" cap="none" spc="0" normalizeH="0" baseline="0" noProof="0" dirty="0">
                  <a:ln>
                    <a:noFill/>
                  </a:ln>
                  <a:solidFill>
                    <a:srgbClr val="000000"/>
                  </a:solidFill>
                  <a:effectLst/>
                  <a:uLnTx/>
                  <a:uFillTx/>
                  <a:latin typeface="Calibri"/>
                  <a:ea typeface="ＭＳ Ｐゴシック" charset="0"/>
                  <a:cs typeface="+mn-cs"/>
                </a:endParaRPr>
              </a:p>
            </p:txBody>
          </p:sp>
        </p:grpSp>
        <p:sp>
          <p:nvSpPr>
            <p:cNvPr id="103" name="Text Box 44">
              <a:extLst>
                <a:ext uri="{FF2B5EF4-FFF2-40B4-BE49-F238E27FC236}">
                  <a16:creationId xmlns:a16="http://schemas.microsoft.com/office/drawing/2014/main" id="{8DAB804F-166B-0D4B-8089-4B58E3A0811F}"/>
                </a:ext>
              </a:extLst>
            </p:cNvPr>
            <p:cNvSpPr txBox="1">
              <a:spLocks noChangeArrowheads="1"/>
            </p:cNvSpPr>
            <p:nvPr/>
          </p:nvSpPr>
          <p:spPr bwMode="auto">
            <a:xfrm>
              <a:off x="182880" y="3829292"/>
              <a:ext cx="3384479"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 E: </a:t>
              </a:r>
              <a:r>
                <a:rPr kumimoji="0" lang="en-US" sz="20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congestion notification</a:t>
              </a:r>
              <a:endPar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110" name="Freeform 48">
              <a:extLst>
                <a:ext uri="{FF2B5EF4-FFF2-40B4-BE49-F238E27FC236}">
                  <a16:creationId xmlns:a16="http://schemas.microsoft.com/office/drawing/2014/main" id="{7103D547-1AEC-9743-8B26-22B579AF1CE1}"/>
                </a:ext>
              </a:extLst>
            </p:cNvPr>
            <p:cNvSpPr>
              <a:spLocks/>
            </p:cNvSpPr>
            <p:nvPr/>
          </p:nvSpPr>
          <p:spPr bwMode="auto">
            <a:xfrm>
              <a:off x="3573195" y="3136684"/>
              <a:ext cx="1749482" cy="914811"/>
            </a:xfrm>
            <a:custGeom>
              <a:avLst/>
              <a:gdLst>
                <a:gd name="T0" fmla="*/ 0 w 1458"/>
                <a:gd name="T1" fmla="*/ 2147483647 h 444"/>
                <a:gd name="T2" fmla="*/ 2147483647 w 1458"/>
                <a:gd name="T3" fmla="*/ 0 h 444"/>
                <a:gd name="T4" fmla="*/ 2147483647 w 1458"/>
                <a:gd name="T5" fmla="*/ 2147483647 h 444"/>
                <a:gd name="T6" fmla="*/ 0 60000 65536"/>
                <a:gd name="T7" fmla="*/ 0 60000 65536"/>
                <a:gd name="T8" fmla="*/ 0 60000 65536"/>
                <a:gd name="connsiteX0" fmla="*/ 0 w 10533"/>
                <a:gd name="connsiteY0" fmla="*/ 10875 h 10875"/>
                <a:gd name="connsiteX1" fmla="*/ 9093 w 10533"/>
                <a:gd name="connsiteY1" fmla="*/ 0 h 10875"/>
                <a:gd name="connsiteX2" fmla="*/ 10533 w 10533"/>
                <a:gd name="connsiteY2" fmla="*/ 135 h 10875"/>
                <a:gd name="connsiteX0" fmla="*/ 0 w 11345"/>
                <a:gd name="connsiteY0" fmla="*/ 13363 h 13363"/>
                <a:gd name="connsiteX1" fmla="*/ 9905 w 11345"/>
                <a:gd name="connsiteY1" fmla="*/ 0 h 13363"/>
                <a:gd name="connsiteX2" fmla="*/ 11345 w 11345"/>
                <a:gd name="connsiteY2" fmla="*/ 135 h 13363"/>
                <a:gd name="connsiteX0" fmla="*/ 0 w 11465"/>
                <a:gd name="connsiteY0" fmla="*/ 23977 h 23977"/>
                <a:gd name="connsiteX1" fmla="*/ 10025 w 11465"/>
                <a:gd name="connsiteY1" fmla="*/ 0 h 23977"/>
                <a:gd name="connsiteX2" fmla="*/ 11465 w 11465"/>
                <a:gd name="connsiteY2" fmla="*/ 135 h 23977"/>
                <a:gd name="connsiteX0" fmla="*/ 0 w 11405"/>
                <a:gd name="connsiteY0" fmla="*/ 28694 h 28694"/>
                <a:gd name="connsiteX1" fmla="*/ 9965 w 11405"/>
                <a:gd name="connsiteY1" fmla="*/ 0 h 28694"/>
                <a:gd name="connsiteX2" fmla="*/ 11405 w 11405"/>
                <a:gd name="connsiteY2" fmla="*/ 135 h 28694"/>
                <a:gd name="connsiteX0" fmla="*/ 0 w 11391"/>
                <a:gd name="connsiteY0" fmla="*/ 28694 h 28694"/>
                <a:gd name="connsiteX1" fmla="*/ 9965 w 11391"/>
                <a:gd name="connsiteY1" fmla="*/ 0 h 28694"/>
                <a:gd name="connsiteX2" fmla="*/ 11391 w 11391"/>
                <a:gd name="connsiteY2" fmla="*/ 0 h 28694"/>
                <a:gd name="connsiteX0" fmla="*/ 0 w 11391"/>
                <a:gd name="connsiteY0" fmla="*/ 28743 h 28743"/>
                <a:gd name="connsiteX1" fmla="*/ 6388 w 11391"/>
                <a:gd name="connsiteY1" fmla="*/ 0 h 28743"/>
                <a:gd name="connsiteX2" fmla="*/ 11391 w 11391"/>
                <a:gd name="connsiteY2" fmla="*/ 49 h 28743"/>
                <a:gd name="connsiteX0" fmla="*/ 0 w 7455"/>
                <a:gd name="connsiteY0" fmla="*/ 28792 h 28792"/>
                <a:gd name="connsiteX1" fmla="*/ 6388 w 7455"/>
                <a:gd name="connsiteY1" fmla="*/ 49 h 28792"/>
                <a:gd name="connsiteX2" fmla="*/ 7455 w 7455"/>
                <a:gd name="connsiteY2" fmla="*/ 0 h 28792"/>
                <a:gd name="connsiteX0" fmla="*/ 0 w 9679"/>
                <a:gd name="connsiteY0" fmla="*/ 9983 h 9983"/>
                <a:gd name="connsiteX1" fmla="*/ 8569 w 9679"/>
                <a:gd name="connsiteY1" fmla="*/ 0 h 9983"/>
                <a:gd name="connsiteX2" fmla="*/ 9679 w 9679"/>
                <a:gd name="connsiteY2" fmla="*/ 34 h 9983"/>
                <a:gd name="connsiteX0" fmla="*/ 0 w 10062"/>
                <a:gd name="connsiteY0" fmla="*/ 10017 h 10017"/>
                <a:gd name="connsiteX1" fmla="*/ 8853 w 10062"/>
                <a:gd name="connsiteY1" fmla="*/ 17 h 10017"/>
                <a:gd name="connsiteX2" fmla="*/ 10062 w 10062"/>
                <a:gd name="connsiteY2" fmla="*/ 0 h 10017"/>
              </a:gdLst>
              <a:ahLst/>
              <a:cxnLst>
                <a:cxn ang="0">
                  <a:pos x="connsiteX0" y="connsiteY0"/>
                </a:cxn>
                <a:cxn ang="0">
                  <a:pos x="connsiteX1" y="connsiteY1"/>
                </a:cxn>
                <a:cxn ang="0">
                  <a:pos x="connsiteX2" y="connsiteY2"/>
                </a:cxn>
              </a:cxnLst>
              <a:rect l="l" t="t" r="r" b="b"/>
              <a:pathLst>
                <a:path w="10062" h="10017">
                  <a:moveTo>
                    <a:pt x="0" y="10017"/>
                  </a:moveTo>
                  <a:lnTo>
                    <a:pt x="8853" y="17"/>
                  </a:lnTo>
                  <a:lnTo>
                    <a:pt x="10062" y="0"/>
                  </a:lnTo>
                </a:path>
              </a:pathLst>
            </a:custGeom>
            <a:noFill/>
            <a:ln w="19050" cap="flat" cmpd="sng">
              <a:solidFill>
                <a:srgbClr val="C00000"/>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4" name="Slide Number Placeholder 2">
            <a:extLst>
              <a:ext uri="{FF2B5EF4-FFF2-40B4-BE49-F238E27FC236}">
                <a16:creationId xmlns:a16="http://schemas.microsoft.com/office/drawing/2014/main" id="{A3EE5CD7-E8F0-2F4B-B766-7EC8F235C30A}"/>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77</a:t>
            </a:fld>
            <a:endParaRPr lang="en-US" dirty="0"/>
          </a:p>
        </p:txBody>
      </p:sp>
    </p:spTree>
    <p:extLst>
      <p:ext uri="{BB962C8B-B14F-4D97-AF65-F5344CB8AC3E}">
        <p14:creationId xmlns:p14="http://schemas.microsoft.com/office/powerpoint/2010/main" val="1761510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dissolve">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29"/>
                                        </p:tgtEl>
                                        <p:attrNameLst>
                                          <p:attrName>style.visibility</p:attrName>
                                        </p:attrNameLst>
                                      </p:cBhvr>
                                      <p:to>
                                        <p:strVal val="visible"/>
                                      </p:to>
                                    </p:set>
                                    <p:animEffect transition="in" filter="dissolve">
                                      <p:cBhvr>
                                        <p:cTn id="22" dur="500"/>
                                        <p:tgtEl>
                                          <p:spTgt spid="129"/>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dissolv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dissolv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dissolve">
                                      <p:cBhvr>
                                        <p:cTn id="37" dur="500"/>
                                        <p:tgtEl>
                                          <p:spTgt spid="24"/>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dissolve">
                                      <p:cBhvr>
                                        <p:cTn id="42" dur="500"/>
                                        <p:tgtEl>
                                          <p:spTgt spid="28"/>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115"/>
                                        </p:tgtEl>
                                        <p:attrNameLst>
                                          <p:attrName>style.visibility</p:attrName>
                                        </p:attrNameLst>
                                      </p:cBhvr>
                                      <p:to>
                                        <p:strVal val="visible"/>
                                      </p:to>
                                    </p:set>
                                    <p:animEffect transition="in" filter="dissolve">
                                      <p:cBhvr>
                                        <p:cTn id="47" dur="500"/>
                                        <p:tgtEl>
                                          <p:spTgt spid="115"/>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dissolve">
                                      <p:cBhvr>
                                        <p:cTn id="52" dur="500"/>
                                        <p:tgtEl>
                                          <p:spTgt spid="21"/>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dissolve">
                                      <p:cBhvr>
                                        <p:cTn id="5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sequence numbers, ACKs</a:t>
            </a:r>
            <a:endParaRPr lang="en-US" sz="4400" b="0" dirty="0"/>
          </a:p>
        </p:txBody>
      </p:sp>
      <p:sp>
        <p:nvSpPr>
          <p:cNvPr id="223" name="Rectangle 5">
            <a:extLst>
              <a:ext uri="{FF2B5EF4-FFF2-40B4-BE49-F238E27FC236}">
                <a16:creationId xmlns:a16="http://schemas.microsoft.com/office/drawing/2014/main" id="{D2976065-03BB-9A44-9CEB-93BE9CAA88A6}"/>
              </a:ext>
            </a:extLst>
          </p:cNvPr>
          <p:cNvSpPr txBox="1">
            <a:spLocks noChangeArrowheads="1"/>
          </p:cNvSpPr>
          <p:nvPr/>
        </p:nvSpPr>
        <p:spPr bwMode="auto">
          <a:xfrm>
            <a:off x="715171" y="1355712"/>
            <a:ext cx="5096669" cy="13112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34950" marR="0" lvl="0" indent="-123825"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en-US" sz="28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Sequence numbers:</a:t>
            </a:r>
          </a:p>
          <a:p>
            <a:pPr marL="635000" marR="0" lvl="1" indent="-277813"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byte stream “</a:t>
            </a:r>
            <a:r>
              <a:rPr kumimoji="0" lang="en-US" altLang="ja-JP"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number” of first byte in segment’s data</a:t>
            </a:r>
            <a:endParaRPr kumimoji="0" lang="en-US" altLang="ja-JP" sz="24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224" name="Group 192">
            <a:extLst>
              <a:ext uri="{FF2B5EF4-FFF2-40B4-BE49-F238E27FC236}">
                <a16:creationId xmlns:a16="http://schemas.microsoft.com/office/drawing/2014/main" id="{9FCDCC73-BB43-8046-8E2C-1100B11E1F9D}"/>
              </a:ext>
            </a:extLst>
          </p:cNvPr>
          <p:cNvGrpSpPr>
            <a:grpSpLocks/>
          </p:cNvGrpSpPr>
          <p:nvPr/>
        </p:nvGrpSpPr>
        <p:grpSpPr bwMode="auto">
          <a:xfrm>
            <a:off x="7783528" y="3989281"/>
            <a:ext cx="3086106" cy="2541588"/>
            <a:chOff x="3520" y="2404"/>
            <a:chExt cx="1944" cy="1601"/>
          </a:xfrm>
        </p:grpSpPr>
        <p:sp>
          <p:nvSpPr>
            <p:cNvPr id="225" name="Rectangle 167">
              <a:extLst>
                <a:ext uri="{FF2B5EF4-FFF2-40B4-BE49-F238E27FC236}">
                  <a16:creationId xmlns:a16="http://schemas.microsoft.com/office/drawing/2014/main" id="{9463A16E-CF3F-744B-B6DB-33800BAB4519}"/>
                </a:ext>
              </a:extLst>
            </p:cNvPr>
            <p:cNvSpPr>
              <a:spLocks noChangeArrowheads="1"/>
            </p:cNvSpPr>
            <p:nvPr/>
          </p:nvSpPr>
          <p:spPr bwMode="auto">
            <a:xfrm>
              <a:off x="3755" y="3589"/>
              <a:ext cx="1202" cy="130"/>
            </a:xfrm>
            <a:prstGeom prst="rect">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6" name="Group 148">
              <a:extLst>
                <a:ext uri="{FF2B5EF4-FFF2-40B4-BE49-F238E27FC236}">
                  <a16:creationId xmlns:a16="http://schemas.microsoft.com/office/drawing/2014/main" id="{841F4166-2762-C948-9842-0D47AF0FC7F8}"/>
                </a:ext>
              </a:extLst>
            </p:cNvPr>
            <p:cNvGrpSpPr>
              <a:grpSpLocks/>
            </p:cNvGrpSpPr>
            <p:nvPr/>
          </p:nvGrpSpPr>
          <p:grpSpPr bwMode="auto">
            <a:xfrm>
              <a:off x="3731" y="3291"/>
              <a:ext cx="1252" cy="714"/>
              <a:chOff x="1974" y="2984"/>
              <a:chExt cx="1252" cy="714"/>
            </a:xfrm>
          </p:grpSpPr>
          <p:sp>
            <p:nvSpPr>
              <p:cNvPr id="229" name="Rectangle 149">
                <a:extLst>
                  <a:ext uri="{FF2B5EF4-FFF2-40B4-BE49-F238E27FC236}">
                    <a16:creationId xmlns:a16="http://schemas.microsoft.com/office/drawing/2014/main" id="{6E7D0693-0288-9A4A-9FBC-6B90B9B96584}"/>
                  </a:ext>
                </a:extLst>
              </p:cNvPr>
              <p:cNvSpPr>
                <a:spLocks noChangeArrowheads="1"/>
              </p:cNvSpPr>
              <p:nvPr/>
            </p:nvSpPr>
            <p:spPr bwMode="auto">
              <a:xfrm>
                <a:off x="1994" y="2995"/>
                <a:ext cx="1210" cy="703"/>
              </a:xfrm>
              <a:prstGeom prst="rect">
                <a:avLst/>
              </a:prstGeom>
              <a:noFill/>
              <a:ln w="9525">
                <a:solidFill>
                  <a:srgbClr val="000000"/>
                </a:solidFill>
                <a:miter lim="800000"/>
                <a:headEnd/>
                <a:tailEnd/>
              </a:ln>
              <a:effectLst/>
              <a:extLst>
                <a:ext uri="{909E8E84-426E-40dd-AFC4-6F175D3DCCD1}">
                  <a14:hiddenFill xmlns="" xmlns:a14="http://schemas.microsoft.com/office/drawing/2010/main">
                    <a:solidFill>
                      <a:schemeClr val="bg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Text Box 150">
                <a:extLst>
                  <a:ext uri="{FF2B5EF4-FFF2-40B4-BE49-F238E27FC236}">
                    <a16:creationId xmlns:a16="http://schemas.microsoft.com/office/drawing/2014/main" id="{62697352-4BED-A64F-8830-504FE043B5D0}"/>
                  </a:ext>
                </a:extLst>
              </p:cNvPr>
              <p:cNvSpPr txBox="1">
                <a:spLocks noChangeArrowheads="1"/>
              </p:cNvSpPr>
              <p:nvPr/>
            </p:nvSpPr>
            <p:spPr bwMode="auto">
              <a:xfrm>
                <a:off x="2001" y="2984"/>
                <a:ext cx="580"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source port #</a:t>
                </a:r>
              </a:p>
            </p:txBody>
          </p:sp>
          <p:sp>
            <p:nvSpPr>
              <p:cNvPr id="231" name="Text Box 151">
                <a:extLst>
                  <a:ext uri="{FF2B5EF4-FFF2-40B4-BE49-F238E27FC236}">
                    <a16:creationId xmlns:a16="http://schemas.microsoft.com/office/drawing/2014/main" id="{2C0BFF63-7DCB-6D4D-AF9A-56894AAAD824}"/>
                  </a:ext>
                </a:extLst>
              </p:cNvPr>
              <p:cNvSpPr txBox="1">
                <a:spLocks noChangeArrowheads="1"/>
              </p:cNvSpPr>
              <p:nvPr/>
            </p:nvSpPr>
            <p:spPr bwMode="auto">
              <a:xfrm>
                <a:off x="2648" y="2987"/>
                <a:ext cx="491"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dest port #</a:t>
                </a:r>
              </a:p>
            </p:txBody>
          </p:sp>
          <p:sp>
            <p:nvSpPr>
              <p:cNvPr id="232" name="Text Box 152">
                <a:extLst>
                  <a:ext uri="{FF2B5EF4-FFF2-40B4-BE49-F238E27FC236}">
                    <a16:creationId xmlns:a16="http://schemas.microsoft.com/office/drawing/2014/main" id="{69698EB5-AC5E-124A-AB12-0B1B72742F02}"/>
                  </a:ext>
                </a:extLst>
              </p:cNvPr>
              <p:cNvSpPr txBox="1">
                <a:spLocks noChangeArrowheads="1"/>
              </p:cNvSpPr>
              <p:nvPr/>
            </p:nvSpPr>
            <p:spPr bwMode="auto">
              <a:xfrm>
                <a:off x="2154" y="3117"/>
                <a:ext cx="91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sequence number</a:t>
                </a:r>
              </a:p>
            </p:txBody>
          </p:sp>
          <p:sp>
            <p:nvSpPr>
              <p:cNvPr id="233" name="Text Box 153">
                <a:extLst>
                  <a:ext uri="{FF2B5EF4-FFF2-40B4-BE49-F238E27FC236}">
                    <a16:creationId xmlns:a16="http://schemas.microsoft.com/office/drawing/2014/main" id="{697ADB2B-E096-7A41-ACDA-9E058B2EFF5D}"/>
                  </a:ext>
                </a:extLst>
              </p:cNvPr>
              <p:cNvSpPr txBox="1">
                <a:spLocks noChangeArrowheads="1"/>
              </p:cNvSpPr>
              <p:nvPr/>
            </p:nvSpPr>
            <p:spPr bwMode="auto">
              <a:xfrm>
                <a:off x="1974" y="3257"/>
                <a:ext cx="125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dirty="0">
                    <a:ln>
                      <a:noFill/>
                    </a:ln>
                    <a:solidFill>
                      <a:srgbClr val="FFFFFF"/>
                    </a:solidFill>
                    <a:effectLst/>
                    <a:uLnTx/>
                    <a:uFillTx/>
                    <a:latin typeface="Arial" charset="0"/>
                    <a:ea typeface="ＭＳ Ｐゴシック" charset="0"/>
                    <a:cs typeface="+mn-cs"/>
                  </a:rPr>
                  <a:t>acknowledgement number</a:t>
                </a:r>
              </a:p>
            </p:txBody>
          </p:sp>
          <p:sp>
            <p:nvSpPr>
              <p:cNvPr id="234" name="Text Box 154">
                <a:extLst>
                  <a:ext uri="{FF2B5EF4-FFF2-40B4-BE49-F238E27FC236}">
                    <a16:creationId xmlns:a16="http://schemas.microsoft.com/office/drawing/2014/main" id="{FD66858C-8D5E-8443-9F2A-57EB759D3EFB}"/>
                  </a:ext>
                </a:extLst>
              </p:cNvPr>
              <p:cNvSpPr txBox="1">
                <a:spLocks noChangeArrowheads="1"/>
              </p:cNvSpPr>
              <p:nvPr/>
            </p:nvSpPr>
            <p:spPr bwMode="auto">
              <a:xfrm>
                <a:off x="2053" y="3544"/>
                <a:ext cx="475"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checksum</a:t>
                </a:r>
              </a:p>
            </p:txBody>
          </p:sp>
          <p:sp>
            <p:nvSpPr>
              <p:cNvPr id="235" name="Line 155">
                <a:extLst>
                  <a:ext uri="{FF2B5EF4-FFF2-40B4-BE49-F238E27FC236}">
                    <a16:creationId xmlns:a16="http://schemas.microsoft.com/office/drawing/2014/main" id="{3FFD0288-879C-5D4E-AB0C-3445A5A97975}"/>
                  </a:ext>
                </a:extLst>
              </p:cNvPr>
              <p:cNvSpPr>
                <a:spLocks noChangeShapeType="1"/>
              </p:cNvSpPr>
              <p:nvPr/>
            </p:nvSpPr>
            <p:spPr bwMode="auto">
              <a:xfrm>
                <a:off x="1994" y="313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6" name="Line 156">
                <a:extLst>
                  <a:ext uri="{FF2B5EF4-FFF2-40B4-BE49-F238E27FC236}">
                    <a16:creationId xmlns:a16="http://schemas.microsoft.com/office/drawing/2014/main" id="{258401F9-F43D-C344-A200-772A5E1E1CB6}"/>
                  </a:ext>
                </a:extLst>
              </p:cNvPr>
              <p:cNvSpPr>
                <a:spLocks noChangeShapeType="1"/>
              </p:cNvSpPr>
              <p:nvPr/>
            </p:nvSpPr>
            <p:spPr bwMode="auto">
              <a:xfrm>
                <a:off x="1994" y="327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Line 157">
                <a:extLst>
                  <a:ext uri="{FF2B5EF4-FFF2-40B4-BE49-F238E27FC236}">
                    <a16:creationId xmlns:a16="http://schemas.microsoft.com/office/drawing/2014/main" id="{1E8AD451-7070-4243-A92C-2F6573F9406B}"/>
                  </a:ext>
                </a:extLst>
              </p:cNvPr>
              <p:cNvSpPr>
                <a:spLocks noChangeShapeType="1"/>
              </p:cNvSpPr>
              <p:nvPr/>
            </p:nvSpPr>
            <p:spPr bwMode="auto">
              <a:xfrm>
                <a:off x="1992" y="341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8" name="Line 158">
                <a:extLst>
                  <a:ext uri="{FF2B5EF4-FFF2-40B4-BE49-F238E27FC236}">
                    <a16:creationId xmlns:a16="http://schemas.microsoft.com/office/drawing/2014/main" id="{A4BD4C96-4E2A-074E-8E46-E4BF76EDD858}"/>
                  </a:ext>
                </a:extLst>
              </p:cNvPr>
              <p:cNvSpPr>
                <a:spLocks noChangeShapeType="1"/>
              </p:cNvSpPr>
              <p:nvPr/>
            </p:nvSpPr>
            <p:spPr bwMode="auto">
              <a:xfrm>
                <a:off x="2588" y="2994"/>
                <a:ext cx="0" cy="142"/>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9" name="Line 159">
                <a:extLst>
                  <a:ext uri="{FF2B5EF4-FFF2-40B4-BE49-F238E27FC236}">
                    <a16:creationId xmlns:a16="http://schemas.microsoft.com/office/drawing/2014/main" id="{2153A22B-2E95-B947-A87C-50991B8DBA5D}"/>
                  </a:ext>
                </a:extLst>
              </p:cNvPr>
              <p:cNvSpPr>
                <a:spLocks noChangeShapeType="1"/>
              </p:cNvSpPr>
              <p:nvPr/>
            </p:nvSpPr>
            <p:spPr bwMode="auto">
              <a:xfrm>
                <a:off x="2588" y="3416"/>
                <a:ext cx="0" cy="28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Line 160">
                <a:extLst>
                  <a:ext uri="{FF2B5EF4-FFF2-40B4-BE49-F238E27FC236}">
                    <a16:creationId xmlns:a16="http://schemas.microsoft.com/office/drawing/2014/main" id="{BE256B00-4CFB-254F-8432-198CA45B2CAE}"/>
                  </a:ext>
                </a:extLst>
              </p:cNvPr>
              <p:cNvSpPr>
                <a:spLocks noChangeShapeType="1"/>
              </p:cNvSpPr>
              <p:nvPr/>
            </p:nvSpPr>
            <p:spPr bwMode="auto">
              <a:xfrm>
                <a:off x="1994" y="354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1" name="Text Box 161">
                <a:extLst>
                  <a:ext uri="{FF2B5EF4-FFF2-40B4-BE49-F238E27FC236}">
                    <a16:creationId xmlns:a16="http://schemas.microsoft.com/office/drawing/2014/main" id="{B0718275-925B-4143-80DA-87B335709565}"/>
                  </a:ext>
                </a:extLst>
              </p:cNvPr>
              <p:cNvSpPr txBox="1">
                <a:spLocks noChangeArrowheads="1"/>
              </p:cNvSpPr>
              <p:nvPr/>
            </p:nvSpPr>
            <p:spPr bwMode="auto">
              <a:xfrm>
                <a:off x="2708" y="3390"/>
                <a:ext cx="323"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rwnd</a:t>
                </a:r>
              </a:p>
            </p:txBody>
          </p:sp>
          <p:sp>
            <p:nvSpPr>
              <p:cNvPr id="242" name="Text Box 162">
                <a:extLst>
                  <a:ext uri="{FF2B5EF4-FFF2-40B4-BE49-F238E27FC236}">
                    <a16:creationId xmlns:a16="http://schemas.microsoft.com/office/drawing/2014/main" id="{539F6CE1-CE5E-234B-9AFA-A6F230193072}"/>
                  </a:ext>
                </a:extLst>
              </p:cNvPr>
              <p:cNvSpPr txBox="1">
                <a:spLocks noChangeArrowheads="1"/>
              </p:cNvSpPr>
              <p:nvPr/>
            </p:nvSpPr>
            <p:spPr bwMode="auto">
              <a:xfrm>
                <a:off x="2651" y="3544"/>
                <a:ext cx="496"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urg pointer</a:t>
                </a:r>
              </a:p>
            </p:txBody>
          </p:sp>
          <p:sp>
            <p:nvSpPr>
              <p:cNvPr id="243" name="Line 163">
                <a:extLst>
                  <a:ext uri="{FF2B5EF4-FFF2-40B4-BE49-F238E27FC236}">
                    <a16:creationId xmlns:a16="http://schemas.microsoft.com/office/drawing/2014/main" id="{6A1FC325-C1C9-E145-AB86-EB4CA77AB42D}"/>
                  </a:ext>
                </a:extLst>
              </p:cNvPr>
              <p:cNvSpPr>
                <a:spLocks noChangeShapeType="1"/>
              </p:cNvSpPr>
              <p:nvPr/>
            </p:nvSpPr>
            <p:spPr bwMode="auto">
              <a:xfrm>
                <a:off x="2398" y="3413"/>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Line 164">
                <a:extLst>
                  <a:ext uri="{FF2B5EF4-FFF2-40B4-BE49-F238E27FC236}">
                    <a16:creationId xmlns:a16="http://schemas.microsoft.com/office/drawing/2014/main" id="{A57D4AEC-EA9B-6441-B943-116E0B65541F}"/>
                  </a:ext>
                </a:extLst>
              </p:cNvPr>
              <p:cNvSpPr>
                <a:spLocks noChangeShapeType="1"/>
              </p:cNvSpPr>
              <p:nvPr/>
            </p:nvSpPr>
            <p:spPr bwMode="auto">
              <a:xfrm>
                <a:off x="2143" y="3412"/>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7" name="Text Box 166">
              <a:extLst>
                <a:ext uri="{FF2B5EF4-FFF2-40B4-BE49-F238E27FC236}">
                  <a16:creationId xmlns:a16="http://schemas.microsoft.com/office/drawing/2014/main" id="{A11A42A2-3DE7-8749-BEFC-4B12DFD4E911}"/>
                </a:ext>
              </a:extLst>
            </p:cNvPr>
            <p:cNvSpPr txBox="1">
              <a:spLocks noChangeArrowheads="1"/>
            </p:cNvSpPr>
            <p:nvPr/>
          </p:nvSpPr>
          <p:spPr bwMode="auto">
            <a:xfrm>
              <a:off x="3520" y="3092"/>
              <a:ext cx="1944" cy="2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outgoing segment from receiver</a:t>
              </a:r>
            </a:p>
          </p:txBody>
        </p:sp>
        <p:sp>
          <p:nvSpPr>
            <p:cNvPr id="228" name="Freeform 168">
              <a:extLst>
                <a:ext uri="{FF2B5EF4-FFF2-40B4-BE49-F238E27FC236}">
                  <a16:creationId xmlns:a16="http://schemas.microsoft.com/office/drawing/2014/main" id="{06FB8DE4-FF8B-2A4C-9587-9B7067BCC3D8}"/>
                </a:ext>
              </a:extLst>
            </p:cNvPr>
            <p:cNvSpPr>
              <a:spLocks/>
            </p:cNvSpPr>
            <p:nvPr/>
          </p:nvSpPr>
          <p:spPr bwMode="auto">
            <a:xfrm flipH="1" flipV="1">
              <a:off x="3599" y="2404"/>
              <a:ext cx="107" cy="1194"/>
            </a:xfrm>
            <a:custGeom>
              <a:avLst/>
              <a:gdLst>
                <a:gd name="T0" fmla="*/ 0 w 107"/>
                <a:gd name="T1" fmla="*/ 0 h 910"/>
                <a:gd name="T2" fmla="*/ 107 w 107"/>
                <a:gd name="T3" fmla="*/ 0 h 910"/>
                <a:gd name="T4" fmla="*/ 107 w 107"/>
                <a:gd name="T5" fmla="*/ 13768 h 910"/>
                <a:gd name="T6" fmla="*/ 0 60000 65536"/>
                <a:gd name="T7" fmla="*/ 0 60000 65536"/>
                <a:gd name="T8" fmla="*/ 0 60000 65536"/>
              </a:gdLst>
              <a:ahLst/>
              <a:cxnLst>
                <a:cxn ang="T6">
                  <a:pos x="T0" y="T1"/>
                </a:cxn>
                <a:cxn ang="T7">
                  <a:pos x="T2" y="T3"/>
                </a:cxn>
                <a:cxn ang="T8">
                  <a:pos x="T4" y="T5"/>
                </a:cxn>
              </a:cxnLst>
              <a:rect l="0" t="0" r="r" b="b"/>
              <a:pathLst>
                <a:path w="107" h="910">
                  <a:moveTo>
                    <a:pt x="0" y="0"/>
                  </a:moveTo>
                  <a:lnTo>
                    <a:pt x="107" y="0"/>
                  </a:lnTo>
                  <a:lnTo>
                    <a:pt x="107" y="910"/>
                  </a:lnTo>
                </a:path>
              </a:pathLst>
            </a:custGeom>
            <a:noFill/>
            <a:ln w="952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45" name="Group 195">
            <a:extLst>
              <a:ext uri="{FF2B5EF4-FFF2-40B4-BE49-F238E27FC236}">
                <a16:creationId xmlns:a16="http://schemas.microsoft.com/office/drawing/2014/main" id="{B37D7216-C212-C843-A667-53A7C0B847CF}"/>
              </a:ext>
            </a:extLst>
          </p:cNvPr>
          <p:cNvGrpSpPr>
            <a:grpSpLocks/>
          </p:cNvGrpSpPr>
          <p:nvPr/>
        </p:nvGrpSpPr>
        <p:grpSpPr bwMode="auto">
          <a:xfrm>
            <a:off x="8685214" y="6022869"/>
            <a:ext cx="358775" cy="304800"/>
            <a:chOff x="5144" y="3677"/>
            <a:chExt cx="226" cy="192"/>
          </a:xfrm>
        </p:grpSpPr>
        <p:sp>
          <p:nvSpPr>
            <p:cNvPr id="246" name="Rectangle 194">
              <a:extLst>
                <a:ext uri="{FF2B5EF4-FFF2-40B4-BE49-F238E27FC236}">
                  <a16:creationId xmlns:a16="http://schemas.microsoft.com/office/drawing/2014/main" id="{43AFBFF1-B1C6-C147-BB51-D67A053105CA}"/>
                </a:ext>
              </a:extLst>
            </p:cNvPr>
            <p:cNvSpPr>
              <a:spLocks noChangeArrowheads="1"/>
            </p:cNvSpPr>
            <p:nvPr/>
          </p:nvSpPr>
          <p:spPr bwMode="auto">
            <a:xfrm>
              <a:off x="5212" y="3716"/>
              <a:ext cx="88" cy="130"/>
            </a:xfrm>
            <a:prstGeom prst="rect">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47" name="Text Box 193">
              <a:extLst>
                <a:ext uri="{FF2B5EF4-FFF2-40B4-BE49-F238E27FC236}">
                  <a16:creationId xmlns:a16="http://schemas.microsoft.com/office/drawing/2014/main" id="{BF6FCEAE-49B5-A041-A298-4CB690E54688}"/>
                </a:ext>
              </a:extLst>
            </p:cNvPr>
            <p:cNvSpPr txBox="1">
              <a:spLocks noChangeArrowheads="1"/>
            </p:cNvSpPr>
            <p:nvPr/>
          </p:nvSpPr>
          <p:spPr bwMode="auto">
            <a:xfrm>
              <a:off x="5144" y="3677"/>
              <a:ext cx="226" cy="19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Arial Narrow" charset="0"/>
                  <a:ea typeface="ＭＳ Ｐゴシック" charset="0"/>
                  <a:cs typeface="+mn-cs"/>
                </a:rPr>
                <a:t>A</a:t>
              </a:r>
            </a:p>
          </p:txBody>
        </p:sp>
      </p:grpSp>
      <p:sp>
        <p:nvSpPr>
          <p:cNvPr id="248" name="Rectangle 37">
            <a:extLst>
              <a:ext uri="{FF2B5EF4-FFF2-40B4-BE49-F238E27FC236}">
                <a16:creationId xmlns:a16="http://schemas.microsoft.com/office/drawing/2014/main" id="{A8678432-C6E0-9045-9DFE-9E95FBC24301}"/>
              </a:ext>
            </a:extLst>
          </p:cNvPr>
          <p:cNvSpPr>
            <a:spLocks noChangeArrowheads="1"/>
          </p:cNvSpPr>
          <p:nvPr/>
        </p:nvSpPr>
        <p:spPr bwMode="auto">
          <a:xfrm>
            <a:off x="6835777" y="3123626"/>
            <a:ext cx="65087" cy="622300"/>
          </a:xfrm>
          <a:prstGeom prst="rect">
            <a:avLst/>
          </a:prstGeom>
          <a:gradFill rotWithShape="1">
            <a:gsLst>
              <a:gs pos="0">
                <a:srgbClr val="FFFFFF"/>
              </a:gs>
              <a:gs pos="100000">
                <a:srgbClr val="33CC33"/>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9" name="Rectangle 39">
            <a:extLst>
              <a:ext uri="{FF2B5EF4-FFF2-40B4-BE49-F238E27FC236}">
                <a16:creationId xmlns:a16="http://schemas.microsoft.com/office/drawing/2014/main" id="{92ADD221-F1C3-B645-92EB-9D1C9315A58A}"/>
              </a:ext>
            </a:extLst>
          </p:cNvPr>
          <p:cNvSpPr>
            <a:spLocks noChangeArrowheads="1"/>
          </p:cNvSpPr>
          <p:nvPr/>
        </p:nvSpPr>
        <p:spPr bwMode="auto">
          <a:xfrm>
            <a:off x="6932614" y="3125214"/>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0" name="Rectangle 40">
            <a:extLst>
              <a:ext uri="{FF2B5EF4-FFF2-40B4-BE49-F238E27FC236}">
                <a16:creationId xmlns:a16="http://schemas.microsoft.com/office/drawing/2014/main" id="{BB8D0EB3-2337-2A41-9EFC-CC44292E23D6}"/>
              </a:ext>
            </a:extLst>
          </p:cNvPr>
          <p:cNvSpPr>
            <a:spLocks noChangeArrowheads="1"/>
          </p:cNvSpPr>
          <p:nvPr/>
        </p:nvSpPr>
        <p:spPr bwMode="auto">
          <a:xfrm>
            <a:off x="703103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1" name="Rectangle 41">
            <a:extLst>
              <a:ext uri="{FF2B5EF4-FFF2-40B4-BE49-F238E27FC236}">
                <a16:creationId xmlns:a16="http://schemas.microsoft.com/office/drawing/2014/main" id="{08B40AAE-C4F3-B24B-A758-0CBE422C11F5}"/>
              </a:ext>
            </a:extLst>
          </p:cNvPr>
          <p:cNvSpPr>
            <a:spLocks noChangeArrowheads="1"/>
          </p:cNvSpPr>
          <p:nvPr/>
        </p:nvSpPr>
        <p:spPr bwMode="auto">
          <a:xfrm>
            <a:off x="7127877" y="3123626"/>
            <a:ext cx="65087"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2" name="Rectangle 42">
            <a:extLst>
              <a:ext uri="{FF2B5EF4-FFF2-40B4-BE49-F238E27FC236}">
                <a16:creationId xmlns:a16="http://schemas.microsoft.com/office/drawing/2014/main" id="{1B696D21-4399-C041-91DC-701FB61A0E4C}"/>
              </a:ext>
            </a:extLst>
          </p:cNvPr>
          <p:cNvSpPr>
            <a:spLocks noChangeArrowheads="1"/>
          </p:cNvSpPr>
          <p:nvPr/>
        </p:nvSpPr>
        <p:spPr bwMode="auto">
          <a:xfrm>
            <a:off x="7223127" y="3123626"/>
            <a:ext cx="65087"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3" name="Rectangle 43">
            <a:extLst>
              <a:ext uri="{FF2B5EF4-FFF2-40B4-BE49-F238E27FC236}">
                <a16:creationId xmlns:a16="http://schemas.microsoft.com/office/drawing/2014/main" id="{2CEBC228-9E7F-7E48-9C85-63629AFC09AA}"/>
              </a:ext>
            </a:extLst>
          </p:cNvPr>
          <p:cNvSpPr>
            <a:spLocks noChangeArrowheads="1"/>
          </p:cNvSpPr>
          <p:nvPr/>
        </p:nvSpPr>
        <p:spPr bwMode="auto">
          <a:xfrm>
            <a:off x="7319964"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4" name="Rectangle 45">
            <a:extLst>
              <a:ext uri="{FF2B5EF4-FFF2-40B4-BE49-F238E27FC236}">
                <a16:creationId xmlns:a16="http://schemas.microsoft.com/office/drawing/2014/main" id="{499D6101-0E72-764D-90A9-65FA5E9288DF}"/>
              </a:ext>
            </a:extLst>
          </p:cNvPr>
          <p:cNvSpPr>
            <a:spLocks noChangeArrowheads="1"/>
          </p:cNvSpPr>
          <p:nvPr/>
        </p:nvSpPr>
        <p:spPr bwMode="auto">
          <a:xfrm>
            <a:off x="741203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5" name="Rectangle 46">
            <a:extLst>
              <a:ext uri="{FF2B5EF4-FFF2-40B4-BE49-F238E27FC236}">
                <a16:creationId xmlns:a16="http://schemas.microsoft.com/office/drawing/2014/main" id="{69025D46-11EA-C34F-8D0D-7B789A5DBC95}"/>
              </a:ext>
            </a:extLst>
          </p:cNvPr>
          <p:cNvSpPr>
            <a:spLocks noChangeArrowheads="1"/>
          </p:cNvSpPr>
          <p:nvPr/>
        </p:nvSpPr>
        <p:spPr bwMode="auto">
          <a:xfrm>
            <a:off x="750728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6" name="Rectangle 47">
            <a:extLst>
              <a:ext uri="{FF2B5EF4-FFF2-40B4-BE49-F238E27FC236}">
                <a16:creationId xmlns:a16="http://schemas.microsoft.com/office/drawing/2014/main" id="{097282D2-CB09-6743-BD88-978413D66230}"/>
              </a:ext>
            </a:extLst>
          </p:cNvPr>
          <p:cNvSpPr>
            <a:spLocks noChangeArrowheads="1"/>
          </p:cNvSpPr>
          <p:nvPr/>
        </p:nvSpPr>
        <p:spPr bwMode="auto">
          <a:xfrm>
            <a:off x="7602539" y="3123626"/>
            <a:ext cx="65088"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7" name="Rectangle 50">
            <a:extLst>
              <a:ext uri="{FF2B5EF4-FFF2-40B4-BE49-F238E27FC236}">
                <a16:creationId xmlns:a16="http://schemas.microsoft.com/office/drawing/2014/main" id="{C44BBA4A-C75F-6344-A7C0-80FA59F967B5}"/>
              </a:ext>
            </a:extLst>
          </p:cNvPr>
          <p:cNvSpPr>
            <a:spLocks noChangeArrowheads="1"/>
          </p:cNvSpPr>
          <p:nvPr/>
        </p:nvSpPr>
        <p:spPr bwMode="auto">
          <a:xfrm>
            <a:off x="7708902" y="3123626"/>
            <a:ext cx="65087" cy="622300"/>
          </a:xfrm>
          <a:prstGeom prst="rect">
            <a:avLst/>
          </a:prstGeom>
          <a:solidFill>
            <a:srgbClr val="33CC33"/>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8" name="Rectangle 51">
            <a:extLst>
              <a:ext uri="{FF2B5EF4-FFF2-40B4-BE49-F238E27FC236}">
                <a16:creationId xmlns:a16="http://schemas.microsoft.com/office/drawing/2014/main" id="{660EEC78-FF50-7445-8190-34F20263528D}"/>
              </a:ext>
            </a:extLst>
          </p:cNvPr>
          <p:cNvSpPr>
            <a:spLocks noChangeArrowheads="1"/>
          </p:cNvSpPr>
          <p:nvPr/>
        </p:nvSpPr>
        <p:spPr bwMode="auto">
          <a:xfrm>
            <a:off x="7807327" y="3125214"/>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59" name="Rectangle 52">
            <a:extLst>
              <a:ext uri="{FF2B5EF4-FFF2-40B4-BE49-F238E27FC236}">
                <a16:creationId xmlns:a16="http://schemas.microsoft.com/office/drawing/2014/main" id="{BF1D4EAF-3E48-E64D-A9F0-800C14DE416B}"/>
              </a:ext>
            </a:extLst>
          </p:cNvPr>
          <p:cNvSpPr>
            <a:spLocks noChangeArrowheads="1"/>
          </p:cNvSpPr>
          <p:nvPr/>
        </p:nvSpPr>
        <p:spPr bwMode="auto">
          <a:xfrm>
            <a:off x="7904164"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0" name="Rectangle 53">
            <a:extLst>
              <a:ext uri="{FF2B5EF4-FFF2-40B4-BE49-F238E27FC236}">
                <a16:creationId xmlns:a16="http://schemas.microsoft.com/office/drawing/2014/main" id="{7F7F3BD0-061B-0346-BC6C-7C752F28EF13}"/>
              </a:ext>
            </a:extLst>
          </p:cNvPr>
          <p:cNvSpPr>
            <a:spLocks noChangeArrowheads="1"/>
          </p:cNvSpPr>
          <p:nvPr/>
        </p:nvSpPr>
        <p:spPr bwMode="auto">
          <a:xfrm>
            <a:off x="800100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1" name="Rectangle 54">
            <a:extLst>
              <a:ext uri="{FF2B5EF4-FFF2-40B4-BE49-F238E27FC236}">
                <a16:creationId xmlns:a16="http://schemas.microsoft.com/office/drawing/2014/main" id="{1419AB61-44E3-7B43-ADE9-9DF5C9E18D93}"/>
              </a:ext>
            </a:extLst>
          </p:cNvPr>
          <p:cNvSpPr>
            <a:spLocks noChangeArrowheads="1"/>
          </p:cNvSpPr>
          <p:nvPr/>
        </p:nvSpPr>
        <p:spPr bwMode="auto">
          <a:xfrm>
            <a:off x="8097839"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2" name="Rectangle 55">
            <a:extLst>
              <a:ext uri="{FF2B5EF4-FFF2-40B4-BE49-F238E27FC236}">
                <a16:creationId xmlns:a16="http://schemas.microsoft.com/office/drawing/2014/main" id="{FA07924E-D97C-9E4F-9629-377D86F65D54}"/>
              </a:ext>
            </a:extLst>
          </p:cNvPr>
          <p:cNvSpPr>
            <a:spLocks noChangeArrowheads="1"/>
          </p:cNvSpPr>
          <p:nvPr/>
        </p:nvSpPr>
        <p:spPr bwMode="auto">
          <a:xfrm>
            <a:off x="8193089"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3" name="Rectangle 56">
            <a:extLst>
              <a:ext uri="{FF2B5EF4-FFF2-40B4-BE49-F238E27FC236}">
                <a16:creationId xmlns:a16="http://schemas.microsoft.com/office/drawing/2014/main" id="{78BBA4C2-77BF-7140-8522-72AA5C9FF7DA}"/>
              </a:ext>
            </a:extLst>
          </p:cNvPr>
          <p:cNvSpPr>
            <a:spLocks noChangeArrowheads="1"/>
          </p:cNvSpPr>
          <p:nvPr/>
        </p:nvSpPr>
        <p:spPr bwMode="auto">
          <a:xfrm>
            <a:off x="8285164"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4" name="Rectangle 57">
            <a:extLst>
              <a:ext uri="{FF2B5EF4-FFF2-40B4-BE49-F238E27FC236}">
                <a16:creationId xmlns:a16="http://schemas.microsoft.com/office/drawing/2014/main" id="{8C781153-D0D1-4F49-A7D5-E9E0E02C7481}"/>
              </a:ext>
            </a:extLst>
          </p:cNvPr>
          <p:cNvSpPr>
            <a:spLocks noChangeArrowheads="1"/>
          </p:cNvSpPr>
          <p:nvPr/>
        </p:nvSpPr>
        <p:spPr bwMode="auto">
          <a:xfrm>
            <a:off x="8380414" y="3123626"/>
            <a:ext cx="65088"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5" name="Rectangle 58">
            <a:extLst>
              <a:ext uri="{FF2B5EF4-FFF2-40B4-BE49-F238E27FC236}">
                <a16:creationId xmlns:a16="http://schemas.microsoft.com/office/drawing/2014/main" id="{1252424B-0051-8B4E-8014-7CDFA89980FC}"/>
              </a:ext>
            </a:extLst>
          </p:cNvPr>
          <p:cNvSpPr>
            <a:spLocks noChangeArrowheads="1"/>
          </p:cNvSpPr>
          <p:nvPr/>
        </p:nvSpPr>
        <p:spPr bwMode="auto">
          <a:xfrm>
            <a:off x="847725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6" name="Rectangle 59">
            <a:extLst>
              <a:ext uri="{FF2B5EF4-FFF2-40B4-BE49-F238E27FC236}">
                <a16:creationId xmlns:a16="http://schemas.microsoft.com/office/drawing/2014/main" id="{FA783663-FBFD-1D4F-94E0-8E07864896AD}"/>
              </a:ext>
            </a:extLst>
          </p:cNvPr>
          <p:cNvSpPr>
            <a:spLocks noChangeArrowheads="1"/>
          </p:cNvSpPr>
          <p:nvPr/>
        </p:nvSpPr>
        <p:spPr bwMode="auto">
          <a:xfrm>
            <a:off x="856615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7" name="Rectangle 60">
            <a:extLst>
              <a:ext uri="{FF2B5EF4-FFF2-40B4-BE49-F238E27FC236}">
                <a16:creationId xmlns:a16="http://schemas.microsoft.com/office/drawing/2014/main" id="{9A20FCBA-A9E2-494E-8A95-747703BA2FAA}"/>
              </a:ext>
            </a:extLst>
          </p:cNvPr>
          <p:cNvSpPr>
            <a:spLocks noChangeArrowheads="1"/>
          </p:cNvSpPr>
          <p:nvPr/>
        </p:nvSpPr>
        <p:spPr bwMode="auto">
          <a:xfrm>
            <a:off x="8661402" y="3123626"/>
            <a:ext cx="65087" cy="622300"/>
          </a:xfrm>
          <a:prstGeom prst="rect">
            <a:avLst/>
          </a:prstGeom>
          <a:solidFill>
            <a:srgbClr val="FFFF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8" name="Rectangle 61">
            <a:extLst>
              <a:ext uri="{FF2B5EF4-FFF2-40B4-BE49-F238E27FC236}">
                <a16:creationId xmlns:a16="http://schemas.microsoft.com/office/drawing/2014/main" id="{BD15B2FA-70B2-F44B-A21B-EE69A9B05DC8}"/>
              </a:ext>
            </a:extLst>
          </p:cNvPr>
          <p:cNvSpPr>
            <a:spLocks noChangeArrowheads="1"/>
          </p:cNvSpPr>
          <p:nvPr/>
        </p:nvSpPr>
        <p:spPr bwMode="auto">
          <a:xfrm>
            <a:off x="8755064" y="3122039"/>
            <a:ext cx="65088"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69" name="Rectangle 62">
            <a:extLst>
              <a:ext uri="{FF2B5EF4-FFF2-40B4-BE49-F238E27FC236}">
                <a16:creationId xmlns:a16="http://schemas.microsoft.com/office/drawing/2014/main" id="{FCC59CFB-2A58-CB44-B886-3040D9E44C77}"/>
              </a:ext>
            </a:extLst>
          </p:cNvPr>
          <p:cNvSpPr>
            <a:spLocks noChangeArrowheads="1"/>
          </p:cNvSpPr>
          <p:nvPr/>
        </p:nvSpPr>
        <p:spPr bwMode="auto">
          <a:xfrm>
            <a:off x="8847139" y="3122039"/>
            <a:ext cx="65088"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0" name="Rectangle 63">
            <a:extLst>
              <a:ext uri="{FF2B5EF4-FFF2-40B4-BE49-F238E27FC236}">
                <a16:creationId xmlns:a16="http://schemas.microsoft.com/office/drawing/2014/main" id="{C2CEED62-895E-984B-A8A4-247D41CE7E93}"/>
              </a:ext>
            </a:extLst>
          </p:cNvPr>
          <p:cNvSpPr>
            <a:spLocks noChangeArrowheads="1"/>
          </p:cNvSpPr>
          <p:nvPr/>
        </p:nvSpPr>
        <p:spPr bwMode="auto">
          <a:xfrm>
            <a:off x="894397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1" name="Rectangle 64">
            <a:extLst>
              <a:ext uri="{FF2B5EF4-FFF2-40B4-BE49-F238E27FC236}">
                <a16:creationId xmlns:a16="http://schemas.microsoft.com/office/drawing/2014/main" id="{A927D859-82EA-9A4A-9764-093C53E03753}"/>
              </a:ext>
            </a:extLst>
          </p:cNvPr>
          <p:cNvSpPr>
            <a:spLocks noChangeArrowheads="1"/>
          </p:cNvSpPr>
          <p:nvPr/>
        </p:nvSpPr>
        <p:spPr bwMode="auto">
          <a:xfrm>
            <a:off x="903922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2" name="Rectangle 65">
            <a:extLst>
              <a:ext uri="{FF2B5EF4-FFF2-40B4-BE49-F238E27FC236}">
                <a16:creationId xmlns:a16="http://schemas.microsoft.com/office/drawing/2014/main" id="{F473CF44-260A-E04B-8696-E13EFF7EE281}"/>
              </a:ext>
            </a:extLst>
          </p:cNvPr>
          <p:cNvSpPr>
            <a:spLocks noChangeArrowheads="1"/>
          </p:cNvSpPr>
          <p:nvPr/>
        </p:nvSpPr>
        <p:spPr bwMode="auto">
          <a:xfrm>
            <a:off x="912812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3" name="Rectangle 66">
            <a:extLst>
              <a:ext uri="{FF2B5EF4-FFF2-40B4-BE49-F238E27FC236}">
                <a16:creationId xmlns:a16="http://schemas.microsoft.com/office/drawing/2014/main" id="{489A018C-E3FF-AC42-A61C-40BC11AD79CE}"/>
              </a:ext>
            </a:extLst>
          </p:cNvPr>
          <p:cNvSpPr>
            <a:spLocks noChangeArrowheads="1"/>
          </p:cNvSpPr>
          <p:nvPr/>
        </p:nvSpPr>
        <p:spPr bwMode="auto">
          <a:xfrm>
            <a:off x="9223377" y="3122039"/>
            <a:ext cx="65087" cy="622300"/>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74" name="Rectangle 68">
            <a:extLst>
              <a:ext uri="{FF2B5EF4-FFF2-40B4-BE49-F238E27FC236}">
                <a16:creationId xmlns:a16="http://schemas.microsoft.com/office/drawing/2014/main" id="{15DBA7E3-2A55-A347-8398-5FF2E190C152}"/>
              </a:ext>
            </a:extLst>
          </p:cNvPr>
          <p:cNvSpPr>
            <a:spLocks noChangeArrowheads="1"/>
          </p:cNvSpPr>
          <p:nvPr/>
        </p:nvSpPr>
        <p:spPr bwMode="auto">
          <a:xfrm>
            <a:off x="932021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5" name="Rectangle 69">
            <a:extLst>
              <a:ext uri="{FF2B5EF4-FFF2-40B4-BE49-F238E27FC236}">
                <a16:creationId xmlns:a16="http://schemas.microsoft.com/office/drawing/2014/main" id="{C41C2999-2C3A-6B42-BFD4-461D81F336F2}"/>
              </a:ext>
            </a:extLst>
          </p:cNvPr>
          <p:cNvSpPr>
            <a:spLocks noChangeArrowheads="1"/>
          </p:cNvSpPr>
          <p:nvPr/>
        </p:nvSpPr>
        <p:spPr bwMode="auto">
          <a:xfrm>
            <a:off x="9417052" y="3125214"/>
            <a:ext cx="65087"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Rectangle 70">
            <a:extLst>
              <a:ext uri="{FF2B5EF4-FFF2-40B4-BE49-F238E27FC236}">
                <a16:creationId xmlns:a16="http://schemas.microsoft.com/office/drawing/2014/main" id="{C31E0892-5A99-CC4B-9267-B95157619AAA}"/>
              </a:ext>
            </a:extLst>
          </p:cNvPr>
          <p:cNvSpPr>
            <a:spLocks noChangeArrowheads="1"/>
          </p:cNvSpPr>
          <p:nvPr/>
        </p:nvSpPr>
        <p:spPr bwMode="auto">
          <a:xfrm>
            <a:off x="9513889"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7" name="Rectangle 71">
            <a:extLst>
              <a:ext uri="{FF2B5EF4-FFF2-40B4-BE49-F238E27FC236}">
                <a16:creationId xmlns:a16="http://schemas.microsoft.com/office/drawing/2014/main" id="{F4A34BCF-97FE-9043-BC3E-A64DDF0FE4E2}"/>
              </a:ext>
            </a:extLst>
          </p:cNvPr>
          <p:cNvSpPr>
            <a:spLocks noChangeArrowheads="1"/>
          </p:cNvSpPr>
          <p:nvPr/>
        </p:nvSpPr>
        <p:spPr bwMode="auto">
          <a:xfrm>
            <a:off x="961231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8" name="Rectangle 72">
            <a:extLst>
              <a:ext uri="{FF2B5EF4-FFF2-40B4-BE49-F238E27FC236}">
                <a16:creationId xmlns:a16="http://schemas.microsoft.com/office/drawing/2014/main" id="{AF39E66A-9553-3344-9AD6-6EDA216F2880}"/>
              </a:ext>
            </a:extLst>
          </p:cNvPr>
          <p:cNvSpPr>
            <a:spLocks noChangeArrowheads="1"/>
          </p:cNvSpPr>
          <p:nvPr/>
        </p:nvSpPr>
        <p:spPr bwMode="auto">
          <a:xfrm>
            <a:off x="970756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9" name="Rectangle 73">
            <a:extLst>
              <a:ext uri="{FF2B5EF4-FFF2-40B4-BE49-F238E27FC236}">
                <a16:creationId xmlns:a16="http://schemas.microsoft.com/office/drawing/2014/main" id="{ECFAFFA1-A372-CF41-884A-8A8C27CFE0C1}"/>
              </a:ext>
            </a:extLst>
          </p:cNvPr>
          <p:cNvSpPr>
            <a:spLocks noChangeArrowheads="1"/>
          </p:cNvSpPr>
          <p:nvPr/>
        </p:nvSpPr>
        <p:spPr bwMode="auto">
          <a:xfrm>
            <a:off x="9802814"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0" name="Rectangle 74">
            <a:extLst>
              <a:ext uri="{FF2B5EF4-FFF2-40B4-BE49-F238E27FC236}">
                <a16:creationId xmlns:a16="http://schemas.microsoft.com/office/drawing/2014/main" id="{3C3828F5-F0A3-9B49-AB1D-346F1948CC97}"/>
              </a:ext>
            </a:extLst>
          </p:cNvPr>
          <p:cNvSpPr>
            <a:spLocks noChangeArrowheads="1"/>
          </p:cNvSpPr>
          <p:nvPr/>
        </p:nvSpPr>
        <p:spPr bwMode="auto">
          <a:xfrm>
            <a:off x="9894889" y="3123626"/>
            <a:ext cx="65088"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1" name="Rectangle 75">
            <a:extLst>
              <a:ext uri="{FF2B5EF4-FFF2-40B4-BE49-F238E27FC236}">
                <a16:creationId xmlns:a16="http://schemas.microsoft.com/office/drawing/2014/main" id="{E047C25C-F28E-9A40-9394-4DFA7C5CF236}"/>
              </a:ext>
            </a:extLst>
          </p:cNvPr>
          <p:cNvSpPr>
            <a:spLocks noChangeArrowheads="1"/>
          </p:cNvSpPr>
          <p:nvPr/>
        </p:nvSpPr>
        <p:spPr bwMode="auto">
          <a:xfrm>
            <a:off x="9991727" y="3123626"/>
            <a:ext cx="65087" cy="622300"/>
          </a:xfrm>
          <a:prstGeom prst="rect">
            <a:avLst/>
          </a:prstGeom>
          <a:solidFill>
            <a:srgbClr val="B2B2B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2" name="Rectangle 76">
            <a:extLst>
              <a:ext uri="{FF2B5EF4-FFF2-40B4-BE49-F238E27FC236}">
                <a16:creationId xmlns:a16="http://schemas.microsoft.com/office/drawing/2014/main" id="{95AB1F8C-60E0-6E4E-BBC9-6AFCA871BF9F}"/>
              </a:ext>
            </a:extLst>
          </p:cNvPr>
          <p:cNvSpPr>
            <a:spLocks noChangeArrowheads="1"/>
          </p:cNvSpPr>
          <p:nvPr/>
        </p:nvSpPr>
        <p:spPr bwMode="auto">
          <a:xfrm>
            <a:off x="10086977" y="3123626"/>
            <a:ext cx="65087" cy="622300"/>
          </a:xfrm>
          <a:prstGeom prst="rect">
            <a:avLst/>
          </a:prstGeom>
          <a:gradFill rotWithShape="1">
            <a:gsLst>
              <a:gs pos="0">
                <a:srgbClr val="B2B2B2"/>
              </a:gs>
              <a:gs pos="100000">
                <a:srgbClr val="FFFFFF"/>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3" name="Rectangle 78">
            <a:extLst>
              <a:ext uri="{FF2B5EF4-FFF2-40B4-BE49-F238E27FC236}">
                <a16:creationId xmlns:a16="http://schemas.microsoft.com/office/drawing/2014/main" id="{4C4E8CF6-C760-5B4C-9C8B-724BC7EC9D27}"/>
              </a:ext>
            </a:extLst>
          </p:cNvPr>
          <p:cNvSpPr>
            <a:spLocks noChangeArrowheads="1"/>
          </p:cNvSpPr>
          <p:nvPr/>
        </p:nvSpPr>
        <p:spPr bwMode="auto">
          <a:xfrm>
            <a:off x="6792914" y="3861814"/>
            <a:ext cx="3408363" cy="889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4" name="Rectangle 79">
            <a:extLst>
              <a:ext uri="{FF2B5EF4-FFF2-40B4-BE49-F238E27FC236}">
                <a16:creationId xmlns:a16="http://schemas.microsoft.com/office/drawing/2014/main" id="{19F096B9-3111-7D40-B5B1-AE181A6D6D1D}"/>
              </a:ext>
            </a:extLst>
          </p:cNvPr>
          <p:cNvSpPr>
            <a:spLocks noChangeArrowheads="1"/>
          </p:cNvSpPr>
          <p:nvPr/>
        </p:nvSpPr>
        <p:spPr bwMode="auto">
          <a:xfrm>
            <a:off x="6878639" y="3014089"/>
            <a:ext cx="3408363" cy="889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5" name="Line 80">
            <a:extLst>
              <a:ext uri="{FF2B5EF4-FFF2-40B4-BE49-F238E27FC236}">
                <a16:creationId xmlns:a16="http://schemas.microsoft.com/office/drawing/2014/main" id="{E753CF95-7893-FD4E-BE3D-215F410E8408}"/>
              </a:ext>
            </a:extLst>
          </p:cNvPr>
          <p:cNvSpPr>
            <a:spLocks noChangeShapeType="1"/>
          </p:cNvSpPr>
          <p:nvPr/>
        </p:nvSpPr>
        <p:spPr bwMode="auto">
          <a:xfrm>
            <a:off x="6900864" y="3976114"/>
            <a:ext cx="868363"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6" name="Line 82">
            <a:extLst>
              <a:ext uri="{FF2B5EF4-FFF2-40B4-BE49-F238E27FC236}">
                <a16:creationId xmlns:a16="http://schemas.microsoft.com/office/drawing/2014/main" id="{A84B4DF1-EC9A-7F46-AA18-AD952AC6BF0E}"/>
              </a:ext>
            </a:extLst>
          </p:cNvPr>
          <p:cNvSpPr>
            <a:spLocks noChangeShapeType="1"/>
          </p:cNvSpPr>
          <p:nvPr/>
        </p:nvSpPr>
        <p:spPr bwMode="auto">
          <a:xfrm>
            <a:off x="7835902" y="3977701"/>
            <a:ext cx="868362"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7" name="Line 83">
            <a:extLst>
              <a:ext uri="{FF2B5EF4-FFF2-40B4-BE49-F238E27FC236}">
                <a16:creationId xmlns:a16="http://schemas.microsoft.com/office/drawing/2014/main" id="{F05D6B54-06E8-3340-AF49-E2A2D7CDBC38}"/>
              </a:ext>
            </a:extLst>
          </p:cNvPr>
          <p:cNvSpPr>
            <a:spLocks noChangeShapeType="1"/>
          </p:cNvSpPr>
          <p:nvPr/>
        </p:nvSpPr>
        <p:spPr bwMode="auto">
          <a:xfrm>
            <a:off x="9329739" y="3976114"/>
            <a:ext cx="801688"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8" name="Line 84">
            <a:extLst>
              <a:ext uri="{FF2B5EF4-FFF2-40B4-BE49-F238E27FC236}">
                <a16:creationId xmlns:a16="http://schemas.microsoft.com/office/drawing/2014/main" id="{B41A428C-2E0E-ED49-9C7F-ADDB6951A77B}"/>
              </a:ext>
            </a:extLst>
          </p:cNvPr>
          <p:cNvSpPr>
            <a:spLocks noChangeShapeType="1"/>
          </p:cNvSpPr>
          <p:nvPr/>
        </p:nvSpPr>
        <p:spPr bwMode="auto">
          <a:xfrm>
            <a:off x="8759827" y="3977701"/>
            <a:ext cx="528637" cy="0"/>
          </a:xfrm>
          <a:prstGeom prst="line">
            <a:avLst/>
          </a:prstGeom>
          <a:noFill/>
          <a:ln w="2857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9" name="Line 87">
            <a:extLst>
              <a:ext uri="{FF2B5EF4-FFF2-40B4-BE49-F238E27FC236}">
                <a16:creationId xmlns:a16="http://schemas.microsoft.com/office/drawing/2014/main" id="{F10E82D1-86EA-0A43-A26B-826B8C65625C}"/>
              </a:ext>
            </a:extLst>
          </p:cNvPr>
          <p:cNvSpPr>
            <a:spLocks noChangeShapeType="1"/>
          </p:cNvSpPr>
          <p:nvPr/>
        </p:nvSpPr>
        <p:spPr bwMode="auto">
          <a:xfrm>
            <a:off x="6992939" y="3999926"/>
            <a:ext cx="0" cy="233363"/>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0" name="Line 88">
            <a:extLst>
              <a:ext uri="{FF2B5EF4-FFF2-40B4-BE49-F238E27FC236}">
                <a16:creationId xmlns:a16="http://schemas.microsoft.com/office/drawing/2014/main" id="{849D7775-1F0E-F446-AFC3-AB4363FCD990}"/>
              </a:ext>
            </a:extLst>
          </p:cNvPr>
          <p:cNvSpPr>
            <a:spLocks noChangeShapeType="1"/>
          </p:cNvSpPr>
          <p:nvPr/>
        </p:nvSpPr>
        <p:spPr bwMode="auto">
          <a:xfrm>
            <a:off x="8221664" y="3995164"/>
            <a:ext cx="0" cy="233362"/>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1" name="Line 89">
            <a:extLst>
              <a:ext uri="{FF2B5EF4-FFF2-40B4-BE49-F238E27FC236}">
                <a16:creationId xmlns:a16="http://schemas.microsoft.com/office/drawing/2014/main" id="{0E0B871C-6367-774B-BA58-EF11B16FA4E2}"/>
              </a:ext>
            </a:extLst>
          </p:cNvPr>
          <p:cNvSpPr>
            <a:spLocks noChangeShapeType="1"/>
          </p:cNvSpPr>
          <p:nvPr/>
        </p:nvSpPr>
        <p:spPr bwMode="auto">
          <a:xfrm>
            <a:off x="9040814" y="3995164"/>
            <a:ext cx="0" cy="233362"/>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2" name="Line 90">
            <a:extLst>
              <a:ext uri="{FF2B5EF4-FFF2-40B4-BE49-F238E27FC236}">
                <a16:creationId xmlns:a16="http://schemas.microsoft.com/office/drawing/2014/main" id="{C09F078D-04FC-E640-8A03-2400CC0F0B8A}"/>
              </a:ext>
            </a:extLst>
          </p:cNvPr>
          <p:cNvSpPr>
            <a:spLocks noChangeShapeType="1"/>
          </p:cNvSpPr>
          <p:nvPr/>
        </p:nvSpPr>
        <p:spPr bwMode="auto">
          <a:xfrm>
            <a:off x="9698039" y="3995164"/>
            <a:ext cx="0" cy="233362"/>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93" name="Text Box 91">
            <a:extLst>
              <a:ext uri="{FF2B5EF4-FFF2-40B4-BE49-F238E27FC236}">
                <a16:creationId xmlns:a16="http://schemas.microsoft.com/office/drawing/2014/main" id="{39A723B2-B4B0-634D-AE9D-8AC58218E734}"/>
              </a:ext>
            </a:extLst>
          </p:cNvPr>
          <p:cNvSpPr txBox="1">
            <a:spLocks noChangeArrowheads="1"/>
          </p:cNvSpPr>
          <p:nvPr/>
        </p:nvSpPr>
        <p:spPr bwMode="auto">
          <a:xfrm>
            <a:off x="6869114" y="4223764"/>
            <a:ext cx="693738"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sent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ACKed</a:t>
            </a:r>
          </a:p>
        </p:txBody>
      </p:sp>
      <p:sp>
        <p:nvSpPr>
          <p:cNvPr id="294" name="Text Box 92">
            <a:extLst>
              <a:ext uri="{FF2B5EF4-FFF2-40B4-BE49-F238E27FC236}">
                <a16:creationId xmlns:a16="http://schemas.microsoft.com/office/drawing/2014/main" id="{3B367685-832F-A24C-8E10-9208FC23187F}"/>
              </a:ext>
            </a:extLst>
          </p:cNvPr>
          <p:cNvSpPr txBox="1">
            <a:spLocks noChangeArrowheads="1"/>
          </p:cNvSpPr>
          <p:nvPr/>
        </p:nvSpPr>
        <p:spPr bwMode="auto">
          <a:xfrm>
            <a:off x="7850188" y="4230114"/>
            <a:ext cx="1139821" cy="68480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altLang="en-US" sz="14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sent, not-yet </a:t>
            </a:r>
            <a:r>
              <a:rPr kumimoji="0" lang="en-US" altLang="en-US" sz="1400" b="0" i="0" u="none" strike="noStrike" kern="0" cap="none" spc="0" normalizeH="0" baseline="0" noProof="0" dirty="0" err="1">
                <a:ln>
                  <a:noFill/>
                </a:ln>
                <a:solidFill>
                  <a:srgbClr val="000000"/>
                </a:solidFill>
                <a:effectLst/>
                <a:uLnTx/>
                <a:uFillTx/>
                <a:latin typeface="Tahoma" panose="020B0604030504040204" pitchFamily="34" charset="0"/>
                <a:ea typeface="ＭＳ Ｐゴシック" panose="020B0600070205080204" pitchFamily="34" charset="-128"/>
                <a:cs typeface="+mn-cs"/>
              </a:rPr>
              <a:t>ACKed</a:t>
            </a:r>
            <a:endParaRPr kumimoji="0" lang="en-US" altLang="en-US" sz="14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a:p>
            <a:pPr marL="0" marR="0" lvl="0" indent="0" algn="l" defTabSz="914400" rtl="0" eaLnBrk="0" fontAlgn="base" latinLnBrk="0" hangingPunct="0">
              <a:lnSpc>
                <a:spcPct val="90000"/>
              </a:lnSpc>
              <a:spcBef>
                <a:spcPts val="30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t>
            </a:r>
            <a:r>
              <a:rPr kumimoji="0" lang="en-US" altLang="ja-JP" sz="12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in-flight”)</a:t>
            </a:r>
            <a:endParaRPr kumimoji="0" lang="en-US" altLang="en-US" sz="12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5" name="Text Box 93">
            <a:extLst>
              <a:ext uri="{FF2B5EF4-FFF2-40B4-BE49-F238E27FC236}">
                <a16:creationId xmlns:a16="http://schemas.microsoft.com/office/drawing/2014/main" id="{81CC0B14-ECA5-7042-90A8-A3D1691D8277}"/>
              </a:ext>
            </a:extLst>
          </p:cNvPr>
          <p:cNvSpPr txBox="1">
            <a:spLocks noChangeArrowheads="1"/>
          </p:cNvSpPr>
          <p:nvPr/>
        </p:nvSpPr>
        <p:spPr bwMode="auto">
          <a:xfrm>
            <a:off x="8829677" y="4225351"/>
            <a:ext cx="1066800" cy="6683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usable</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but not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yet sent</a:t>
            </a:r>
          </a:p>
        </p:txBody>
      </p:sp>
      <p:sp>
        <p:nvSpPr>
          <p:cNvPr id="296" name="Text Box 94">
            <a:extLst>
              <a:ext uri="{FF2B5EF4-FFF2-40B4-BE49-F238E27FC236}">
                <a16:creationId xmlns:a16="http://schemas.microsoft.com/office/drawing/2014/main" id="{AA04402D-D3B0-AD47-B91F-3AC1C3E2066A}"/>
              </a:ext>
            </a:extLst>
          </p:cNvPr>
          <p:cNvSpPr txBox="1">
            <a:spLocks noChangeArrowheads="1"/>
          </p:cNvSpPr>
          <p:nvPr/>
        </p:nvSpPr>
        <p:spPr bwMode="auto">
          <a:xfrm>
            <a:off x="9586914" y="4230114"/>
            <a:ext cx="819150"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not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usable</a:t>
            </a:r>
          </a:p>
        </p:txBody>
      </p:sp>
      <p:sp>
        <p:nvSpPr>
          <p:cNvPr id="297" name="Text Box 96">
            <a:extLst>
              <a:ext uri="{FF2B5EF4-FFF2-40B4-BE49-F238E27FC236}">
                <a16:creationId xmlns:a16="http://schemas.microsoft.com/office/drawing/2014/main" id="{7BC9AF2B-9067-6D40-8AD6-38C8B0980442}"/>
              </a:ext>
            </a:extLst>
          </p:cNvPr>
          <p:cNvSpPr txBox="1">
            <a:spLocks noChangeArrowheads="1"/>
          </p:cNvSpPr>
          <p:nvPr/>
        </p:nvSpPr>
        <p:spPr bwMode="auto">
          <a:xfrm>
            <a:off x="7929564" y="2658489"/>
            <a:ext cx="1131888"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window size</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1" u="none" strike="noStrike" kern="0" cap="none" spc="0" normalizeH="0" baseline="0" noProof="0">
                <a:ln>
                  <a:noFill/>
                </a:ln>
                <a:solidFill>
                  <a:srgbClr val="000000"/>
                </a:solidFill>
                <a:effectLst/>
                <a:uLnTx/>
                <a:uFillTx/>
                <a:latin typeface="Tahoma" charset="0"/>
                <a:ea typeface="ＭＳ Ｐゴシック" charset="0"/>
                <a:cs typeface="+mn-cs"/>
              </a:rPr>
              <a:t> N</a:t>
            </a:r>
          </a:p>
        </p:txBody>
      </p:sp>
      <p:grpSp>
        <p:nvGrpSpPr>
          <p:cNvPr id="298" name="Group 99">
            <a:extLst>
              <a:ext uri="{FF2B5EF4-FFF2-40B4-BE49-F238E27FC236}">
                <a16:creationId xmlns:a16="http://schemas.microsoft.com/office/drawing/2014/main" id="{24BD0429-57C9-5949-A0FA-36C1FBC99776}"/>
              </a:ext>
            </a:extLst>
          </p:cNvPr>
          <p:cNvGrpSpPr>
            <a:grpSpLocks/>
          </p:cNvGrpSpPr>
          <p:nvPr/>
        </p:nvGrpSpPr>
        <p:grpSpPr bwMode="auto">
          <a:xfrm>
            <a:off x="8696327" y="2882326"/>
            <a:ext cx="593725" cy="136525"/>
            <a:chOff x="4250" y="1692"/>
            <a:chExt cx="374" cy="86"/>
          </a:xfrm>
        </p:grpSpPr>
        <p:sp>
          <p:nvSpPr>
            <p:cNvPr id="299" name="Line 97">
              <a:extLst>
                <a:ext uri="{FF2B5EF4-FFF2-40B4-BE49-F238E27FC236}">
                  <a16:creationId xmlns:a16="http://schemas.microsoft.com/office/drawing/2014/main" id="{A02E02EA-0929-104A-BF00-5ADA492F2B7C}"/>
                </a:ext>
              </a:extLst>
            </p:cNvPr>
            <p:cNvSpPr>
              <a:spLocks noChangeShapeType="1"/>
            </p:cNvSpPr>
            <p:nvPr/>
          </p:nvSpPr>
          <p:spPr bwMode="auto">
            <a:xfrm>
              <a:off x="4250" y="1738"/>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0" name="Line 98">
              <a:extLst>
                <a:ext uri="{FF2B5EF4-FFF2-40B4-BE49-F238E27FC236}">
                  <a16:creationId xmlns:a16="http://schemas.microsoft.com/office/drawing/2014/main" id="{BBA1422E-A86D-8048-8C6A-CBCE03DB28AC}"/>
                </a:ext>
              </a:extLst>
            </p:cNvPr>
            <p:cNvSpPr>
              <a:spLocks noChangeShapeType="1"/>
            </p:cNvSpPr>
            <p:nvPr/>
          </p:nvSpPr>
          <p:spPr bwMode="auto">
            <a:xfrm>
              <a:off x="4622" y="1692"/>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01" name="Group 100">
            <a:extLst>
              <a:ext uri="{FF2B5EF4-FFF2-40B4-BE49-F238E27FC236}">
                <a16:creationId xmlns:a16="http://schemas.microsoft.com/office/drawing/2014/main" id="{953BBB09-1247-E749-B041-4AB4BC053F15}"/>
              </a:ext>
            </a:extLst>
          </p:cNvPr>
          <p:cNvGrpSpPr>
            <a:grpSpLocks/>
          </p:cNvGrpSpPr>
          <p:nvPr/>
        </p:nvGrpSpPr>
        <p:grpSpPr bwMode="auto">
          <a:xfrm rot="10800000">
            <a:off x="7804152" y="2907726"/>
            <a:ext cx="593725" cy="136525"/>
            <a:chOff x="4250" y="1692"/>
            <a:chExt cx="374" cy="86"/>
          </a:xfrm>
        </p:grpSpPr>
        <p:sp>
          <p:nvSpPr>
            <p:cNvPr id="302" name="Line 101">
              <a:extLst>
                <a:ext uri="{FF2B5EF4-FFF2-40B4-BE49-F238E27FC236}">
                  <a16:creationId xmlns:a16="http://schemas.microsoft.com/office/drawing/2014/main" id="{3C66FDCF-F2B7-8447-A6D6-18D719B215CF}"/>
                </a:ext>
              </a:extLst>
            </p:cNvPr>
            <p:cNvSpPr>
              <a:spLocks noChangeShapeType="1"/>
            </p:cNvSpPr>
            <p:nvPr/>
          </p:nvSpPr>
          <p:spPr bwMode="auto">
            <a:xfrm>
              <a:off x="4257" y="1745"/>
              <a:ext cx="374" cy="0"/>
            </a:xfrm>
            <a:prstGeom prst="line">
              <a:avLst/>
            </a:prstGeom>
            <a:noFill/>
            <a:ln w="28575">
              <a:solidFill>
                <a:srgbClr val="CC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03" name="Line 102">
              <a:extLst>
                <a:ext uri="{FF2B5EF4-FFF2-40B4-BE49-F238E27FC236}">
                  <a16:creationId xmlns:a16="http://schemas.microsoft.com/office/drawing/2014/main" id="{3E685C18-38D0-2242-B6E7-6B45955EA4D6}"/>
                </a:ext>
              </a:extLst>
            </p:cNvPr>
            <p:cNvSpPr>
              <a:spLocks noChangeShapeType="1"/>
            </p:cNvSpPr>
            <p:nvPr/>
          </p:nvSpPr>
          <p:spPr bwMode="auto">
            <a:xfrm>
              <a:off x="4629" y="1699"/>
              <a:ext cx="0" cy="86"/>
            </a:xfrm>
            <a:prstGeom prst="line">
              <a:avLst/>
            </a:prstGeom>
            <a:noFill/>
            <a:ln w="9525">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304" name="Text Box 196">
            <a:extLst>
              <a:ext uri="{FF2B5EF4-FFF2-40B4-BE49-F238E27FC236}">
                <a16:creationId xmlns:a16="http://schemas.microsoft.com/office/drawing/2014/main" id="{8A4318F8-8B4B-BA46-9E7C-C771B9AFC315}"/>
              </a:ext>
            </a:extLst>
          </p:cNvPr>
          <p:cNvSpPr txBox="1">
            <a:spLocks noChangeArrowheads="1"/>
          </p:cNvSpPr>
          <p:nvPr/>
        </p:nvSpPr>
        <p:spPr bwMode="auto">
          <a:xfrm>
            <a:off x="7085014" y="3677664"/>
            <a:ext cx="31781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marL="342900" indent="-342900">
              <a:defRPr sz="1600">
                <a:solidFill>
                  <a:schemeClr val="tx1"/>
                </a:solidFill>
                <a:latin typeface="Tahoma" charset="0"/>
                <a:ea typeface="ＭＳ Ｐゴシック" charset="0"/>
              </a:defRPr>
            </a:lvl1pPr>
            <a:lvl2pPr>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1" indent="0" algn="ctr" defTabSz="914400" rtl="0" eaLnBrk="0" fontAlgn="base" latinLnBrk="0" hangingPunct="0">
              <a:lnSpc>
                <a:spcPct val="100000"/>
              </a:lnSpc>
              <a:spcBef>
                <a:spcPct val="0"/>
              </a:spcBef>
              <a:spcAft>
                <a:spcPct val="0"/>
              </a:spcAft>
              <a:buClrTx/>
              <a:buSzTx/>
              <a:buFontTx/>
              <a:buNone/>
              <a:tabLst/>
              <a:defRPr/>
            </a:pPr>
            <a:r>
              <a:rPr kumimoji="0" lang="en-US" sz="1400" b="0" i="1" u="none" strike="noStrike" kern="0" cap="none" spc="0" normalizeH="0" baseline="0" noProof="0">
                <a:ln>
                  <a:noFill/>
                </a:ln>
                <a:solidFill>
                  <a:srgbClr val="000000"/>
                </a:solidFill>
                <a:effectLst/>
                <a:uLnTx/>
                <a:uFillTx/>
                <a:latin typeface="Tahoma" charset="0"/>
                <a:ea typeface="ＭＳ Ｐゴシック" charset="0"/>
                <a:cs typeface="+mn-cs"/>
              </a:rPr>
              <a:t>sender sequence number space </a:t>
            </a:r>
          </a:p>
        </p:txBody>
      </p:sp>
      <p:grpSp>
        <p:nvGrpSpPr>
          <p:cNvPr id="305" name="Group 199">
            <a:extLst>
              <a:ext uri="{FF2B5EF4-FFF2-40B4-BE49-F238E27FC236}">
                <a16:creationId xmlns:a16="http://schemas.microsoft.com/office/drawing/2014/main" id="{17C79495-9E5E-D743-8F6F-313B7597C3E0}"/>
              </a:ext>
            </a:extLst>
          </p:cNvPr>
          <p:cNvGrpSpPr>
            <a:grpSpLocks/>
          </p:cNvGrpSpPr>
          <p:nvPr/>
        </p:nvGrpSpPr>
        <p:grpSpPr bwMode="auto">
          <a:xfrm>
            <a:off x="6321427" y="1140839"/>
            <a:ext cx="2952750" cy="1966912"/>
            <a:chOff x="2600" y="665"/>
            <a:chExt cx="1860" cy="1239"/>
          </a:xfrm>
        </p:grpSpPr>
        <p:sp>
          <p:nvSpPr>
            <p:cNvPr id="306" name="Rectangle 171">
              <a:extLst>
                <a:ext uri="{FF2B5EF4-FFF2-40B4-BE49-F238E27FC236}">
                  <a16:creationId xmlns:a16="http://schemas.microsoft.com/office/drawing/2014/main" id="{1EAF4F70-21E7-C34E-8873-423E3B1E6A8A}"/>
                </a:ext>
              </a:extLst>
            </p:cNvPr>
            <p:cNvSpPr>
              <a:spLocks noChangeArrowheads="1"/>
            </p:cNvSpPr>
            <p:nvPr/>
          </p:nvSpPr>
          <p:spPr bwMode="auto">
            <a:xfrm>
              <a:off x="2840" y="1028"/>
              <a:ext cx="1202" cy="130"/>
            </a:xfrm>
            <a:prstGeom prst="rect">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07" name="Group 172">
              <a:extLst>
                <a:ext uri="{FF2B5EF4-FFF2-40B4-BE49-F238E27FC236}">
                  <a16:creationId xmlns:a16="http://schemas.microsoft.com/office/drawing/2014/main" id="{DEE85BA8-BC48-F24A-B3C5-A13DD502AF23}"/>
                </a:ext>
              </a:extLst>
            </p:cNvPr>
            <p:cNvGrpSpPr>
              <a:grpSpLocks/>
            </p:cNvGrpSpPr>
            <p:nvPr/>
          </p:nvGrpSpPr>
          <p:grpSpPr bwMode="auto">
            <a:xfrm>
              <a:off x="2820" y="872"/>
              <a:ext cx="1252" cy="714"/>
              <a:chOff x="1976" y="2984"/>
              <a:chExt cx="1252" cy="714"/>
            </a:xfrm>
          </p:grpSpPr>
          <p:sp>
            <p:nvSpPr>
              <p:cNvPr id="310" name="Rectangle 173">
                <a:extLst>
                  <a:ext uri="{FF2B5EF4-FFF2-40B4-BE49-F238E27FC236}">
                    <a16:creationId xmlns:a16="http://schemas.microsoft.com/office/drawing/2014/main" id="{512EC936-B599-4C42-A3CB-F206B3359FAC}"/>
                  </a:ext>
                </a:extLst>
              </p:cNvPr>
              <p:cNvSpPr>
                <a:spLocks noChangeArrowheads="1"/>
              </p:cNvSpPr>
              <p:nvPr/>
            </p:nvSpPr>
            <p:spPr bwMode="auto">
              <a:xfrm>
                <a:off x="1994" y="2995"/>
                <a:ext cx="1210" cy="703"/>
              </a:xfrm>
              <a:prstGeom prst="rect">
                <a:avLst/>
              </a:prstGeom>
              <a:noFill/>
              <a:ln w="9525">
                <a:solidFill>
                  <a:srgbClr val="000000"/>
                </a:solidFill>
                <a:miter lim="800000"/>
                <a:headEnd/>
                <a:tailEnd/>
              </a:ln>
              <a:effectLst/>
              <a:extLst>
                <a:ext uri="{909E8E84-426E-40dd-AFC4-6F175D3DCCD1}">
                  <a14:hiddenFill xmlns="" xmlns:a14="http://schemas.microsoft.com/office/drawing/2010/main">
                    <a:solidFill>
                      <a:schemeClr val="bg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1" name="Text Box 174">
                <a:extLst>
                  <a:ext uri="{FF2B5EF4-FFF2-40B4-BE49-F238E27FC236}">
                    <a16:creationId xmlns:a16="http://schemas.microsoft.com/office/drawing/2014/main" id="{D1A37C4D-C221-B944-960D-5E1AC157A7DE}"/>
                  </a:ext>
                </a:extLst>
              </p:cNvPr>
              <p:cNvSpPr txBox="1">
                <a:spLocks noChangeArrowheads="1"/>
              </p:cNvSpPr>
              <p:nvPr/>
            </p:nvSpPr>
            <p:spPr bwMode="auto">
              <a:xfrm>
                <a:off x="2001" y="2984"/>
                <a:ext cx="580"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source port #</a:t>
                </a:r>
              </a:p>
            </p:txBody>
          </p:sp>
          <p:sp>
            <p:nvSpPr>
              <p:cNvPr id="312" name="Text Box 175">
                <a:extLst>
                  <a:ext uri="{FF2B5EF4-FFF2-40B4-BE49-F238E27FC236}">
                    <a16:creationId xmlns:a16="http://schemas.microsoft.com/office/drawing/2014/main" id="{DC506D04-4DCA-2A42-8A11-92D274739497}"/>
                  </a:ext>
                </a:extLst>
              </p:cNvPr>
              <p:cNvSpPr txBox="1">
                <a:spLocks noChangeArrowheads="1"/>
              </p:cNvSpPr>
              <p:nvPr/>
            </p:nvSpPr>
            <p:spPr bwMode="auto">
              <a:xfrm>
                <a:off x="2648" y="2987"/>
                <a:ext cx="491"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dest port #</a:t>
                </a:r>
              </a:p>
            </p:txBody>
          </p:sp>
          <p:sp>
            <p:nvSpPr>
              <p:cNvPr id="313" name="Text Box 176">
                <a:extLst>
                  <a:ext uri="{FF2B5EF4-FFF2-40B4-BE49-F238E27FC236}">
                    <a16:creationId xmlns:a16="http://schemas.microsoft.com/office/drawing/2014/main" id="{E9E72ACF-7C4B-3247-896D-D6CDE3C1CEE4}"/>
                  </a:ext>
                </a:extLst>
              </p:cNvPr>
              <p:cNvSpPr txBox="1">
                <a:spLocks noChangeArrowheads="1"/>
              </p:cNvSpPr>
              <p:nvPr/>
            </p:nvSpPr>
            <p:spPr bwMode="auto">
              <a:xfrm>
                <a:off x="2154" y="3117"/>
                <a:ext cx="91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FFFFFF"/>
                    </a:solidFill>
                    <a:effectLst/>
                    <a:uLnTx/>
                    <a:uFillTx/>
                    <a:latin typeface="Arial" charset="0"/>
                    <a:ea typeface="ＭＳ Ｐゴシック" charset="0"/>
                    <a:cs typeface="+mn-cs"/>
                  </a:rPr>
                  <a:t>sequence number</a:t>
                </a:r>
              </a:p>
            </p:txBody>
          </p:sp>
          <p:sp>
            <p:nvSpPr>
              <p:cNvPr id="314" name="Text Box 177">
                <a:extLst>
                  <a:ext uri="{FF2B5EF4-FFF2-40B4-BE49-F238E27FC236}">
                    <a16:creationId xmlns:a16="http://schemas.microsoft.com/office/drawing/2014/main" id="{4A1EA7EA-E261-2540-A61F-14F1D3C62770}"/>
                  </a:ext>
                </a:extLst>
              </p:cNvPr>
              <p:cNvSpPr txBox="1">
                <a:spLocks noChangeArrowheads="1"/>
              </p:cNvSpPr>
              <p:nvPr/>
            </p:nvSpPr>
            <p:spPr bwMode="auto">
              <a:xfrm>
                <a:off x="1976" y="3257"/>
                <a:ext cx="1252"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acknowledgement number</a:t>
                </a:r>
              </a:p>
            </p:txBody>
          </p:sp>
          <p:sp>
            <p:nvSpPr>
              <p:cNvPr id="315" name="Text Box 178">
                <a:extLst>
                  <a:ext uri="{FF2B5EF4-FFF2-40B4-BE49-F238E27FC236}">
                    <a16:creationId xmlns:a16="http://schemas.microsoft.com/office/drawing/2014/main" id="{14D444FC-B976-4B43-AF8C-651999F1EAD7}"/>
                  </a:ext>
                </a:extLst>
              </p:cNvPr>
              <p:cNvSpPr txBox="1">
                <a:spLocks noChangeArrowheads="1"/>
              </p:cNvSpPr>
              <p:nvPr/>
            </p:nvSpPr>
            <p:spPr bwMode="auto">
              <a:xfrm>
                <a:off x="2053" y="3544"/>
                <a:ext cx="475"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checksum</a:t>
                </a:r>
              </a:p>
            </p:txBody>
          </p:sp>
          <p:sp>
            <p:nvSpPr>
              <p:cNvPr id="316" name="Line 179">
                <a:extLst>
                  <a:ext uri="{FF2B5EF4-FFF2-40B4-BE49-F238E27FC236}">
                    <a16:creationId xmlns:a16="http://schemas.microsoft.com/office/drawing/2014/main" id="{03CA3683-10CF-2D45-855C-D741CB3E84FC}"/>
                  </a:ext>
                </a:extLst>
              </p:cNvPr>
              <p:cNvSpPr>
                <a:spLocks noChangeShapeType="1"/>
              </p:cNvSpPr>
              <p:nvPr/>
            </p:nvSpPr>
            <p:spPr bwMode="auto">
              <a:xfrm>
                <a:off x="1994" y="313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7" name="Line 180">
                <a:extLst>
                  <a:ext uri="{FF2B5EF4-FFF2-40B4-BE49-F238E27FC236}">
                    <a16:creationId xmlns:a16="http://schemas.microsoft.com/office/drawing/2014/main" id="{4427CEC2-BFD3-0543-AAB5-E40DA49DCF81}"/>
                  </a:ext>
                </a:extLst>
              </p:cNvPr>
              <p:cNvSpPr>
                <a:spLocks noChangeShapeType="1"/>
              </p:cNvSpPr>
              <p:nvPr/>
            </p:nvSpPr>
            <p:spPr bwMode="auto">
              <a:xfrm>
                <a:off x="1994" y="327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8" name="Line 181">
                <a:extLst>
                  <a:ext uri="{FF2B5EF4-FFF2-40B4-BE49-F238E27FC236}">
                    <a16:creationId xmlns:a16="http://schemas.microsoft.com/office/drawing/2014/main" id="{83A31360-0241-B24B-9A5B-5DF36A70BB1A}"/>
                  </a:ext>
                </a:extLst>
              </p:cNvPr>
              <p:cNvSpPr>
                <a:spLocks noChangeShapeType="1"/>
              </p:cNvSpPr>
              <p:nvPr/>
            </p:nvSpPr>
            <p:spPr bwMode="auto">
              <a:xfrm>
                <a:off x="1992" y="3414"/>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9" name="Line 182">
                <a:extLst>
                  <a:ext uri="{FF2B5EF4-FFF2-40B4-BE49-F238E27FC236}">
                    <a16:creationId xmlns:a16="http://schemas.microsoft.com/office/drawing/2014/main" id="{E2E74D6E-689D-3E49-A5CA-1EB053F0D115}"/>
                  </a:ext>
                </a:extLst>
              </p:cNvPr>
              <p:cNvSpPr>
                <a:spLocks noChangeShapeType="1"/>
              </p:cNvSpPr>
              <p:nvPr/>
            </p:nvSpPr>
            <p:spPr bwMode="auto">
              <a:xfrm>
                <a:off x="2588" y="2994"/>
                <a:ext cx="0" cy="142"/>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0" name="Line 183">
                <a:extLst>
                  <a:ext uri="{FF2B5EF4-FFF2-40B4-BE49-F238E27FC236}">
                    <a16:creationId xmlns:a16="http://schemas.microsoft.com/office/drawing/2014/main" id="{34408127-C1C4-5142-81BC-0772E406AF42}"/>
                  </a:ext>
                </a:extLst>
              </p:cNvPr>
              <p:cNvSpPr>
                <a:spLocks noChangeShapeType="1"/>
              </p:cNvSpPr>
              <p:nvPr/>
            </p:nvSpPr>
            <p:spPr bwMode="auto">
              <a:xfrm>
                <a:off x="2588" y="3416"/>
                <a:ext cx="0" cy="28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1" name="Line 184">
                <a:extLst>
                  <a:ext uri="{FF2B5EF4-FFF2-40B4-BE49-F238E27FC236}">
                    <a16:creationId xmlns:a16="http://schemas.microsoft.com/office/drawing/2014/main" id="{AF6C4EF8-1ED8-1A4B-B94D-F145C940A384}"/>
                  </a:ext>
                </a:extLst>
              </p:cNvPr>
              <p:cNvSpPr>
                <a:spLocks noChangeShapeType="1"/>
              </p:cNvSpPr>
              <p:nvPr/>
            </p:nvSpPr>
            <p:spPr bwMode="auto">
              <a:xfrm>
                <a:off x="1994" y="3548"/>
                <a:ext cx="1212"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2" name="Text Box 185">
                <a:extLst>
                  <a:ext uri="{FF2B5EF4-FFF2-40B4-BE49-F238E27FC236}">
                    <a16:creationId xmlns:a16="http://schemas.microsoft.com/office/drawing/2014/main" id="{8F8508CA-EE38-AF4E-A97C-1BE94735E56E}"/>
                  </a:ext>
                </a:extLst>
              </p:cNvPr>
              <p:cNvSpPr txBox="1">
                <a:spLocks noChangeArrowheads="1"/>
              </p:cNvSpPr>
              <p:nvPr/>
            </p:nvSpPr>
            <p:spPr bwMode="auto">
              <a:xfrm>
                <a:off x="2708" y="3390"/>
                <a:ext cx="323" cy="17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solidFill>
                      <a:srgbClr val="000000"/>
                    </a:solidFill>
                    <a:effectLst/>
                    <a:uLnTx/>
                    <a:uFillTx/>
                    <a:latin typeface="Arial" charset="0"/>
                    <a:ea typeface="ＭＳ Ｐゴシック" charset="0"/>
                    <a:cs typeface="+mn-cs"/>
                  </a:rPr>
                  <a:t>rwnd</a:t>
                </a:r>
              </a:p>
            </p:txBody>
          </p:sp>
          <p:sp>
            <p:nvSpPr>
              <p:cNvPr id="323" name="Text Box 186">
                <a:extLst>
                  <a:ext uri="{FF2B5EF4-FFF2-40B4-BE49-F238E27FC236}">
                    <a16:creationId xmlns:a16="http://schemas.microsoft.com/office/drawing/2014/main" id="{88BEC28D-C62B-B54E-A090-DF6809C9E835}"/>
                  </a:ext>
                </a:extLst>
              </p:cNvPr>
              <p:cNvSpPr txBox="1">
                <a:spLocks noChangeArrowheads="1"/>
              </p:cNvSpPr>
              <p:nvPr/>
            </p:nvSpPr>
            <p:spPr bwMode="auto">
              <a:xfrm>
                <a:off x="2651" y="3544"/>
                <a:ext cx="496" cy="15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0" cap="none" spc="0" normalizeH="0" baseline="0" noProof="0">
                    <a:ln>
                      <a:noFill/>
                    </a:ln>
                    <a:solidFill>
                      <a:srgbClr val="000000"/>
                    </a:solidFill>
                    <a:effectLst/>
                    <a:uLnTx/>
                    <a:uFillTx/>
                    <a:latin typeface="Arial" charset="0"/>
                    <a:ea typeface="ＭＳ Ｐゴシック" charset="0"/>
                    <a:cs typeface="+mn-cs"/>
                  </a:rPr>
                  <a:t>urg pointer</a:t>
                </a:r>
              </a:p>
            </p:txBody>
          </p:sp>
          <p:sp>
            <p:nvSpPr>
              <p:cNvPr id="324" name="Line 187">
                <a:extLst>
                  <a:ext uri="{FF2B5EF4-FFF2-40B4-BE49-F238E27FC236}">
                    <a16:creationId xmlns:a16="http://schemas.microsoft.com/office/drawing/2014/main" id="{8CC1CABE-C086-144F-8F1F-A7D004A1EA6E}"/>
                  </a:ext>
                </a:extLst>
              </p:cNvPr>
              <p:cNvSpPr>
                <a:spLocks noChangeShapeType="1"/>
              </p:cNvSpPr>
              <p:nvPr/>
            </p:nvSpPr>
            <p:spPr bwMode="auto">
              <a:xfrm>
                <a:off x="2398" y="3413"/>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5" name="Line 188">
                <a:extLst>
                  <a:ext uri="{FF2B5EF4-FFF2-40B4-BE49-F238E27FC236}">
                    <a16:creationId xmlns:a16="http://schemas.microsoft.com/office/drawing/2014/main" id="{061C4173-FBA5-7749-BCE1-9EBD070DBA3D}"/>
                  </a:ext>
                </a:extLst>
              </p:cNvPr>
              <p:cNvSpPr>
                <a:spLocks noChangeShapeType="1"/>
              </p:cNvSpPr>
              <p:nvPr/>
            </p:nvSpPr>
            <p:spPr bwMode="auto">
              <a:xfrm>
                <a:off x="2143" y="3412"/>
                <a:ext cx="0" cy="134"/>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08" name="Text Box 189">
              <a:extLst>
                <a:ext uri="{FF2B5EF4-FFF2-40B4-BE49-F238E27FC236}">
                  <a16:creationId xmlns:a16="http://schemas.microsoft.com/office/drawing/2014/main" id="{961ADE6B-9EA8-FA44-92C6-6941117B3BDE}"/>
                </a:ext>
              </a:extLst>
            </p:cNvPr>
            <p:cNvSpPr txBox="1">
              <a:spLocks noChangeArrowheads="1"/>
            </p:cNvSpPr>
            <p:nvPr/>
          </p:nvSpPr>
          <p:spPr bwMode="auto">
            <a:xfrm>
              <a:off x="2600" y="665"/>
              <a:ext cx="1860"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outgoing segment from sender</a:t>
              </a:r>
            </a:p>
          </p:txBody>
        </p:sp>
        <p:sp>
          <p:nvSpPr>
            <p:cNvPr id="309" name="Freeform 190">
              <a:extLst>
                <a:ext uri="{FF2B5EF4-FFF2-40B4-BE49-F238E27FC236}">
                  <a16:creationId xmlns:a16="http://schemas.microsoft.com/office/drawing/2014/main" id="{ECB9422A-F7AA-6143-8673-CA97EE9D620B}"/>
                </a:ext>
              </a:extLst>
            </p:cNvPr>
            <p:cNvSpPr>
              <a:spLocks/>
            </p:cNvSpPr>
            <p:nvPr/>
          </p:nvSpPr>
          <p:spPr bwMode="auto">
            <a:xfrm>
              <a:off x="4050" y="1080"/>
              <a:ext cx="107" cy="824"/>
            </a:xfrm>
            <a:custGeom>
              <a:avLst/>
              <a:gdLst>
                <a:gd name="T0" fmla="*/ 0 w 107"/>
                <a:gd name="T1" fmla="*/ 0 h 910"/>
                <a:gd name="T2" fmla="*/ 107 w 107"/>
                <a:gd name="T3" fmla="*/ 0 h 910"/>
                <a:gd name="T4" fmla="*/ 107 w 107"/>
                <a:gd name="T5" fmla="*/ 337 h 910"/>
                <a:gd name="T6" fmla="*/ 0 60000 65536"/>
                <a:gd name="T7" fmla="*/ 0 60000 65536"/>
                <a:gd name="T8" fmla="*/ 0 60000 65536"/>
              </a:gdLst>
              <a:ahLst/>
              <a:cxnLst>
                <a:cxn ang="T6">
                  <a:pos x="T0" y="T1"/>
                </a:cxn>
                <a:cxn ang="T7">
                  <a:pos x="T2" y="T3"/>
                </a:cxn>
                <a:cxn ang="T8">
                  <a:pos x="T4" y="T5"/>
                </a:cxn>
              </a:cxnLst>
              <a:rect l="0" t="0" r="r" b="b"/>
              <a:pathLst>
                <a:path w="107" h="910">
                  <a:moveTo>
                    <a:pt x="0" y="0"/>
                  </a:moveTo>
                  <a:lnTo>
                    <a:pt x="107" y="0"/>
                  </a:lnTo>
                  <a:lnTo>
                    <a:pt x="107" y="910"/>
                  </a:lnTo>
                </a:path>
              </a:pathLst>
            </a:custGeom>
            <a:noFill/>
            <a:ln w="9525" cap="flat" cmpd="sng">
              <a:solidFill>
                <a:srgbClr val="CC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07" name="Rectangle 5">
            <a:extLst>
              <a:ext uri="{FF2B5EF4-FFF2-40B4-BE49-F238E27FC236}">
                <a16:creationId xmlns:a16="http://schemas.microsoft.com/office/drawing/2014/main" id="{6C3FDCE7-5731-3B49-B3F0-A28BEE20C1DD}"/>
              </a:ext>
            </a:extLst>
          </p:cNvPr>
          <p:cNvSpPr txBox="1">
            <a:spLocks noChangeArrowheads="1"/>
          </p:cNvSpPr>
          <p:nvPr/>
        </p:nvSpPr>
        <p:spPr bwMode="auto">
          <a:xfrm>
            <a:off x="740571" y="2803512"/>
            <a:ext cx="5096669" cy="17684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34950" marR="0" lvl="0" indent="-123825"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en-US" sz="2800" b="0" i="1"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Acknowledgements</a:t>
            </a:r>
            <a:r>
              <a:rPr kumimoji="0" lang="en-US" altLang="en-US" sz="2800" b="0" i="0"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a:t>
            </a:r>
            <a:endParaRPr kumimoji="0" lang="en-US" altLang="en-US" sz="2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endParaRPr>
          </a:p>
          <a:p>
            <a:pPr marL="63500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seq # of next byte expected from other side</a:t>
            </a:r>
          </a:p>
          <a:p>
            <a:pPr marL="63500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cumulative ACK</a:t>
            </a:r>
          </a:p>
        </p:txBody>
      </p:sp>
      <p:sp>
        <p:nvSpPr>
          <p:cNvPr id="108" name="Rectangle 5">
            <a:extLst>
              <a:ext uri="{FF2B5EF4-FFF2-40B4-BE49-F238E27FC236}">
                <a16:creationId xmlns:a16="http://schemas.microsoft.com/office/drawing/2014/main" id="{845D3A7B-C2B2-5F46-AC88-0FE1A562E0B2}"/>
              </a:ext>
            </a:extLst>
          </p:cNvPr>
          <p:cNvSpPr txBox="1">
            <a:spLocks noChangeArrowheads="1"/>
          </p:cNvSpPr>
          <p:nvPr/>
        </p:nvSpPr>
        <p:spPr bwMode="auto">
          <a:xfrm>
            <a:off x="651671" y="4633906"/>
            <a:ext cx="5096669" cy="17303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34950" marR="0" lvl="0" indent="-123825" algn="l" defTabSz="914400" rtl="0" eaLnBrk="0" fontAlgn="base" latinLnBrk="0" hangingPunct="0">
              <a:lnSpc>
                <a:spcPct val="85000"/>
              </a:lnSpc>
              <a:spcBef>
                <a:spcPts val="1900"/>
              </a:spcBef>
              <a:spcAft>
                <a:spcPct val="0"/>
              </a:spcAft>
              <a:buClr>
                <a:srgbClr val="000099"/>
              </a:buClr>
              <a:buSzPct val="100000"/>
              <a:buFont typeface="Wingdings" pitchFamily="2" charset="2"/>
              <a:buNone/>
              <a:tabLst/>
              <a:defRPr/>
            </a:pPr>
            <a:r>
              <a:rPr kumimoji="0" lang="en-US" altLang="en-US" sz="2800" b="0" i="1"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Q</a:t>
            </a:r>
            <a:r>
              <a:rPr kumimoji="0" lang="en-US" altLang="en-US" sz="2800" b="0" i="0" u="none"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 how receiver handles out-of-order segments</a:t>
            </a:r>
          </a:p>
          <a:p>
            <a:pPr marL="635000" marR="0" lvl="1" indent="-285750" algn="l" defTabSz="914400" rtl="0" eaLnBrk="0" fontAlgn="base" latinLnBrk="0" hangingPunct="0">
              <a:lnSpc>
                <a:spcPct val="85000"/>
              </a:lnSpc>
              <a:spcBef>
                <a:spcPct val="20000"/>
              </a:spcBef>
              <a:spcAft>
                <a:spcPct val="0"/>
              </a:spcAft>
              <a:buClr>
                <a:srgbClr val="000099"/>
              </a:buClr>
              <a:buSzTx/>
              <a:buFont typeface="Arial" panose="020B0604020202020204" pitchFamily="34" charset="0"/>
              <a:buChar char="•"/>
              <a:tabLst/>
              <a:defRPr/>
            </a:pPr>
            <a:r>
              <a:rPr kumimoji="0" lang="en-US" altLang="en-US" sz="2800" b="0" i="1" u="sng" strike="noStrike" kern="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 </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spec doesn</a:t>
            </a:r>
            <a:r>
              <a:rPr kumimoji="0" lang="en-US" altLang="ja-JP"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say, - up to implementor</a:t>
            </a:r>
            <a:endPar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109" name="Slide Number Placeholder 2">
            <a:extLst>
              <a:ext uri="{FF2B5EF4-FFF2-40B4-BE49-F238E27FC236}">
                <a16:creationId xmlns:a16="http://schemas.microsoft.com/office/drawing/2014/main" id="{471D7C94-F1DF-F240-884F-FBFDCBF83554}"/>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78</a:t>
            </a:fld>
            <a:endParaRPr lang="en-US" dirty="0"/>
          </a:p>
        </p:txBody>
      </p:sp>
    </p:spTree>
    <p:extLst>
      <p:ext uri="{BB962C8B-B14F-4D97-AF65-F5344CB8AC3E}">
        <p14:creationId xmlns:p14="http://schemas.microsoft.com/office/powerpoint/2010/main" val="1655807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05"/>
                                        </p:tgtEl>
                                        <p:attrNameLst>
                                          <p:attrName>style.visibility</p:attrName>
                                        </p:attrNameLst>
                                      </p:cBhvr>
                                      <p:to>
                                        <p:strVal val="visible"/>
                                      </p:to>
                                    </p:set>
                                    <p:animEffect transition="in" filter="dissolve">
                                      <p:cBhvr>
                                        <p:cTn id="7" dur="500"/>
                                        <p:tgtEl>
                                          <p:spTgt spid="30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24"/>
                                        </p:tgtEl>
                                        <p:attrNameLst>
                                          <p:attrName>style.visibility</p:attrName>
                                        </p:attrNameLst>
                                      </p:cBhvr>
                                      <p:to>
                                        <p:strVal val="visible"/>
                                      </p:to>
                                    </p:set>
                                    <p:animEffect transition="in" filter="dissolve">
                                      <p:cBhvr>
                                        <p:cTn id="12" dur="500"/>
                                        <p:tgtEl>
                                          <p:spTgt spid="224"/>
                                        </p:tgtEl>
                                      </p:cBhvr>
                                    </p:animEffect>
                                  </p:childTnLst>
                                </p:cTn>
                              </p:par>
                              <p:par>
                                <p:cTn id="13" presetID="9" presetClass="entr" presetSubtype="0" fill="hold" nodeType="withEffect">
                                  <p:stCondLst>
                                    <p:cond delay="0"/>
                                  </p:stCondLst>
                                  <p:childTnLst>
                                    <p:set>
                                      <p:cBhvr>
                                        <p:cTn id="14" dur="1" fill="hold">
                                          <p:stCondLst>
                                            <p:cond delay="0"/>
                                          </p:stCondLst>
                                        </p:cTn>
                                        <p:tgtEl>
                                          <p:spTgt spid="245"/>
                                        </p:tgtEl>
                                        <p:attrNameLst>
                                          <p:attrName>style.visibility</p:attrName>
                                        </p:attrNameLst>
                                      </p:cBhvr>
                                      <p:to>
                                        <p:strVal val="visible"/>
                                      </p:to>
                                    </p:set>
                                    <p:animEffect transition="in" filter="dissolve">
                                      <p:cBhvr>
                                        <p:cTn id="15" dur="500"/>
                                        <p:tgtEl>
                                          <p:spTgt spid="245"/>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07"/>
                                        </p:tgtEl>
                                        <p:attrNameLst>
                                          <p:attrName>style.visibility</p:attrName>
                                        </p:attrNameLst>
                                      </p:cBhvr>
                                      <p:to>
                                        <p:strVal val="visible"/>
                                      </p:to>
                                    </p:set>
                                    <p:animEffect transition="in" filter="dissolve">
                                      <p:cBhvr>
                                        <p:cTn id="18" dur="500"/>
                                        <p:tgtEl>
                                          <p:spTgt spid="107"/>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8"/>
                                        </p:tgtEl>
                                        <p:attrNameLst>
                                          <p:attrName>style.visibility</p:attrName>
                                        </p:attrNameLst>
                                      </p:cBhvr>
                                      <p:to>
                                        <p:strVal val="visible"/>
                                      </p:to>
                                    </p:set>
                                    <p:animEffect transition="in" filter="dissolve">
                                      <p:cBhvr>
                                        <p:cTn id="23"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p:bldP spid="108"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sequence numbers, ACKs</a:t>
            </a:r>
            <a:endParaRPr lang="en-US" sz="4400" b="0" dirty="0"/>
          </a:p>
        </p:txBody>
      </p:sp>
      <p:sp>
        <p:nvSpPr>
          <p:cNvPr id="133" name="Text Box 8">
            <a:extLst>
              <a:ext uri="{FF2B5EF4-FFF2-40B4-BE49-F238E27FC236}">
                <a16:creationId xmlns:a16="http://schemas.microsoft.com/office/drawing/2014/main" id="{4BFA7F94-ECDC-4F4E-BAAE-2F377F89AF1C}"/>
              </a:ext>
            </a:extLst>
          </p:cNvPr>
          <p:cNvSpPr txBox="1">
            <a:spLocks noChangeArrowheads="1"/>
          </p:cNvSpPr>
          <p:nvPr/>
        </p:nvSpPr>
        <p:spPr bwMode="auto">
          <a:xfrm>
            <a:off x="1661117" y="4011734"/>
            <a:ext cx="2519185" cy="75713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host ACKs receipt of echoed </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4" name="Text Box 9">
            <a:extLst>
              <a:ext uri="{FF2B5EF4-FFF2-40B4-BE49-F238E27FC236}">
                <a16:creationId xmlns:a16="http://schemas.microsoft.com/office/drawing/2014/main" id="{6F6C270A-95D4-3B45-95CD-2E7A27820BF0}"/>
              </a:ext>
            </a:extLst>
          </p:cNvPr>
          <p:cNvSpPr txBox="1">
            <a:spLocks noChangeArrowheads="1"/>
          </p:cNvSpPr>
          <p:nvPr/>
        </p:nvSpPr>
        <p:spPr bwMode="auto">
          <a:xfrm>
            <a:off x="7229477" y="3001865"/>
            <a:ext cx="3187212" cy="83099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host ACKs receipt of</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 echoes </a:t>
            </a: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back </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6" name="Text Box 11">
            <a:extLst>
              <a:ext uri="{FF2B5EF4-FFF2-40B4-BE49-F238E27FC236}">
                <a16:creationId xmlns:a16="http://schemas.microsoft.com/office/drawing/2014/main" id="{7AB83FEF-E6C5-3C4E-8F11-410822AB937A}"/>
              </a:ext>
            </a:extLst>
          </p:cNvPr>
          <p:cNvSpPr txBox="1">
            <a:spLocks noChangeArrowheads="1"/>
          </p:cNvSpPr>
          <p:nvPr/>
        </p:nvSpPr>
        <p:spPr bwMode="auto">
          <a:xfrm>
            <a:off x="3961011" y="5644479"/>
            <a:ext cx="3401893" cy="52322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0" cap="none" spc="0" normalizeH="0" baseline="0" noProof="0" dirty="0">
                <a:ln>
                  <a:noFill/>
                </a:ln>
                <a:solidFill>
                  <a:srgbClr val="000099"/>
                </a:solidFill>
                <a:effectLst/>
                <a:uLnTx/>
                <a:uFillTx/>
                <a:latin typeface="Calibri" panose="020F0502020204030204"/>
                <a:ea typeface="ＭＳ Ｐゴシック" charset="0"/>
                <a:cs typeface="+mn-cs"/>
              </a:rPr>
              <a:t>simple telnet scenario</a:t>
            </a:r>
            <a:endParaRPr kumimoji="0" lang="en-US" sz="1200" b="0" i="0" u="none" strike="noStrike" kern="0" cap="none" spc="0" normalizeH="0" baseline="0" noProof="0" dirty="0">
              <a:ln>
                <a:noFill/>
              </a:ln>
              <a:solidFill>
                <a:srgbClr val="000099"/>
              </a:solidFill>
              <a:effectLst/>
              <a:uLnTx/>
              <a:uFillTx/>
              <a:latin typeface="Calibri" panose="020F0502020204030204"/>
              <a:ea typeface="ＭＳ Ｐゴシック" charset="0"/>
              <a:cs typeface="+mn-cs"/>
            </a:endParaRPr>
          </a:p>
        </p:txBody>
      </p:sp>
      <p:sp>
        <p:nvSpPr>
          <p:cNvPr id="137" name="Text Box 13">
            <a:extLst>
              <a:ext uri="{FF2B5EF4-FFF2-40B4-BE49-F238E27FC236}">
                <a16:creationId xmlns:a16="http://schemas.microsoft.com/office/drawing/2014/main" id="{0851DEB2-88A4-C849-8DEA-02D53E9ABCBD}"/>
              </a:ext>
            </a:extLst>
          </p:cNvPr>
          <p:cNvSpPr txBox="1">
            <a:spLocks noChangeArrowheads="1"/>
          </p:cNvSpPr>
          <p:nvPr/>
        </p:nvSpPr>
        <p:spPr bwMode="auto">
          <a:xfrm>
            <a:off x="7129672" y="1492971"/>
            <a:ext cx="997389"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B</a:t>
            </a:r>
          </a:p>
        </p:txBody>
      </p:sp>
      <p:sp>
        <p:nvSpPr>
          <p:cNvPr id="138" name="Text Box 17">
            <a:extLst>
              <a:ext uri="{FF2B5EF4-FFF2-40B4-BE49-F238E27FC236}">
                <a16:creationId xmlns:a16="http://schemas.microsoft.com/office/drawing/2014/main" id="{847A8C2E-C7AE-5B45-9FFE-DE39BC581384}"/>
              </a:ext>
            </a:extLst>
          </p:cNvPr>
          <p:cNvSpPr txBox="1">
            <a:spLocks noChangeArrowheads="1"/>
          </p:cNvSpPr>
          <p:nvPr/>
        </p:nvSpPr>
        <p:spPr bwMode="auto">
          <a:xfrm>
            <a:off x="3204390" y="1459336"/>
            <a:ext cx="1008610"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Host A</a:t>
            </a:r>
          </a:p>
        </p:txBody>
      </p:sp>
      <p:grpSp>
        <p:nvGrpSpPr>
          <p:cNvPr id="4" name="Group 3">
            <a:extLst>
              <a:ext uri="{FF2B5EF4-FFF2-40B4-BE49-F238E27FC236}">
                <a16:creationId xmlns:a16="http://schemas.microsoft.com/office/drawing/2014/main" id="{89152BC9-BFE2-2C4F-B7CF-DD705BF09468}"/>
              </a:ext>
            </a:extLst>
          </p:cNvPr>
          <p:cNvGrpSpPr/>
          <p:nvPr/>
        </p:nvGrpSpPr>
        <p:grpSpPr>
          <a:xfrm>
            <a:off x="1499000" y="2541021"/>
            <a:ext cx="5581275" cy="780392"/>
            <a:chOff x="1499000" y="2541021"/>
            <a:chExt cx="5581275" cy="780392"/>
          </a:xfrm>
        </p:grpSpPr>
        <p:sp>
          <p:nvSpPr>
            <p:cNvPr id="131" name="Line 4">
              <a:extLst>
                <a:ext uri="{FF2B5EF4-FFF2-40B4-BE49-F238E27FC236}">
                  <a16:creationId xmlns:a16="http://schemas.microsoft.com/office/drawing/2014/main" id="{4E48AD8B-7F93-B847-8494-F0B86AABA007}"/>
                </a:ext>
              </a:extLst>
            </p:cNvPr>
            <p:cNvSpPr>
              <a:spLocks noChangeShapeType="1"/>
            </p:cNvSpPr>
            <p:nvPr/>
          </p:nvSpPr>
          <p:spPr bwMode="auto">
            <a:xfrm>
              <a:off x="4354237" y="2749913"/>
              <a:ext cx="2586037"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32" name="Text Box 7">
              <a:extLst>
                <a:ext uri="{FF2B5EF4-FFF2-40B4-BE49-F238E27FC236}">
                  <a16:creationId xmlns:a16="http://schemas.microsoft.com/office/drawing/2014/main" id="{B9E9C219-DA90-8A41-A18D-4DF67A2B1B94}"/>
                </a:ext>
              </a:extLst>
            </p:cNvPr>
            <p:cNvSpPr txBox="1">
              <a:spLocks noChangeArrowheads="1"/>
            </p:cNvSpPr>
            <p:nvPr/>
          </p:nvSpPr>
          <p:spPr bwMode="auto">
            <a:xfrm>
              <a:off x="1499000" y="2541021"/>
              <a:ext cx="2725007" cy="4247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altLang="en-US"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User types</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2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139" name="Rectangle 18">
              <a:extLst>
                <a:ext uri="{FF2B5EF4-FFF2-40B4-BE49-F238E27FC236}">
                  <a16:creationId xmlns:a16="http://schemas.microsoft.com/office/drawing/2014/main" id="{35BA661F-5A22-C84E-B47D-9147B3088598}"/>
                </a:ext>
              </a:extLst>
            </p:cNvPr>
            <p:cNvSpPr>
              <a:spLocks noChangeArrowheads="1"/>
            </p:cNvSpPr>
            <p:nvPr/>
          </p:nvSpPr>
          <p:spPr bwMode="auto">
            <a:xfrm>
              <a:off x="5167037" y="2841988"/>
              <a:ext cx="814387" cy="37941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0" name="Text Box 19">
              <a:extLst>
                <a:ext uri="{FF2B5EF4-FFF2-40B4-BE49-F238E27FC236}">
                  <a16:creationId xmlns:a16="http://schemas.microsoft.com/office/drawing/2014/main" id="{880D64B6-5AB7-0245-B925-5A511DDE93D7}"/>
                </a:ext>
              </a:extLst>
            </p:cNvPr>
            <p:cNvSpPr txBox="1">
              <a:spLocks noChangeArrowheads="1"/>
            </p:cNvSpPr>
            <p:nvPr/>
          </p:nvSpPr>
          <p:spPr bwMode="auto">
            <a:xfrm>
              <a:off x="4260272" y="2854620"/>
              <a:ext cx="2820003" cy="3693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Seq=42, ACK=79, data = </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18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8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5" name="Group 4">
            <a:extLst>
              <a:ext uri="{FF2B5EF4-FFF2-40B4-BE49-F238E27FC236}">
                <a16:creationId xmlns:a16="http://schemas.microsoft.com/office/drawing/2014/main" id="{30581A9F-48A7-D546-AB16-5A259024E309}"/>
              </a:ext>
            </a:extLst>
          </p:cNvPr>
          <p:cNvGrpSpPr/>
          <p:nvPr/>
        </p:nvGrpSpPr>
        <p:grpSpPr>
          <a:xfrm>
            <a:off x="4264368" y="3523026"/>
            <a:ext cx="2813399" cy="800100"/>
            <a:chOff x="4264368" y="3523026"/>
            <a:chExt cx="2813399" cy="800100"/>
          </a:xfrm>
        </p:grpSpPr>
        <p:sp>
          <p:nvSpPr>
            <p:cNvPr id="135" name="Line 10">
              <a:extLst>
                <a:ext uri="{FF2B5EF4-FFF2-40B4-BE49-F238E27FC236}">
                  <a16:creationId xmlns:a16="http://schemas.microsoft.com/office/drawing/2014/main" id="{7C681F4C-24E8-5D43-BE10-D3949F61CDFA}"/>
                </a:ext>
              </a:extLst>
            </p:cNvPr>
            <p:cNvSpPr>
              <a:spLocks noChangeShapeType="1"/>
            </p:cNvSpPr>
            <p:nvPr/>
          </p:nvSpPr>
          <p:spPr bwMode="auto">
            <a:xfrm flipH="1">
              <a:off x="4344712" y="3523026"/>
              <a:ext cx="2554287" cy="8001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1" name="Rectangle 20">
              <a:extLst>
                <a:ext uri="{FF2B5EF4-FFF2-40B4-BE49-F238E27FC236}">
                  <a16:creationId xmlns:a16="http://schemas.microsoft.com/office/drawing/2014/main" id="{E3E3363E-9511-1A43-912C-05D171708B3A}"/>
                </a:ext>
              </a:extLst>
            </p:cNvPr>
            <p:cNvSpPr>
              <a:spLocks noChangeArrowheads="1"/>
            </p:cNvSpPr>
            <p:nvPr/>
          </p:nvSpPr>
          <p:spPr bwMode="auto">
            <a:xfrm>
              <a:off x="5201962" y="3800838"/>
              <a:ext cx="823912" cy="24606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2" name="Text Box 21">
              <a:extLst>
                <a:ext uri="{FF2B5EF4-FFF2-40B4-BE49-F238E27FC236}">
                  <a16:creationId xmlns:a16="http://schemas.microsoft.com/office/drawing/2014/main" id="{18709FF4-595B-2F4F-9697-F2C14F760728}"/>
                </a:ext>
              </a:extLst>
            </p:cNvPr>
            <p:cNvSpPr txBox="1">
              <a:spLocks noChangeArrowheads="1"/>
            </p:cNvSpPr>
            <p:nvPr/>
          </p:nvSpPr>
          <p:spPr bwMode="auto">
            <a:xfrm>
              <a:off x="4264368" y="3736718"/>
              <a:ext cx="2813399" cy="3693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Seq=79, ACK=43, data = </a:t>
              </a:r>
              <a:r>
                <a:rPr kumimoji="0" lang="ja-JP" altLang="en-US" sz="18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r>
                <a:rPr kumimoji="0" lang="en-US" altLang="ja-JP" sz="18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C</a:t>
              </a:r>
              <a:r>
                <a:rPr kumimoji="0" lang="ja-JP" altLang="en-US" sz="1800" b="0" i="0" u="none" strike="noStrike" kern="120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rPr>
                <a:t>’</a:t>
              </a:r>
              <a:endParaRPr kumimoji="0" lang="en-US" altLang="en-US" sz="1100" b="0" i="0" u="none" strike="noStrike" kern="120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6" name="Group 5">
            <a:extLst>
              <a:ext uri="{FF2B5EF4-FFF2-40B4-BE49-F238E27FC236}">
                <a16:creationId xmlns:a16="http://schemas.microsoft.com/office/drawing/2014/main" id="{9A6C1350-9453-1E48-8790-F100F9587769}"/>
              </a:ext>
            </a:extLst>
          </p:cNvPr>
          <p:cNvGrpSpPr/>
          <p:nvPr/>
        </p:nvGrpSpPr>
        <p:grpSpPr>
          <a:xfrm>
            <a:off x="4339949" y="4518388"/>
            <a:ext cx="2590800" cy="506413"/>
            <a:chOff x="4339949" y="4518388"/>
            <a:chExt cx="2590800" cy="506413"/>
          </a:xfrm>
        </p:grpSpPr>
        <p:sp>
          <p:nvSpPr>
            <p:cNvPr id="130" name="Line 3">
              <a:extLst>
                <a:ext uri="{FF2B5EF4-FFF2-40B4-BE49-F238E27FC236}">
                  <a16:creationId xmlns:a16="http://schemas.microsoft.com/office/drawing/2014/main" id="{21939EAE-12FE-4B4B-8477-DA966E53E581}"/>
                </a:ext>
              </a:extLst>
            </p:cNvPr>
            <p:cNvSpPr>
              <a:spLocks noChangeShapeType="1"/>
            </p:cNvSpPr>
            <p:nvPr/>
          </p:nvSpPr>
          <p:spPr bwMode="auto">
            <a:xfrm>
              <a:off x="4339949" y="4518388"/>
              <a:ext cx="2590800" cy="50641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3" name="Rectangle 22">
              <a:extLst>
                <a:ext uri="{FF2B5EF4-FFF2-40B4-BE49-F238E27FC236}">
                  <a16:creationId xmlns:a16="http://schemas.microsoft.com/office/drawing/2014/main" id="{36373196-F0F3-9041-A157-0DFF0B56BE41}"/>
                </a:ext>
              </a:extLst>
            </p:cNvPr>
            <p:cNvSpPr>
              <a:spLocks noChangeArrowheads="1"/>
            </p:cNvSpPr>
            <p:nvPr/>
          </p:nvSpPr>
          <p:spPr bwMode="auto">
            <a:xfrm>
              <a:off x="5268637" y="4648563"/>
              <a:ext cx="958850" cy="35718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4" name="Text Box 23">
              <a:extLst>
                <a:ext uri="{FF2B5EF4-FFF2-40B4-BE49-F238E27FC236}">
                  <a16:creationId xmlns:a16="http://schemas.microsoft.com/office/drawing/2014/main" id="{2C94660D-0BE1-434B-85A6-BB22849908C7}"/>
                </a:ext>
              </a:extLst>
            </p:cNvPr>
            <p:cNvSpPr txBox="1">
              <a:spLocks noChangeArrowheads="1"/>
            </p:cNvSpPr>
            <p:nvPr/>
          </p:nvSpPr>
          <p:spPr bwMode="auto">
            <a:xfrm>
              <a:off x="4934710" y="4609843"/>
              <a:ext cx="1712264" cy="3693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Seq=43, ACK=80</a:t>
              </a:r>
              <a:endParaRPr kumimoji="0" lang="en-US" sz="11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sp>
        <p:nvSpPr>
          <p:cNvPr id="145" name="Line 24">
            <a:extLst>
              <a:ext uri="{FF2B5EF4-FFF2-40B4-BE49-F238E27FC236}">
                <a16:creationId xmlns:a16="http://schemas.microsoft.com/office/drawing/2014/main" id="{4198420A-33F5-1542-B39F-616C0F629FE7}"/>
              </a:ext>
            </a:extLst>
          </p:cNvPr>
          <p:cNvSpPr>
            <a:spLocks noChangeShapeType="1"/>
          </p:cNvSpPr>
          <p:nvPr/>
        </p:nvSpPr>
        <p:spPr bwMode="auto">
          <a:xfrm>
            <a:off x="4332012" y="2508613"/>
            <a:ext cx="0" cy="2587625"/>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146" name="Line 25">
            <a:extLst>
              <a:ext uri="{FF2B5EF4-FFF2-40B4-BE49-F238E27FC236}">
                <a16:creationId xmlns:a16="http://schemas.microsoft.com/office/drawing/2014/main" id="{C59AD6B4-1F7E-D046-AE58-B0A2143452E4}"/>
              </a:ext>
            </a:extLst>
          </p:cNvPr>
          <p:cNvSpPr>
            <a:spLocks noChangeShapeType="1"/>
          </p:cNvSpPr>
          <p:nvPr/>
        </p:nvSpPr>
        <p:spPr bwMode="auto">
          <a:xfrm>
            <a:off x="6994249" y="2561001"/>
            <a:ext cx="0" cy="2587625"/>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147" name="Group 27">
            <a:extLst>
              <a:ext uri="{FF2B5EF4-FFF2-40B4-BE49-F238E27FC236}">
                <a16:creationId xmlns:a16="http://schemas.microsoft.com/office/drawing/2014/main" id="{78A4C821-5D3D-F049-95FB-64A6C2EFC29B}"/>
              </a:ext>
            </a:extLst>
          </p:cNvPr>
          <p:cNvGrpSpPr>
            <a:grpSpLocks/>
          </p:cNvGrpSpPr>
          <p:nvPr/>
        </p:nvGrpSpPr>
        <p:grpSpPr bwMode="auto">
          <a:xfrm>
            <a:off x="3824012" y="1687876"/>
            <a:ext cx="755650" cy="782637"/>
            <a:chOff x="-44" y="1473"/>
            <a:chExt cx="981" cy="1105"/>
          </a:xfrm>
        </p:grpSpPr>
        <p:pic>
          <p:nvPicPr>
            <p:cNvPr id="148" name="Picture 28" descr="desktop_computer_stylized_medium">
              <a:extLst>
                <a:ext uri="{FF2B5EF4-FFF2-40B4-BE49-F238E27FC236}">
                  <a16:creationId xmlns:a16="http://schemas.microsoft.com/office/drawing/2014/main" id="{37E197D2-A990-E643-BBEF-3FDB8B30E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9" name="Freeform 29">
              <a:extLst>
                <a:ext uri="{FF2B5EF4-FFF2-40B4-BE49-F238E27FC236}">
                  <a16:creationId xmlns:a16="http://schemas.microsoft.com/office/drawing/2014/main" id="{B63C2E39-A8CB-1F4B-B3CA-E65FF2976D4E}"/>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150" name="Group 30">
            <a:extLst>
              <a:ext uri="{FF2B5EF4-FFF2-40B4-BE49-F238E27FC236}">
                <a16:creationId xmlns:a16="http://schemas.microsoft.com/office/drawing/2014/main" id="{AEA67504-808C-2C43-80AA-6BED564C9A22}"/>
              </a:ext>
            </a:extLst>
          </p:cNvPr>
          <p:cNvGrpSpPr>
            <a:grpSpLocks/>
          </p:cNvGrpSpPr>
          <p:nvPr/>
        </p:nvGrpSpPr>
        <p:grpSpPr bwMode="auto">
          <a:xfrm flipH="1">
            <a:off x="6686274" y="1727563"/>
            <a:ext cx="788988" cy="862013"/>
            <a:chOff x="-44" y="1473"/>
            <a:chExt cx="981" cy="1105"/>
          </a:xfrm>
        </p:grpSpPr>
        <p:pic>
          <p:nvPicPr>
            <p:cNvPr id="151" name="Picture 31" descr="desktop_computer_stylized_medium">
              <a:extLst>
                <a:ext uri="{FF2B5EF4-FFF2-40B4-BE49-F238E27FC236}">
                  <a16:creationId xmlns:a16="http://schemas.microsoft.com/office/drawing/2014/main" id="{0B37A6B2-9E4A-114B-85F9-5E3DF6205E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2" name="Freeform 32">
              <a:extLst>
                <a:ext uri="{FF2B5EF4-FFF2-40B4-BE49-F238E27FC236}">
                  <a16:creationId xmlns:a16="http://schemas.microsoft.com/office/drawing/2014/main" id="{100E17DE-5CEE-AB45-8E97-F0E8B661790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9" name="Group 8">
            <a:extLst>
              <a:ext uri="{FF2B5EF4-FFF2-40B4-BE49-F238E27FC236}">
                <a16:creationId xmlns:a16="http://schemas.microsoft.com/office/drawing/2014/main" id="{178778AE-4599-7841-B71E-D835F9A5393E}"/>
              </a:ext>
            </a:extLst>
          </p:cNvPr>
          <p:cNvGrpSpPr/>
          <p:nvPr/>
        </p:nvGrpSpPr>
        <p:grpSpPr>
          <a:xfrm>
            <a:off x="4692316" y="2815389"/>
            <a:ext cx="1388485" cy="1371600"/>
            <a:chOff x="4692316" y="2815389"/>
            <a:chExt cx="1388485" cy="1371600"/>
          </a:xfrm>
        </p:grpSpPr>
        <p:sp>
          <p:nvSpPr>
            <p:cNvPr id="3" name="Oval 2">
              <a:extLst>
                <a:ext uri="{FF2B5EF4-FFF2-40B4-BE49-F238E27FC236}">
                  <a16:creationId xmlns:a16="http://schemas.microsoft.com/office/drawing/2014/main" id="{AB715EF6-F294-3449-96CB-B6947A099ADE}"/>
                </a:ext>
              </a:extLst>
            </p:cNvPr>
            <p:cNvSpPr/>
            <p:nvPr/>
          </p:nvSpPr>
          <p:spPr>
            <a:xfrm>
              <a:off x="5566610" y="3721768"/>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 name="Oval 30">
              <a:extLst>
                <a:ext uri="{FF2B5EF4-FFF2-40B4-BE49-F238E27FC236}">
                  <a16:creationId xmlns:a16="http://schemas.microsoft.com/office/drawing/2014/main" id="{7D783624-80C6-2148-8502-F1C29047872A}"/>
                </a:ext>
              </a:extLst>
            </p:cNvPr>
            <p:cNvSpPr/>
            <p:nvPr/>
          </p:nvSpPr>
          <p:spPr>
            <a:xfrm>
              <a:off x="4692316" y="2815389"/>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8" name="Straight Arrow Connector 7">
              <a:extLst>
                <a:ext uri="{FF2B5EF4-FFF2-40B4-BE49-F238E27FC236}">
                  <a16:creationId xmlns:a16="http://schemas.microsoft.com/office/drawing/2014/main" id="{907B7D31-A373-0B4B-A1B5-F4FD39A2F3C3}"/>
                </a:ext>
              </a:extLst>
            </p:cNvPr>
            <p:cNvCxnSpPr/>
            <p:nvPr/>
          </p:nvCxnSpPr>
          <p:spPr>
            <a:xfrm flipH="1" flipV="1">
              <a:off x="5117431" y="3224463"/>
              <a:ext cx="513348" cy="513348"/>
            </a:xfrm>
            <a:prstGeom prst="straightConnector1">
              <a:avLst/>
            </a:prstGeom>
            <a:ln w="2222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A45AF06C-D673-CA4F-A51B-93240818CB9A}"/>
              </a:ext>
            </a:extLst>
          </p:cNvPr>
          <p:cNvGrpSpPr/>
          <p:nvPr/>
        </p:nvGrpSpPr>
        <p:grpSpPr>
          <a:xfrm>
            <a:off x="4684295" y="3737810"/>
            <a:ext cx="1982043" cy="1307432"/>
            <a:chOff x="4692316" y="2815389"/>
            <a:chExt cx="1982043" cy="1307432"/>
          </a:xfrm>
        </p:grpSpPr>
        <p:sp>
          <p:nvSpPr>
            <p:cNvPr id="36" name="Oval 35">
              <a:extLst>
                <a:ext uri="{FF2B5EF4-FFF2-40B4-BE49-F238E27FC236}">
                  <a16:creationId xmlns:a16="http://schemas.microsoft.com/office/drawing/2014/main" id="{6B1B5065-4044-F742-9CE7-C6C1E51A71E8}"/>
                </a:ext>
              </a:extLst>
            </p:cNvPr>
            <p:cNvSpPr/>
            <p:nvPr/>
          </p:nvSpPr>
          <p:spPr>
            <a:xfrm>
              <a:off x="6160168" y="3657600"/>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7" name="Oval 36">
              <a:extLst>
                <a:ext uri="{FF2B5EF4-FFF2-40B4-BE49-F238E27FC236}">
                  <a16:creationId xmlns:a16="http://schemas.microsoft.com/office/drawing/2014/main" id="{C5F4BEC1-9A8B-BA47-BC77-A5A357B8A4B6}"/>
                </a:ext>
              </a:extLst>
            </p:cNvPr>
            <p:cNvSpPr/>
            <p:nvPr/>
          </p:nvSpPr>
          <p:spPr>
            <a:xfrm>
              <a:off x="4692316" y="2815389"/>
              <a:ext cx="514191" cy="465221"/>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8" name="Straight Arrow Connector 37">
              <a:extLst>
                <a:ext uri="{FF2B5EF4-FFF2-40B4-BE49-F238E27FC236}">
                  <a16:creationId xmlns:a16="http://schemas.microsoft.com/office/drawing/2014/main" id="{1894C7DC-0B9B-5648-ACEB-7945930EE55B}"/>
                </a:ext>
              </a:extLst>
            </p:cNvPr>
            <p:cNvCxnSpPr>
              <a:cxnSpLocks/>
            </p:cNvCxnSpPr>
            <p:nvPr/>
          </p:nvCxnSpPr>
          <p:spPr>
            <a:xfrm flipH="1" flipV="1">
              <a:off x="5165557" y="3224463"/>
              <a:ext cx="970548" cy="521369"/>
            </a:xfrm>
            <a:prstGeom prst="straightConnector1">
              <a:avLst/>
            </a:prstGeom>
            <a:ln w="2222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39" name="Slide Number Placeholder 2">
            <a:extLst>
              <a:ext uri="{FF2B5EF4-FFF2-40B4-BE49-F238E27FC236}">
                <a16:creationId xmlns:a16="http://schemas.microsoft.com/office/drawing/2014/main" id="{951C5C48-402B-A744-B23C-9DA42D7A6E17}"/>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79</a:t>
            </a:fld>
            <a:endParaRPr lang="en-US" dirty="0"/>
          </a:p>
        </p:txBody>
      </p:sp>
    </p:spTree>
    <p:extLst>
      <p:ext uri="{BB962C8B-B14F-4D97-AF65-F5344CB8AC3E}">
        <p14:creationId xmlns:p14="http://schemas.microsoft.com/office/powerpoint/2010/main" val="2677503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134"/>
                                        </p:tgtEl>
                                        <p:attrNameLst>
                                          <p:attrName>style.visibility</p:attrName>
                                        </p:attrNameLst>
                                      </p:cBhvr>
                                      <p:to>
                                        <p:strVal val="visible"/>
                                      </p:to>
                                    </p:set>
                                    <p:animEffect transition="in" filter="dissolve">
                                      <p:cBhvr>
                                        <p:cTn id="11" dur="500"/>
                                        <p:tgtEl>
                                          <p:spTgt spid="134"/>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right)">
                                      <p:cBhvr>
                                        <p:cTn id="15" dur="500"/>
                                        <p:tgtEl>
                                          <p:spTgt spid="5"/>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133"/>
                                        </p:tgtEl>
                                        <p:attrNameLst>
                                          <p:attrName>style.visibility</p:attrName>
                                        </p:attrNameLst>
                                      </p:cBhvr>
                                      <p:to>
                                        <p:strVal val="visible"/>
                                      </p:to>
                                    </p:set>
                                    <p:animEffect transition="in" filter="dissolve">
                                      <p:cBhvr>
                                        <p:cTn id="19" dur="500"/>
                                        <p:tgtEl>
                                          <p:spTgt spid="133"/>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dissolv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xit" presetSubtype="0" fill="hold" nodeType="clickEffect">
                                  <p:stCondLst>
                                    <p:cond delay="0"/>
                                  </p:stCondLst>
                                  <p:childTnLst>
                                    <p:animEffect transition="out" filter="dissolv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par>
                                <p:cTn id="34" presetID="9" presetClass="entr" presetSubtype="0" fill="hold" nodeType="with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dissolve">
                                      <p:cBhvr>
                                        <p:cTn id="3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p:bldP spid="13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902B4EA-0158-774A-877D-888807F574B5}"/>
              </a:ext>
            </a:extLst>
          </p:cNvPr>
          <p:cNvGrpSpPr/>
          <p:nvPr/>
        </p:nvGrpSpPr>
        <p:grpSpPr>
          <a:xfrm>
            <a:off x="2578811" y="4965666"/>
            <a:ext cx="6866725" cy="1028731"/>
            <a:chOff x="2578811" y="4965666"/>
            <a:chExt cx="6866725" cy="1028731"/>
          </a:xfrm>
        </p:grpSpPr>
        <p:cxnSp>
          <p:nvCxnSpPr>
            <p:cNvPr id="128" name="Straight Connector 127">
              <a:extLst>
                <a:ext uri="{FF2B5EF4-FFF2-40B4-BE49-F238E27FC236}">
                  <a16:creationId xmlns:a16="http://schemas.microsoft.com/office/drawing/2014/main" id="{0763EEB6-87F6-D847-AD1E-3BFDCE6A9543}"/>
                </a:ext>
              </a:extLst>
            </p:cNvPr>
            <p:cNvCxnSpPr>
              <a:cxnSpLocks/>
            </p:cNvCxnSpPr>
            <p:nvPr/>
          </p:nvCxnSpPr>
          <p:spPr>
            <a:xfrm>
              <a:off x="2578811" y="5062556"/>
              <a:ext cx="1582832" cy="3026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09891B45-180E-B341-A7C6-D10A683BB102}"/>
                </a:ext>
              </a:extLst>
            </p:cNvPr>
            <p:cNvGrpSpPr/>
            <p:nvPr/>
          </p:nvGrpSpPr>
          <p:grpSpPr>
            <a:xfrm>
              <a:off x="4062521" y="4965666"/>
              <a:ext cx="5383015" cy="1028731"/>
              <a:chOff x="4062521" y="4965666"/>
              <a:chExt cx="5383015" cy="1028731"/>
            </a:xfrm>
          </p:grpSpPr>
          <p:cxnSp>
            <p:nvCxnSpPr>
              <p:cNvPr id="127" name="Straight Connector 126">
                <a:extLst>
                  <a:ext uri="{FF2B5EF4-FFF2-40B4-BE49-F238E27FC236}">
                    <a16:creationId xmlns:a16="http://schemas.microsoft.com/office/drawing/2014/main" id="{16BE7B71-3412-8546-BD1A-8BF76DC47254}"/>
                  </a:ext>
                </a:extLst>
              </p:cNvPr>
              <p:cNvCxnSpPr>
                <a:cxnSpLocks/>
              </p:cNvCxnSpPr>
              <p:nvPr/>
            </p:nvCxnSpPr>
            <p:spPr>
              <a:xfrm flipH="1">
                <a:off x="7972023" y="4973372"/>
                <a:ext cx="1473513" cy="47439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1" name="Freeform 296">
                <a:extLst>
                  <a:ext uri="{FF2B5EF4-FFF2-40B4-BE49-F238E27FC236}">
                    <a16:creationId xmlns:a16="http://schemas.microsoft.com/office/drawing/2014/main" id="{06DFDE96-5B04-984C-B72D-22D074DF3E82}"/>
                  </a:ext>
                </a:extLst>
              </p:cNvPr>
              <p:cNvSpPr>
                <a:spLocks/>
              </p:cNvSpPr>
              <p:nvPr/>
            </p:nvSpPr>
            <p:spPr bwMode="auto">
              <a:xfrm>
                <a:off x="4062521" y="4965666"/>
                <a:ext cx="4036903" cy="1028731"/>
              </a:xfrm>
              <a:custGeom>
                <a:avLst/>
                <a:gdLst>
                  <a:gd name="T0" fmla="*/ 2147483647 w 1877"/>
                  <a:gd name="T1" fmla="*/ 2147483647 h 917"/>
                  <a:gd name="T2" fmla="*/ 2147483647 w 1877"/>
                  <a:gd name="T3" fmla="*/ 2147483647 h 917"/>
                  <a:gd name="T4" fmla="*/ 2147483647 w 1877"/>
                  <a:gd name="T5" fmla="*/ 2147483647 h 917"/>
                  <a:gd name="T6" fmla="*/ 2147483647 w 1877"/>
                  <a:gd name="T7" fmla="*/ 2147483647 h 917"/>
                  <a:gd name="T8" fmla="*/ 2147483647 w 1877"/>
                  <a:gd name="T9" fmla="*/ 2147483647 h 917"/>
                  <a:gd name="T10" fmla="*/ 2147483647 w 1877"/>
                  <a:gd name="T11" fmla="*/ 2147483647 h 917"/>
                  <a:gd name="T12" fmla="*/ 2147483647 w 1877"/>
                  <a:gd name="T13" fmla="*/ 2147483647 h 917"/>
                  <a:gd name="T14" fmla="*/ 2147483647 w 1877"/>
                  <a:gd name="T15" fmla="*/ 2147483647 h 917"/>
                  <a:gd name="T16" fmla="*/ 2147483647 w 1877"/>
                  <a:gd name="T17" fmla="*/ 2147483647 h 917"/>
                  <a:gd name="T18" fmla="*/ 2147483647 w 1877"/>
                  <a:gd name="T19" fmla="*/ 2147483647 h 917"/>
                  <a:gd name="T20" fmla="*/ 2147483647 w 1877"/>
                  <a:gd name="T21" fmla="*/ 2147483647 h 917"/>
                  <a:gd name="T22" fmla="*/ 2147483647 w 1877"/>
                  <a:gd name="T23" fmla="*/ 2147483647 h 917"/>
                  <a:gd name="T24" fmla="*/ 2147483647 w 1877"/>
                  <a:gd name="T25" fmla="*/ 2147483647 h 917"/>
                  <a:gd name="T26" fmla="*/ 2147483647 w 1877"/>
                  <a:gd name="T27" fmla="*/ 2147483647 h 917"/>
                  <a:gd name="T28" fmla="*/ 2147483647 w 1877"/>
                  <a:gd name="T29" fmla="*/ 2147483647 h 917"/>
                  <a:gd name="T30" fmla="*/ 2147483647 w 1877"/>
                  <a:gd name="T31" fmla="*/ 2147483647 h 91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77"/>
                  <a:gd name="T49" fmla="*/ 0 h 917"/>
                  <a:gd name="T50" fmla="*/ 1877 w 1877"/>
                  <a:gd name="T51" fmla="*/ 917 h 91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77" h="917">
                    <a:moveTo>
                      <a:pt x="889" y="23"/>
                    </a:moveTo>
                    <a:cubicBezTo>
                      <a:pt x="804" y="39"/>
                      <a:pt x="771" y="98"/>
                      <a:pt x="692" y="109"/>
                    </a:cubicBezTo>
                    <a:cubicBezTo>
                      <a:pt x="613" y="120"/>
                      <a:pt x="511" y="81"/>
                      <a:pt x="415" y="91"/>
                    </a:cubicBezTo>
                    <a:cubicBezTo>
                      <a:pt x="319" y="101"/>
                      <a:pt x="174" y="126"/>
                      <a:pt x="112" y="170"/>
                    </a:cubicBezTo>
                    <a:cubicBezTo>
                      <a:pt x="51" y="214"/>
                      <a:pt x="66" y="294"/>
                      <a:pt x="50" y="353"/>
                    </a:cubicBezTo>
                    <a:cubicBezTo>
                      <a:pt x="34" y="412"/>
                      <a:pt x="0" y="479"/>
                      <a:pt x="14" y="528"/>
                    </a:cubicBezTo>
                    <a:cubicBezTo>
                      <a:pt x="29" y="577"/>
                      <a:pt x="57" y="608"/>
                      <a:pt x="139" y="650"/>
                    </a:cubicBezTo>
                    <a:cubicBezTo>
                      <a:pt x="221" y="692"/>
                      <a:pt x="372" y="742"/>
                      <a:pt x="505" y="781"/>
                    </a:cubicBezTo>
                    <a:cubicBezTo>
                      <a:pt x="638" y="820"/>
                      <a:pt x="789" y="866"/>
                      <a:pt x="933" y="886"/>
                    </a:cubicBezTo>
                    <a:cubicBezTo>
                      <a:pt x="1077" y="906"/>
                      <a:pt x="1246" y="917"/>
                      <a:pt x="1370" y="901"/>
                    </a:cubicBezTo>
                    <a:cubicBezTo>
                      <a:pt x="1494" y="885"/>
                      <a:pt x="1594" y="839"/>
                      <a:pt x="1676" y="793"/>
                    </a:cubicBezTo>
                    <a:cubicBezTo>
                      <a:pt x="1758" y="747"/>
                      <a:pt x="1843" y="720"/>
                      <a:pt x="1860" y="624"/>
                    </a:cubicBezTo>
                    <a:cubicBezTo>
                      <a:pt x="1877" y="528"/>
                      <a:pt x="1835" y="306"/>
                      <a:pt x="1776" y="219"/>
                    </a:cubicBezTo>
                    <a:cubicBezTo>
                      <a:pt x="1717" y="132"/>
                      <a:pt x="1599" y="134"/>
                      <a:pt x="1503" y="100"/>
                    </a:cubicBezTo>
                    <a:cubicBezTo>
                      <a:pt x="1407" y="66"/>
                      <a:pt x="1302" y="26"/>
                      <a:pt x="1200" y="13"/>
                    </a:cubicBezTo>
                    <a:cubicBezTo>
                      <a:pt x="1098" y="0"/>
                      <a:pt x="974" y="7"/>
                      <a:pt x="889" y="23"/>
                    </a:cubicBezTo>
                    <a:close/>
                  </a:path>
                </a:pathLst>
              </a:custGeom>
              <a:solidFill>
                <a:srgbClr val="9CDFF9"/>
              </a:solidFill>
              <a:ln>
                <a:noFill/>
              </a:ln>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Calibri"/>
                    <a:ea typeface="ＭＳ Ｐゴシック" panose="020B0600070205080204" pitchFamily="34" charset="-128"/>
                    <a:cs typeface="Arial"/>
                  </a:rPr>
                  <a:t>             </a:t>
                </a:r>
              </a:p>
            </p:txBody>
          </p:sp>
        </p:grpSp>
      </p:grpSp>
      <p:sp>
        <p:nvSpPr>
          <p:cNvPr id="182" name="Freeform 103">
            <a:extLst>
              <a:ext uri="{FF2B5EF4-FFF2-40B4-BE49-F238E27FC236}">
                <a16:creationId xmlns:a16="http://schemas.microsoft.com/office/drawing/2014/main" id="{DEF6D5D3-E4DA-4B46-BBC5-93311E115D92}"/>
              </a:ext>
            </a:extLst>
          </p:cNvPr>
          <p:cNvSpPr>
            <a:spLocks/>
          </p:cNvSpPr>
          <p:nvPr/>
        </p:nvSpPr>
        <p:spPr bwMode="auto">
          <a:xfrm>
            <a:off x="10295012" y="2167472"/>
            <a:ext cx="890436" cy="291255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Freeform 70">
            <a:extLst>
              <a:ext uri="{FF2B5EF4-FFF2-40B4-BE49-F238E27FC236}">
                <a16:creationId xmlns:a16="http://schemas.microsoft.com/office/drawing/2014/main" id="{4A88383C-61F9-1949-9D88-EC83EDA3F2B6}"/>
              </a:ext>
            </a:extLst>
          </p:cNvPr>
          <p:cNvSpPr>
            <a:spLocks/>
          </p:cNvSpPr>
          <p:nvPr/>
        </p:nvSpPr>
        <p:spPr bwMode="auto">
          <a:xfrm>
            <a:off x="854349" y="2256655"/>
            <a:ext cx="846644" cy="2922199"/>
          </a:xfrm>
          <a:custGeom>
            <a:avLst/>
            <a:gdLst>
              <a:gd name="T0" fmla="*/ 0 w 348"/>
              <a:gd name="T1" fmla="*/ 2147483647 h 1312"/>
              <a:gd name="T2" fmla="*/ 2147483647 w 348"/>
              <a:gd name="T3" fmla="*/ 0 h 1312"/>
              <a:gd name="T4" fmla="*/ 2147483647 w 348"/>
              <a:gd name="T5" fmla="*/ 2147483647 h 1312"/>
              <a:gd name="T6" fmla="*/ 2147483647 w 348"/>
              <a:gd name="T7" fmla="*/ 2147483647 h 1312"/>
              <a:gd name="T8" fmla="*/ 0 w 348"/>
              <a:gd name="T9" fmla="*/ 2147483647 h 13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1312">
                <a:moveTo>
                  <a:pt x="0" y="1306"/>
                </a:moveTo>
                <a:lnTo>
                  <a:pt x="348" y="0"/>
                </a:lnTo>
                <a:lnTo>
                  <a:pt x="342" y="1258"/>
                </a:lnTo>
                <a:lnTo>
                  <a:pt x="180" y="1312"/>
                </a:lnTo>
                <a:lnTo>
                  <a:pt x="0" y="1306"/>
                </a:lnTo>
                <a:close/>
              </a:path>
            </a:pathLst>
          </a:custGeom>
          <a:gradFill rotWithShape="1">
            <a:gsLst>
              <a:gs pos="0">
                <a:srgbClr val="FFFFFF"/>
              </a:gs>
              <a:gs pos="100000">
                <a:srgbClr val="B2B2B2"/>
              </a:gs>
            </a:gsLst>
            <a:lin ang="0" scaled="1"/>
          </a:gradFill>
          <a:ln w="9525">
            <a:solidFill>
              <a:srgbClr val="DDDDDD"/>
            </a:solidFill>
            <a:round/>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22" name="Group 185">
            <a:extLst>
              <a:ext uri="{FF2B5EF4-FFF2-40B4-BE49-F238E27FC236}">
                <a16:creationId xmlns:a16="http://schemas.microsoft.com/office/drawing/2014/main" id="{7750F2FB-96FA-374A-AF56-26502EF04672}"/>
              </a:ext>
            </a:extLst>
          </p:cNvPr>
          <p:cNvGrpSpPr>
            <a:grpSpLocks/>
          </p:cNvGrpSpPr>
          <p:nvPr/>
        </p:nvGrpSpPr>
        <p:grpSpPr bwMode="auto">
          <a:xfrm>
            <a:off x="10955688" y="4246759"/>
            <a:ext cx="549832" cy="1070215"/>
            <a:chOff x="4140" y="429"/>
            <a:chExt cx="1425" cy="2396"/>
          </a:xfrm>
        </p:grpSpPr>
        <p:sp>
          <p:nvSpPr>
            <p:cNvPr id="223" name="Freeform 186">
              <a:extLst>
                <a:ext uri="{FF2B5EF4-FFF2-40B4-BE49-F238E27FC236}">
                  <a16:creationId xmlns:a16="http://schemas.microsoft.com/office/drawing/2014/main" id="{E441858B-A566-F746-B48C-912CA3020CC8}"/>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4" name="Rectangle 187">
              <a:extLst>
                <a:ext uri="{FF2B5EF4-FFF2-40B4-BE49-F238E27FC236}">
                  <a16:creationId xmlns:a16="http://schemas.microsoft.com/office/drawing/2014/main" id="{20003129-35A4-1E46-8065-8AF4C6403D57}"/>
                </a:ext>
              </a:extLst>
            </p:cNvPr>
            <p:cNvSpPr>
              <a:spLocks noChangeArrowheads="1"/>
            </p:cNvSpPr>
            <p:nvPr/>
          </p:nvSpPr>
          <p:spPr bwMode="auto">
            <a:xfrm>
              <a:off x="4203" y="429"/>
              <a:ext cx="1053" cy="2283"/>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Freeform 188">
              <a:extLst>
                <a:ext uri="{FF2B5EF4-FFF2-40B4-BE49-F238E27FC236}">
                  <a16:creationId xmlns:a16="http://schemas.microsoft.com/office/drawing/2014/main" id="{6F94D7AE-C4D1-AF4A-B970-086B7D245AC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6" name="Freeform 189">
              <a:extLst>
                <a:ext uri="{FF2B5EF4-FFF2-40B4-BE49-F238E27FC236}">
                  <a16:creationId xmlns:a16="http://schemas.microsoft.com/office/drawing/2014/main" id="{EAFC03EF-54DF-8942-9852-25739DA158B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27" name="Rectangle 190">
              <a:extLst>
                <a:ext uri="{FF2B5EF4-FFF2-40B4-BE49-F238E27FC236}">
                  <a16:creationId xmlns:a16="http://schemas.microsoft.com/office/drawing/2014/main" id="{2241F7B6-5281-A74E-8DCB-3BE3777E9369}"/>
                </a:ext>
              </a:extLst>
            </p:cNvPr>
            <p:cNvSpPr>
              <a:spLocks noChangeArrowheads="1"/>
            </p:cNvSpPr>
            <p:nvPr/>
          </p:nvSpPr>
          <p:spPr bwMode="auto">
            <a:xfrm>
              <a:off x="4209" y="693"/>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8" name="Group 191">
              <a:extLst>
                <a:ext uri="{FF2B5EF4-FFF2-40B4-BE49-F238E27FC236}">
                  <a16:creationId xmlns:a16="http://schemas.microsoft.com/office/drawing/2014/main" id="{02DB0249-6EBB-FF4B-B17F-CC771B255D00}"/>
                </a:ext>
              </a:extLst>
            </p:cNvPr>
            <p:cNvGrpSpPr>
              <a:grpSpLocks/>
            </p:cNvGrpSpPr>
            <p:nvPr/>
          </p:nvGrpSpPr>
          <p:grpSpPr bwMode="auto">
            <a:xfrm>
              <a:off x="4749" y="668"/>
              <a:ext cx="581" cy="145"/>
              <a:chOff x="614" y="2568"/>
              <a:chExt cx="725" cy="139"/>
            </a:xfrm>
          </p:grpSpPr>
          <p:sp>
            <p:nvSpPr>
              <p:cNvPr id="253" name="AutoShape 192">
                <a:extLst>
                  <a:ext uri="{FF2B5EF4-FFF2-40B4-BE49-F238E27FC236}">
                    <a16:creationId xmlns:a16="http://schemas.microsoft.com/office/drawing/2014/main" id="{BE55370E-BC12-1B42-9E3C-C950033EEF89}"/>
                  </a:ext>
                </a:extLst>
              </p:cNvPr>
              <p:cNvSpPr>
                <a:spLocks noChangeArrowheads="1"/>
              </p:cNvSpPr>
              <p:nvPr/>
            </p:nvSpPr>
            <p:spPr bwMode="auto">
              <a:xfrm>
                <a:off x="617" y="2567"/>
                <a:ext cx="724"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4" name="AutoShape 193">
                <a:extLst>
                  <a:ext uri="{FF2B5EF4-FFF2-40B4-BE49-F238E27FC236}">
                    <a16:creationId xmlns:a16="http://schemas.microsoft.com/office/drawing/2014/main" id="{1BBB99EB-2FFB-5942-9855-24BEE1C68997}"/>
                  </a:ext>
                </a:extLst>
              </p:cNvPr>
              <p:cNvSpPr>
                <a:spLocks noChangeArrowheads="1"/>
              </p:cNvSpPr>
              <p:nvPr/>
            </p:nvSpPr>
            <p:spPr bwMode="auto">
              <a:xfrm>
                <a:off x="633" y="2582"/>
                <a:ext cx="692"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29" name="Rectangle 194">
              <a:extLst>
                <a:ext uri="{FF2B5EF4-FFF2-40B4-BE49-F238E27FC236}">
                  <a16:creationId xmlns:a16="http://schemas.microsoft.com/office/drawing/2014/main" id="{9C5699FC-2B4E-BD46-B9CC-CA578E2EA709}"/>
                </a:ext>
              </a:extLst>
            </p:cNvPr>
            <p:cNvSpPr>
              <a:spLocks noChangeArrowheads="1"/>
            </p:cNvSpPr>
            <p:nvPr/>
          </p:nvSpPr>
          <p:spPr bwMode="auto">
            <a:xfrm>
              <a:off x="4222" y="101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0" name="Group 195">
              <a:extLst>
                <a:ext uri="{FF2B5EF4-FFF2-40B4-BE49-F238E27FC236}">
                  <a16:creationId xmlns:a16="http://schemas.microsoft.com/office/drawing/2014/main" id="{676615F3-A30A-9740-8080-AFEE6BAAEF98}"/>
                </a:ext>
              </a:extLst>
            </p:cNvPr>
            <p:cNvGrpSpPr>
              <a:grpSpLocks/>
            </p:cNvGrpSpPr>
            <p:nvPr/>
          </p:nvGrpSpPr>
          <p:grpSpPr bwMode="auto">
            <a:xfrm>
              <a:off x="4747" y="994"/>
              <a:ext cx="581" cy="134"/>
              <a:chOff x="614" y="2568"/>
              <a:chExt cx="725" cy="139"/>
            </a:xfrm>
          </p:grpSpPr>
          <p:sp>
            <p:nvSpPr>
              <p:cNvPr id="251" name="AutoShape 196">
                <a:extLst>
                  <a:ext uri="{FF2B5EF4-FFF2-40B4-BE49-F238E27FC236}">
                    <a16:creationId xmlns:a16="http://schemas.microsoft.com/office/drawing/2014/main" id="{D31569A0-2CDC-3B4B-B7FA-067BF2CB0D93}"/>
                  </a:ext>
                </a:extLst>
              </p:cNvPr>
              <p:cNvSpPr>
                <a:spLocks noChangeArrowheads="1"/>
              </p:cNvSpPr>
              <p:nvPr/>
            </p:nvSpPr>
            <p:spPr bwMode="auto">
              <a:xfrm>
                <a:off x="612" y="2570"/>
                <a:ext cx="724" cy="16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2" name="AutoShape 197">
                <a:extLst>
                  <a:ext uri="{FF2B5EF4-FFF2-40B4-BE49-F238E27FC236}">
                    <a16:creationId xmlns:a16="http://schemas.microsoft.com/office/drawing/2014/main" id="{5D70C5E6-3DFB-1D45-8469-DE5EA96E13E8}"/>
                  </a:ext>
                </a:extLst>
              </p:cNvPr>
              <p:cNvSpPr>
                <a:spLocks noChangeArrowheads="1"/>
              </p:cNvSpPr>
              <p:nvPr/>
            </p:nvSpPr>
            <p:spPr bwMode="auto">
              <a:xfrm>
                <a:off x="628" y="2586"/>
                <a:ext cx="692" cy="106"/>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1" name="Rectangle 198">
              <a:extLst>
                <a:ext uri="{FF2B5EF4-FFF2-40B4-BE49-F238E27FC236}">
                  <a16:creationId xmlns:a16="http://schemas.microsoft.com/office/drawing/2014/main" id="{AE060187-10EA-1F4E-AEDE-8C6C0E8358D2}"/>
                </a:ext>
              </a:extLst>
            </p:cNvPr>
            <p:cNvSpPr>
              <a:spLocks noChangeArrowheads="1"/>
            </p:cNvSpPr>
            <p:nvPr/>
          </p:nvSpPr>
          <p:spPr bwMode="auto">
            <a:xfrm>
              <a:off x="4216" y="1357"/>
              <a:ext cx="599"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2" name="Rectangle 199">
              <a:extLst>
                <a:ext uri="{FF2B5EF4-FFF2-40B4-BE49-F238E27FC236}">
                  <a16:creationId xmlns:a16="http://schemas.microsoft.com/office/drawing/2014/main" id="{32874526-51C0-C749-BDC8-3D9F62AFE767}"/>
                </a:ext>
              </a:extLst>
            </p:cNvPr>
            <p:cNvSpPr>
              <a:spLocks noChangeArrowheads="1"/>
            </p:cNvSpPr>
            <p:nvPr/>
          </p:nvSpPr>
          <p:spPr bwMode="auto">
            <a:xfrm>
              <a:off x="4228" y="1654"/>
              <a:ext cx="593"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200">
              <a:extLst>
                <a:ext uri="{FF2B5EF4-FFF2-40B4-BE49-F238E27FC236}">
                  <a16:creationId xmlns:a16="http://schemas.microsoft.com/office/drawing/2014/main" id="{09E63F43-E74F-6045-A673-3756891EE94D}"/>
                </a:ext>
              </a:extLst>
            </p:cNvPr>
            <p:cNvGrpSpPr>
              <a:grpSpLocks/>
            </p:cNvGrpSpPr>
            <p:nvPr/>
          </p:nvGrpSpPr>
          <p:grpSpPr bwMode="auto">
            <a:xfrm>
              <a:off x="4735" y="1627"/>
              <a:ext cx="582" cy="151"/>
              <a:chOff x="614" y="2568"/>
              <a:chExt cx="725" cy="139"/>
            </a:xfrm>
          </p:grpSpPr>
          <p:sp>
            <p:nvSpPr>
              <p:cNvPr id="249" name="AutoShape 201">
                <a:extLst>
                  <a:ext uri="{FF2B5EF4-FFF2-40B4-BE49-F238E27FC236}">
                    <a16:creationId xmlns:a16="http://schemas.microsoft.com/office/drawing/2014/main" id="{0296B9BB-82CD-2A45-8E56-F4ACF6FCC028}"/>
                  </a:ext>
                </a:extLst>
              </p:cNvPr>
              <p:cNvSpPr>
                <a:spLocks noChangeArrowheads="1"/>
              </p:cNvSpPr>
              <p:nvPr/>
            </p:nvSpPr>
            <p:spPr bwMode="auto">
              <a:xfrm>
                <a:off x="611" y="2568"/>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0" name="AutoShape 202">
                <a:extLst>
                  <a:ext uri="{FF2B5EF4-FFF2-40B4-BE49-F238E27FC236}">
                    <a16:creationId xmlns:a16="http://schemas.microsoft.com/office/drawing/2014/main" id="{DD3C3254-A817-B449-AE0F-31BEFF504A04}"/>
                  </a:ext>
                </a:extLst>
              </p:cNvPr>
              <p:cNvSpPr>
                <a:spLocks noChangeArrowheads="1"/>
              </p:cNvSpPr>
              <p:nvPr/>
            </p:nvSpPr>
            <p:spPr bwMode="auto">
              <a:xfrm>
                <a:off x="627" y="2583"/>
                <a:ext cx="699"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4" name="Freeform 203">
              <a:extLst>
                <a:ext uri="{FF2B5EF4-FFF2-40B4-BE49-F238E27FC236}">
                  <a16:creationId xmlns:a16="http://schemas.microsoft.com/office/drawing/2014/main" id="{D05041BE-8046-EB49-A23A-C7FEB06D9108}"/>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35" name="Group 204">
              <a:extLst>
                <a:ext uri="{FF2B5EF4-FFF2-40B4-BE49-F238E27FC236}">
                  <a16:creationId xmlns:a16="http://schemas.microsoft.com/office/drawing/2014/main" id="{BD1D997D-F690-4C4E-9473-F0433427C91F}"/>
                </a:ext>
              </a:extLst>
            </p:cNvPr>
            <p:cNvGrpSpPr>
              <a:grpSpLocks/>
            </p:cNvGrpSpPr>
            <p:nvPr/>
          </p:nvGrpSpPr>
          <p:grpSpPr bwMode="auto">
            <a:xfrm>
              <a:off x="4739" y="1327"/>
              <a:ext cx="582" cy="139"/>
              <a:chOff x="614" y="2568"/>
              <a:chExt cx="725" cy="139"/>
            </a:xfrm>
          </p:grpSpPr>
          <p:sp>
            <p:nvSpPr>
              <p:cNvPr id="247" name="AutoShape 205">
                <a:extLst>
                  <a:ext uri="{FF2B5EF4-FFF2-40B4-BE49-F238E27FC236}">
                    <a16:creationId xmlns:a16="http://schemas.microsoft.com/office/drawing/2014/main" id="{631C3D3D-8F7D-6F44-AD56-665A5242B691}"/>
                  </a:ext>
                </a:extLst>
              </p:cNvPr>
              <p:cNvSpPr>
                <a:spLocks noChangeArrowheads="1"/>
              </p:cNvSpPr>
              <p:nvPr/>
            </p:nvSpPr>
            <p:spPr bwMode="auto">
              <a:xfrm>
                <a:off x="614" y="2566"/>
                <a:ext cx="723"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8" name="AutoShape 206">
                <a:extLst>
                  <a:ext uri="{FF2B5EF4-FFF2-40B4-BE49-F238E27FC236}">
                    <a16:creationId xmlns:a16="http://schemas.microsoft.com/office/drawing/2014/main" id="{E7F87D38-4528-0F45-9911-B79B599D25FC}"/>
                  </a:ext>
                </a:extLst>
              </p:cNvPr>
              <p:cNvSpPr>
                <a:spLocks noChangeArrowheads="1"/>
              </p:cNvSpPr>
              <p:nvPr/>
            </p:nvSpPr>
            <p:spPr bwMode="auto">
              <a:xfrm>
                <a:off x="630" y="2582"/>
                <a:ext cx="691"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36" name="Rectangle 207">
              <a:extLst>
                <a:ext uri="{FF2B5EF4-FFF2-40B4-BE49-F238E27FC236}">
                  <a16:creationId xmlns:a16="http://schemas.microsoft.com/office/drawing/2014/main" id="{60B24777-81BE-BC42-AC64-6F2229E5FBE5}"/>
                </a:ext>
              </a:extLst>
            </p:cNvPr>
            <p:cNvSpPr>
              <a:spLocks noChangeArrowheads="1"/>
            </p:cNvSpPr>
            <p:nvPr/>
          </p:nvSpPr>
          <p:spPr bwMode="auto">
            <a:xfrm>
              <a:off x="5250" y="429"/>
              <a:ext cx="69" cy="2288"/>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7" name="Freeform 208">
              <a:extLst>
                <a:ext uri="{FF2B5EF4-FFF2-40B4-BE49-F238E27FC236}">
                  <a16:creationId xmlns:a16="http://schemas.microsoft.com/office/drawing/2014/main" id="{FD1049FD-ADAC-FC43-A186-6585ECAE433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8" name="Freeform 209">
              <a:extLst>
                <a:ext uri="{FF2B5EF4-FFF2-40B4-BE49-F238E27FC236}">
                  <a16:creationId xmlns:a16="http://schemas.microsoft.com/office/drawing/2014/main" id="{A25585BA-2AFC-3047-B9D5-7CC45D5DBC49}"/>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39" name="Oval 210">
              <a:extLst>
                <a:ext uri="{FF2B5EF4-FFF2-40B4-BE49-F238E27FC236}">
                  <a16:creationId xmlns:a16="http://schemas.microsoft.com/office/drawing/2014/main" id="{78C608B6-FCB9-3F43-A504-D33DD77827D8}"/>
                </a:ext>
              </a:extLst>
            </p:cNvPr>
            <p:cNvSpPr>
              <a:spLocks noChangeArrowheads="1"/>
            </p:cNvSpPr>
            <p:nvPr/>
          </p:nvSpPr>
          <p:spPr bwMode="auto">
            <a:xfrm>
              <a:off x="5515" y="2609"/>
              <a:ext cx="50"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0" name="Freeform 211">
              <a:extLst>
                <a:ext uri="{FF2B5EF4-FFF2-40B4-BE49-F238E27FC236}">
                  <a16:creationId xmlns:a16="http://schemas.microsoft.com/office/drawing/2014/main" id="{F24BE4FA-86B6-5840-8B76-BF70EF006A8E}"/>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41" name="AutoShape 212">
              <a:extLst>
                <a:ext uri="{FF2B5EF4-FFF2-40B4-BE49-F238E27FC236}">
                  <a16:creationId xmlns:a16="http://schemas.microsoft.com/office/drawing/2014/main" id="{22C6B4EC-00C6-BA43-95E2-370E8204DDA3}"/>
                </a:ext>
              </a:extLst>
            </p:cNvPr>
            <p:cNvSpPr>
              <a:spLocks noChangeArrowheads="1"/>
            </p:cNvSpPr>
            <p:nvPr/>
          </p:nvSpPr>
          <p:spPr bwMode="auto">
            <a:xfrm>
              <a:off x="4140" y="2679"/>
              <a:ext cx="1198"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2" name="AutoShape 213">
              <a:extLst>
                <a:ext uri="{FF2B5EF4-FFF2-40B4-BE49-F238E27FC236}">
                  <a16:creationId xmlns:a16="http://schemas.microsoft.com/office/drawing/2014/main" id="{7B9210ED-D802-C84E-8A67-93399801B5DA}"/>
                </a:ext>
              </a:extLst>
            </p:cNvPr>
            <p:cNvSpPr>
              <a:spLocks noChangeArrowheads="1"/>
            </p:cNvSpPr>
            <p:nvPr/>
          </p:nvSpPr>
          <p:spPr bwMode="auto">
            <a:xfrm>
              <a:off x="4203" y="2712"/>
              <a:ext cx="1072" cy="81"/>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3" name="Oval 214">
              <a:extLst>
                <a:ext uri="{FF2B5EF4-FFF2-40B4-BE49-F238E27FC236}">
                  <a16:creationId xmlns:a16="http://schemas.microsoft.com/office/drawing/2014/main" id="{552E77C8-7BFE-BF4D-8F0B-DF6513BE6459}"/>
                </a:ext>
              </a:extLst>
            </p:cNvPr>
            <p:cNvSpPr>
              <a:spLocks noChangeArrowheads="1"/>
            </p:cNvSpPr>
            <p:nvPr/>
          </p:nvSpPr>
          <p:spPr bwMode="auto">
            <a:xfrm>
              <a:off x="4310"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4" name="Oval 215">
              <a:extLst>
                <a:ext uri="{FF2B5EF4-FFF2-40B4-BE49-F238E27FC236}">
                  <a16:creationId xmlns:a16="http://schemas.microsoft.com/office/drawing/2014/main" id="{86496A7E-E21F-444D-B883-E410329FF242}"/>
                </a:ext>
              </a:extLst>
            </p:cNvPr>
            <p:cNvSpPr>
              <a:spLocks noChangeArrowheads="1"/>
            </p:cNvSpPr>
            <p:nvPr/>
          </p:nvSpPr>
          <p:spPr bwMode="auto">
            <a:xfrm>
              <a:off x="4487"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45" name="Oval 216">
              <a:extLst>
                <a:ext uri="{FF2B5EF4-FFF2-40B4-BE49-F238E27FC236}">
                  <a16:creationId xmlns:a16="http://schemas.microsoft.com/office/drawing/2014/main" id="{555E4B0D-EDB2-D04B-B9AD-93FA92DDAA2D}"/>
                </a:ext>
              </a:extLst>
            </p:cNvPr>
            <p:cNvSpPr>
              <a:spLocks noChangeArrowheads="1"/>
            </p:cNvSpPr>
            <p:nvPr/>
          </p:nvSpPr>
          <p:spPr bwMode="auto">
            <a:xfrm>
              <a:off x="4663"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6" name="Rectangle 217">
              <a:extLst>
                <a:ext uri="{FF2B5EF4-FFF2-40B4-BE49-F238E27FC236}">
                  <a16:creationId xmlns:a16="http://schemas.microsoft.com/office/drawing/2014/main" id="{DE659B39-E72A-634A-A2AC-C4BA4DC9C619}"/>
                </a:ext>
              </a:extLst>
            </p:cNvPr>
            <p:cNvSpPr>
              <a:spLocks noChangeArrowheads="1"/>
            </p:cNvSpPr>
            <p:nvPr/>
          </p:nvSpPr>
          <p:spPr bwMode="auto">
            <a:xfrm>
              <a:off x="5061" y="1837"/>
              <a:ext cx="88" cy="761"/>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3" name="Group 2">
            <a:extLst>
              <a:ext uri="{FF2B5EF4-FFF2-40B4-BE49-F238E27FC236}">
                <a16:creationId xmlns:a16="http://schemas.microsoft.com/office/drawing/2014/main" id="{64AFD9EC-1CA1-D34D-965E-2E8D95748C38}"/>
              </a:ext>
            </a:extLst>
          </p:cNvPr>
          <p:cNvGrpSpPr/>
          <p:nvPr/>
        </p:nvGrpSpPr>
        <p:grpSpPr>
          <a:xfrm>
            <a:off x="8510352" y="2078288"/>
            <a:ext cx="1946338" cy="2912558"/>
            <a:chOff x="8091785" y="2078288"/>
            <a:chExt cx="2364905" cy="2912558"/>
          </a:xfrm>
        </p:grpSpPr>
        <p:sp>
          <p:nvSpPr>
            <p:cNvPr id="145" name="Rectangle 23">
              <a:extLst>
                <a:ext uri="{FF2B5EF4-FFF2-40B4-BE49-F238E27FC236}">
                  <a16:creationId xmlns:a16="http://schemas.microsoft.com/office/drawing/2014/main" id="{F1314FFD-BA11-A042-BA84-1061E3729058}"/>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6" name="Rectangle 24">
              <a:extLst>
                <a:ext uri="{FF2B5EF4-FFF2-40B4-BE49-F238E27FC236}">
                  <a16:creationId xmlns:a16="http://schemas.microsoft.com/office/drawing/2014/main" id="{89D8A59C-E128-B74A-B94F-06FAC9DB7326}"/>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147" name="Line 25">
              <a:extLst>
                <a:ext uri="{FF2B5EF4-FFF2-40B4-BE49-F238E27FC236}">
                  <a16:creationId xmlns:a16="http://schemas.microsoft.com/office/drawing/2014/main" id="{B922FB1F-8B1A-1843-A740-29E910EB3E97}"/>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9" name="Line 27">
              <a:extLst>
                <a:ext uri="{FF2B5EF4-FFF2-40B4-BE49-F238E27FC236}">
                  <a16:creationId xmlns:a16="http://schemas.microsoft.com/office/drawing/2014/main" id="{FF1A214D-FBCE-7342-8332-F3FA9C577B4A}"/>
                </a:ext>
              </a:extLst>
            </p:cNvPr>
            <p:cNvSpPr>
              <a:spLocks noChangeShapeType="1"/>
            </p:cNvSpPr>
            <p:nvPr/>
          </p:nvSpPr>
          <p:spPr bwMode="auto">
            <a:xfrm>
              <a:off x="8108201" y="3602458"/>
              <a:ext cx="2233387"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1" name="Text Box 26">
              <a:extLst>
                <a:ext uri="{FF2B5EF4-FFF2-40B4-BE49-F238E27FC236}">
                  <a16:creationId xmlns:a16="http://schemas.microsoft.com/office/drawing/2014/main" id="{50D62C6A-4C80-854F-A4B8-723E99A5A7F0}"/>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152" name="Text Box 26">
              <a:extLst>
                <a:ext uri="{FF2B5EF4-FFF2-40B4-BE49-F238E27FC236}">
                  <a16:creationId xmlns:a16="http://schemas.microsoft.com/office/drawing/2014/main" id="{A79D3A45-C33B-7046-9088-A02FAACCA14B}"/>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153" name="Text Box 26">
              <a:extLst>
                <a:ext uri="{FF2B5EF4-FFF2-40B4-BE49-F238E27FC236}">
                  <a16:creationId xmlns:a16="http://schemas.microsoft.com/office/drawing/2014/main" id="{F3520259-D4C5-3340-8000-3B8C746A7797}"/>
                </a:ext>
              </a:extLst>
            </p:cNvPr>
            <p:cNvSpPr txBox="1">
              <a:spLocks noChangeArrowheads="1"/>
            </p:cNvSpPr>
            <p:nvPr/>
          </p:nvSpPr>
          <p:spPr bwMode="auto">
            <a:xfrm>
              <a:off x="8218436" y="3646079"/>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155" name="Line 27">
              <a:extLst>
                <a:ext uri="{FF2B5EF4-FFF2-40B4-BE49-F238E27FC236}">
                  <a16:creationId xmlns:a16="http://schemas.microsoft.com/office/drawing/2014/main" id="{E1326351-38D1-A440-A7B8-5079367D54AC}"/>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56" name="Line 27">
              <a:extLst>
                <a:ext uri="{FF2B5EF4-FFF2-40B4-BE49-F238E27FC236}">
                  <a16:creationId xmlns:a16="http://schemas.microsoft.com/office/drawing/2014/main" id="{891B0B5D-A14D-1A40-B291-CC1A04A094FC}"/>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74" name="Text Box 26">
              <a:extLst>
                <a:ext uri="{FF2B5EF4-FFF2-40B4-BE49-F238E27FC236}">
                  <a16:creationId xmlns:a16="http://schemas.microsoft.com/office/drawing/2014/main" id="{D8A757BB-1762-8B47-A046-060F718CBC6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grpSp>
        <p:nvGrpSpPr>
          <p:cNvPr id="76" name="Group 75">
            <a:extLst>
              <a:ext uri="{FF2B5EF4-FFF2-40B4-BE49-F238E27FC236}">
                <a16:creationId xmlns:a16="http://schemas.microsoft.com/office/drawing/2014/main" id="{EA5C4C69-3F64-BA46-87DE-D8D9E085DAC9}"/>
              </a:ext>
            </a:extLst>
          </p:cNvPr>
          <p:cNvGrpSpPr/>
          <p:nvPr/>
        </p:nvGrpSpPr>
        <p:grpSpPr>
          <a:xfrm>
            <a:off x="1687770" y="2167472"/>
            <a:ext cx="2131701" cy="2912558"/>
            <a:chOff x="8091785" y="2078288"/>
            <a:chExt cx="2364905" cy="2912558"/>
          </a:xfrm>
        </p:grpSpPr>
        <p:sp>
          <p:nvSpPr>
            <p:cNvPr id="77" name="Rectangle 23">
              <a:extLst>
                <a:ext uri="{FF2B5EF4-FFF2-40B4-BE49-F238E27FC236}">
                  <a16:creationId xmlns:a16="http://schemas.microsoft.com/office/drawing/2014/main" id="{12A4D2D3-BB7A-1141-97E1-1746F6AB4244}"/>
                </a:ext>
              </a:extLst>
            </p:cNvPr>
            <p:cNvSpPr>
              <a:spLocks noChangeArrowheads="1"/>
            </p:cNvSpPr>
            <p:nvPr/>
          </p:nvSpPr>
          <p:spPr bwMode="auto">
            <a:xfrm>
              <a:off x="8179440" y="2078288"/>
              <a:ext cx="2277250" cy="2799267"/>
            </a:xfrm>
            <a:prstGeom prst="rect">
              <a:avLst/>
            </a:prstGeom>
            <a:solidFill>
              <a:srgbClr val="0000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120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8" name="Rectangle 24">
              <a:extLst>
                <a:ext uri="{FF2B5EF4-FFF2-40B4-BE49-F238E27FC236}">
                  <a16:creationId xmlns:a16="http://schemas.microsoft.com/office/drawing/2014/main" id="{CC2D939F-B2EB-B142-B2EB-F35198972B0C}"/>
                </a:ext>
              </a:extLst>
            </p:cNvPr>
            <p:cNvSpPr>
              <a:spLocks noChangeArrowheads="1"/>
            </p:cNvSpPr>
            <p:nvPr/>
          </p:nvSpPr>
          <p:spPr bwMode="auto">
            <a:xfrm>
              <a:off x="8091785" y="2167472"/>
              <a:ext cx="2254867" cy="2823374"/>
            </a:xfrm>
            <a:prstGeom prst="rect">
              <a:avLst/>
            </a:prstGeom>
            <a:solidFill>
              <a:srgbClr val="FFFFFF"/>
            </a:solidFill>
            <a:ln w="28575">
              <a:solidFill>
                <a:srgbClr val="000000"/>
              </a:solidFill>
              <a:miter lim="800000"/>
              <a:headEnd/>
              <a:tailEnd/>
            </a:ln>
          </p:spPr>
          <p:txBody>
            <a:bodyPr wrap="none" anchor="ct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3600" b="0" i="0" u="none" strike="noStrike" kern="0" cap="none" spc="0" normalizeH="0" baseline="0" noProof="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
          <p:nvSpPr>
            <p:cNvPr id="79" name="Line 25">
              <a:extLst>
                <a:ext uri="{FF2B5EF4-FFF2-40B4-BE49-F238E27FC236}">
                  <a16:creationId xmlns:a16="http://schemas.microsoft.com/office/drawing/2014/main" id="{29206320-7227-5C45-BF48-477A94FE149F}"/>
                </a:ext>
              </a:extLst>
            </p:cNvPr>
            <p:cNvSpPr>
              <a:spLocks noChangeShapeType="1"/>
            </p:cNvSpPr>
            <p:nvPr/>
          </p:nvSpPr>
          <p:spPr bwMode="auto">
            <a:xfrm>
              <a:off x="8108956" y="2749010"/>
              <a:ext cx="2238254" cy="4821"/>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1" name="Line 27">
              <a:extLst>
                <a:ext uri="{FF2B5EF4-FFF2-40B4-BE49-F238E27FC236}">
                  <a16:creationId xmlns:a16="http://schemas.microsoft.com/office/drawing/2014/main" id="{7462DAE7-AE3D-CD41-8750-E700715A5202}"/>
                </a:ext>
              </a:extLst>
            </p:cNvPr>
            <p:cNvSpPr>
              <a:spLocks noChangeShapeType="1"/>
            </p:cNvSpPr>
            <p:nvPr/>
          </p:nvSpPr>
          <p:spPr bwMode="auto">
            <a:xfrm>
              <a:off x="8121121" y="3602458"/>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2" name="Text Box 26">
              <a:extLst>
                <a:ext uri="{FF2B5EF4-FFF2-40B4-BE49-F238E27FC236}">
                  <a16:creationId xmlns:a16="http://schemas.microsoft.com/office/drawing/2014/main" id="{B868290D-DE89-8749-A32C-C5FCE36D7556}"/>
                </a:ext>
              </a:extLst>
            </p:cNvPr>
            <p:cNvSpPr txBox="1">
              <a:spLocks noChangeArrowheads="1"/>
            </p:cNvSpPr>
            <p:nvPr/>
          </p:nvSpPr>
          <p:spPr bwMode="auto">
            <a:xfrm>
              <a:off x="8218436" y="4533100"/>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physical</a:t>
              </a:r>
            </a:p>
          </p:txBody>
        </p:sp>
        <p:sp>
          <p:nvSpPr>
            <p:cNvPr id="83" name="Text Box 26">
              <a:extLst>
                <a:ext uri="{FF2B5EF4-FFF2-40B4-BE49-F238E27FC236}">
                  <a16:creationId xmlns:a16="http://schemas.microsoft.com/office/drawing/2014/main" id="{18546DEE-76AB-C744-936A-7F4DF63895D8}"/>
                </a:ext>
              </a:extLst>
            </p:cNvPr>
            <p:cNvSpPr txBox="1">
              <a:spLocks noChangeArrowheads="1"/>
            </p:cNvSpPr>
            <p:nvPr/>
          </p:nvSpPr>
          <p:spPr bwMode="auto">
            <a:xfrm>
              <a:off x="8218436" y="4088345"/>
              <a:ext cx="2019294" cy="4402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link</a:t>
              </a:r>
            </a:p>
          </p:txBody>
        </p:sp>
        <p:sp>
          <p:nvSpPr>
            <p:cNvPr id="84" name="Text Box 26">
              <a:extLst>
                <a:ext uri="{FF2B5EF4-FFF2-40B4-BE49-F238E27FC236}">
                  <a16:creationId xmlns:a16="http://schemas.microsoft.com/office/drawing/2014/main" id="{9DE3AC7C-D9B1-ED4C-B925-37B31767739C}"/>
                </a:ext>
              </a:extLst>
            </p:cNvPr>
            <p:cNvSpPr txBox="1">
              <a:spLocks noChangeArrowheads="1"/>
            </p:cNvSpPr>
            <p:nvPr/>
          </p:nvSpPr>
          <p:spPr bwMode="auto">
            <a:xfrm>
              <a:off x="8218436" y="3646079"/>
              <a:ext cx="2019294" cy="7374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network (IP)</a:t>
              </a:r>
            </a:p>
          </p:txBody>
        </p:sp>
        <p:sp>
          <p:nvSpPr>
            <p:cNvPr id="85" name="Line 27">
              <a:extLst>
                <a:ext uri="{FF2B5EF4-FFF2-40B4-BE49-F238E27FC236}">
                  <a16:creationId xmlns:a16="http://schemas.microsoft.com/office/drawing/2014/main" id="{266E1BE0-4561-9344-ACBD-29F42E90D9F3}"/>
                </a:ext>
              </a:extLst>
            </p:cNvPr>
            <p:cNvSpPr>
              <a:spLocks noChangeShapeType="1"/>
            </p:cNvSpPr>
            <p:nvPr/>
          </p:nvSpPr>
          <p:spPr bwMode="auto">
            <a:xfrm>
              <a:off x="8116255" y="4074895"/>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6" name="Line 27">
              <a:extLst>
                <a:ext uri="{FF2B5EF4-FFF2-40B4-BE49-F238E27FC236}">
                  <a16:creationId xmlns:a16="http://schemas.microsoft.com/office/drawing/2014/main" id="{3ED696C7-AECF-C14F-8CD8-7153D36CBC69}"/>
                </a:ext>
              </a:extLst>
            </p:cNvPr>
            <p:cNvSpPr>
              <a:spLocks noChangeShapeType="1"/>
            </p:cNvSpPr>
            <p:nvPr/>
          </p:nvSpPr>
          <p:spPr bwMode="auto">
            <a:xfrm>
              <a:off x="8111389" y="4528049"/>
              <a:ext cx="2233388" cy="0"/>
            </a:xfrm>
            <a:prstGeom prst="line">
              <a:avLst/>
            </a:prstGeom>
            <a:noFill/>
            <a:ln w="28575">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87" name="Text Box 26">
              <a:extLst>
                <a:ext uri="{FF2B5EF4-FFF2-40B4-BE49-F238E27FC236}">
                  <a16:creationId xmlns:a16="http://schemas.microsoft.com/office/drawing/2014/main" id="{42139D70-AB44-E047-B37E-AABECE12201B}"/>
                </a:ext>
              </a:extLst>
            </p:cNvPr>
            <p:cNvSpPr txBox="1">
              <a:spLocks noChangeArrowheads="1"/>
            </p:cNvSpPr>
            <p:nvPr/>
          </p:nvSpPr>
          <p:spPr bwMode="auto">
            <a:xfrm>
              <a:off x="8179440" y="2284368"/>
              <a:ext cx="2019294"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application</a:t>
              </a:r>
            </a:p>
          </p:txBody>
        </p:sp>
      </p:grpSp>
      <p:sp>
        <p:nvSpPr>
          <p:cNvPr id="129" name="Text Box 26">
            <a:extLst>
              <a:ext uri="{FF2B5EF4-FFF2-40B4-BE49-F238E27FC236}">
                <a16:creationId xmlns:a16="http://schemas.microsoft.com/office/drawing/2014/main" id="{BF5BF946-F5E7-1544-AF56-E534E43CF495}"/>
              </a:ext>
            </a:extLst>
          </p:cNvPr>
          <p:cNvSpPr txBox="1">
            <a:spLocks noChangeArrowheads="1"/>
          </p:cNvSpPr>
          <p:nvPr/>
        </p:nvSpPr>
        <p:spPr bwMode="auto">
          <a:xfrm>
            <a:off x="8732527" y="2993828"/>
            <a:ext cx="1401811"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grpSp>
        <p:nvGrpSpPr>
          <p:cNvPr id="93" name="Group 92">
            <a:extLst>
              <a:ext uri="{FF2B5EF4-FFF2-40B4-BE49-F238E27FC236}">
                <a16:creationId xmlns:a16="http://schemas.microsoft.com/office/drawing/2014/main" id="{EFA7BEBF-82FA-3440-93DD-AFB07D2DDF8D}"/>
              </a:ext>
            </a:extLst>
          </p:cNvPr>
          <p:cNvGrpSpPr/>
          <p:nvPr/>
        </p:nvGrpSpPr>
        <p:grpSpPr>
          <a:xfrm>
            <a:off x="500734" y="4943580"/>
            <a:ext cx="1026523" cy="597153"/>
            <a:chOff x="7493876" y="2774731"/>
            <a:chExt cx="1481958" cy="894622"/>
          </a:xfrm>
        </p:grpSpPr>
        <p:sp>
          <p:nvSpPr>
            <p:cNvPr id="107" name="Freeform 106">
              <a:extLst>
                <a:ext uri="{FF2B5EF4-FFF2-40B4-BE49-F238E27FC236}">
                  <a16:creationId xmlns:a16="http://schemas.microsoft.com/office/drawing/2014/main" id="{FD49C136-01B9-DB45-BCCD-F4E482387145}"/>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sp>
          <p:nvSpPr>
            <p:cNvPr id="108" name="Oval 107">
              <a:extLst>
                <a:ext uri="{FF2B5EF4-FFF2-40B4-BE49-F238E27FC236}">
                  <a16:creationId xmlns:a16="http://schemas.microsoft.com/office/drawing/2014/main" id="{3DF9189A-C970-C34D-8402-F20083341C9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              </a:t>
              </a:r>
            </a:p>
          </p:txBody>
        </p:sp>
        <p:grpSp>
          <p:nvGrpSpPr>
            <p:cNvPr id="109" name="Group 108">
              <a:extLst>
                <a:ext uri="{FF2B5EF4-FFF2-40B4-BE49-F238E27FC236}">
                  <a16:creationId xmlns:a16="http://schemas.microsoft.com/office/drawing/2014/main" id="{51F5139E-A5EB-E64B-B1E6-C3669AE818C6}"/>
                </a:ext>
              </a:extLst>
            </p:cNvPr>
            <p:cNvGrpSpPr/>
            <p:nvPr/>
          </p:nvGrpSpPr>
          <p:grpSpPr>
            <a:xfrm>
              <a:off x="7713663" y="2848339"/>
              <a:ext cx="1042107" cy="425543"/>
              <a:chOff x="7786941" y="2884917"/>
              <a:chExt cx="897649" cy="353919"/>
            </a:xfrm>
          </p:grpSpPr>
          <p:sp>
            <p:nvSpPr>
              <p:cNvPr id="110" name="Freeform 109">
                <a:extLst>
                  <a:ext uri="{FF2B5EF4-FFF2-40B4-BE49-F238E27FC236}">
                    <a16:creationId xmlns:a16="http://schemas.microsoft.com/office/drawing/2014/main" id="{7F7CB1D2-0FD2-A14F-A399-1C2D3650F2EA}"/>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Freeform 110">
                <a:extLst>
                  <a:ext uri="{FF2B5EF4-FFF2-40B4-BE49-F238E27FC236}">
                    <a16:creationId xmlns:a16="http://schemas.microsoft.com/office/drawing/2014/main" id="{688C61D0-9947-2E41-89C2-D2B4591C1F3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Freeform 111">
                <a:extLst>
                  <a:ext uri="{FF2B5EF4-FFF2-40B4-BE49-F238E27FC236}">
                    <a16:creationId xmlns:a16="http://schemas.microsoft.com/office/drawing/2014/main" id="{ADE46CF5-DF22-8F48-87EF-A46F29E0F1A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Freeform 112">
                <a:extLst>
                  <a:ext uri="{FF2B5EF4-FFF2-40B4-BE49-F238E27FC236}">
                    <a16:creationId xmlns:a16="http://schemas.microsoft.com/office/drawing/2014/main" id="{CEACF782-B549-1D4E-B840-69A6AFFE6A7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grpSp>
      <p:sp>
        <p:nvSpPr>
          <p:cNvPr id="114" name="Title 1">
            <a:extLst>
              <a:ext uri="{FF2B5EF4-FFF2-40B4-BE49-F238E27FC236}">
                <a16:creationId xmlns:a16="http://schemas.microsoft.com/office/drawing/2014/main" id="{1464CB5C-96D6-3645-94B5-DB9FA70972D2}"/>
              </a:ext>
            </a:extLst>
          </p:cNvPr>
          <p:cNvSpPr>
            <a:spLocks noGrp="1"/>
          </p:cNvSpPr>
          <p:nvPr>
            <p:ph type="title"/>
          </p:nvPr>
        </p:nvSpPr>
        <p:spPr>
          <a:xfrm>
            <a:off x="798690" y="289325"/>
            <a:ext cx="11100625" cy="894622"/>
          </a:xfrm>
        </p:spPr>
        <p:txBody>
          <a:bodyPr>
            <a:normAutofit/>
          </a:bodyPr>
          <a:lstStyle/>
          <a:p>
            <a:r>
              <a:rPr lang="en-US" sz="4400" dirty="0"/>
              <a:t>Transport Layer Actions</a:t>
            </a:r>
          </a:p>
        </p:txBody>
      </p:sp>
      <p:grpSp>
        <p:nvGrpSpPr>
          <p:cNvPr id="115" name="Group 149">
            <a:extLst>
              <a:ext uri="{FF2B5EF4-FFF2-40B4-BE49-F238E27FC236}">
                <a16:creationId xmlns:a16="http://schemas.microsoft.com/office/drawing/2014/main" id="{D80894D4-838A-2B47-82E9-ED060F8608E9}"/>
              </a:ext>
            </a:extLst>
          </p:cNvPr>
          <p:cNvGrpSpPr>
            <a:grpSpLocks/>
          </p:cNvGrpSpPr>
          <p:nvPr/>
        </p:nvGrpSpPr>
        <p:grpSpPr bwMode="auto">
          <a:xfrm>
            <a:off x="2462207" y="2756023"/>
            <a:ext cx="412750" cy="158750"/>
            <a:chOff x="1287" y="2524"/>
            <a:chExt cx="260" cy="100"/>
          </a:xfrm>
        </p:grpSpPr>
        <p:sp>
          <p:nvSpPr>
            <p:cNvPr id="116" name="Rectangle 73">
              <a:extLst>
                <a:ext uri="{FF2B5EF4-FFF2-40B4-BE49-F238E27FC236}">
                  <a16:creationId xmlns:a16="http://schemas.microsoft.com/office/drawing/2014/main" id="{4F7EB976-F7A9-464D-96B7-3FE5D6F41C71}"/>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7" name="Rectangle 74">
              <a:extLst>
                <a:ext uri="{FF2B5EF4-FFF2-40B4-BE49-F238E27FC236}">
                  <a16:creationId xmlns:a16="http://schemas.microsoft.com/office/drawing/2014/main" id="{4368CF72-2B59-FB4B-92FA-68E13D10F3E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8" name="Rectangle 75">
              <a:extLst>
                <a:ext uri="{FF2B5EF4-FFF2-40B4-BE49-F238E27FC236}">
                  <a16:creationId xmlns:a16="http://schemas.microsoft.com/office/drawing/2014/main" id="{0D0AC942-AA10-F747-BEAC-52DAFF24DAB3}"/>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19" name="Rectangle 129">
              <a:extLst>
                <a:ext uri="{FF2B5EF4-FFF2-40B4-BE49-F238E27FC236}">
                  <a16:creationId xmlns:a16="http://schemas.microsoft.com/office/drawing/2014/main" id="{C51B66A9-7495-DF44-B4DE-37BC9E90E09B}"/>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20" name="Group 149">
            <a:extLst>
              <a:ext uri="{FF2B5EF4-FFF2-40B4-BE49-F238E27FC236}">
                <a16:creationId xmlns:a16="http://schemas.microsoft.com/office/drawing/2014/main" id="{B5F38E94-4EF7-1F4B-AAC4-BF50DC083CD9}"/>
              </a:ext>
            </a:extLst>
          </p:cNvPr>
          <p:cNvGrpSpPr>
            <a:grpSpLocks/>
          </p:cNvGrpSpPr>
          <p:nvPr/>
        </p:nvGrpSpPr>
        <p:grpSpPr bwMode="auto">
          <a:xfrm>
            <a:off x="9681144" y="2673610"/>
            <a:ext cx="412750" cy="158750"/>
            <a:chOff x="1287" y="2524"/>
            <a:chExt cx="260" cy="100"/>
          </a:xfrm>
        </p:grpSpPr>
        <p:sp>
          <p:nvSpPr>
            <p:cNvPr id="121" name="Rectangle 73">
              <a:extLst>
                <a:ext uri="{FF2B5EF4-FFF2-40B4-BE49-F238E27FC236}">
                  <a16:creationId xmlns:a16="http://schemas.microsoft.com/office/drawing/2014/main" id="{71D7BEDA-E8D6-9F4F-8EE3-D5290D9AF39D}"/>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2" name="Rectangle 74">
              <a:extLst>
                <a:ext uri="{FF2B5EF4-FFF2-40B4-BE49-F238E27FC236}">
                  <a16:creationId xmlns:a16="http://schemas.microsoft.com/office/drawing/2014/main" id="{D93A8064-E5FB-2844-9B3D-C598CCB67BDD}"/>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Rectangle 75">
              <a:extLst>
                <a:ext uri="{FF2B5EF4-FFF2-40B4-BE49-F238E27FC236}">
                  <a16:creationId xmlns:a16="http://schemas.microsoft.com/office/drawing/2014/main" id="{DF7AA994-9DC7-8349-BB16-6DED06C89AC0}"/>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4" name="Rectangle 129">
              <a:extLst>
                <a:ext uri="{FF2B5EF4-FFF2-40B4-BE49-F238E27FC236}">
                  <a16:creationId xmlns:a16="http://schemas.microsoft.com/office/drawing/2014/main" id="{06FC6EA9-9071-D843-8C39-AFF854F3BEFC}"/>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02" name="Rectangle 101">
            <a:extLst>
              <a:ext uri="{FF2B5EF4-FFF2-40B4-BE49-F238E27FC236}">
                <a16:creationId xmlns:a16="http://schemas.microsoft.com/office/drawing/2014/main" id="{6480FBEB-6DAE-6343-96A8-03D66CDE01DB}"/>
              </a:ext>
            </a:extLst>
          </p:cNvPr>
          <p:cNvSpPr/>
          <p:nvPr/>
        </p:nvSpPr>
        <p:spPr>
          <a:xfrm>
            <a:off x="8043548" y="2078287"/>
            <a:ext cx="2443011" cy="336947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31" name="Text Box 26">
            <a:extLst>
              <a:ext uri="{FF2B5EF4-FFF2-40B4-BE49-F238E27FC236}">
                <a16:creationId xmlns:a16="http://schemas.microsoft.com/office/drawing/2014/main" id="{82B22EF0-AE16-E34A-9DFF-15D46D5130BC}"/>
              </a:ext>
            </a:extLst>
          </p:cNvPr>
          <p:cNvSpPr txBox="1">
            <a:spLocks noChangeArrowheads="1"/>
          </p:cNvSpPr>
          <p:nvPr/>
        </p:nvSpPr>
        <p:spPr bwMode="auto">
          <a:xfrm>
            <a:off x="1944359" y="3086580"/>
            <a:ext cx="1535315" cy="3988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1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Tahoma" panose="020B0604030504040204" pitchFamily="34" charset="0"/>
                <a:ea typeface="ＭＳ Ｐゴシック" panose="020B0600070205080204" pitchFamily="34" charset="-128"/>
                <a:cs typeface="+mn-cs"/>
              </a:rPr>
              <a:t>transport</a:t>
            </a:r>
          </a:p>
        </p:txBody>
      </p:sp>
      <p:sp>
        <p:nvSpPr>
          <p:cNvPr id="98" name="Rectangle 97">
            <a:extLst>
              <a:ext uri="{FF2B5EF4-FFF2-40B4-BE49-F238E27FC236}">
                <a16:creationId xmlns:a16="http://schemas.microsoft.com/office/drawing/2014/main" id="{EB709716-FAB0-AB45-BCAE-75F8CF2AEC09}"/>
              </a:ext>
            </a:extLst>
          </p:cNvPr>
          <p:cNvSpPr/>
          <p:nvPr/>
        </p:nvSpPr>
        <p:spPr>
          <a:xfrm>
            <a:off x="425009" y="1191386"/>
            <a:ext cx="3666301" cy="445990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184" name="Group 149">
            <a:extLst>
              <a:ext uri="{FF2B5EF4-FFF2-40B4-BE49-F238E27FC236}">
                <a16:creationId xmlns:a16="http://schemas.microsoft.com/office/drawing/2014/main" id="{63E54651-4A95-3749-9095-CA7015203D88}"/>
              </a:ext>
            </a:extLst>
          </p:cNvPr>
          <p:cNvGrpSpPr>
            <a:grpSpLocks/>
          </p:cNvGrpSpPr>
          <p:nvPr/>
        </p:nvGrpSpPr>
        <p:grpSpPr bwMode="auto">
          <a:xfrm>
            <a:off x="2462207" y="2756023"/>
            <a:ext cx="412750" cy="158750"/>
            <a:chOff x="1287" y="2524"/>
            <a:chExt cx="260" cy="100"/>
          </a:xfrm>
        </p:grpSpPr>
        <p:sp>
          <p:nvSpPr>
            <p:cNvPr id="185" name="Rectangle 73">
              <a:extLst>
                <a:ext uri="{FF2B5EF4-FFF2-40B4-BE49-F238E27FC236}">
                  <a16:creationId xmlns:a16="http://schemas.microsoft.com/office/drawing/2014/main" id="{280DAB38-0E9E-F34F-8F9A-9367D3F327F8}"/>
                </a:ext>
              </a:extLst>
            </p:cNvPr>
            <p:cNvSpPr>
              <a:spLocks noChangeArrowheads="1"/>
            </p:cNvSpPr>
            <p:nvPr/>
          </p:nvSpPr>
          <p:spPr bwMode="auto">
            <a:xfrm>
              <a:off x="1287" y="2524"/>
              <a:ext cx="260" cy="10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6" name="Rectangle 74">
              <a:extLst>
                <a:ext uri="{FF2B5EF4-FFF2-40B4-BE49-F238E27FC236}">
                  <a16:creationId xmlns:a16="http://schemas.microsoft.com/office/drawing/2014/main" id="{B4B3D106-96DD-1043-A6B0-160355FE6132}"/>
                </a:ext>
              </a:extLst>
            </p:cNvPr>
            <p:cNvSpPr>
              <a:spLocks noChangeArrowheads="1"/>
            </p:cNvSpPr>
            <p:nvPr/>
          </p:nvSpPr>
          <p:spPr bwMode="auto">
            <a:xfrm>
              <a:off x="1338" y="2537"/>
              <a:ext cx="155" cy="76"/>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Rectangle 75">
              <a:extLst>
                <a:ext uri="{FF2B5EF4-FFF2-40B4-BE49-F238E27FC236}">
                  <a16:creationId xmlns:a16="http://schemas.microsoft.com/office/drawing/2014/main" id="{C5BB7FFA-9E81-524A-AFF4-0278B5CB8669}"/>
                </a:ext>
              </a:extLst>
            </p:cNvPr>
            <p:cNvSpPr>
              <a:spLocks noChangeArrowheads="1"/>
            </p:cNvSpPr>
            <p:nvPr/>
          </p:nvSpPr>
          <p:spPr bwMode="auto">
            <a:xfrm>
              <a:off x="1503" y="2582"/>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8" name="Rectangle 129">
              <a:extLst>
                <a:ext uri="{FF2B5EF4-FFF2-40B4-BE49-F238E27FC236}">
                  <a16:creationId xmlns:a16="http://schemas.microsoft.com/office/drawing/2014/main" id="{25DAD60B-59D9-D343-8677-62E63FE488CE}"/>
                </a:ext>
              </a:extLst>
            </p:cNvPr>
            <p:cNvSpPr>
              <a:spLocks noChangeArrowheads="1"/>
            </p:cNvSpPr>
            <p:nvPr/>
          </p:nvSpPr>
          <p:spPr bwMode="auto">
            <a:xfrm>
              <a:off x="1298" y="2583"/>
              <a:ext cx="27" cy="27"/>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9" name="TextBox 188">
            <a:extLst>
              <a:ext uri="{FF2B5EF4-FFF2-40B4-BE49-F238E27FC236}">
                <a16:creationId xmlns:a16="http://schemas.microsoft.com/office/drawing/2014/main" id="{5F1D59D2-8EB3-004A-9300-4BC4758C645B}"/>
              </a:ext>
            </a:extLst>
          </p:cNvPr>
          <p:cNvSpPr txBox="1"/>
          <p:nvPr/>
        </p:nvSpPr>
        <p:spPr>
          <a:xfrm>
            <a:off x="4212477" y="1830701"/>
            <a:ext cx="389834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a:ea typeface="+mn-ea"/>
                <a:cs typeface="+mn-cs"/>
              </a:rPr>
              <a:t>Receiver:</a:t>
            </a:r>
          </a:p>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grpSp>
        <p:nvGrpSpPr>
          <p:cNvPr id="190" name="Group 189">
            <a:extLst>
              <a:ext uri="{FF2B5EF4-FFF2-40B4-BE49-F238E27FC236}">
                <a16:creationId xmlns:a16="http://schemas.microsoft.com/office/drawing/2014/main" id="{0695A34D-8B86-1543-9A29-0310FB2B9383}"/>
              </a:ext>
            </a:extLst>
          </p:cNvPr>
          <p:cNvGrpSpPr/>
          <p:nvPr/>
        </p:nvGrpSpPr>
        <p:grpSpPr>
          <a:xfrm>
            <a:off x="2355694" y="3088859"/>
            <a:ext cx="1259074" cy="369332"/>
            <a:chOff x="8934916" y="2775692"/>
            <a:chExt cx="1259074" cy="369332"/>
          </a:xfrm>
        </p:grpSpPr>
        <p:sp>
          <p:nvSpPr>
            <p:cNvPr id="191" name="Rectangle 190">
              <a:extLst>
                <a:ext uri="{FF2B5EF4-FFF2-40B4-BE49-F238E27FC236}">
                  <a16:creationId xmlns:a16="http://schemas.microsoft.com/office/drawing/2014/main" id="{91656D58-2006-444D-9DF3-929C2C3A9462}"/>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2" name="TextBox 191">
              <a:extLst>
                <a:ext uri="{FF2B5EF4-FFF2-40B4-BE49-F238E27FC236}">
                  <a16:creationId xmlns:a16="http://schemas.microsoft.com/office/drawing/2014/main" id="{EEC242EC-76E3-8842-966A-909D1964B0B8}"/>
                </a:ext>
              </a:extLst>
            </p:cNvPr>
            <p:cNvSpPr txBox="1"/>
            <p:nvPr/>
          </p:nvSpPr>
          <p:spPr>
            <a:xfrm>
              <a:off x="8934916" y="2775692"/>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sp>
        <p:nvSpPr>
          <p:cNvPr id="193" name="TextBox 192">
            <a:extLst>
              <a:ext uri="{FF2B5EF4-FFF2-40B4-BE49-F238E27FC236}">
                <a16:creationId xmlns:a16="http://schemas.microsoft.com/office/drawing/2014/main" id="{146FAE95-BF64-744E-B6D7-85AE3120C980}"/>
              </a:ext>
            </a:extLst>
          </p:cNvPr>
          <p:cNvSpPr txBox="1"/>
          <p:nvPr/>
        </p:nvSpPr>
        <p:spPr>
          <a:xfrm>
            <a:off x="4391041" y="3125909"/>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extracts application-layer message</a:t>
            </a:r>
          </a:p>
        </p:txBody>
      </p:sp>
      <p:sp>
        <p:nvSpPr>
          <p:cNvPr id="194" name="TextBox 193">
            <a:extLst>
              <a:ext uri="{FF2B5EF4-FFF2-40B4-BE49-F238E27FC236}">
                <a16:creationId xmlns:a16="http://schemas.microsoft.com/office/drawing/2014/main" id="{1845376D-0F8D-7E40-9089-6FAE4370FEA0}"/>
              </a:ext>
            </a:extLst>
          </p:cNvPr>
          <p:cNvSpPr txBox="1"/>
          <p:nvPr/>
        </p:nvSpPr>
        <p:spPr>
          <a:xfrm>
            <a:off x="4389103" y="2734423"/>
            <a:ext cx="3825456" cy="409023"/>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checks header values</a:t>
            </a:r>
          </a:p>
        </p:txBody>
      </p:sp>
      <p:sp>
        <p:nvSpPr>
          <p:cNvPr id="195" name="TextBox 194">
            <a:extLst>
              <a:ext uri="{FF2B5EF4-FFF2-40B4-BE49-F238E27FC236}">
                <a16:creationId xmlns:a16="http://schemas.microsoft.com/office/drawing/2014/main" id="{9BFC24B6-C127-6F4C-BCDC-A8E792032914}"/>
              </a:ext>
            </a:extLst>
          </p:cNvPr>
          <p:cNvSpPr txBox="1"/>
          <p:nvPr/>
        </p:nvSpPr>
        <p:spPr>
          <a:xfrm>
            <a:off x="4388103" y="2278130"/>
            <a:ext cx="3825456" cy="461665"/>
          </a:xfrm>
          <a:prstGeom prst="rect">
            <a:avLst/>
          </a:prstGeom>
          <a:noFill/>
        </p:spPr>
        <p:txBody>
          <a:bodyPr wrap="square" rtlCol="0">
            <a:spAutoFit/>
          </a:bodyPr>
          <a:lstStyle/>
          <a:p>
            <a:pPr marL="285750" marR="0" lvl="0" indent="-219075" algn="l" defTabSz="914400" rtl="0" eaLnBrk="1" fontAlgn="auto" latinLnBrk="0" hangingPunct="1">
              <a:lnSpc>
                <a:spcPct val="100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receives segment from IP</a:t>
            </a:r>
          </a:p>
        </p:txBody>
      </p:sp>
      <p:grpSp>
        <p:nvGrpSpPr>
          <p:cNvPr id="196" name="Group 195">
            <a:extLst>
              <a:ext uri="{FF2B5EF4-FFF2-40B4-BE49-F238E27FC236}">
                <a16:creationId xmlns:a16="http://schemas.microsoft.com/office/drawing/2014/main" id="{48B83E4F-9A85-E449-9928-9D59A14EC074}"/>
              </a:ext>
            </a:extLst>
          </p:cNvPr>
          <p:cNvGrpSpPr/>
          <p:nvPr/>
        </p:nvGrpSpPr>
        <p:grpSpPr>
          <a:xfrm>
            <a:off x="1745737" y="4814948"/>
            <a:ext cx="1818022" cy="369332"/>
            <a:chOff x="7863122" y="5632673"/>
            <a:chExt cx="1818022" cy="369332"/>
          </a:xfrm>
        </p:grpSpPr>
        <p:grpSp>
          <p:nvGrpSpPr>
            <p:cNvPr id="197" name="Group 196">
              <a:extLst>
                <a:ext uri="{FF2B5EF4-FFF2-40B4-BE49-F238E27FC236}">
                  <a16:creationId xmlns:a16="http://schemas.microsoft.com/office/drawing/2014/main" id="{FD92661A-D54F-D249-95ED-0FF27E685E68}"/>
                </a:ext>
              </a:extLst>
            </p:cNvPr>
            <p:cNvGrpSpPr/>
            <p:nvPr/>
          </p:nvGrpSpPr>
          <p:grpSpPr>
            <a:xfrm>
              <a:off x="7863122" y="5638955"/>
              <a:ext cx="1259074" cy="338554"/>
              <a:chOff x="8964789" y="2648929"/>
              <a:chExt cx="1259074" cy="338554"/>
            </a:xfrm>
          </p:grpSpPr>
          <p:sp>
            <p:nvSpPr>
              <p:cNvPr id="201" name="Rectangle 200">
                <a:extLst>
                  <a:ext uri="{FF2B5EF4-FFF2-40B4-BE49-F238E27FC236}">
                    <a16:creationId xmlns:a16="http://schemas.microsoft.com/office/drawing/2014/main" id="{9FB9B2F8-7A2C-4D4A-9815-0AC06BE1D516}"/>
                  </a:ext>
                </a:extLst>
              </p:cNvPr>
              <p:cNvSpPr/>
              <p:nvPr/>
            </p:nvSpPr>
            <p:spPr>
              <a:xfrm>
                <a:off x="9032744" y="2707400"/>
                <a:ext cx="543189"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2" name="TextBox 201">
                <a:extLst>
                  <a:ext uri="{FF2B5EF4-FFF2-40B4-BE49-F238E27FC236}">
                    <a16:creationId xmlns:a16="http://schemas.microsoft.com/office/drawing/2014/main" id="{1C19CB13-59AD-3E40-AC4C-CF25CFC27E46}"/>
                  </a:ext>
                </a:extLst>
              </p:cNvPr>
              <p:cNvSpPr txBox="1"/>
              <p:nvPr/>
            </p:nvSpPr>
            <p:spPr>
              <a:xfrm>
                <a:off x="8964789" y="2648929"/>
                <a:ext cx="125907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a:ea typeface="+mn-ea"/>
                    <a:cs typeface="+mn-cs"/>
                  </a:rPr>
                  <a:t>   T</a:t>
                </a:r>
                <a:r>
                  <a:rPr kumimoji="0" lang="en-US" sz="1600" b="0" i="0" u="none" strike="noStrike" kern="1200" cap="none" spc="0" normalizeH="0" baseline="-25000" noProof="0" dirty="0">
                    <a:ln>
                      <a:noFill/>
                    </a:ln>
                    <a:solidFill>
                      <a:prstClr val="black"/>
                    </a:solidFill>
                    <a:effectLst/>
                    <a:uLnTx/>
                    <a:uFillTx/>
                    <a:latin typeface="Calibri"/>
                    <a:ea typeface="+mn-ea"/>
                    <a:cs typeface="+mn-cs"/>
                  </a:rPr>
                  <a:t>h</a:t>
                </a:r>
              </a:p>
            </p:txBody>
          </p:sp>
        </p:grpSp>
        <p:grpSp>
          <p:nvGrpSpPr>
            <p:cNvPr id="198" name="Group 197">
              <a:extLst>
                <a:ext uri="{FF2B5EF4-FFF2-40B4-BE49-F238E27FC236}">
                  <a16:creationId xmlns:a16="http://schemas.microsoft.com/office/drawing/2014/main" id="{69964EF5-DAF4-5A49-B8EB-E8A5D01CEAE7}"/>
                </a:ext>
              </a:extLst>
            </p:cNvPr>
            <p:cNvGrpSpPr/>
            <p:nvPr/>
          </p:nvGrpSpPr>
          <p:grpSpPr>
            <a:xfrm>
              <a:off x="8422070" y="5632673"/>
              <a:ext cx="1259074" cy="369332"/>
              <a:chOff x="8934916" y="2778923"/>
              <a:chExt cx="1259074" cy="369332"/>
            </a:xfrm>
          </p:grpSpPr>
          <p:sp>
            <p:nvSpPr>
              <p:cNvPr id="199" name="Rectangle 198">
                <a:extLst>
                  <a:ext uri="{FF2B5EF4-FFF2-40B4-BE49-F238E27FC236}">
                    <a16:creationId xmlns:a16="http://schemas.microsoft.com/office/drawing/2014/main" id="{1663F7BA-0DF3-D94B-9C74-3E86A6732DD0}"/>
                  </a:ext>
                </a:extLst>
              </p:cNvPr>
              <p:cNvSpPr/>
              <p:nvPr/>
            </p:nvSpPr>
            <p:spPr>
              <a:xfrm>
                <a:off x="8964931" y="2842303"/>
                <a:ext cx="1140727" cy="246705"/>
              </a:xfrm>
              <a:prstGeom prst="rect">
                <a:avLst/>
              </a:prstGeom>
              <a:solidFill>
                <a:schemeClr val="bg1"/>
              </a:soli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0" name="TextBox 199">
                <a:extLst>
                  <a:ext uri="{FF2B5EF4-FFF2-40B4-BE49-F238E27FC236}">
                    <a16:creationId xmlns:a16="http://schemas.microsoft.com/office/drawing/2014/main" id="{9FB939F0-C8E1-9645-8997-AFBC0BF0005F}"/>
                  </a:ext>
                </a:extLst>
              </p:cNvPr>
              <p:cNvSpPr txBox="1"/>
              <p:nvPr/>
            </p:nvSpPr>
            <p:spPr>
              <a:xfrm>
                <a:off x="8934916" y="2778923"/>
                <a:ext cx="125907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app. msg</a:t>
                </a:r>
              </a:p>
            </p:txBody>
          </p:sp>
        </p:grpSp>
      </p:grpSp>
      <p:sp>
        <p:nvSpPr>
          <p:cNvPr id="203" name="TextBox 202">
            <a:extLst>
              <a:ext uri="{FF2B5EF4-FFF2-40B4-BE49-F238E27FC236}">
                <a16:creationId xmlns:a16="http://schemas.microsoft.com/office/drawing/2014/main" id="{192B5ECF-BCF6-FB4F-96CB-B48F1BD83E0B}"/>
              </a:ext>
            </a:extLst>
          </p:cNvPr>
          <p:cNvSpPr txBox="1"/>
          <p:nvPr/>
        </p:nvSpPr>
        <p:spPr>
          <a:xfrm>
            <a:off x="4395862" y="3809729"/>
            <a:ext cx="3825456" cy="722955"/>
          </a:xfrm>
          <a:prstGeom prst="rect">
            <a:avLst/>
          </a:prstGeom>
          <a:noFill/>
        </p:spPr>
        <p:txBody>
          <a:bodyPr wrap="square" rtlCol="0">
            <a:spAutoFit/>
          </a:bodyPr>
          <a:lstStyle/>
          <a:p>
            <a:pPr marL="285750" marR="0" lvl="0" indent="-219075" algn="l" defTabSz="914400" rtl="0" eaLnBrk="1" fontAlgn="auto" latinLnBrk="0" hangingPunct="1">
              <a:lnSpc>
                <a:spcPct val="85000"/>
              </a:lnSpc>
              <a:spcBef>
                <a:spcPts val="0"/>
              </a:spcBef>
              <a:spcAft>
                <a:spcPts val="0"/>
              </a:spcAft>
              <a:buClr>
                <a:srgbClr val="0200A3"/>
              </a:buClr>
              <a:buSzTx/>
              <a:buFont typeface="Wingdings" pitchFamily="2" charset="2"/>
              <a:buChar char="§"/>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demultiplexes message up to application via socket</a:t>
            </a:r>
          </a:p>
        </p:txBody>
      </p:sp>
      <p:sp>
        <p:nvSpPr>
          <p:cNvPr id="204" name="Oval 203">
            <a:extLst>
              <a:ext uri="{FF2B5EF4-FFF2-40B4-BE49-F238E27FC236}">
                <a16:creationId xmlns:a16="http://schemas.microsoft.com/office/drawing/2014/main" id="{6282913C-E44E-4C40-ADB1-A9BB2BFBFFD7}"/>
              </a:ext>
            </a:extLst>
          </p:cNvPr>
          <p:cNvSpPr/>
          <p:nvPr/>
        </p:nvSpPr>
        <p:spPr>
          <a:xfrm>
            <a:off x="1741367" y="2989161"/>
            <a:ext cx="763166" cy="541031"/>
          </a:xfrm>
          <a:prstGeom prst="ellipse">
            <a:avLst/>
          </a:prstGeom>
          <a:noFill/>
          <a:ln w="25400">
            <a:solidFill>
              <a:srgbClr val="CD00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5" name="Slide Number Placeholder 2">
            <a:extLst>
              <a:ext uri="{FF2B5EF4-FFF2-40B4-BE49-F238E27FC236}">
                <a16:creationId xmlns:a16="http://schemas.microsoft.com/office/drawing/2014/main" id="{00325223-4816-0640-A30C-AB4803E0CEA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8</a:t>
            </a:fld>
            <a:endParaRPr lang="en-US" dirty="0"/>
          </a:p>
        </p:txBody>
      </p:sp>
    </p:spTree>
    <p:extLst>
      <p:ext uri="{BB962C8B-B14F-4D97-AF65-F5344CB8AC3E}">
        <p14:creationId xmlns:p14="http://schemas.microsoft.com/office/powerpoint/2010/main" val="337050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4.79167E-6 2.96296E-6 L 0.00039 -0.24931 " pathEditMode="relative" rAng="0" ptsTypes="AA">
                                      <p:cBhvr>
                                        <p:cTn id="6" dur="2000" fill="hold"/>
                                        <p:tgtEl>
                                          <p:spTgt spid="196"/>
                                        </p:tgtEl>
                                        <p:attrNameLst>
                                          <p:attrName>ppt_x</p:attrName>
                                          <p:attrName>ppt_y</p:attrName>
                                        </p:attrNameLst>
                                      </p:cBhvr>
                                      <p:rCtr x="443" y="-12870"/>
                                    </p:animMotion>
                                  </p:childTnLst>
                                </p:cTn>
                              </p:par>
                              <p:par>
                                <p:cTn id="7" presetID="9" presetClass="entr" presetSubtype="0" fill="hold" grpId="0" nodeType="withEffect">
                                  <p:stCondLst>
                                    <p:cond delay="0"/>
                                  </p:stCondLst>
                                  <p:childTnLst>
                                    <p:set>
                                      <p:cBhvr>
                                        <p:cTn id="8" dur="1" fill="hold">
                                          <p:stCondLst>
                                            <p:cond delay="0"/>
                                          </p:stCondLst>
                                        </p:cTn>
                                        <p:tgtEl>
                                          <p:spTgt spid="195"/>
                                        </p:tgtEl>
                                        <p:attrNameLst>
                                          <p:attrName>style.visibility</p:attrName>
                                        </p:attrNameLst>
                                      </p:cBhvr>
                                      <p:to>
                                        <p:strVal val="visible"/>
                                      </p:to>
                                    </p:set>
                                    <p:animEffect transition="in" filter="dissolve">
                                      <p:cBhvr>
                                        <p:cTn id="9" dur="500"/>
                                        <p:tgtEl>
                                          <p:spTgt spid="195"/>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204"/>
                                        </p:tgtEl>
                                        <p:attrNameLst>
                                          <p:attrName>style.visibility</p:attrName>
                                        </p:attrNameLst>
                                      </p:cBhvr>
                                      <p:to>
                                        <p:strVal val="visible"/>
                                      </p:to>
                                    </p:set>
                                    <p:animEffect transition="in" filter="dissolve">
                                      <p:cBhvr>
                                        <p:cTn id="14" dur="500"/>
                                        <p:tgtEl>
                                          <p:spTgt spid="204"/>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194"/>
                                        </p:tgtEl>
                                        <p:attrNameLst>
                                          <p:attrName>style.visibility</p:attrName>
                                        </p:attrNameLst>
                                      </p:cBhvr>
                                      <p:to>
                                        <p:strVal val="visible"/>
                                      </p:to>
                                    </p:set>
                                    <p:animEffect transition="in" filter="dissolve">
                                      <p:cBhvr>
                                        <p:cTn id="17" dur="500"/>
                                        <p:tgtEl>
                                          <p:spTgt spid="19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nodeType="clickEffect">
                                  <p:stCondLst>
                                    <p:cond delay="0"/>
                                  </p:stCondLst>
                                  <p:childTnLst>
                                    <p:animEffect transition="out" filter="dissolve">
                                      <p:cBhvr>
                                        <p:cTn id="21" dur="500"/>
                                        <p:tgtEl>
                                          <p:spTgt spid="196"/>
                                        </p:tgtEl>
                                      </p:cBhvr>
                                    </p:animEffect>
                                    <p:set>
                                      <p:cBhvr>
                                        <p:cTn id="22" dur="1" fill="hold">
                                          <p:stCondLst>
                                            <p:cond delay="499"/>
                                          </p:stCondLst>
                                        </p:cTn>
                                        <p:tgtEl>
                                          <p:spTgt spid="196"/>
                                        </p:tgtEl>
                                        <p:attrNameLst>
                                          <p:attrName>style.visibility</p:attrName>
                                        </p:attrNameLst>
                                      </p:cBhvr>
                                      <p:to>
                                        <p:strVal val="hidden"/>
                                      </p:to>
                                    </p:set>
                                  </p:childTnLst>
                                </p:cTn>
                              </p:par>
                              <p:par>
                                <p:cTn id="23" presetID="9" presetClass="exit" presetSubtype="0" fill="hold" grpId="1" nodeType="withEffect">
                                  <p:stCondLst>
                                    <p:cond delay="0"/>
                                  </p:stCondLst>
                                  <p:childTnLst>
                                    <p:animEffect transition="out" filter="dissolve">
                                      <p:cBhvr>
                                        <p:cTn id="24" dur="500"/>
                                        <p:tgtEl>
                                          <p:spTgt spid="204"/>
                                        </p:tgtEl>
                                      </p:cBhvr>
                                    </p:animEffect>
                                    <p:set>
                                      <p:cBhvr>
                                        <p:cTn id="25" dur="1" fill="hold">
                                          <p:stCondLst>
                                            <p:cond delay="499"/>
                                          </p:stCondLst>
                                        </p:cTn>
                                        <p:tgtEl>
                                          <p:spTgt spid="204"/>
                                        </p:tgtEl>
                                        <p:attrNameLst>
                                          <p:attrName>style.visibility</p:attrName>
                                        </p:attrNameLst>
                                      </p:cBhvr>
                                      <p:to>
                                        <p:strVal val="hidden"/>
                                      </p:to>
                                    </p:set>
                                  </p:childTnLst>
                                </p:cTn>
                              </p:par>
                              <p:par>
                                <p:cTn id="26" presetID="9" presetClass="entr" presetSubtype="0" fill="hold" nodeType="withEffect">
                                  <p:stCondLst>
                                    <p:cond delay="0"/>
                                  </p:stCondLst>
                                  <p:childTnLst>
                                    <p:set>
                                      <p:cBhvr>
                                        <p:cTn id="27" dur="1" fill="hold">
                                          <p:stCondLst>
                                            <p:cond delay="0"/>
                                          </p:stCondLst>
                                        </p:cTn>
                                        <p:tgtEl>
                                          <p:spTgt spid="190"/>
                                        </p:tgtEl>
                                        <p:attrNameLst>
                                          <p:attrName>style.visibility</p:attrName>
                                        </p:attrNameLst>
                                      </p:cBhvr>
                                      <p:to>
                                        <p:strVal val="visible"/>
                                      </p:to>
                                    </p:set>
                                    <p:animEffect transition="in" filter="dissolve">
                                      <p:cBhvr>
                                        <p:cTn id="28" dur="500"/>
                                        <p:tgtEl>
                                          <p:spTgt spid="190"/>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93"/>
                                        </p:tgtEl>
                                        <p:attrNameLst>
                                          <p:attrName>style.visibility</p:attrName>
                                        </p:attrNameLst>
                                      </p:cBhvr>
                                      <p:to>
                                        <p:strVal val="visible"/>
                                      </p:to>
                                    </p:set>
                                    <p:animEffect transition="in" filter="dissolve">
                                      <p:cBhvr>
                                        <p:cTn id="31" dur="500"/>
                                        <p:tgtEl>
                                          <p:spTgt spid="193"/>
                                        </p:tgtEl>
                                      </p:cBhvr>
                                    </p:animEffect>
                                  </p:childTnLst>
                                </p:cTn>
                              </p:par>
                            </p:childTnLst>
                          </p:cTn>
                        </p:par>
                      </p:childTnLst>
                    </p:cTn>
                  </p:par>
                  <p:par>
                    <p:cTn id="32" fill="hold">
                      <p:stCondLst>
                        <p:cond delay="indefinite"/>
                      </p:stCondLst>
                      <p:childTnLst>
                        <p:par>
                          <p:cTn id="33" fill="hold">
                            <p:stCondLst>
                              <p:cond delay="0"/>
                            </p:stCondLst>
                            <p:childTnLst>
                              <p:par>
                                <p:cTn id="34" presetID="0" presetClass="path" presetSubtype="0" accel="50000" decel="50000" fill="hold" nodeType="clickEffect">
                                  <p:stCondLst>
                                    <p:cond delay="0"/>
                                  </p:stCondLst>
                                  <p:childTnLst>
                                    <p:animMotion origin="layout" path="M -1.66667E-6 -4.81481E-6 L 0.00013 -0.10763 " pathEditMode="relative" rAng="0" ptsTypes="AA">
                                      <p:cBhvr>
                                        <p:cTn id="35" dur="2000" fill="hold"/>
                                        <p:tgtEl>
                                          <p:spTgt spid="190"/>
                                        </p:tgtEl>
                                        <p:attrNameLst>
                                          <p:attrName>ppt_x</p:attrName>
                                          <p:attrName>ppt_y</p:attrName>
                                        </p:attrNameLst>
                                      </p:cBhvr>
                                      <p:rCtr x="0" y="-5394"/>
                                    </p:animMotion>
                                  </p:childTnLst>
                                </p:cTn>
                              </p:par>
                              <p:par>
                                <p:cTn id="36" presetID="9" presetClass="entr" presetSubtype="0" fill="hold" grpId="0" nodeType="withEffect">
                                  <p:stCondLst>
                                    <p:cond delay="0"/>
                                  </p:stCondLst>
                                  <p:childTnLst>
                                    <p:set>
                                      <p:cBhvr>
                                        <p:cTn id="37" dur="1" fill="hold">
                                          <p:stCondLst>
                                            <p:cond delay="0"/>
                                          </p:stCondLst>
                                        </p:cTn>
                                        <p:tgtEl>
                                          <p:spTgt spid="203"/>
                                        </p:tgtEl>
                                        <p:attrNameLst>
                                          <p:attrName>style.visibility</p:attrName>
                                        </p:attrNameLst>
                                      </p:cBhvr>
                                      <p:to>
                                        <p:strVal val="visible"/>
                                      </p:to>
                                    </p:set>
                                    <p:animEffect transition="in" filter="dissolve">
                                      <p:cBhvr>
                                        <p:cTn id="38"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 grpId="0"/>
      <p:bldP spid="194" grpId="0"/>
      <p:bldP spid="195" grpId="0"/>
      <p:bldP spid="203" grpId="0"/>
      <p:bldP spid="204" grpId="0" animBg="1"/>
      <p:bldP spid="204" grpId="1"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round trip time, timeout</a:t>
            </a:r>
            <a:endParaRPr lang="en-US" sz="4400" b="0" dirty="0"/>
          </a:p>
        </p:txBody>
      </p:sp>
      <p:sp>
        <p:nvSpPr>
          <p:cNvPr id="29" name="Rectangle 1027">
            <a:extLst>
              <a:ext uri="{FF2B5EF4-FFF2-40B4-BE49-F238E27FC236}">
                <a16:creationId xmlns:a16="http://schemas.microsoft.com/office/drawing/2014/main" id="{E2121436-377D-9943-817E-B014539AAB14}"/>
              </a:ext>
            </a:extLst>
          </p:cNvPr>
          <p:cNvSpPr txBox="1">
            <a:spLocks noChangeArrowheads="1"/>
          </p:cNvSpPr>
          <p:nvPr/>
        </p:nvSpPr>
        <p:spPr>
          <a:xfrm>
            <a:off x="673789" y="1393136"/>
            <a:ext cx="5213444"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200" b="0" i="1" u="sng" strike="noStrike" kern="1200" cap="none" spc="0" normalizeH="0" baseline="0" noProof="0" dirty="0">
                <a:ln>
                  <a:noFill/>
                </a:ln>
                <a:solidFill>
                  <a:srgbClr val="C00000"/>
                </a:solidFill>
                <a:effectLst/>
                <a:uLnTx/>
                <a:uFillTx/>
                <a:latin typeface="Calibri" panose="020F0502020204030204"/>
                <a:ea typeface="+mn-ea"/>
                <a:cs typeface="+mn-cs"/>
              </a:rPr>
              <a:t>Q:</a:t>
            </a: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how to set TCP timeout value?</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longer than RTT, but RTT varies!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too short:</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premature timeout, unnecessary retransmissions</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1" u="none" strike="noStrike" kern="1200" cap="none" spc="0" normalizeH="0" baseline="0" noProof="0" dirty="0">
                <a:ln>
                  <a:noFill/>
                </a:ln>
                <a:solidFill>
                  <a:srgbClr val="C00000"/>
                </a:solidFill>
                <a:effectLst/>
                <a:uLnTx/>
                <a:uFillTx/>
                <a:latin typeface="Calibri" panose="020F0502020204030204"/>
                <a:ea typeface="+mn-ea"/>
                <a:cs typeface="+mn-cs"/>
              </a:rPr>
              <a:t>too long:</a:t>
            </a:r>
            <a:r>
              <a:rPr kumimoji="0" lang="en-US" sz="2800" b="0" i="0" u="none" strike="noStrike" kern="1200" cap="none" spc="0" normalizeH="0" baseline="0" noProof="0" dirty="0">
                <a:ln>
                  <a:noFill/>
                </a:ln>
                <a:solidFill>
                  <a:srgbClr val="C00000"/>
                </a:solidFill>
                <a:effectLst/>
                <a:uLnTx/>
                <a:uFillTx/>
                <a:latin typeface="Calibri" panose="020F0502020204030204"/>
                <a:ea typeface="+mn-ea"/>
                <a:cs typeface="+mn-cs"/>
              </a:rPr>
              <a:t>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slow reaction to segment loss</a:t>
            </a:r>
          </a:p>
        </p:txBody>
      </p:sp>
      <p:sp>
        <p:nvSpPr>
          <p:cNvPr id="30" name="Rectangle 1028">
            <a:extLst>
              <a:ext uri="{FF2B5EF4-FFF2-40B4-BE49-F238E27FC236}">
                <a16:creationId xmlns:a16="http://schemas.microsoft.com/office/drawing/2014/main" id="{EBDCCB72-DE33-3D44-BBEA-E4C6F08C3D8E}"/>
              </a:ext>
            </a:extLst>
          </p:cNvPr>
          <p:cNvSpPr txBox="1">
            <a:spLocks noChangeArrowheads="1"/>
          </p:cNvSpPr>
          <p:nvPr/>
        </p:nvSpPr>
        <p:spPr>
          <a:xfrm>
            <a:off x="6258838" y="1393136"/>
            <a:ext cx="5565913"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3200" b="0" i="1" u="sng"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Q</a:t>
            </a:r>
            <a:r>
              <a:rPr kumimoji="0" lang="en-US" altLang="en-US" sz="3200" b="0" i="0" u="sng"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a:t>
            </a:r>
            <a:r>
              <a:rPr kumimoji="0" lang="en-US" altLang="en-US" sz="3200" b="0" i="0" u="none" strike="noStrike" kern="1200" cap="none" spc="0" normalizeH="0" baseline="0" noProof="0" dirty="0">
                <a:ln>
                  <a:noFill/>
                </a:ln>
                <a:solidFill>
                  <a:srgbClr val="C00000"/>
                </a:solidFill>
                <a:effectLst/>
                <a:uLnTx/>
                <a:uFillTx/>
                <a:latin typeface="Calibri" panose="020F0502020204030204"/>
                <a:ea typeface="ＭＳ Ｐゴシック" panose="020B0600070205080204" pitchFamily="34" charset="-128"/>
                <a:cs typeface="+mn-cs"/>
              </a:rPr>
              <a:t>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how to estimate RTT?</a:t>
            </a:r>
          </a:p>
          <a:p>
            <a:pPr marL="352425" marR="0" lvl="0" indent="-2222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err="1">
                <a:ln>
                  <a:noFill/>
                </a:ln>
                <a:solidFill>
                  <a:srgbClr val="000099"/>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SampleRTT:</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measured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time from segment transmission until ACK receipt</a:t>
            </a: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ignore retransmissions</a:t>
            </a:r>
          </a:p>
          <a:p>
            <a:pPr marL="352425" marR="0" lvl="0" indent="-222250" algn="l" defTabSz="914400" rtl="0" eaLnBrk="1" fontAlgn="auto" latinLnBrk="0" hangingPunct="1">
              <a:lnSpc>
                <a:spcPct val="90000"/>
              </a:lnSpc>
              <a:spcBef>
                <a:spcPts val="6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err="1">
                <a:ln>
                  <a:noFill/>
                </a:ln>
                <a:solidFill>
                  <a:srgbClr val="0000A3"/>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SampleRTT</a:t>
            </a:r>
            <a:r>
              <a:rPr kumimoji="0" lang="en-US" altLang="en-US" sz="2800" b="0" i="0" u="none" strike="noStrike" kern="1200" cap="none" spc="0" normalizeH="0" baseline="0" noProof="0" dirty="0">
                <a:ln>
                  <a:noFill/>
                </a:ln>
                <a:solidFill>
                  <a:srgbClr val="0000A8"/>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will vary, want estimated RTT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smoother</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endPar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695325" marR="0" lvl="1" indent="-231775" algn="l" defTabSz="914400" rtl="0" eaLnBrk="1" fontAlgn="auto" latinLnBrk="0" hangingPunct="1">
              <a:lnSpc>
                <a:spcPct val="90000"/>
              </a:lnSpc>
              <a:spcBef>
                <a:spcPts val="6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average several </a:t>
            </a:r>
            <a:r>
              <a:rPr kumimoji="0" lang="en-US" altLang="en-US" sz="2400" b="0" i="1"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recent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measurements, not just current </a:t>
            </a:r>
            <a:r>
              <a:rPr kumimoji="0" lang="en-US" altLang="en-US" sz="2400" b="0" i="0" u="none" strike="noStrike" kern="1200" cap="none" spc="0" normalizeH="0" baseline="0" noProof="0" dirty="0" err="1">
                <a:ln>
                  <a:noFill/>
                </a:ln>
                <a:solidFill>
                  <a:srgbClr val="0000A3"/>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SampleRTT</a:t>
            </a:r>
            <a:endParaRPr kumimoji="0" lang="en-US" altLang="en-US" sz="2400" b="0" i="0" u="none" strike="noStrike" kern="1200" cap="none" spc="0" normalizeH="0" baseline="0" noProof="0" dirty="0">
              <a:ln>
                <a:noFill/>
              </a:ln>
              <a:solidFill>
                <a:srgbClr val="0000A3"/>
              </a:solidFill>
              <a:effectLst/>
              <a:uLnTx/>
              <a:uFillTx/>
              <a:latin typeface="Courier New" panose="02070309020205020404" pitchFamily="49" charset="0"/>
              <a:ea typeface="ＭＳ Ｐゴシック" panose="020B0600070205080204" pitchFamily="34" charset="-128"/>
              <a:cs typeface="Courier New" panose="02070309020205020404" pitchFamily="49" charset="0"/>
            </a:endParaRPr>
          </a:p>
        </p:txBody>
      </p:sp>
      <p:sp>
        <p:nvSpPr>
          <p:cNvPr id="5" name="Slide Number Placeholder 2">
            <a:extLst>
              <a:ext uri="{FF2B5EF4-FFF2-40B4-BE49-F238E27FC236}">
                <a16:creationId xmlns:a16="http://schemas.microsoft.com/office/drawing/2014/main" id="{969C69A2-4389-474B-8FF4-E0D66DDE428E}"/>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80</a:t>
            </a:fld>
            <a:endParaRPr lang="en-US" dirty="0"/>
          </a:p>
        </p:txBody>
      </p:sp>
    </p:spTree>
    <p:extLst>
      <p:ext uri="{BB962C8B-B14F-4D97-AF65-F5344CB8AC3E}">
        <p14:creationId xmlns:p14="http://schemas.microsoft.com/office/powerpoint/2010/main" val="4149900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dissolve">
                                      <p:cBhvr>
                                        <p:cTn id="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3F844AE2-7CBB-B241-ABD8-7F7D48828D4B}"/>
              </a:ext>
            </a:extLst>
          </p:cNvPr>
          <p:cNvSpPr/>
          <p:nvPr/>
        </p:nvSpPr>
        <p:spPr>
          <a:xfrm>
            <a:off x="876300" y="1261543"/>
            <a:ext cx="8974869" cy="4616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round trip time, timeout</a:t>
            </a:r>
            <a:endParaRPr lang="en-US" sz="4400" b="0" dirty="0"/>
          </a:p>
        </p:txBody>
      </p:sp>
      <p:sp>
        <p:nvSpPr>
          <p:cNvPr id="28" name="Text Box 3">
            <a:extLst>
              <a:ext uri="{FF2B5EF4-FFF2-40B4-BE49-F238E27FC236}">
                <a16:creationId xmlns:a16="http://schemas.microsoft.com/office/drawing/2014/main" id="{6466E19A-B1DF-1A42-B002-F49CA04A4C03}"/>
              </a:ext>
            </a:extLst>
          </p:cNvPr>
          <p:cNvSpPr txBox="1">
            <a:spLocks noChangeArrowheads="1"/>
          </p:cNvSpPr>
          <p:nvPr/>
        </p:nvSpPr>
        <p:spPr bwMode="auto">
          <a:xfrm>
            <a:off x="876300" y="1246817"/>
            <a:ext cx="9052479"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EstimatedRTT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(1- </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EstimatedRTT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SampleRTT</a:t>
            </a:r>
            <a:endParaRPr kumimoji="0" lang="en-US" sz="2400" b="1" i="0" u="none" strike="noStrike" kern="1200" cap="none" spc="0" normalizeH="0" baseline="0" noProof="0" dirty="0">
              <a:ln>
                <a:noFill/>
              </a:ln>
              <a:solidFill>
                <a:srgbClr val="000000"/>
              </a:solidFill>
              <a:effectLst/>
              <a:uLnTx/>
              <a:uFillTx/>
              <a:latin typeface="Courier New" charset="0"/>
              <a:ea typeface="ＭＳ Ｐゴシック" charset="0"/>
              <a:cs typeface="+mn-cs"/>
            </a:endParaRPr>
          </a:p>
        </p:txBody>
      </p:sp>
      <p:sp>
        <p:nvSpPr>
          <p:cNvPr id="31" name="Rectangle 4">
            <a:extLst>
              <a:ext uri="{FF2B5EF4-FFF2-40B4-BE49-F238E27FC236}">
                <a16:creationId xmlns:a16="http://schemas.microsoft.com/office/drawing/2014/main" id="{4A4474B4-4EC5-0C4B-8B43-3433BA1CD706}"/>
              </a:ext>
            </a:extLst>
          </p:cNvPr>
          <p:cNvSpPr>
            <a:spLocks noChangeArrowheads="1"/>
          </p:cNvSpPr>
          <p:nvPr/>
        </p:nvSpPr>
        <p:spPr bwMode="auto">
          <a:xfrm>
            <a:off x="951602" y="1857328"/>
            <a:ext cx="7067550" cy="14244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292100" marR="0" lvl="0" indent="-2921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e</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xponential </a:t>
            </a: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w</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eighted </a:t>
            </a: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m</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oving </a:t>
            </a:r>
            <a:r>
              <a:rPr kumimoji="0" lang="en-US" sz="2400" b="0" i="0" u="sng" strike="noStrike" kern="1200" cap="none" spc="0" normalizeH="0" baseline="0" noProof="0" dirty="0">
                <a:ln>
                  <a:noFill/>
                </a:ln>
                <a:solidFill>
                  <a:srgbClr val="000000"/>
                </a:solidFill>
                <a:effectLst/>
                <a:uLnTx/>
                <a:uFillTx/>
                <a:latin typeface="Calibri" panose="020F0502020204030204"/>
                <a:ea typeface="ＭＳ Ｐゴシック" charset="0"/>
                <a:cs typeface="+mn-cs"/>
              </a:rPr>
              <a:t>a</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verage (EWMA)</a:t>
            </a:r>
          </a:p>
          <a:p>
            <a:pPr marL="292100" marR="0" lvl="0" indent="-2921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influence of past sample decreases exponentially fast</a:t>
            </a:r>
          </a:p>
          <a:p>
            <a:pPr marL="292100" marR="0" lvl="0" indent="-292100" algn="l" defTabSz="914400" rtl="0" eaLnBrk="0" fontAlgn="base" latinLnBrk="0" hangingPunct="0">
              <a:lnSpc>
                <a:spcPct val="85000"/>
              </a:lnSpc>
              <a:spcBef>
                <a:spcPct val="20000"/>
              </a:spcBef>
              <a:spcAft>
                <a:spcPct val="0"/>
              </a:spcAft>
              <a:buClr>
                <a:srgbClr val="000099"/>
              </a:buClr>
              <a:buSzPct val="100000"/>
              <a:buFont typeface="Wingdings" charset="2"/>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typical value: </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sym typeface="Symbol" charset="0"/>
              </a:rPr>
              <a:t> </a:t>
            </a:r>
            <a:r>
              <a:rPr kumimoji="0" lang="en-US" sz="2400" b="1"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sym typeface="Symbol" charset="0"/>
              </a:rPr>
              <a:t>=</a:t>
            </a:r>
            <a:r>
              <a:rPr kumimoji="0" lang="en-US" sz="24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0.125</a:t>
            </a:r>
          </a:p>
        </p:txBody>
      </p:sp>
      <p:grpSp>
        <p:nvGrpSpPr>
          <p:cNvPr id="5" name="Group 4">
            <a:extLst>
              <a:ext uri="{FF2B5EF4-FFF2-40B4-BE49-F238E27FC236}">
                <a16:creationId xmlns:a16="http://schemas.microsoft.com/office/drawing/2014/main" id="{F081A723-2F83-4149-BCD6-BF02F3F3BE24}"/>
              </a:ext>
            </a:extLst>
          </p:cNvPr>
          <p:cNvGrpSpPr/>
          <p:nvPr/>
        </p:nvGrpSpPr>
        <p:grpSpPr>
          <a:xfrm>
            <a:off x="4673229" y="2443135"/>
            <a:ext cx="6448425" cy="4292600"/>
            <a:chOff x="1531938" y="2565400"/>
            <a:chExt cx="6448425" cy="4292600"/>
          </a:xfrm>
        </p:grpSpPr>
        <p:grpSp>
          <p:nvGrpSpPr>
            <p:cNvPr id="25" name="Group 14">
              <a:extLst>
                <a:ext uri="{FF2B5EF4-FFF2-40B4-BE49-F238E27FC236}">
                  <a16:creationId xmlns:a16="http://schemas.microsoft.com/office/drawing/2014/main" id="{B47CB747-71BF-F246-8D51-35EDB4E56B20}"/>
                </a:ext>
              </a:extLst>
            </p:cNvPr>
            <p:cNvGrpSpPr>
              <a:grpSpLocks/>
            </p:cNvGrpSpPr>
            <p:nvPr/>
          </p:nvGrpSpPr>
          <p:grpSpPr bwMode="auto">
            <a:xfrm>
              <a:off x="1708150" y="2565400"/>
              <a:ext cx="6272213" cy="4292600"/>
              <a:chOff x="782" y="1865"/>
              <a:chExt cx="3951" cy="2704"/>
            </a:xfrm>
          </p:grpSpPr>
          <p:pic>
            <p:nvPicPr>
              <p:cNvPr id="26" name="Picture 12">
                <a:extLst>
                  <a:ext uri="{FF2B5EF4-FFF2-40B4-BE49-F238E27FC236}">
                    <a16:creationId xmlns:a16="http://schemas.microsoft.com/office/drawing/2014/main" id="{1B79C964-96AD-AA4A-B4CF-C6377C29E5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2" y="1865"/>
                <a:ext cx="3951" cy="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Rectangle 13">
                <a:extLst>
                  <a:ext uri="{FF2B5EF4-FFF2-40B4-BE49-F238E27FC236}">
                    <a16:creationId xmlns:a16="http://schemas.microsoft.com/office/drawing/2014/main" id="{92FABEFD-E51C-0A49-A008-5D94B930D232}"/>
                  </a:ext>
                </a:extLst>
              </p:cNvPr>
              <p:cNvSpPr>
                <a:spLocks noChangeArrowheads="1"/>
              </p:cNvSpPr>
              <p:nvPr/>
            </p:nvSpPr>
            <p:spPr bwMode="auto">
              <a:xfrm>
                <a:off x="2070" y="1926"/>
                <a:ext cx="1404" cy="16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 name="Text Box 18">
              <a:extLst>
                <a:ext uri="{FF2B5EF4-FFF2-40B4-BE49-F238E27FC236}">
                  <a16:creationId xmlns:a16="http://schemas.microsoft.com/office/drawing/2014/main" id="{F9CA757D-88CC-BF41-8C8F-6A16BC6C043B}"/>
                </a:ext>
              </a:extLst>
            </p:cNvPr>
            <p:cNvSpPr txBox="1">
              <a:spLocks noChangeArrowheads="1"/>
            </p:cNvSpPr>
            <p:nvPr/>
          </p:nvSpPr>
          <p:spPr bwMode="auto">
            <a:xfrm rot="10800000">
              <a:off x="1531938" y="3535363"/>
              <a:ext cx="428625" cy="17478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RTT (milliseconds)</a:t>
              </a:r>
            </a:p>
          </p:txBody>
        </p:sp>
        <p:sp>
          <p:nvSpPr>
            <p:cNvPr id="33" name="Text Box 19">
              <a:extLst>
                <a:ext uri="{FF2B5EF4-FFF2-40B4-BE49-F238E27FC236}">
                  <a16:creationId xmlns:a16="http://schemas.microsoft.com/office/drawing/2014/main" id="{5783915F-0896-D04A-9D0B-BE930F53923F}"/>
                </a:ext>
              </a:extLst>
            </p:cNvPr>
            <p:cNvSpPr txBox="1">
              <a:spLocks noChangeArrowheads="1"/>
            </p:cNvSpPr>
            <p:nvPr/>
          </p:nvSpPr>
          <p:spPr bwMode="auto">
            <a:xfrm>
              <a:off x="2265363" y="3168650"/>
              <a:ext cx="3867150" cy="3048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RTT:</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gaia.cs.umass.edu</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to</a:t>
              </a:r>
              <a:r>
                <a:rPr kumimoji="0" lang="en-US" sz="1400" b="0" i="0" u="none" strike="noStrike" kern="1200" cap="none" spc="0" normalizeH="0" baseline="0" noProof="0">
                  <a:ln>
                    <a:noFill/>
                  </a:ln>
                  <a:solidFill>
                    <a:srgbClr val="FFFFFF"/>
                  </a:solidFill>
                  <a:effectLst/>
                  <a:uLnTx/>
                  <a:uFillTx/>
                  <a:latin typeface="Arial" charset="0"/>
                  <a:ea typeface="ＭＳ Ｐゴシック" charset="0"/>
                  <a:cs typeface="+mn-cs"/>
                </a:rPr>
                <a:t> </a:t>
              </a: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fantasia.eurecom.fr</a:t>
              </a:r>
            </a:p>
          </p:txBody>
        </p:sp>
        <p:sp>
          <p:nvSpPr>
            <p:cNvPr id="34" name="Text Box 20">
              <a:extLst>
                <a:ext uri="{FF2B5EF4-FFF2-40B4-BE49-F238E27FC236}">
                  <a16:creationId xmlns:a16="http://schemas.microsoft.com/office/drawing/2014/main" id="{FDF3CC5E-05FF-9348-AFEA-B37BF0709D00}"/>
                </a:ext>
              </a:extLst>
            </p:cNvPr>
            <p:cNvSpPr txBox="1">
              <a:spLocks noChangeArrowheads="1"/>
            </p:cNvSpPr>
            <p:nvPr/>
          </p:nvSpPr>
          <p:spPr bwMode="auto">
            <a:xfrm>
              <a:off x="6221413" y="5230813"/>
              <a:ext cx="118110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sampleRTT</a:t>
              </a:r>
            </a:p>
          </p:txBody>
        </p:sp>
        <p:sp>
          <p:nvSpPr>
            <p:cNvPr id="35" name="Text Box 21">
              <a:extLst>
                <a:ext uri="{FF2B5EF4-FFF2-40B4-BE49-F238E27FC236}">
                  <a16:creationId xmlns:a16="http://schemas.microsoft.com/office/drawing/2014/main" id="{F17B9932-059C-5C46-AFDC-5141617F4B50}"/>
                </a:ext>
              </a:extLst>
            </p:cNvPr>
            <p:cNvSpPr txBox="1">
              <a:spLocks noChangeArrowheads="1"/>
            </p:cNvSpPr>
            <p:nvPr/>
          </p:nvSpPr>
          <p:spPr bwMode="auto">
            <a:xfrm>
              <a:off x="6215063" y="5548313"/>
              <a:ext cx="14319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EstimatedRTT</a:t>
              </a:r>
            </a:p>
          </p:txBody>
        </p:sp>
        <p:sp>
          <p:nvSpPr>
            <p:cNvPr id="36" name="AutoShape 22">
              <a:extLst>
                <a:ext uri="{FF2B5EF4-FFF2-40B4-BE49-F238E27FC236}">
                  <a16:creationId xmlns:a16="http://schemas.microsoft.com/office/drawing/2014/main" id="{5C984DD6-69E3-6841-B32A-69B38C890B14}"/>
                </a:ext>
              </a:extLst>
            </p:cNvPr>
            <p:cNvSpPr>
              <a:spLocks noChangeArrowheads="1"/>
            </p:cNvSpPr>
            <p:nvPr/>
          </p:nvSpPr>
          <p:spPr bwMode="auto">
            <a:xfrm>
              <a:off x="6005513" y="5343525"/>
              <a:ext cx="147637" cy="142875"/>
            </a:xfrm>
            <a:prstGeom prst="diamond">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7" name="AutoShape 23">
              <a:extLst>
                <a:ext uri="{FF2B5EF4-FFF2-40B4-BE49-F238E27FC236}">
                  <a16:creationId xmlns:a16="http://schemas.microsoft.com/office/drawing/2014/main" id="{949FCF6B-A257-E540-8887-09B596633DCF}"/>
                </a:ext>
              </a:extLst>
            </p:cNvPr>
            <p:cNvSpPr>
              <a:spLocks noChangeArrowheads="1"/>
            </p:cNvSpPr>
            <p:nvPr/>
          </p:nvSpPr>
          <p:spPr bwMode="auto">
            <a:xfrm rot="2776382">
              <a:off x="6011069" y="5633244"/>
              <a:ext cx="147637" cy="142875"/>
            </a:xfrm>
            <a:prstGeom prst="diamond">
              <a:avLst/>
            </a:prstGeom>
            <a:solidFill>
              <a:srgbClr val="FF66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8" name="Rectangle 24">
              <a:extLst>
                <a:ext uri="{FF2B5EF4-FFF2-40B4-BE49-F238E27FC236}">
                  <a16:creationId xmlns:a16="http://schemas.microsoft.com/office/drawing/2014/main" id="{1C4D877B-9F3D-6342-9DFB-B8DAC5F2E1C6}"/>
                </a:ext>
              </a:extLst>
            </p:cNvPr>
            <p:cNvSpPr>
              <a:spLocks noChangeArrowheads="1"/>
            </p:cNvSpPr>
            <p:nvPr/>
          </p:nvSpPr>
          <p:spPr bwMode="auto">
            <a:xfrm>
              <a:off x="4108450" y="6389688"/>
              <a:ext cx="1863725" cy="46831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 name="Group 15">
              <a:extLst>
                <a:ext uri="{FF2B5EF4-FFF2-40B4-BE49-F238E27FC236}">
                  <a16:creationId xmlns:a16="http://schemas.microsoft.com/office/drawing/2014/main" id="{46A7C35C-F55E-D448-9F19-A868DE731AA0}"/>
                </a:ext>
              </a:extLst>
            </p:cNvPr>
            <p:cNvGrpSpPr>
              <a:grpSpLocks/>
            </p:cNvGrpSpPr>
            <p:nvPr/>
          </p:nvGrpSpPr>
          <p:grpSpPr bwMode="auto">
            <a:xfrm>
              <a:off x="4041775" y="6386513"/>
              <a:ext cx="1512888" cy="336550"/>
              <a:chOff x="2343" y="3645"/>
              <a:chExt cx="953" cy="212"/>
            </a:xfrm>
          </p:grpSpPr>
          <p:sp>
            <p:nvSpPr>
              <p:cNvPr id="40" name="Rectangle 16">
                <a:extLst>
                  <a:ext uri="{FF2B5EF4-FFF2-40B4-BE49-F238E27FC236}">
                    <a16:creationId xmlns:a16="http://schemas.microsoft.com/office/drawing/2014/main" id="{76A5B688-5F66-A646-903E-26608C06EFAA}"/>
                  </a:ext>
                </a:extLst>
              </p:cNvPr>
              <p:cNvSpPr>
                <a:spLocks noChangeArrowheads="1"/>
              </p:cNvSpPr>
              <p:nvPr/>
            </p:nvSpPr>
            <p:spPr bwMode="auto">
              <a:xfrm>
                <a:off x="2592" y="3695"/>
                <a:ext cx="527" cy="9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 name="Text Box 17">
                <a:extLst>
                  <a:ext uri="{FF2B5EF4-FFF2-40B4-BE49-F238E27FC236}">
                    <a16:creationId xmlns:a16="http://schemas.microsoft.com/office/drawing/2014/main" id="{9530FDC0-AF61-1C41-8AC4-6B29BC1A8D3C}"/>
                  </a:ext>
                </a:extLst>
              </p:cNvPr>
              <p:cNvSpPr txBox="1">
                <a:spLocks noChangeArrowheads="1"/>
              </p:cNvSpPr>
              <p:nvPr/>
            </p:nvSpPr>
            <p:spPr bwMode="auto">
              <a:xfrm>
                <a:off x="2343" y="3645"/>
                <a:ext cx="95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time (seconds)</a:t>
                </a:r>
              </a:p>
            </p:txBody>
          </p:sp>
        </p:grpSp>
      </p:grpSp>
      <p:sp>
        <p:nvSpPr>
          <p:cNvPr id="20" name="Slide Number Placeholder 2">
            <a:extLst>
              <a:ext uri="{FF2B5EF4-FFF2-40B4-BE49-F238E27FC236}">
                <a16:creationId xmlns:a16="http://schemas.microsoft.com/office/drawing/2014/main" id="{80D2031C-D174-0C4C-B2D2-3D6ED6240314}"/>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81</a:t>
            </a:fld>
            <a:endParaRPr lang="en-US" dirty="0"/>
          </a:p>
        </p:txBody>
      </p:sp>
    </p:spTree>
    <p:extLst>
      <p:ext uri="{BB962C8B-B14F-4D97-AF65-F5344CB8AC3E}">
        <p14:creationId xmlns:p14="http://schemas.microsoft.com/office/powerpoint/2010/main" val="3889836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round trip time, timeout</a:t>
            </a:r>
            <a:endParaRPr lang="en-US" sz="4400" b="0" dirty="0"/>
          </a:p>
        </p:txBody>
      </p:sp>
      <p:sp>
        <p:nvSpPr>
          <p:cNvPr id="59" name="Rectangle 5">
            <a:extLst>
              <a:ext uri="{FF2B5EF4-FFF2-40B4-BE49-F238E27FC236}">
                <a16:creationId xmlns:a16="http://schemas.microsoft.com/office/drawing/2014/main" id="{818E497C-5ADD-8648-BF4A-762A1B89120F}"/>
              </a:ext>
            </a:extLst>
          </p:cNvPr>
          <p:cNvSpPr txBox="1">
            <a:spLocks noChangeArrowheads="1"/>
          </p:cNvSpPr>
          <p:nvPr/>
        </p:nvSpPr>
        <p:spPr>
          <a:xfrm>
            <a:off x="635138" y="1537841"/>
            <a:ext cx="11327678" cy="112916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timeout interval:</a:t>
            </a:r>
            <a:r>
              <a:rPr kumimoji="0" lang="en-US" altLang="en-US" sz="2800" b="1"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EstimatedRTT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plus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safety margin”</a:t>
            </a:r>
          </a:p>
          <a:p>
            <a:pPr marL="695325" marR="0" lvl="1" indent="-231775" algn="l" defTabSz="914400" rtl="0" eaLnBrk="1" fontAlgn="auto" latinLnBrk="0" hangingPunct="1">
              <a:lnSpc>
                <a:spcPct val="90000"/>
              </a:lnSpc>
              <a:spcBef>
                <a:spcPts val="10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large variation in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EstimatedRTT</a:t>
            </a:r>
            <a:r>
              <a:rPr kumimoji="0" lang="en-US" altLang="en-US" sz="2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want a larger safety margin</a:t>
            </a:r>
          </a:p>
        </p:txBody>
      </p:sp>
      <p:grpSp>
        <p:nvGrpSpPr>
          <p:cNvPr id="5" name="Group 4">
            <a:extLst>
              <a:ext uri="{FF2B5EF4-FFF2-40B4-BE49-F238E27FC236}">
                <a16:creationId xmlns:a16="http://schemas.microsoft.com/office/drawing/2014/main" id="{98DFD149-D3B6-7049-8FD3-A4E0D481C064}"/>
              </a:ext>
            </a:extLst>
          </p:cNvPr>
          <p:cNvGrpSpPr/>
          <p:nvPr/>
        </p:nvGrpSpPr>
        <p:grpSpPr>
          <a:xfrm>
            <a:off x="1061454" y="2679700"/>
            <a:ext cx="9532485" cy="1193800"/>
            <a:chOff x="858254" y="2667000"/>
            <a:chExt cx="9532485" cy="1193800"/>
          </a:xfrm>
        </p:grpSpPr>
        <p:sp>
          <p:nvSpPr>
            <p:cNvPr id="70" name="Rectangle 69">
              <a:extLst>
                <a:ext uri="{FF2B5EF4-FFF2-40B4-BE49-F238E27FC236}">
                  <a16:creationId xmlns:a16="http://schemas.microsoft.com/office/drawing/2014/main" id="{6D78BD41-D638-4D4B-B561-317912C0037E}"/>
                </a:ext>
              </a:extLst>
            </p:cNvPr>
            <p:cNvSpPr/>
            <p:nvPr/>
          </p:nvSpPr>
          <p:spPr>
            <a:xfrm>
              <a:off x="858254" y="2667000"/>
              <a:ext cx="9532485" cy="4616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Rectangle 13">
              <a:extLst>
                <a:ext uri="{FF2B5EF4-FFF2-40B4-BE49-F238E27FC236}">
                  <a16:creationId xmlns:a16="http://schemas.microsoft.com/office/drawing/2014/main" id="{13338CC9-61FA-4847-87D5-4B4830DB87F4}"/>
                </a:ext>
              </a:extLst>
            </p:cNvPr>
            <p:cNvSpPr>
              <a:spLocks noChangeArrowheads="1"/>
            </p:cNvSpPr>
            <p:nvPr/>
          </p:nvSpPr>
          <p:spPr bwMode="auto">
            <a:xfrm>
              <a:off x="859979" y="2701243"/>
              <a:ext cx="7918450" cy="692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marL="342900" marR="0" lvl="0" indent="-34290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TimeoutInterval</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 = </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EstimatedRTT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 + 4*</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DevRTT</a:t>
              </a:r>
              <a:endPar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endParaRPr>
            </a:p>
          </p:txBody>
        </p:sp>
        <p:sp>
          <p:nvSpPr>
            <p:cNvPr id="63" name="Text Box 14">
              <a:extLst>
                <a:ext uri="{FF2B5EF4-FFF2-40B4-BE49-F238E27FC236}">
                  <a16:creationId xmlns:a16="http://schemas.microsoft.com/office/drawing/2014/main" id="{29ECD817-A810-F04B-85CA-8D6E49B8D6DC}"/>
                </a:ext>
              </a:extLst>
            </p:cNvPr>
            <p:cNvSpPr txBox="1">
              <a:spLocks noChangeArrowheads="1"/>
            </p:cNvSpPr>
            <p:nvPr/>
          </p:nvSpPr>
          <p:spPr bwMode="auto">
            <a:xfrm>
              <a:off x="4304854" y="3442606"/>
              <a:ext cx="1811338"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0099"/>
                  </a:solidFill>
                  <a:effectLst/>
                  <a:uLnTx/>
                  <a:uFillTx/>
                  <a:latin typeface="Tahoma" charset="0"/>
                  <a:ea typeface="ＭＳ Ｐゴシック" charset="0"/>
                  <a:cs typeface="+mn-cs"/>
                </a:rPr>
                <a:t>estimated RTT</a:t>
              </a:r>
            </a:p>
          </p:txBody>
        </p:sp>
        <p:sp>
          <p:nvSpPr>
            <p:cNvPr id="64" name="Text Box 16">
              <a:extLst>
                <a:ext uri="{FF2B5EF4-FFF2-40B4-BE49-F238E27FC236}">
                  <a16:creationId xmlns:a16="http://schemas.microsoft.com/office/drawing/2014/main" id="{B6E79AC7-559E-CA4D-B400-169E15D6448A}"/>
                </a:ext>
              </a:extLst>
            </p:cNvPr>
            <p:cNvSpPr txBox="1">
              <a:spLocks noChangeArrowheads="1"/>
            </p:cNvSpPr>
            <p:nvPr/>
          </p:nvSpPr>
          <p:spPr bwMode="auto">
            <a:xfrm>
              <a:off x="6736904" y="3461656"/>
              <a:ext cx="19177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ja-JP" altLang="en-US" sz="2000" b="0" i="0" u="none" strike="noStrike" kern="1200" cap="none" spc="0" normalizeH="0" baseline="0" noProof="0">
                  <a:ln>
                    <a:noFill/>
                  </a:ln>
                  <a:solidFill>
                    <a:srgbClr val="000099"/>
                  </a:solidFill>
                  <a:effectLst/>
                  <a:uLnTx/>
                  <a:uFillTx/>
                  <a:latin typeface="Tahoma" panose="020B0604030504040204" pitchFamily="34" charset="0"/>
                  <a:ea typeface="ＭＳ Ｐゴシック" panose="020B0600070205080204" pitchFamily="34" charset="-128"/>
                  <a:cs typeface="+mn-cs"/>
                </a:rPr>
                <a:t>“</a:t>
              </a:r>
              <a:r>
                <a:rPr kumimoji="0" lang="en-US" altLang="ja-JP" sz="2000" b="0" i="0" u="none" strike="noStrike" kern="1200" cap="none" spc="0" normalizeH="0" baseline="0" noProof="0" dirty="0">
                  <a:ln>
                    <a:noFill/>
                  </a:ln>
                  <a:solidFill>
                    <a:srgbClr val="000099"/>
                  </a:solidFill>
                  <a:effectLst/>
                  <a:uLnTx/>
                  <a:uFillTx/>
                  <a:latin typeface="Tahoma" panose="020B0604030504040204" pitchFamily="34" charset="0"/>
                  <a:ea typeface="ＭＳ Ｐゴシック" panose="020B0600070205080204" pitchFamily="34" charset="-128"/>
                  <a:cs typeface="+mn-cs"/>
                </a:rPr>
                <a:t>safety margin</a:t>
              </a:r>
              <a:r>
                <a:rPr kumimoji="0" lang="ja-JP" altLang="en-US" sz="2000" b="0" i="0" u="none" strike="noStrike" kern="1200" cap="none" spc="0" normalizeH="0" baseline="0" noProof="0">
                  <a:ln>
                    <a:noFill/>
                  </a:ln>
                  <a:solidFill>
                    <a:srgbClr val="000099"/>
                  </a:solidFill>
                  <a:effectLst/>
                  <a:uLnTx/>
                  <a:uFillTx/>
                  <a:latin typeface="Tahoma" panose="020B0604030504040204" pitchFamily="34" charset="0"/>
                  <a:ea typeface="ＭＳ Ｐゴシック" panose="020B0600070205080204" pitchFamily="34" charset="-128"/>
                  <a:cs typeface="+mn-cs"/>
                </a:rPr>
                <a:t>”</a:t>
              </a:r>
              <a:endParaRPr kumimoji="0" lang="en-US" altLang="en-US" sz="2000" b="0" i="0" u="none" strike="noStrike" kern="1200" cap="none" spc="0" normalizeH="0" baseline="0" noProof="0" dirty="0">
                <a:ln>
                  <a:noFill/>
                </a:ln>
                <a:solidFill>
                  <a:srgbClr val="000099"/>
                </a:solidFill>
                <a:effectLst/>
                <a:uLnTx/>
                <a:uFillTx/>
                <a:latin typeface="Tahoma" panose="020B0604030504040204" pitchFamily="34" charset="0"/>
                <a:ea typeface="ＭＳ Ｐゴシック" panose="020B0600070205080204" pitchFamily="34" charset="-128"/>
                <a:cs typeface="+mn-cs"/>
              </a:endParaRPr>
            </a:p>
          </p:txBody>
        </p:sp>
        <p:sp>
          <p:nvSpPr>
            <p:cNvPr id="65" name="Line 17">
              <a:extLst>
                <a:ext uri="{FF2B5EF4-FFF2-40B4-BE49-F238E27FC236}">
                  <a16:creationId xmlns:a16="http://schemas.microsoft.com/office/drawing/2014/main" id="{FF049043-4FEA-C546-ADC2-E314E7D23CA5}"/>
                </a:ext>
              </a:extLst>
            </p:cNvPr>
            <p:cNvSpPr>
              <a:spLocks noChangeShapeType="1"/>
            </p:cNvSpPr>
            <p:nvPr/>
          </p:nvSpPr>
          <p:spPr bwMode="auto">
            <a:xfrm flipV="1">
              <a:off x="5101779" y="3082243"/>
              <a:ext cx="0" cy="446088"/>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66" name="Line 19">
              <a:extLst>
                <a:ext uri="{FF2B5EF4-FFF2-40B4-BE49-F238E27FC236}">
                  <a16:creationId xmlns:a16="http://schemas.microsoft.com/office/drawing/2014/main" id="{F55903EC-FD0A-654A-913F-52F13FFBE690}"/>
                </a:ext>
              </a:extLst>
            </p:cNvPr>
            <p:cNvSpPr>
              <a:spLocks noChangeShapeType="1"/>
            </p:cNvSpPr>
            <p:nvPr/>
          </p:nvSpPr>
          <p:spPr bwMode="auto">
            <a:xfrm flipV="1">
              <a:off x="7673529" y="3088593"/>
              <a:ext cx="0" cy="446088"/>
            </a:xfrm>
            <a:prstGeom prst="line">
              <a:avLst/>
            </a:prstGeom>
            <a:noFill/>
            <a:ln w="19050">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pic>
          <p:nvPicPr>
            <p:cNvPr id="67" name="Picture 20" descr="alarm_clock_ringing">
              <a:extLst>
                <a:ext uri="{FF2B5EF4-FFF2-40B4-BE49-F238E27FC236}">
                  <a16:creationId xmlns:a16="http://schemas.microsoft.com/office/drawing/2014/main" id="{DF906935-706B-2B43-B876-CAD3FE51C7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5043" y="3238052"/>
              <a:ext cx="646558" cy="622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8" name="TextBox 1">
            <a:extLst>
              <a:ext uri="{FF2B5EF4-FFF2-40B4-BE49-F238E27FC236}">
                <a16:creationId xmlns:a16="http://schemas.microsoft.com/office/drawing/2014/main" id="{04CEDEED-587A-DF46-A338-0F70AC9A28A9}"/>
              </a:ext>
            </a:extLst>
          </p:cNvPr>
          <p:cNvSpPr txBox="1">
            <a:spLocks noChangeArrowheads="1"/>
          </p:cNvSpPr>
          <p:nvPr/>
        </p:nvSpPr>
        <p:spPr bwMode="auto">
          <a:xfrm>
            <a:off x="876300" y="6343507"/>
            <a:ext cx="1001864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 Check out the online interactive exercises for more examples: h</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ttp://</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gaia.cs.umass.edu</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Arial" panose="020B0604020202020204" pitchFamily="34" charset="0"/>
                <a:ea typeface="ＭＳ Ｐゴシック" panose="020B0600070205080204" pitchFamily="34" charset="-128"/>
                <a:cs typeface="+mn-cs"/>
              </a:rPr>
              <a:t>kurose_ross</a:t>
            </a:r>
            <a:r>
              <a:rPr kumimoji="0" lang="en-US" altLang="en-US" sz="12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/interactive/</a:t>
            </a:r>
          </a:p>
        </p:txBody>
      </p:sp>
      <p:grpSp>
        <p:nvGrpSpPr>
          <p:cNvPr id="4" name="Group 3">
            <a:extLst>
              <a:ext uri="{FF2B5EF4-FFF2-40B4-BE49-F238E27FC236}">
                <a16:creationId xmlns:a16="http://schemas.microsoft.com/office/drawing/2014/main" id="{32E77073-7604-A04F-8597-12BF5941CCE7}"/>
              </a:ext>
            </a:extLst>
          </p:cNvPr>
          <p:cNvGrpSpPr/>
          <p:nvPr/>
        </p:nvGrpSpPr>
        <p:grpSpPr>
          <a:xfrm>
            <a:off x="1304479" y="4827690"/>
            <a:ext cx="10446405" cy="940044"/>
            <a:chOff x="1837879" y="3151290"/>
            <a:chExt cx="10446405" cy="940044"/>
          </a:xfrm>
        </p:grpSpPr>
        <p:sp>
          <p:nvSpPr>
            <p:cNvPr id="69" name="Rectangle 68">
              <a:extLst>
                <a:ext uri="{FF2B5EF4-FFF2-40B4-BE49-F238E27FC236}">
                  <a16:creationId xmlns:a16="http://schemas.microsoft.com/office/drawing/2014/main" id="{6D88E7C6-ABA1-FA45-A2D5-10F964EB5DB8}"/>
                </a:ext>
              </a:extLst>
            </p:cNvPr>
            <p:cNvSpPr/>
            <p:nvPr/>
          </p:nvSpPr>
          <p:spPr>
            <a:xfrm>
              <a:off x="1837879" y="3151290"/>
              <a:ext cx="9532486" cy="52228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Text Box 7">
              <a:extLst>
                <a:ext uri="{FF2B5EF4-FFF2-40B4-BE49-F238E27FC236}">
                  <a16:creationId xmlns:a16="http://schemas.microsoft.com/office/drawing/2014/main" id="{2F6AE672-95B4-DF44-B435-567781B49E2D}"/>
                </a:ext>
              </a:extLst>
            </p:cNvPr>
            <p:cNvSpPr txBox="1">
              <a:spLocks noChangeArrowheads="1"/>
            </p:cNvSpPr>
            <p:nvPr/>
          </p:nvSpPr>
          <p:spPr bwMode="auto">
            <a:xfrm>
              <a:off x="1837879" y="3151831"/>
              <a:ext cx="10018644" cy="46166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prstClr val="black"/>
                  </a:solidFill>
                  <a:effectLst/>
                  <a:uLnTx/>
                  <a:uFillTx/>
                  <a:latin typeface="Courier" pitchFamily="2" charset="0"/>
                  <a:ea typeface="ＭＳ Ｐゴシック" charset="0"/>
                  <a:cs typeface="+mn-cs"/>
                </a:rPr>
                <a:t>DevRTT</a:t>
              </a:r>
              <a:r>
                <a:rPr kumimoji="0" lang="en-US" sz="2400" b="1" i="0" u="none" strike="noStrike" kern="1200" cap="none" spc="0" normalizeH="0" baseline="0" noProof="0" dirty="0">
                  <a:ln>
                    <a:noFill/>
                  </a:ln>
                  <a:solidFill>
                    <a:prstClr val="black"/>
                  </a:solidFill>
                  <a:effectLst/>
                  <a:uLnTx/>
                  <a:uFillTx/>
                  <a:latin typeface="Courier" pitchFamily="2" charset="0"/>
                  <a:ea typeface="ＭＳ Ｐゴシック" charset="0"/>
                  <a:cs typeface="+mn-cs"/>
                </a:rPr>
                <a:t> = </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(1-</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DevRTT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 + </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a:t>
              </a:r>
              <a:r>
                <a:rPr kumimoji="0" lang="en-US" sz="2400" b="1" i="0" u="none" strike="noStrike" kern="1200" cap="none" spc="0" normalizeH="0" baseline="0" noProof="0" dirty="0" err="1">
                  <a:ln>
                    <a:noFill/>
                  </a:ln>
                  <a:solidFill>
                    <a:prstClr val="black"/>
                  </a:solidFill>
                  <a:effectLst/>
                  <a:uLnTx/>
                  <a:uFillTx/>
                  <a:latin typeface="Courier New" charset="0"/>
                  <a:ea typeface="ＭＳ Ｐゴシック" charset="0"/>
                  <a:cs typeface="+mn-cs"/>
                </a:rPr>
                <a:t>SampleRTT-EstimatedRTT</a:t>
              </a:r>
              <a:r>
                <a:rPr kumimoji="0" lang="en-US" sz="2400" b="1" i="0" u="none" strike="noStrike" kern="1200" cap="none" spc="0" normalizeH="0" baseline="0" noProof="0" dirty="0">
                  <a:ln>
                    <a:noFill/>
                  </a:ln>
                  <a:solidFill>
                    <a:prstClr val="black"/>
                  </a:solidFill>
                  <a:effectLst/>
                  <a:uLnTx/>
                  <a:uFillTx/>
                  <a:latin typeface="Courier New" charset="0"/>
                  <a:ea typeface="ＭＳ Ｐゴシック" charset="0"/>
                  <a:cs typeface="+mn-cs"/>
                </a:rPr>
                <a:t>|</a:t>
              </a:r>
            </a:p>
          </p:txBody>
        </p:sp>
        <p:sp>
          <p:nvSpPr>
            <p:cNvPr id="61" name="Text Box 12">
              <a:extLst>
                <a:ext uri="{FF2B5EF4-FFF2-40B4-BE49-F238E27FC236}">
                  <a16:creationId xmlns:a16="http://schemas.microsoft.com/office/drawing/2014/main" id="{D33A459F-5B30-B942-A281-437341BBF16B}"/>
                </a:ext>
              </a:extLst>
            </p:cNvPr>
            <p:cNvSpPr txBox="1">
              <a:spLocks noChangeArrowheads="1"/>
            </p:cNvSpPr>
            <p:nvPr/>
          </p:nvSpPr>
          <p:spPr bwMode="auto">
            <a:xfrm>
              <a:off x="8898147" y="3694459"/>
              <a:ext cx="3386137" cy="3968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(typically, </a:t>
              </a:r>
              <a:r>
                <a:rPr kumimoji="0" lang="en-US" sz="2000" b="0"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a:t>
              </a:r>
              <a:r>
                <a:rPr kumimoji="0" lang="en-US" sz="2000" b="1" i="0" u="none" strike="noStrike" kern="1200" cap="none" spc="0" normalizeH="0" baseline="0" noProof="0" dirty="0">
                  <a:ln>
                    <a:noFill/>
                  </a:ln>
                  <a:solidFill>
                    <a:prstClr val="black"/>
                  </a:solidFill>
                  <a:effectLst/>
                  <a:uLnTx/>
                  <a:uFillTx/>
                  <a:latin typeface="Courier New" charset="0"/>
                  <a:ea typeface="ＭＳ Ｐゴシック" charset="0"/>
                  <a:cs typeface="+mn-cs"/>
                  <a:sym typeface="Symbol" charset="0"/>
                </a:rPr>
                <a:t> </a:t>
              </a: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sym typeface="Symbol" charset="0"/>
                </a:rPr>
                <a:t>= 0.25)</a:t>
              </a:r>
            </a:p>
          </p:txBody>
        </p:sp>
      </p:grpSp>
      <p:sp>
        <p:nvSpPr>
          <p:cNvPr id="16" name="Rectangle 5">
            <a:extLst>
              <a:ext uri="{FF2B5EF4-FFF2-40B4-BE49-F238E27FC236}">
                <a16:creationId xmlns:a16="http://schemas.microsoft.com/office/drawing/2014/main" id="{4DBD9BE8-0206-984D-9734-DB015980BF63}"/>
              </a:ext>
            </a:extLst>
          </p:cNvPr>
          <p:cNvSpPr txBox="1">
            <a:spLocks noChangeArrowheads="1"/>
          </p:cNvSpPr>
          <p:nvPr/>
        </p:nvSpPr>
        <p:spPr>
          <a:xfrm>
            <a:off x="660538" y="4192141"/>
            <a:ext cx="11327678" cy="54496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90000"/>
              </a:lnSpc>
              <a:spcBef>
                <a:spcPts val="1000"/>
              </a:spcBef>
              <a:spcAft>
                <a:spcPts val="0"/>
              </a:spcAft>
              <a:buClr>
                <a:srgbClr val="0000A3"/>
              </a:buClr>
              <a:buSzTx/>
              <a:buFont typeface="Wingdings" pitchFamily="2" charset="2"/>
              <a:buChar char="§"/>
              <a:tabLst/>
              <a:defRPr/>
            </a:pPr>
            <a:r>
              <a:rPr kumimoji="0" lang="en-US" altLang="en-US"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Courier New" panose="02070309020205020404" pitchFamily="49" charset="0"/>
              </a:rPr>
              <a:t>DevRTT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EWMA of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SampleRTT</a:t>
            </a:r>
            <a:r>
              <a:rPr kumimoji="0" lang="en-US" altLang="en-US" sz="2800" b="1" i="0" u="none" strike="noStrike" kern="1200" cap="none" spc="0" normalizeH="0" baseline="0" noProof="0" dirty="0">
                <a:ln>
                  <a:noFill/>
                </a:ln>
                <a:solidFill>
                  <a:prstClr val="black"/>
                </a:solidFill>
                <a:effectLst/>
                <a:uLnTx/>
                <a:uFillTx/>
                <a:latin typeface="Courier" pitchFamily="2" charset="0"/>
                <a:ea typeface="ＭＳ Ｐゴシック" panose="020B0600070205080204" pitchFamily="34" charset="-128"/>
                <a:cs typeface="+mn-cs"/>
              </a:rPr>
              <a:t> </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deviation from </a:t>
            </a:r>
            <a:r>
              <a:rPr kumimoji="0" lang="en-US" altLang="en-US" sz="2800" b="1" i="0" u="none" strike="noStrike" kern="1200" cap="none" spc="0" normalizeH="0" baseline="0" noProof="0" dirty="0" err="1">
                <a:ln>
                  <a:noFill/>
                </a:ln>
                <a:solidFill>
                  <a:prstClr val="black"/>
                </a:solidFill>
                <a:effectLst/>
                <a:uLnTx/>
                <a:uFillTx/>
                <a:latin typeface="Courier" pitchFamily="2" charset="0"/>
                <a:ea typeface="ＭＳ Ｐゴシック" panose="020B0600070205080204" pitchFamily="34" charset="-128"/>
                <a:cs typeface="+mn-cs"/>
              </a:rPr>
              <a:t>EstimatedRTT</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p>
        </p:txBody>
      </p:sp>
      <p:sp>
        <p:nvSpPr>
          <p:cNvPr id="18" name="Slide Number Placeholder 2">
            <a:extLst>
              <a:ext uri="{FF2B5EF4-FFF2-40B4-BE49-F238E27FC236}">
                <a16:creationId xmlns:a16="http://schemas.microsoft.com/office/drawing/2014/main" id="{0FC6F86E-C16B-C949-B055-1DD32A860108}"/>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82</a:t>
            </a:fld>
            <a:endParaRPr lang="en-US" dirty="0"/>
          </a:p>
        </p:txBody>
      </p:sp>
    </p:spTree>
    <p:extLst>
      <p:ext uri="{BB962C8B-B14F-4D97-AF65-F5344CB8AC3E}">
        <p14:creationId xmlns:p14="http://schemas.microsoft.com/office/powerpoint/2010/main" val="139230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dissolv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Sender </a:t>
            </a:r>
            <a:r>
              <a:rPr lang="en-US" sz="3600" dirty="0"/>
              <a:t>(simplified)</a:t>
            </a:r>
            <a:endParaRPr lang="en-US" sz="4400" b="0" dirty="0"/>
          </a:p>
        </p:txBody>
      </p:sp>
      <p:sp>
        <p:nvSpPr>
          <p:cNvPr id="6" name="Rectangle 3">
            <a:extLst>
              <a:ext uri="{FF2B5EF4-FFF2-40B4-BE49-F238E27FC236}">
                <a16:creationId xmlns:a16="http://schemas.microsoft.com/office/drawing/2014/main" id="{93E50F9F-34A2-434D-9CCF-7D058EEE958D}"/>
              </a:ext>
            </a:extLst>
          </p:cNvPr>
          <p:cNvSpPr txBox="1">
            <a:spLocks noChangeArrowheads="1"/>
          </p:cNvSpPr>
          <p:nvPr/>
        </p:nvSpPr>
        <p:spPr>
          <a:xfrm>
            <a:off x="798690" y="1384386"/>
            <a:ext cx="4953000" cy="4648200"/>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mn-ea"/>
                <a:cs typeface="+mn-cs"/>
              </a:rPr>
              <a:t>event: data received from application</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create segment with seq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seq # is byte-stream number of first data byte in  segment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start timer if not already running </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think of timer as for oldest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segment</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expiration interval: </a:t>
            </a:r>
            <a:r>
              <a:rPr kumimoji="0" lang="en-US" sz="2400" b="1" i="0" u="none" strike="noStrike" kern="1200" cap="none" spc="0" normalizeH="0" baseline="0" noProof="0" dirty="0" err="1">
                <a:ln>
                  <a:noFill/>
                </a:ln>
                <a:solidFill>
                  <a:prstClr val="black"/>
                </a:solidFill>
                <a:effectLst/>
                <a:uLnTx/>
                <a:uFillTx/>
                <a:latin typeface="Courier New" charset="0"/>
                <a:ea typeface="+mn-ea"/>
                <a:cs typeface="+mn-cs"/>
              </a:rPr>
              <a:t>TimeOutInterval</a:t>
            </a:r>
            <a:r>
              <a:rPr kumimoji="0" lang="en-US" sz="2400" b="0" i="0" u="none" strike="noStrike" kern="1200" cap="none" spc="0" normalizeH="0" baseline="0" noProof="0" dirty="0">
                <a:ln>
                  <a:noFill/>
                </a:ln>
                <a:solidFill>
                  <a:prstClr val="black"/>
                </a:solidFill>
                <a:effectLst/>
                <a:uLnTx/>
                <a:uFillTx/>
                <a:latin typeface="Courier New" charset="0"/>
                <a:ea typeface="+mn-ea"/>
                <a:cs typeface="+mn-cs"/>
              </a:rPr>
              <a:t> </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Rectangle 4">
            <a:extLst>
              <a:ext uri="{FF2B5EF4-FFF2-40B4-BE49-F238E27FC236}">
                <a16:creationId xmlns:a16="http://schemas.microsoft.com/office/drawing/2014/main" id="{DA35D0F5-641B-DD43-98AE-2CF2FD980706}"/>
              </a:ext>
            </a:extLst>
          </p:cNvPr>
          <p:cNvSpPr txBox="1">
            <a:spLocks noChangeArrowheads="1"/>
          </p:cNvSpPr>
          <p:nvPr/>
        </p:nvSpPr>
        <p:spPr>
          <a:xfrm>
            <a:off x="6728208" y="1446144"/>
            <a:ext cx="3810000" cy="1943100"/>
          </a:xfrm>
          <a:prstGeom prst="rect">
            <a:avLst/>
          </a:prstGeom>
        </p:spPr>
        <p:txBody>
          <a:bodyPr vert="horz" lIns="91440" tIns="45720" rIns="91440" bIns="45720" rtlCol="0">
            <a:normAutofit fontScale="92500" lnSpcReduction="2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3000" b="0" i="1" u="none" strike="noStrike" kern="1200" cap="none" spc="0" normalizeH="0" baseline="0" noProof="0" dirty="0">
                <a:ln>
                  <a:noFill/>
                </a:ln>
                <a:solidFill>
                  <a:srgbClr val="CC0000"/>
                </a:solidFill>
                <a:effectLst/>
                <a:uLnTx/>
                <a:uFillTx/>
                <a:latin typeface="Calibri" panose="020F0502020204030204"/>
                <a:ea typeface="+mn-ea"/>
                <a:cs typeface="+mn-cs"/>
              </a:rPr>
              <a:t>event: timeout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retransmit segment that caused timeout</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restart timer</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sp>
        <p:nvSpPr>
          <p:cNvPr id="8" name="Rectangle 4">
            <a:extLst>
              <a:ext uri="{FF2B5EF4-FFF2-40B4-BE49-F238E27FC236}">
                <a16:creationId xmlns:a16="http://schemas.microsoft.com/office/drawing/2014/main" id="{7626FEA2-2ED1-6640-83D4-E13C73302CE0}"/>
              </a:ext>
            </a:extLst>
          </p:cNvPr>
          <p:cNvSpPr txBox="1">
            <a:spLocks noChangeArrowheads="1"/>
          </p:cNvSpPr>
          <p:nvPr/>
        </p:nvSpPr>
        <p:spPr>
          <a:xfrm>
            <a:off x="6728208" y="3392552"/>
            <a:ext cx="4920453" cy="3193774"/>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charset="0"/>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mn-ea"/>
                <a:cs typeface="+mn-cs"/>
              </a:rPr>
              <a:t>event: ACK received </a:t>
            </a:r>
          </a:p>
          <a:p>
            <a:pPr marL="352425" marR="0" lvl="0" indent="-222250" algn="l" defTabSz="914400" rtl="0" eaLnBrk="1" fontAlgn="auto" latinLnBrk="0" hangingPunct="1">
              <a:lnSpc>
                <a:spcPct val="90000"/>
              </a:lnSpc>
              <a:spcBef>
                <a:spcPts val="1000"/>
              </a:spcBef>
              <a:spcAft>
                <a:spcPts val="0"/>
              </a:spcAft>
              <a:buClr>
                <a:srgbClr val="0000A3"/>
              </a:buClr>
              <a:buSzTx/>
              <a:buFont typeface="Wingdings" charset="2"/>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if ACK acknowledges previously </a:t>
            </a:r>
            <a:r>
              <a:rPr kumimoji="0" lang="en-US" sz="28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segments</a:t>
            </a: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update what is known to be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ACKed</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95325" marR="0" lvl="1" indent="-231775" algn="l" defTabSz="914400" rtl="0" eaLnBrk="1" fontAlgn="auto" latinLnBrk="0" hangingPunct="1">
              <a:lnSpc>
                <a:spcPct val="90000"/>
              </a:lnSpc>
              <a:spcBef>
                <a:spcPts val="500"/>
              </a:spcBef>
              <a:spcAft>
                <a:spcPts val="0"/>
              </a:spcAft>
              <a:buClr>
                <a:srgbClr val="0000A8"/>
              </a:buClr>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start timer if there are  still </a:t>
            </a:r>
            <a:r>
              <a:rPr kumimoji="0" lang="en-US" sz="2400" b="0" i="0" u="none" strike="noStrike" kern="1200" cap="none" spc="0" normalizeH="0" baseline="0" noProof="0" dirty="0" err="1">
                <a:ln>
                  <a:noFill/>
                </a:ln>
                <a:solidFill>
                  <a:prstClr val="black"/>
                </a:solidFill>
                <a:effectLst/>
                <a:uLnTx/>
                <a:uFillTx/>
                <a:latin typeface="Calibri" panose="020F0502020204030204"/>
                <a:ea typeface="+mn-ea"/>
                <a:cs typeface="+mn-cs"/>
              </a:rPr>
              <a:t>unACKed</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segments</a:t>
            </a:r>
          </a:p>
          <a:p>
            <a:pPr marL="695325" marR="0" lvl="1" indent="-231775" algn="l" defTabSz="914400" rtl="0" eaLnBrk="1" fontAlgn="auto" latinLnBrk="0" hangingPunct="1">
              <a:lnSpc>
                <a:spcPct val="90000"/>
              </a:lnSpc>
              <a:spcBef>
                <a:spcPts val="500"/>
              </a:spcBef>
              <a:spcAft>
                <a:spcPts val="0"/>
              </a:spcAft>
              <a:buClr>
                <a:srgbClr val="0000A8"/>
              </a:buClr>
              <a:buSzTx/>
              <a:buFont typeface="Wingdings" charset="0"/>
              <a:buNone/>
              <a:tabLst/>
              <a:defRPr/>
            </a:pP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Slide Number Placeholder 2">
            <a:extLst>
              <a:ext uri="{FF2B5EF4-FFF2-40B4-BE49-F238E27FC236}">
                <a16:creationId xmlns:a16="http://schemas.microsoft.com/office/drawing/2014/main" id="{F7A5BD9A-E49F-7E4D-A1AC-729448A7B15E}"/>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83</a:t>
            </a:fld>
            <a:endParaRPr lang="en-US" dirty="0"/>
          </a:p>
        </p:txBody>
      </p:sp>
    </p:spTree>
    <p:extLst>
      <p:ext uri="{BB962C8B-B14F-4D97-AF65-F5344CB8AC3E}">
        <p14:creationId xmlns:p14="http://schemas.microsoft.com/office/powerpoint/2010/main" val="4220746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Receiver: ACK generation </a:t>
            </a:r>
            <a:r>
              <a:rPr lang="en-US" sz="2400" b="0" dirty="0"/>
              <a:t>[RFC 5681]</a:t>
            </a:r>
            <a:endParaRPr lang="en-US" sz="4400" b="0" dirty="0"/>
          </a:p>
        </p:txBody>
      </p:sp>
      <p:sp>
        <p:nvSpPr>
          <p:cNvPr id="43" name="Text Box 3">
            <a:extLst>
              <a:ext uri="{FF2B5EF4-FFF2-40B4-BE49-F238E27FC236}">
                <a16:creationId xmlns:a16="http://schemas.microsoft.com/office/drawing/2014/main" id="{0C54E9E4-D2A0-C64E-B652-DCC0E63DDD71}"/>
              </a:ext>
            </a:extLst>
          </p:cNvPr>
          <p:cNvSpPr txBox="1">
            <a:spLocks noChangeArrowheads="1"/>
          </p:cNvSpPr>
          <p:nvPr/>
        </p:nvSpPr>
        <p:spPr bwMode="auto">
          <a:xfrm>
            <a:off x="2143953" y="1439289"/>
            <a:ext cx="3496406" cy="506446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Event at receiver</a:t>
            </a: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in-order segment with</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expected seq #. All data up to</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expected seq # already </a:t>
            </a:r>
            <a:r>
              <a:rPr kumimoji="0" lang="en-US" sz="2000" b="0" i="0"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ACKed</a:t>
            </a: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in-order segment with</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expected seq #. One other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segment has ACK pending</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out-of-order segment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higher-than-expect seq. #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Gap detected</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arrival of segment that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partially or completely fills gap</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44" name="Text Box 4">
            <a:extLst>
              <a:ext uri="{FF2B5EF4-FFF2-40B4-BE49-F238E27FC236}">
                <a16:creationId xmlns:a16="http://schemas.microsoft.com/office/drawing/2014/main" id="{7D1A8937-7497-E947-B481-036DB6905786}"/>
              </a:ext>
            </a:extLst>
          </p:cNvPr>
          <p:cNvSpPr txBox="1">
            <a:spLocks noChangeArrowheads="1"/>
          </p:cNvSpPr>
          <p:nvPr/>
        </p:nvSpPr>
        <p:spPr bwMode="auto">
          <a:xfrm>
            <a:off x="5906328" y="1429764"/>
            <a:ext cx="4189545" cy="506446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TCP receiver action</a:t>
            </a: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delayed ACK. Wait up to 500ms</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for next segment. If no next segment,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send ACK</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immediately send single cumulative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ACK, </a:t>
            </a:r>
            <a:r>
              <a:rPr kumimoji="0" lang="en-US" sz="2000" b="0" i="0" u="none" strike="noStrike" kern="1200" cap="none" spc="0" normalizeH="0" baseline="0" noProof="0" dirty="0" err="1">
                <a:ln>
                  <a:noFill/>
                </a:ln>
                <a:solidFill>
                  <a:prstClr val="black"/>
                </a:solidFill>
                <a:effectLst/>
                <a:uLnTx/>
                <a:uFillTx/>
                <a:latin typeface="Calibri" panose="020F0502020204030204"/>
                <a:ea typeface="ＭＳ Ｐゴシック" charset="0"/>
                <a:cs typeface="+mn-cs"/>
              </a:rPr>
              <a:t>ACKing</a:t>
            </a: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both in-order segments </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immediately send </a:t>
            </a:r>
            <a:r>
              <a:rPr kumimoji="0" lang="en-US" sz="2000" b="0" i="1"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duplicate ACK</a:t>
            </a:r>
            <a:r>
              <a:rPr kumimoji="0" lang="en-US" sz="20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a:t>
            </a: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indicating seq. # of next expected byte</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immediate send ACK, provided that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rPr>
              <a:t>segment starts at lower end of gap</a:t>
            </a: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a:ea typeface="ＭＳ Ｐゴシック" charset="0"/>
              <a:cs typeface="+mn-cs"/>
            </a:endParaRPr>
          </a:p>
        </p:txBody>
      </p:sp>
      <p:sp>
        <p:nvSpPr>
          <p:cNvPr id="45" name="Line 9">
            <a:extLst>
              <a:ext uri="{FF2B5EF4-FFF2-40B4-BE49-F238E27FC236}">
                <a16:creationId xmlns:a16="http://schemas.microsoft.com/office/drawing/2014/main" id="{B5C333E2-4347-8B41-A67B-31280E7B23CD}"/>
              </a:ext>
            </a:extLst>
          </p:cNvPr>
          <p:cNvSpPr>
            <a:spLocks noChangeShapeType="1"/>
          </p:cNvSpPr>
          <p:nvPr/>
        </p:nvSpPr>
        <p:spPr bwMode="auto">
          <a:xfrm>
            <a:off x="5715828" y="1590101"/>
            <a:ext cx="0" cy="4352925"/>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6" name="Line 11">
            <a:extLst>
              <a:ext uri="{FF2B5EF4-FFF2-40B4-BE49-F238E27FC236}">
                <a16:creationId xmlns:a16="http://schemas.microsoft.com/office/drawing/2014/main" id="{A3C87D27-55A1-0740-A388-14FABFDCAECD}"/>
              </a:ext>
            </a:extLst>
          </p:cNvPr>
          <p:cNvSpPr>
            <a:spLocks noChangeShapeType="1"/>
          </p:cNvSpPr>
          <p:nvPr/>
        </p:nvSpPr>
        <p:spPr bwMode="auto">
          <a:xfrm>
            <a:off x="2159828" y="2029839"/>
            <a:ext cx="7494588"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7" name="Line 12">
            <a:extLst>
              <a:ext uri="{FF2B5EF4-FFF2-40B4-BE49-F238E27FC236}">
                <a16:creationId xmlns:a16="http://schemas.microsoft.com/office/drawing/2014/main" id="{BAEE28BF-45B4-7B4F-8643-BEFCF1817DB3}"/>
              </a:ext>
            </a:extLst>
          </p:cNvPr>
          <p:cNvSpPr>
            <a:spLocks noChangeShapeType="1"/>
          </p:cNvSpPr>
          <p:nvPr/>
        </p:nvSpPr>
        <p:spPr bwMode="auto">
          <a:xfrm>
            <a:off x="2143953" y="3083939"/>
            <a:ext cx="7494588"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8" name="Line 13">
            <a:extLst>
              <a:ext uri="{FF2B5EF4-FFF2-40B4-BE49-F238E27FC236}">
                <a16:creationId xmlns:a16="http://schemas.microsoft.com/office/drawing/2014/main" id="{497F621D-E3C3-D549-BCDE-B1C658BA2FF8}"/>
              </a:ext>
            </a:extLst>
          </p:cNvPr>
          <p:cNvSpPr>
            <a:spLocks noChangeShapeType="1"/>
          </p:cNvSpPr>
          <p:nvPr/>
        </p:nvSpPr>
        <p:spPr bwMode="auto">
          <a:xfrm>
            <a:off x="2161416" y="4182489"/>
            <a:ext cx="7494587"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9" name="Line 14">
            <a:extLst>
              <a:ext uri="{FF2B5EF4-FFF2-40B4-BE49-F238E27FC236}">
                <a16:creationId xmlns:a16="http://schemas.microsoft.com/office/drawing/2014/main" id="{B5CA7B9A-CEFE-9440-989C-72777EDC3F97}"/>
              </a:ext>
            </a:extLst>
          </p:cNvPr>
          <p:cNvSpPr>
            <a:spLocks noChangeShapeType="1"/>
          </p:cNvSpPr>
          <p:nvPr/>
        </p:nvSpPr>
        <p:spPr bwMode="auto">
          <a:xfrm>
            <a:off x="2155066" y="5271514"/>
            <a:ext cx="7494587" cy="0"/>
          </a:xfrm>
          <a:prstGeom prst="line">
            <a:avLst/>
          </a:prstGeom>
          <a:noFill/>
          <a:ln w="28575">
            <a:solidFill>
              <a:srgbClr val="000099"/>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9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4" name="Rectangle 3">
            <a:extLst>
              <a:ext uri="{FF2B5EF4-FFF2-40B4-BE49-F238E27FC236}">
                <a16:creationId xmlns:a16="http://schemas.microsoft.com/office/drawing/2014/main" id="{446007AE-16BF-5641-9533-FDFCED5467B7}"/>
              </a:ext>
            </a:extLst>
          </p:cNvPr>
          <p:cNvSpPr/>
          <p:nvPr/>
        </p:nvSpPr>
        <p:spPr>
          <a:xfrm>
            <a:off x="2141951" y="2079321"/>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 name="Rectangle 11">
            <a:extLst>
              <a:ext uri="{FF2B5EF4-FFF2-40B4-BE49-F238E27FC236}">
                <a16:creationId xmlns:a16="http://schemas.microsoft.com/office/drawing/2014/main" id="{4788DE70-9425-C941-B687-5CDA29AFB818}"/>
              </a:ext>
            </a:extLst>
          </p:cNvPr>
          <p:cNvSpPr/>
          <p:nvPr/>
        </p:nvSpPr>
        <p:spPr>
          <a:xfrm>
            <a:off x="2006253" y="3158647"/>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3" name="Rectangle 12">
            <a:extLst>
              <a:ext uri="{FF2B5EF4-FFF2-40B4-BE49-F238E27FC236}">
                <a16:creationId xmlns:a16="http://schemas.microsoft.com/office/drawing/2014/main" id="{8A265DF2-3FEE-3D4C-9E18-1D8A86817D23}"/>
              </a:ext>
            </a:extLst>
          </p:cNvPr>
          <p:cNvSpPr/>
          <p:nvPr/>
        </p:nvSpPr>
        <p:spPr>
          <a:xfrm>
            <a:off x="2196231" y="4237973"/>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 name="Rectangle 13">
            <a:extLst>
              <a:ext uri="{FF2B5EF4-FFF2-40B4-BE49-F238E27FC236}">
                <a16:creationId xmlns:a16="http://schemas.microsoft.com/office/drawing/2014/main" id="{03861685-9E67-3541-901D-AC152EC9F9C7}"/>
              </a:ext>
            </a:extLst>
          </p:cNvPr>
          <p:cNvSpPr/>
          <p:nvPr/>
        </p:nvSpPr>
        <p:spPr>
          <a:xfrm>
            <a:off x="2246335" y="5340264"/>
            <a:ext cx="7753611" cy="9394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Slide Number Placeholder 2">
            <a:extLst>
              <a:ext uri="{FF2B5EF4-FFF2-40B4-BE49-F238E27FC236}">
                <a16:creationId xmlns:a16="http://schemas.microsoft.com/office/drawing/2014/main" id="{340791B0-4154-D14E-9DBD-0157764BBAE9}"/>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84</a:t>
            </a:fld>
            <a:endParaRPr lang="en-US" dirty="0"/>
          </a:p>
        </p:txBody>
      </p:sp>
    </p:spTree>
    <p:extLst>
      <p:ext uri="{BB962C8B-B14F-4D97-AF65-F5344CB8AC3E}">
        <p14:creationId xmlns:p14="http://schemas.microsoft.com/office/powerpoint/2010/main" val="1771317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12"/>
                                        </p:tgtEl>
                                      </p:cBhvr>
                                    </p:animEffect>
                                    <p:set>
                                      <p:cBhvr>
                                        <p:cTn id="12" dur="1" fill="hold">
                                          <p:stCondLst>
                                            <p:cond delay="499"/>
                                          </p:stCondLst>
                                        </p:cTn>
                                        <p:tgtEl>
                                          <p:spTgt spid="1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xit" presetSubtype="0" fill="hold" grpId="0" nodeType="clickEffect">
                                  <p:stCondLst>
                                    <p:cond delay="0"/>
                                  </p:stCondLst>
                                  <p:childTnLst>
                                    <p:animEffect transition="out" filter="dissolve">
                                      <p:cBhvr>
                                        <p:cTn id="16" dur="500"/>
                                        <p:tgtEl>
                                          <p:spTgt spid="13"/>
                                        </p:tgtEl>
                                      </p:cBhvr>
                                    </p:animEffect>
                                    <p:set>
                                      <p:cBhvr>
                                        <p:cTn id="17" dur="1" fill="hold">
                                          <p:stCondLst>
                                            <p:cond delay="499"/>
                                          </p:stCondLst>
                                        </p:cTn>
                                        <p:tgtEl>
                                          <p:spTgt spid="13"/>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grpId="0" nodeType="clickEffect">
                                  <p:stCondLst>
                                    <p:cond delay="0"/>
                                  </p:stCondLst>
                                  <p:childTnLst>
                                    <p:animEffect transition="out" filter="dissolve">
                                      <p:cBhvr>
                                        <p:cTn id="21" dur="500"/>
                                        <p:tgtEl>
                                          <p:spTgt spid="14"/>
                                        </p:tgtEl>
                                      </p:cBhvr>
                                    </p:animEffect>
                                    <p:set>
                                      <p:cBhvr>
                                        <p:cTn id="22"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P spid="13" grpId="0" animBg="1"/>
      <p:bldP spid="14" grpId="0"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retransmission scenarios</a:t>
            </a:r>
            <a:endParaRPr lang="en-US" sz="4400" b="0" dirty="0"/>
          </a:p>
        </p:txBody>
      </p:sp>
      <p:sp>
        <p:nvSpPr>
          <p:cNvPr id="169" name="Text Box 105">
            <a:extLst>
              <a:ext uri="{FF2B5EF4-FFF2-40B4-BE49-F238E27FC236}">
                <a16:creationId xmlns:a16="http://schemas.microsoft.com/office/drawing/2014/main" id="{BFF25F7B-7978-5140-B991-E71AA865A711}"/>
              </a:ext>
            </a:extLst>
          </p:cNvPr>
          <p:cNvSpPr txBox="1">
            <a:spLocks noChangeArrowheads="1"/>
          </p:cNvSpPr>
          <p:nvPr/>
        </p:nvSpPr>
        <p:spPr bwMode="auto">
          <a:xfrm>
            <a:off x="2236856" y="5873422"/>
            <a:ext cx="1922463"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lost ACK scenario</a:t>
            </a:r>
            <a:endParaRPr kumimoji="0" lang="en-US" sz="10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3" name="Text Box 107">
            <a:extLst>
              <a:ext uri="{FF2B5EF4-FFF2-40B4-BE49-F238E27FC236}">
                <a16:creationId xmlns:a16="http://schemas.microsoft.com/office/drawing/2014/main" id="{F3A3ACB5-362A-6544-B734-58B0D301B082}"/>
              </a:ext>
            </a:extLst>
          </p:cNvPr>
          <p:cNvSpPr txBox="1">
            <a:spLocks noChangeArrowheads="1"/>
          </p:cNvSpPr>
          <p:nvPr/>
        </p:nvSpPr>
        <p:spPr bwMode="auto">
          <a:xfrm>
            <a:off x="3970406" y="1183947"/>
            <a:ext cx="773113"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174" name="Text Box 111">
            <a:extLst>
              <a:ext uri="{FF2B5EF4-FFF2-40B4-BE49-F238E27FC236}">
                <a16:creationId xmlns:a16="http://schemas.microsoft.com/office/drawing/2014/main" id="{C335325B-B5CF-6043-990C-413A908C3855}"/>
              </a:ext>
            </a:extLst>
          </p:cNvPr>
          <p:cNvSpPr txBox="1">
            <a:spLocks noChangeArrowheads="1"/>
          </p:cNvSpPr>
          <p:nvPr/>
        </p:nvSpPr>
        <p:spPr bwMode="auto">
          <a:xfrm>
            <a:off x="1636781" y="1201410"/>
            <a:ext cx="776288"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grpSp>
        <p:nvGrpSpPr>
          <p:cNvPr id="4" name="Group 3">
            <a:extLst>
              <a:ext uri="{FF2B5EF4-FFF2-40B4-BE49-F238E27FC236}">
                <a16:creationId xmlns:a16="http://schemas.microsoft.com/office/drawing/2014/main" id="{47AB30F9-BD3F-264E-8DF5-3B4B9CA352A7}"/>
              </a:ext>
            </a:extLst>
          </p:cNvPr>
          <p:cNvGrpSpPr/>
          <p:nvPr/>
        </p:nvGrpSpPr>
        <p:grpSpPr>
          <a:xfrm>
            <a:off x="2032069" y="2342822"/>
            <a:ext cx="2346325" cy="571500"/>
            <a:chOff x="2032069" y="2342822"/>
            <a:chExt cx="2346325" cy="571500"/>
          </a:xfrm>
        </p:grpSpPr>
        <p:sp>
          <p:nvSpPr>
            <p:cNvPr id="171" name="Line 100">
              <a:extLst>
                <a:ext uri="{FF2B5EF4-FFF2-40B4-BE49-F238E27FC236}">
                  <a16:creationId xmlns:a16="http://schemas.microsoft.com/office/drawing/2014/main" id="{9BCB851E-085B-9D4B-8A34-064757F2C932}"/>
                </a:ext>
              </a:extLst>
            </p:cNvPr>
            <p:cNvSpPr>
              <a:spLocks noChangeShapeType="1"/>
            </p:cNvSpPr>
            <p:nvPr/>
          </p:nvSpPr>
          <p:spPr bwMode="auto">
            <a:xfrm>
              <a:off x="2032069" y="2342822"/>
              <a:ext cx="2346325"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5" name="Rectangle 112">
              <a:extLst>
                <a:ext uri="{FF2B5EF4-FFF2-40B4-BE49-F238E27FC236}">
                  <a16:creationId xmlns:a16="http://schemas.microsoft.com/office/drawing/2014/main" id="{B9ED3E7B-3C38-A24B-9528-FA547DDE0CDC}"/>
                </a:ext>
              </a:extLst>
            </p:cNvPr>
            <p:cNvSpPr>
              <a:spLocks noChangeArrowheads="1"/>
            </p:cNvSpPr>
            <p:nvPr/>
          </p:nvSpPr>
          <p:spPr bwMode="auto">
            <a:xfrm>
              <a:off x="2735331" y="2423785"/>
              <a:ext cx="869950" cy="4016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6" name="Text Box 113">
              <a:extLst>
                <a:ext uri="{FF2B5EF4-FFF2-40B4-BE49-F238E27FC236}">
                  <a16:creationId xmlns:a16="http://schemas.microsoft.com/office/drawing/2014/main" id="{08010453-6652-E348-AC57-7E9E8D356969}"/>
                </a:ext>
              </a:extLst>
            </p:cNvPr>
            <p:cNvSpPr txBox="1">
              <a:spLocks noChangeArrowheads="1"/>
            </p:cNvSpPr>
            <p:nvPr/>
          </p:nvSpPr>
          <p:spPr bwMode="auto">
            <a:xfrm>
              <a:off x="2176531" y="2476172"/>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 bytes of data</a:t>
              </a:r>
            </a:p>
          </p:txBody>
        </p:sp>
      </p:grpSp>
      <p:sp>
        <p:nvSpPr>
          <p:cNvPr id="179" name="Line 118">
            <a:extLst>
              <a:ext uri="{FF2B5EF4-FFF2-40B4-BE49-F238E27FC236}">
                <a16:creationId xmlns:a16="http://schemas.microsoft.com/office/drawing/2014/main" id="{5429E427-16E3-344A-A034-DAE0253AB97D}"/>
              </a:ext>
            </a:extLst>
          </p:cNvPr>
          <p:cNvSpPr>
            <a:spLocks noChangeShapeType="1"/>
          </p:cNvSpPr>
          <p:nvPr/>
        </p:nvSpPr>
        <p:spPr bwMode="auto">
          <a:xfrm>
            <a:off x="2011431" y="2101522"/>
            <a:ext cx="0" cy="3525838"/>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0" name="Line 119">
            <a:extLst>
              <a:ext uri="{FF2B5EF4-FFF2-40B4-BE49-F238E27FC236}">
                <a16:creationId xmlns:a16="http://schemas.microsoft.com/office/drawing/2014/main" id="{B685EEAE-4766-CE43-A2A6-32288A3FE5E9}"/>
              </a:ext>
            </a:extLst>
          </p:cNvPr>
          <p:cNvSpPr>
            <a:spLocks noChangeShapeType="1"/>
          </p:cNvSpPr>
          <p:nvPr/>
        </p:nvSpPr>
        <p:spPr bwMode="auto">
          <a:xfrm>
            <a:off x="4438719" y="2096760"/>
            <a:ext cx="0" cy="3538537"/>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8" name="Group 7">
            <a:extLst>
              <a:ext uri="{FF2B5EF4-FFF2-40B4-BE49-F238E27FC236}">
                <a16:creationId xmlns:a16="http://schemas.microsoft.com/office/drawing/2014/main" id="{F2169BDB-26D4-794C-AF29-1EBFE13D6C8F}"/>
              </a:ext>
            </a:extLst>
          </p:cNvPr>
          <p:cNvGrpSpPr/>
          <p:nvPr/>
        </p:nvGrpSpPr>
        <p:grpSpPr>
          <a:xfrm>
            <a:off x="2019369" y="4104947"/>
            <a:ext cx="2351087" cy="512763"/>
            <a:chOff x="2019369" y="4104947"/>
            <a:chExt cx="2351087" cy="512763"/>
          </a:xfrm>
        </p:grpSpPr>
        <p:sp>
          <p:nvSpPr>
            <p:cNvPr id="170" name="Line 99">
              <a:extLst>
                <a:ext uri="{FF2B5EF4-FFF2-40B4-BE49-F238E27FC236}">
                  <a16:creationId xmlns:a16="http://schemas.microsoft.com/office/drawing/2014/main" id="{79B38498-1004-6944-956A-ECE43F5BF0A1}"/>
                </a:ext>
              </a:extLst>
            </p:cNvPr>
            <p:cNvSpPr>
              <a:spLocks noChangeShapeType="1"/>
            </p:cNvSpPr>
            <p:nvPr/>
          </p:nvSpPr>
          <p:spPr bwMode="auto">
            <a:xfrm>
              <a:off x="2019369" y="4111297"/>
              <a:ext cx="2351087" cy="50641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Rectangle 122">
              <a:extLst>
                <a:ext uri="{FF2B5EF4-FFF2-40B4-BE49-F238E27FC236}">
                  <a16:creationId xmlns:a16="http://schemas.microsoft.com/office/drawing/2014/main" id="{60DDB655-86B1-2D4B-9108-1CEBCFF76AC9}"/>
                </a:ext>
              </a:extLst>
            </p:cNvPr>
            <p:cNvSpPr>
              <a:spLocks noChangeArrowheads="1"/>
            </p:cNvSpPr>
            <p:nvPr/>
          </p:nvSpPr>
          <p:spPr bwMode="auto">
            <a:xfrm>
              <a:off x="2628969" y="4104947"/>
              <a:ext cx="989012" cy="43021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2" name="Text Box 123">
              <a:extLst>
                <a:ext uri="{FF2B5EF4-FFF2-40B4-BE49-F238E27FC236}">
                  <a16:creationId xmlns:a16="http://schemas.microsoft.com/office/drawing/2014/main" id="{FB31845A-BC05-2942-A23F-7101518E3BF6}"/>
                </a:ext>
              </a:extLst>
            </p:cNvPr>
            <p:cNvSpPr txBox="1">
              <a:spLocks noChangeArrowheads="1"/>
            </p:cNvSpPr>
            <p:nvPr/>
          </p:nvSpPr>
          <p:spPr bwMode="auto">
            <a:xfrm>
              <a:off x="2165419" y="4185910"/>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Seq=92, 8 bytes of data</a:t>
              </a:r>
            </a:p>
          </p:txBody>
        </p:sp>
      </p:grpSp>
      <p:grpSp>
        <p:nvGrpSpPr>
          <p:cNvPr id="6" name="Group 5">
            <a:extLst>
              <a:ext uri="{FF2B5EF4-FFF2-40B4-BE49-F238E27FC236}">
                <a16:creationId xmlns:a16="http://schemas.microsoft.com/office/drawing/2014/main" id="{BDFBEB0F-AD33-9841-96A8-08332FBAA960}"/>
              </a:ext>
            </a:extLst>
          </p:cNvPr>
          <p:cNvGrpSpPr/>
          <p:nvPr/>
        </p:nvGrpSpPr>
        <p:grpSpPr>
          <a:xfrm>
            <a:off x="2857569" y="3004810"/>
            <a:ext cx="1484312" cy="628650"/>
            <a:chOff x="2857569" y="3004810"/>
            <a:chExt cx="1484312" cy="628650"/>
          </a:xfrm>
        </p:grpSpPr>
        <p:sp>
          <p:nvSpPr>
            <p:cNvPr id="172" name="Line 104">
              <a:extLst>
                <a:ext uri="{FF2B5EF4-FFF2-40B4-BE49-F238E27FC236}">
                  <a16:creationId xmlns:a16="http://schemas.microsoft.com/office/drawing/2014/main" id="{CDD77362-C693-4645-AF99-2BBCF441D31A}"/>
                </a:ext>
              </a:extLst>
            </p:cNvPr>
            <p:cNvSpPr>
              <a:spLocks noChangeShapeType="1"/>
            </p:cNvSpPr>
            <p:nvPr/>
          </p:nvSpPr>
          <p:spPr bwMode="auto">
            <a:xfrm flipH="1">
              <a:off x="3068706" y="3004810"/>
              <a:ext cx="1273175" cy="42703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7" name="Rectangle 114">
              <a:extLst>
                <a:ext uri="{FF2B5EF4-FFF2-40B4-BE49-F238E27FC236}">
                  <a16:creationId xmlns:a16="http://schemas.microsoft.com/office/drawing/2014/main" id="{8B525616-75BA-9C49-973A-BD0F57E70412}"/>
                </a:ext>
              </a:extLst>
            </p:cNvPr>
            <p:cNvSpPr>
              <a:spLocks noChangeArrowheads="1"/>
            </p:cNvSpPr>
            <p:nvPr/>
          </p:nvSpPr>
          <p:spPr bwMode="auto">
            <a:xfrm>
              <a:off x="3303656" y="3090535"/>
              <a:ext cx="747713"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8" name="Text Box 115">
              <a:extLst>
                <a:ext uri="{FF2B5EF4-FFF2-40B4-BE49-F238E27FC236}">
                  <a16:creationId xmlns:a16="http://schemas.microsoft.com/office/drawing/2014/main" id="{F3EC555B-6627-3C46-9C43-7AB97835B780}"/>
                </a:ext>
              </a:extLst>
            </p:cNvPr>
            <p:cNvSpPr txBox="1">
              <a:spLocks noChangeArrowheads="1"/>
            </p:cNvSpPr>
            <p:nvPr/>
          </p:nvSpPr>
          <p:spPr bwMode="auto">
            <a:xfrm>
              <a:off x="3224281" y="3046085"/>
              <a:ext cx="94932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183" name="Text Box 124">
              <a:extLst>
                <a:ext uri="{FF2B5EF4-FFF2-40B4-BE49-F238E27FC236}">
                  <a16:creationId xmlns:a16="http://schemas.microsoft.com/office/drawing/2014/main" id="{41BA4870-FF33-4142-991E-EDDE2B5293A4}"/>
                </a:ext>
              </a:extLst>
            </p:cNvPr>
            <p:cNvSpPr txBox="1">
              <a:spLocks noChangeArrowheads="1"/>
            </p:cNvSpPr>
            <p:nvPr/>
          </p:nvSpPr>
          <p:spPr bwMode="auto">
            <a:xfrm>
              <a:off x="2857569" y="3236585"/>
              <a:ext cx="35877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grpSp>
      <p:grpSp>
        <p:nvGrpSpPr>
          <p:cNvPr id="9" name="Group 8">
            <a:extLst>
              <a:ext uri="{FF2B5EF4-FFF2-40B4-BE49-F238E27FC236}">
                <a16:creationId xmlns:a16="http://schemas.microsoft.com/office/drawing/2014/main" id="{CA465D82-8FEB-3440-B371-2468D04E80CF}"/>
              </a:ext>
            </a:extLst>
          </p:cNvPr>
          <p:cNvGrpSpPr/>
          <p:nvPr/>
        </p:nvGrpSpPr>
        <p:grpSpPr>
          <a:xfrm>
            <a:off x="2008256" y="4703435"/>
            <a:ext cx="2338388" cy="782637"/>
            <a:chOff x="2008256" y="4703435"/>
            <a:chExt cx="2338388" cy="782637"/>
          </a:xfrm>
        </p:grpSpPr>
        <p:sp>
          <p:nvSpPr>
            <p:cNvPr id="185" name="Line 127">
              <a:extLst>
                <a:ext uri="{FF2B5EF4-FFF2-40B4-BE49-F238E27FC236}">
                  <a16:creationId xmlns:a16="http://schemas.microsoft.com/office/drawing/2014/main" id="{6B2D3167-D859-5D44-BBF6-C9AD75BFE46D}"/>
                </a:ext>
              </a:extLst>
            </p:cNvPr>
            <p:cNvSpPr>
              <a:spLocks noChangeShapeType="1"/>
            </p:cNvSpPr>
            <p:nvPr/>
          </p:nvSpPr>
          <p:spPr bwMode="auto">
            <a:xfrm flipH="1">
              <a:off x="2008256" y="4703435"/>
              <a:ext cx="2338388" cy="78263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6" name="Rectangle 128">
              <a:extLst>
                <a:ext uri="{FF2B5EF4-FFF2-40B4-BE49-F238E27FC236}">
                  <a16:creationId xmlns:a16="http://schemas.microsoft.com/office/drawing/2014/main" id="{37A3DBF6-24FE-EF4F-8D6C-4ABC3854148F}"/>
                </a:ext>
              </a:extLst>
            </p:cNvPr>
            <p:cNvSpPr>
              <a:spLocks noChangeArrowheads="1"/>
            </p:cNvSpPr>
            <p:nvPr/>
          </p:nvSpPr>
          <p:spPr bwMode="auto">
            <a:xfrm>
              <a:off x="2841694" y="4960610"/>
              <a:ext cx="747712"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Text Box 129">
              <a:extLst>
                <a:ext uri="{FF2B5EF4-FFF2-40B4-BE49-F238E27FC236}">
                  <a16:creationId xmlns:a16="http://schemas.microsoft.com/office/drawing/2014/main" id="{06DE42B2-117E-D241-8A87-B070A56CDFEA}"/>
                </a:ext>
              </a:extLst>
            </p:cNvPr>
            <p:cNvSpPr txBox="1">
              <a:spLocks noChangeArrowheads="1"/>
            </p:cNvSpPr>
            <p:nvPr/>
          </p:nvSpPr>
          <p:spPr bwMode="auto">
            <a:xfrm>
              <a:off x="2762319" y="4916160"/>
              <a:ext cx="94932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Arial" charset="0"/>
                  <a:ea typeface="ＭＳ Ｐゴシック" charset="0"/>
                  <a:cs typeface="+mn-cs"/>
                </a:rPr>
                <a:t>ACK=100</a:t>
              </a:r>
              <a:endParaRPr kumimoji="0" lang="en-US" sz="1000" b="0" i="0" u="none" strike="noStrike" kern="1200" cap="none" spc="0" normalizeH="0" baseline="0" noProof="0">
                <a:ln>
                  <a:noFill/>
                </a:ln>
                <a:solidFill>
                  <a:srgbClr val="000000"/>
                </a:solidFill>
                <a:effectLst/>
                <a:uLnTx/>
                <a:uFillTx/>
                <a:latin typeface="Times New Roman" charset="0"/>
                <a:ea typeface="ＭＳ Ｐゴシック" charset="0"/>
                <a:cs typeface="+mn-cs"/>
              </a:endParaRPr>
            </a:p>
          </p:txBody>
        </p:sp>
      </p:grpSp>
      <p:grpSp>
        <p:nvGrpSpPr>
          <p:cNvPr id="7" name="Group 6">
            <a:extLst>
              <a:ext uri="{FF2B5EF4-FFF2-40B4-BE49-F238E27FC236}">
                <a16:creationId xmlns:a16="http://schemas.microsoft.com/office/drawing/2014/main" id="{9218D318-345A-1343-9E16-E2157D9EC9CA}"/>
              </a:ext>
            </a:extLst>
          </p:cNvPr>
          <p:cNvGrpSpPr/>
          <p:nvPr/>
        </p:nvGrpSpPr>
        <p:grpSpPr>
          <a:xfrm>
            <a:off x="1638369" y="2347585"/>
            <a:ext cx="396875" cy="1751012"/>
            <a:chOff x="1638369" y="2347585"/>
            <a:chExt cx="396875" cy="1751012"/>
          </a:xfrm>
        </p:grpSpPr>
        <p:sp>
          <p:nvSpPr>
            <p:cNvPr id="184" name="Text Box 126">
              <a:extLst>
                <a:ext uri="{FF2B5EF4-FFF2-40B4-BE49-F238E27FC236}">
                  <a16:creationId xmlns:a16="http://schemas.microsoft.com/office/drawing/2014/main" id="{708F4626-9140-0E43-9D62-AA0567E12965}"/>
                </a:ext>
              </a:extLst>
            </p:cNvPr>
            <p:cNvSpPr txBox="1">
              <a:spLocks noChangeArrowheads="1"/>
            </p:cNvSpPr>
            <p:nvPr/>
          </p:nvSpPr>
          <p:spPr bwMode="auto">
            <a:xfrm rot="10800000">
              <a:off x="1638369" y="2890510"/>
              <a:ext cx="396875" cy="688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timeout</a:t>
              </a:r>
            </a:p>
          </p:txBody>
        </p:sp>
        <p:grpSp>
          <p:nvGrpSpPr>
            <p:cNvPr id="188" name="Group 134">
              <a:extLst>
                <a:ext uri="{FF2B5EF4-FFF2-40B4-BE49-F238E27FC236}">
                  <a16:creationId xmlns:a16="http://schemas.microsoft.com/office/drawing/2014/main" id="{A9BA4A8C-06E2-9D49-BA1F-308DB5A5179B}"/>
                </a:ext>
              </a:extLst>
            </p:cNvPr>
            <p:cNvGrpSpPr>
              <a:grpSpLocks/>
            </p:cNvGrpSpPr>
            <p:nvPr/>
          </p:nvGrpSpPr>
          <p:grpSpPr bwMode="auto">
            <a:xfrm>
              <a:off x="1779656" y="2347585"/>
              <a:ext cx="104775" cy="508000"/>
              <a:chOff x="3099" y="1749"/>
              <a:chExt cx="66" cy="320"/>
            </a:xfrm>
          </p:grpSpPr>
          <p:sp>
            <p:nvSpPr>
              <p:cNvPr id="189" name="Line 132">
                <a:extLst>
                  <a:ext uri="{FF2B5EF4-FFF2-40B4-BE49-F238E27FC236}">
                    <a16:creationId xmlns:a16="http://schemas.microsoft.com/office/drawing/2014/main" id="{9EFE05E8-2CD9-1641-9F8B-2FBC570F2364}"/>
                  </a:ext>
                </a:extLst>
              </p:cNvPr>
              <p:cNvSpPr>
                <a:spLocks noChangeShapeType="1"/>
              </p:cNvSpPr>
              <p:nvPr/>
            </p:nvSpPr>
            <p:spPr bwMode="auto">
              <a:xfrm flipV="1">
                <a:off x="3129"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Line 133">
                <a:extLst>
                  <a:ext uri="{FF2B5EF4-FFF2-40B4-BE49-F238E27FC236}">
                    <a16:creationId xmlns:a16="http://schemas.microsoft.com/office/drawing/2014/main" id="{65E827A8-0207-644E-85CB-90C7657D1F32}"/>
                  </a:ext>
                </a:extLst>
              </p:cNvPr>
              <p:cNvSpPr>
                <a:spLocks noChangeShapeType="1"/>
              </p:cNvSpPr>
              <p:nvPr/>
            </p:nvSpPr>
            <p:spPr bwMode="auto">
              <a:xfrm>
                <a:off x="3099"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91" name="Group 135">
              <a:extLst>
                <a:ext uri="{FF2B5EF4-FFF2-40B4-BE49-F238E27FC236}">
                  <a16:creationId xmlns:a16="http://schemas.microsoft.com/office/drawing/2014/main" id="{0EF52FA7-3D6C-FA40-A158-75B80E576A89}"/>
                </a:ext>
              </a:extLst>
            </p:cNvPr>
            <p:cNvGrpSpPr>
              <a:grpSpLocks/>
            </p:cNvGrpSpPr>
            <p:nvPr/>
          </p:nvGrpSpPr>
          <p:grpSpPr bwMode="auto">
            <a:xfrm rot="10800000">
              <a:off x="1774894" y="3590597"/>
              <a:ext cx="104775" cy="508000"/>
              <a:chOff x="3099" y="1749"/>
              <a:chExt cx="66" cy="320"/>
            </a:xfrm>
          </p:grpSpPr>
          <p:sp>
            <p:nvSpPr>
              <p:cNvPr id="192" name="Line 136">
                <a:extLst>
                  <a:ext uri="{FF2B5EF4-FFF2-40B4-BE49-F238E27FC236}">
                    <a16:creationId xmlns:a16="http://schemas.microsoft.com/office/drawing/2014/main" id="{5229B570-0DC5-A34A-9912-9DC1EC3AF608}"/>
                  </a:ext>
                </a:extLst>
              </p:cNvPr>
              <p:cNvSpPr>
                <a:spLocks noChangeShapeType="1"/>
              </p:cNvSpPr>
              <p:nvPr/>
            </p:nvSpPr>
            <p:spPr bwMode="auto">
              <a:xfrm flipV="1">
                <a:off x="3136" y="1756"/>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3" name="Line 137">
                <a:extLst>
                  <a:ext uri="{FF2B5EF4-FFF2-40B4-BE49-F238E27FC236}">
                    <a16:creationId xmlns:a16="http://schemas.microsoft.com/office/drawing/2014/main" id="{F842F667-D30F-4D4B-9510-3CA19042994E}"/>
                  </a:ext>
                </a:extLst>
              </p:cNvPr>
              <p:cNvSpPr>
                <a:spLocks noChangeShapeType="1"/>
              </p:cNvSpPr>
              <p:nvPr/>
            </p:nvSpPr>
            <p:spPr bwMode="auto">
              <a:xfrm>
                <a:off x="3106" y="1759"/>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sp>
        <p:nvSpPr>
          <p:cNvPr id="194" name="Text Box 172">
            <a:extLst>
              <a:ext uri="{FF2B5EF4-FFF2-40B4-BE49-F238E27FC236}">
                <a16:creationId xmlns:a16="http://schemas.microsoft.com/office/drawing/2014/main" id="{5B3CEA4D-B0D0-D04E-ADE8-909B1EDA7441}"/>
              </a:ext>
            </a:extLst>
          </p:cNvPr>
          <p:cNvSpPr txBox="1">
            <a:spLocks noChangeArrowheads="1"/>
          </p:cNvSpPr>
          <p:nvPr/>
        </p:nvSpPr>
        <p:spPr bwMode="auto">
          <a:xfrm>
            <a:off x="7759116" y="5873422"/>
            <a:ext cx="2073275" cy="36671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a:ln>
                  <a:noFill/>
                </a:ln>
                <a:solidFill>
                  <a:srgbClr val="000000"/>
                </a:solidFill>
                <a:effectLst/>
                <a:uLnTx/>
                <a:uFillTx/>
                <a:latin typeface="Tahoma" charset="0"/>
                <a:ea typeface="ＭＳ Ｐゴシック" charset="0"/>
                <a:cs typeface="+mn-cs"/>
              </a:rPr>
              <a:t>premature timeout</a:t>
            </a:r>
            <a:endParaRPr kumimoji="0" lang="en-US" sz="10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Text Box 177">
            <a:extLst>
              <a:ext uri="{FF2B5EF4-FFF2-40B4-BE49-F238E27FC236}">
                <a16:creationId xmlns:a16="http://schemas.microsoft.com/office/drawing/2014/main" id="{970D57D0-6509-F14E-A7FF-FFA09672DA95}"/>
              </a:ext>
            </a:extLst>
          </p:cNvPr>
          <p:cNvSpPr txBox="1">
            <a:spLocks noChangeArrowheads="1"/>
          </p:cNvSpPr>
          <p:nvPr/>
        </p:nvSpPr>
        <p:spPr bwMode="auto">
          <a:xfrm>
            <a:off x="9567278" y="1183947"/>
            <a:ext cx="773113"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199" name="Text Box 181">
            <a:extLst>
              <a:ext uri="{FF2B5EF4-FFF2-40B4-BE49-F238E27FC236}">
                <a16:creationId xmlns:a16="http://schemas.microsoft.com/office/drawing/2014/main" id="{5C9181D9-76B4-1547-B4C6-C03AC2F11CD9}"/>
              </a:ext>
            </a:extLst>
          </p:cNvPr>
          <p:cNvSpPr txBox="1">
            <a:spLocks noChangeArrowheads="1"/>
          </p:cNvSpPr>
          <p:nvPr/>
        </p:nvSpPr>
        <p:spPr bwMode="auto">
          <a:xfrm>
            <a:off x="7233653" y="1201410"/>
            <a:ext cx="776288"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sp>
        <p:nvSpPr>
          <p:cNvPr id="205" name="Line 186">
            <a:extLst>
              <a:ext uri="{FF2B5EF4-FFF2-40B4-BE49-F238E27FC236}">
                <a16:creationId xmlns:a16="http://schemas.microsoft.com/office/drawing/2014/main" id="{DCFF6781-2E36-E241-A5F5-C0B04BC7CABB}"/>
              </a:ext>
            </a:extLst>
          </p:cNvPr>
          <p:cNvSpPr>
            <a:spLocks noChangeShapeType="1"/>
          </p:cNvSpPr>
          <p:nvPr/>
        </p:nvSpPr>
        <p:spPr bwMode="auto">
          <a:xfrm>
            <a:off x="7608303" y="2101522"/>
            <a:ext cx="0" cy="3525838"/>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6" name="Line 187">
            <a:extLst>
              <a:ext uri="{FF2B5EF4-FFF2-40B4-BE49-F238E27FC236}">
                <a16:creationId xmlns:a16="http://schemas.microsoft.com/office/drawing/2014/main" id="{9C6DC5B3-2960-3047-BC8D-684B3D849A13}"/>
              </a:ext>
            </a:extLst>
          </p:cNvPr>
          <p:cNvSpPr>
            <a:spLocks noChangeShapeType="1"/>
          </p:cNvSpPr>
          <p:nvPr/>
        </p:nvSpPr>
        <p:spPr bwMode="auto">
          <a:xfrm>
            <a:off x="10013366" y="2096760"/>
            <a:ext cx="0" cy="3538537"/>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7" name="Rectangle 188">
            <a:extLst>
              <a:ext uri="{FF2B5EF4-FFF2-40B4-BE49-F238E27FC236}">
                <a16:creationId xmlns:a16="http://schemas.microsoft.com/office/drawing/2014/main" id="{C15D63E4-15E1-BA4A-9606-42B07BDE7490}"/>
              </a:ext>
            </a:extLst>
          </p:cNvPr>
          <p:cNvSpPr>
            <a:spLocks noChangeArrowheads="1"/>
          </p:cNvSpPr>
          <p:nvPr/>
        </p:nvSpPr>
        <p:spPr bwMode="auto">
          <a:xfrm>
            <a:off x="8621128" y="4228772"/>
            <a:ext cx="1057275" cy="5080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3" name="Group 12">
            <a:extLst>
              <a:ext uri="{FF2B5EF4-FFF2-40B4-BE49-F238E27FC236}">
                <a16:creationId xmlns:a16="http://schemas.microsoft.com/office/drawing/2014/main" id="{B716CABB-9429-2844-BE7D-347FDDC00473}"/>
              </a:ext>
            </a:extLst>
          </p:cNvPr>
          <p:cNvGrpSpPr/>
          <p:nvPr/>
        </p:nvGrpSpPr>
        <p:grpSpPr>
          <a:xfrm>
            <a:off x="7595603" y="4111297"/>
            <a:ext cx="2441575" cy="668338"/>
            <a:chOff x="7595603" y="4111297"/>
            <a:chExt cx="2441575" cy="668338"/>
          </a:xfrm>
        </p:grpSpPr>
        <p:sp>
          <p:nvSpPr>
            <p:cNvPr id="195" name="Line 173">
              <a:extLst>
                <a:ext uri="{FF2B5EF4-FFF2-40B4-BE49-F238E27FC236}">
                  <a16:creationId xmlns:a16="http://schemas.microsoft.com/office/drawing/2014/main" id="{3966F5D7-3131-A64E-88FC-C5DD67C3305E}"/>
                </a:ext>
              </a:extLst>
            </p:cNvPr>
            <p:cNvSpPr>
              <a:spLocks noChangeShapeType="1"/>
            </p:cNvSpPr>
            <p:nvPr/>
          </p:nvSpPr>
          <p:spPr bwMode="auto">
            <a:xfrm>
              <a:off x="7595603" y="4111297"/>
              <a:ext cx="2441575" cy="66516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8" name="Text Box 189">
              <a:extLst>
                <a:ext uri="{FF2B5EF4-FFF2-40B4-BE49-F238E27FC236}">
                  <a16:creationId xmlns:a16="http://schemas.microsoft.com/office/drawing/2014/main" id="{3EE494A8-6A2C-9F45-AA30-D5C659A717EE}"/>
                </a:ext>
              </a:extLst>
            </p:cNvPr>
            <p:cNvSpPr txBox="1">
              <a:spLocks noChangeArrowheads="1"/>
            </p:cNvSpPr>
            <p:nvPr/>
          </p:nvSpPr>
          <p:spPr bwMode="auto">
            <a:xfrm>
              <a:off x="8541753" y="4262110"/>
              <a:ext cx="1212850" cy="5175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bytes of data</a:t>
              </a:r>
            </a:p>
          </p:txBody>
        </p:sp>
      </p:grpSp>
      <p:sp>
        <p:nvSpPr>
          <p:cNvPr id="211" name="Rectangle 193">
            <a:extLst>
              <a:ext uri="{FF2B5EF4-FFF2-40B4-BE49-F238E27FC236}">
                <a16:creationId xmlns:a16="http://schemas.microsoft.com/office/drawing/2014/main" id="{1BAF70E7-D466-2441-88C5-22FFEB1CAF5E}"/>
              </a:ext>
            </a:extLst>
          </p:cNvPr>
          <p:cNvSpPr>
            <a:spLocks noChangeArrowheads="1"/>
          </p:cNvSpPr>
          <p:nvPr/>
        </p:nvSpPr>
        <p:spPr bwMode="auto">
          <a:xfrm>
            <a:off x="8460791" y="5071735"/>
            <a:ext cx="747712"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 name="Group 14">
            <a:extLst>
              <a:ext uri="{FF2B5EF4-FFF2-40B4-BE49-F238E27FC236}">
                <a16:creationId xmlns:a16="http://schemas.microsoft.com/office/drawing/2014/main" id="{9E6A0178-9B0F-8A48-942B-60D872AAAD83}"/>
              </a:ext>
            </a:extLst>
          </p:cNvPr>
          <p:cNvGrpSpPr/>
          <p:nvPr/>
        </p:nvGrpSpPr>
        <p:grpSpPr>
          <a:xfrm>
            <a:off x="7627353" y="4814560"/>
            <a:ext cx="2338388" cy="782637"/>
            <a:chOff x="7627353" y="4814560"/>
            <a:chExt cx="2338388" cy="782637"/>
          </a:xfrm>
        </p:grpSpPr>
        <p:sp>
          <p:nvSpPr>
            <p:cNvPr id="210" name="Line 192">
              <a:extLst>
                <a:ext uri="{FF2B5EF4-FFF2-40B4-BE49-F238E27FC236}">
                  <a16:creationId xmlns:a16="http://schemas.microsoft.com/office/drawing/2014/main" id="{3827C940-37F6-2042-821B-DC7FC5969C64}"/>
                </a:ext>
              </a:extLst>
            </p:cNvPr>
            <p:cNvSpPr>
              <a:spLocks noChangeShapeType="1"/>
            </p:cNvSpPr>
            <p:nvPr/>
          </p:nvSpPr>
          <p:spPr bwMode="auto">
            <a:xfrm flipH="1">
              <a:off x="7627353" y="4814560"/>
              <a:ext cx="2338388" cy="78263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2" name="Text Box 194">
              <a:extLst>
                <a:ext uri="{FF2B5EF4-FFF2-40B4-BE49-F238E27FC236}">
                  <a16:creationId xmlns:a16="http://schemas.microsoft.com/office/drawing/2014/main" id="{7D3D6198-BDB0-DC4C-B2A5-2DBD9359B868}"/>
                </a:ext>
              </a:extLst>
            </p:cNvPr>
            <p:cNvSpPr txBox="1">
              <a:spLocks noChangeArrowheads="1"/>
            </p:cNvSpPr>
            <p:nvPr/>
          </p:nvSpPr>
          <p:spPr bwMode="auto">
            <a:xfrm>
              <a:off x="8381416" y="5027285"/>
              <a:ext cx="94932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rial" charset="0"/>
                  <a:ea typeface="ＭＳ Ｐゴシック" charset="0"/>
                  <a:cs typeface="+mn-cs"/>
                </a:rPr>
                <a:t>ACK=120</a:t>
              </a:r>
              <a:endParaRPr kumimoji="0" lang="en-US" sz="1000" b="0" i="0" u="none" strike="noStrike" kern="1200" cap="none" spc="0" normalizeH="0" baseline="0" noProof="0" dirty="0">
                <a:ln>
                  <a:noFill/>
                </a:ln>
                <a:solidFill>
                  <a:srgbClr val="000000"/>
                </a:solidFill>
                <a:effectLst/>
                <a:uLnTx/>
                <a:uFillTx/>
                <a:latin typeface="Times New Roman" charset="0"/>
                <a:ea typeface="ＭＳ Ｐゴシック" charset="0"/>
                <a:cs typeface="+mn-cs"/>
              </a:endParaRPr>
            </a:p>
          </p:txBody>
        </p:sp>
      </p:grpSp>
      <p:grpSp>
        <p:nvGrpSpPr>
          <p:cNvPr id="10" name="Group 9">
            <a:extLst>
              <a:ext uri="{FF2B5EF4-FFF2-40B4-BE49-F238E27FC236}">
                <a16:creationId xmlns:a16="http://schemas.microsoft.com/office/drawing/2014/main" id="{31CBCB81-D9E2-8D44-8B58-3A8203D0290F}"/>
              </a:ext>
            </a:extLst>
          </p:cNvPr>
          <p:cNvGrpSpPr/>
          <p:nvPr/>
        </p:nvGrpSpPr>
        <p:grpSpPr>
          <a:xfrm>
            <a:off x="7235241" y="2347585"/>
            <a:ext cx="396875" cy="1751012"/>
            <a:chOff x="7235241" y="2347585"/>
            <a:chExt cx="396875" cy="1751012"/>
          </a:xfrm>
        </p:grpSpPr>
        <p:sp>
          <p:nvSpPr>
            <p:cNvPr id="209" name="Text Box 191">
              <a:extLst>
                <a:ext uri="{FF2B5EF4-FFF2-40B4-BE49-F238E27FC236}">
                  <a16:creationId xmlns:a16="http://schemas.microsoft.com/office/drawing/2014/main" id="{D65DE059-0ADE-BA43-86FA-261D968382D9}"/>
                </a:ext>
              </a:extLst>
            </p:cNvPr>
            <p:cNvSpPr txBox="1">
              <a:spLocks noChangeArrowheads="1"/>
            </p:cNvSpPr>
            <p:nvPr/>
          </p:nvSpPr>
          <p:spPr bwMode="auto">
            <a:xfrm rot="10800000">
              <a:off x="7235241" y="2890510"/>
              <a:ext cx="396875" cy="6889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timeout</a:t>
              </a:r>
            </a:p>
          </p:txBody>
        </p:sp>
        <p:grpSp>
          <p:nvGrpSpPr>
            <p:cNvPr id="213" name="Group 195">
              <a:extLst>
                <a:ext uri="{FF2B5EF4-FFF2-40B4-BE49-F238E27FC236}">
                  <a16:creationId xmlns:a16="http://schemas.microsoft.com/office/drawing/2014/main" id="{FD63DE3D-F3EB-7747-87C5-F31E049B82E4}"/>
                </a:ext>
              </a:extLst>
            </p:cNvPr>
            <p:cNvGrpSpPr>
              <a:grpSpLocks/>
            </p:cNvGrpSpPr>
            <p:nvPr/>
          </p:nvGrpSpPr>
          <p:grpSpPr bwMode="auto">
            <a:xfrm>
              <a:off x="7376528" y="2347585"/>
              <a:ext cx="104775" cy="508000"/>
              <a:chOff x="3099" y="1749"/>
              <a:chExt cx="66" cy="320"/>
            </a:xfrm>
          </p:grpSpPr>
          <p:sp>
            <p:nvSpPr>
              <p:cNvPr id="214" name="Line 196">
                <a:extLst>
                  <a:ext uri="{FF2B5EF4-FFF2-40B4-BE49-F238E27FC236}">
                    <a16:creationId xmlns:a16="http://schemas.microsoft.com/office/drawing/2014/main" id="{F7116EE1-F7FA-8E4C-BC16-6BA1240EF8FC}"/>
                  </a:ext>
                </a:extLst>
              </p:cNvPr>
              <p:cNvSpPr>
                <a:spLocks noChangeShapeType="1"/>
              </p:cNvSpPr>
              <p:nvPr/>
            </p:nvSpPr>
            <p:spPr bwMode="auto">
              <a:xfrm flipV="1">
                <a:off x="3129"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5" name="Line 197">
                <a:extLst>
                  <a:ext uri="{FF2B5EF4-FFF2-40B4-BE49-F238E27FC236}">
                    <a16:creationId xmlns:a16="http://schemas.microsoft.com/office/drawing/2014/main" id="{057CB57E-4B2F-8C47-97F5-D0924F70DC97}"/>
                  </a:ext>
                </a:extLst>
              </p:cNvPr>
              <p:cNvSpPr>
                <a:spLocks noChangeShapeType="1"/>
              </p:cNvSpPr>
              <p:nvPr/>
            </p:nvSpPr>
            <p:spPr bwMode="auto">
              <a:xfrm>
                <a:off x="3099"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16" name="Group 198">
              <a:extLst>
                <a:ext uri="{FF2B5EF4-FFF2-40B4-BE49-F238E27FC236}">
                  <a16:creationId xmlns:a16="http://schemas.microsoft.com/office/drawing/2014/main" id="{2E37771D-0A96-C34C-9C6B-504E80416ADC}"/>
                </a:ext>
              </a:extLst>
            </p:cNvPr>
            <p:cNvGrpSpPr>
              <a:grpSpLocks/>
            </p:cNvGrpSpPr>
            <p:nvPr/>
          </p:nvGrpSpPr>
          <p:grpSpPr bwMode="auto">
            <a:xfrm rot="10800000">
              <a:off x="7371766" y="3590597"/>
              <a:ext cx="104775" cy="508000"/>
              <a:chOff x="3099" y="1749"/>
              <a:chExt cx="66" cy="320"/>
            </a:xfrm>
          </p:grpSpPr>
          <p:sp>
            <p:nvSpPr>
              <p:cNvPr id="217" name="Line 199">
                <a:extLst>
                  <a:ext uri="{FF2B5EF4-FFF2-40B4-BE49-F238E27FC236}">
                    <a16:creationId xmlns:a16="http://schemas.microsoft.com/office/drawing/2014/main" id="{8E20D991-E195-FF4D-88F7-684DF42E9E14}"/>
                  </a:ext>
                </a:extLst>
              </p:cNvPr>
              <p:cNvSpPr>
                <a:spLocks noChangeShapeType="1"/>
              </p:cNvSpPr>
              <p:nvPr/>
            </p:nvSpPr>
            <p:spPr bwMode="auto">
              <a:xfrm flipV="1">
                <a:off x="3137" y="1756"/>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Line 200">
                <a:extLst>
                  <a:ext uri="{FF2B5EF4-FFF2-40B4-BE49-F238E27FC236}">
                    <a16:creationId xmlns:a16="http://schemas.microsoft.com/office/drawing/2014/main" id="{22C60B84-78BE-7345-BBC2-2490BC4DEFD3}"/>
                  </a:ext>
                </a:extLst>
              </p:cNvPr>
              <p:cNvSpPr>
                <a:spLocks noChangeShapeType="1"/>
              </p:cNvSpPr>
              <p:nvPr/>
            </p:nvSpPr>
            <p:spPr bwMode="auto">
              <a:xfrm>
                <a:off x="3107" y="1759"/>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2" name="Group 11">
            <a:extLst>
              <a:ext uri="{FF2B5EF4-FFF2-40B4-BE49-F238E27FC236}">
                <a16:creationId xmlns:a16="http://schemas.microsoft.com/office/drawing/2014/main" id="{A4259714-F109-3243-BC51-888D64DBCE91}"/>
              </a:ext>
            </a:extLst>
          </p:cNvPr>
          <p:cNvGrpSpPr/>
          <p:nvPr/>
        </p:nvGrpSpPr>
        <p:grpSpPr>
          <a:xfrm>
            <a:off x="7603541" y="3004810"/>
            <a:ext cx="2339975" cy="1944687"/>
            <a:chOff x="7603541" y="3004810"/>
            <a:chExt cx="2339975" cy="1944687"/>
          </a:xfrm>
        </p:grpSpPr>
        <p:sp>
          <p:nvSpPr>
            <p:cNvPr id="197" name="Line 175">
              <a:extLst>
                <a:ext uri="{FF2B5EF4-FFF2-40B4-BE49-F238E27FC236}">
                  <a16:creationId xmlns:a16="http://schemas.microsoft.com/office/drawing/2014/main" id="{C6151221-64CD-0A4D-8DCC-7243A0014631}"/>
                </a:ext>
              </a:extLst>
            </p:cNvPr>
            <p:cNvSpPr>
              <a:spLocks noChangeShapeType="1"/>
            </p:cNvSpPr>
            <p:nvPr/>
          </p:nvSpPr>
          <p:spPr bwMode="auto">
            <a:xfrm flipH="1">
              <a:off x="7603541" y="3004810"/>
              <a:ext cx="2335212" cy="158908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02" name="Group 202">
              <a:extLst>
                <a:ext uri="{FF2B5EF4-FFF2-40B4-BE49-F238E27FC236}">
                  <a16:creationId xmlns:a16="http://schemas.microsoft.com/office/drawing/2014/main" id="{D30CD59C-C944-CF4F-B17A-64886A573C0F}"/>
                </a:ext>
              </a:extLst>
            </p:cNvPr>
            <p:cNvGrpSpPr>
              <a:grpSpLocks/>
            </p:cNvGrpSpPr>
            <p:nvPr/>
          </p:nvGrpSpPr>
          <p:grpSpPr bwMode="auto">
            <a:xfrm>
              <a:off x="8505241" y="3496935"/>
              <a:ext cx="949325" cy="304800"/>
              <a:chOff x="4215" y="2253"/>
              <a:chExt cx="598" cy="192"/>
            </a:xfrm>
          </p:grpSpPr>
          <p:sp>
            <p:nvSpPr>
              <p:cNvPr id="203" name="Rectangle 184">
                <a:extLst>
                  <a:ext uri="{FF2B5EF4-FFF2-40B4-BE49-F238E27FC236}">
                    <a16:creationId xmlns:a16="http://schemas.microsoft.com/office/drawing/2014/main" id="{38FC2E88-8043-CE4C-A502-AFA317824443}"/>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4" name="Text Box 185">
                <a:extLst>
                  <a:ext uri="{FF2B5EF4-FFF2-40B4-BE49-F238E27FC236}">
                    <a16:creationId xmlns:a16="http://schemas.microsoft.com/office/drawing/2014/main" id="{7BF7DF1E-2F02-9D41-B7BC-991A51E982F6}"/>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grpSp>
        <p:sp>
          <p:nvSpPr>
            <p:cNvPr id="223" name="Line 207">
              <a:extLst>
                <a:ext uri="{FF2B5EF4-FFF2-40B4-BE49-F238E27FC236}">
                  <a16:creationId xmlns:a16="http://schemas.microsoft.com/office/drawing/2014/main" id="{00ED8980-6CB4-9148-B161-8172F2430A06}"/>
                </a:ext>
              </a:extLst>
            </p:cNvPr>
            <p:cNvSpPr>
              <a:spLocks noChangeShapeType="1"/>
            </p:cNvSpPr>
            <p:nvPr/>
          </p:nvSpPr>
          <p:spPr bwMode="auto">
            <a:xfrm flipH="1">
              <a:off x="7608303" y="3360410"/>
              <a:ext cx="2335213" cy="158908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24" name="Group 208">
              <a:extLst>
                <a:ext uri="{FF2B5EF4-FFF2-40B4-BE49-F238E27FC236}">
                  <a16:creationId xmlns:a16="http://schemas.microsoft.com/office/drawing/2014/main" id="{6EE49A40-BE68-654E-AAC3-24E6E2BB625A}"/>
                </a:ext>
              </a:extLst>
            </p:cNvPr>
            <p:cNvGrpSpPr>
              <a:grpSpLocks/>
            </p:cNvGrpSpPr>
            <p:nvPr/>
          </p:nvGrpSpPr>
          <p:grpSpPr bwMode="auto">
            <a:xfrm>
              <a:off x="8744953" y="3773160"/>
              <a:ext cx="949325" cy="304800"/>
              <a:chOff x="4215" y="2253"/>
              <a:chExt cx="598" cy="192"/>
            </a:xfrm>
          </p:grpSpPr>
          <p:sp>
            <p:nvSpPr>
              <p:cNvPr id="225" name="Rectangle 209">
                <a:extLst>
                  <a:ext uri="{FF2B5EF4-FFF2-40B4-BE49-F238E27FC236}">
                    <a16:creationId xmlns:a16="http://schemas.microsoft.com/office/drawing/2014/main" id="{25CA1210-B468-0040-9898-13C2587BDB0D}"/>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Text Box 210">
                <a:extLst>
                  <a:ext uri="{FF2B5EF4-FFF2-40B4-BE49-F238E27FC236}">
                    <a16:creationId xmlns:a16="http://schemas.microsoft.com/office/drawing/2014/main" id="{8918B79C-3FE7-FC4C-B606-5C7CA33715A9}"/>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ACK=120</a:t>
                </a:r>
                <a:endParaRPr kumimoji="0" lang="en-US" sz="1000" b="0" i="0" u="none" strike="noStrike" kern="0" cap="none" spc="0" normalizeH="0" baseline="0" noProof="0">
                  <a:ln>
                    <a:noFill/>
                  </a:ln>
                  <a:solidFill>
                    <a:srgbClr val="000000"/>
                  </a:solidFill>
                  <a:effectLst/>
                  <a:uLnTx/>
                  <a:uFillTx/>
                  <a:latin typeface="Times New Roman" charset="0"/>
                  <a:ea typeface="ＭＳ Ｐゴシック" charset="0"/>
                  <a:cs typeface="+mn-cs"/>
                </a:endParaRPr>
              </a:p>
            </p:txBody>
          </p:sp>
        </p:grpSp>
      </p:grpSp>
      <p:grpSp>
        <p:nvGrpSpPr>
          <p:cNvPr id="14" name="Group 13">
            <a:extLst>
              <a:ext uri="{FF2B5EF4-FFF2-40B4-BE49-F238E27FC236}">
                <a16:creationId xmlns:a16="http://schemas.microsoft.com/office/drawing/2014/main" id="{CD914285-EBDF-1947-9C97-6E8CD760020F}"/>
              </a:ext>
            </a:extLst>
          </p:cNvPr>
          <p:cNvGrpSpPr/>
          <p:nvPr/>
        </p:nvGrpSpPr>
        <p:grpSpPr>
          <a:xfrm>
            <a:off x="6241466" y="4416097"/>
            <a:ext cx="1382712" cy="646113"/>
            <a:chOff x="6241466" y="4416097"/>
            <a:chExt cx="1382712" cy="646113"/>
          </a:xfrm>
        </p:grpSpPr>
        <p:sp>
          <p:nvSpPr>
            <p:cNvPr id="227" name="Text Box 211">
              <a:extLst>
                <a:ext uri="{FF2B5EF4-FFF2-40B4-BE49-F238E27FC236}">
                  <a16:creationId xmlns:a16="http://schemas.microsoft.com/office/drawing/2014/main" id="{1E82E105-7918-0E47-A934-825752F52D6B}"/>
                </a:ext>
              </a:extLst>
            </p:cNvPr>
            <p:cNvSpPr txBox="1">
              <a:spLocks noChangeArrowheads="1"/>
            </p:cNvSpPr>
            <p:nvPr/>
          </p:nvSpPr>
          <p:spPr bwMode="auto">
            <a:xfrm>
              <a:off x="6241466" y="4416097"/>
              <a:ext cx="1363662"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=100</a:t>
              </a:r>
            </a:p>
          </p:txBody>
        </p:sp>
        <p:sp>
          <p:nvSpPr>
            <p:cNvPr id="228" name="Text Box 212">
              <a:extLst>
                <a:ext uri="{FF2B5EF4-FFF2-40B4-BE49-F238E27FC236}">
                  <a16:creationId xmlns:a16="http://schemas.microsoft.com/office/drawing/2014/main" id="{387E9E87-069A-FA4A-9F20-9DB5B471A427}"/>
                </a:ext>
              </a:extLst>
            </p:cNvPr>
            <p:cNvSpPr txBox="1">
              <a:spLocks noChangeArrowheads="1"/>
            </p:cNvSpPr>
            <p:nvPr/>
          </p:nvSpPr>
          <p:spPr bwMode="auto">
            <a:xfrm>
              <a:off x="6260516" y="4757410"/>
              <a:ext cx="1363662"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=120</a:t>
              </a:r>
            </a:p>
          </p:txBody>
        </p:sp>
      </p:grpSp>
      <p:sp>
        <p:nvSpPr>
          <p:cNvPr id="229" name="Text Box 213">
            <a:extLst>
              <a:ext uri="{FF2B5EF4-FFF2-40B4-BE49-F238E27FC236}">
                <a16:creationId xmlns:a16="http://schemas.microsoft.com/office/drawing/2014/main" id="{31AD8D03-5F21-0F49-8D71-B6031900CD41}"/>
              </a:ext>
            </a:extLst>
          </p:cNvPr>
          <p:cNvSpPr txBox="1">
            <a:spLocks noChangeArrowheads="1"/>
          </p:cNvSpPr>
          <p:nvPr/>
        </p:nvSpPr>
        <p:spPr bwMode="auto">
          <a:xfrm>
            <a:off x="6279566" y="5432097"/>
            <a:ext cx="1363662"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=120</a:t>
            </a:r>
          </a:p>
        </p:txBody>
      </p:sp>
      <p:grpSp>
        <p:nvGrpSpPr>
          <p:cNvPr id="11" name="Group 10">
            <a:extLst>
              <a:ext uri="{FF2B5EF4-FFF2-40B4-BE49-F238E27FC236}">
                <a16:creationId xmlns:a16="http://schemas.microsoft.com/office/drawing/2014/main" id="{5474E6BB-CCA6-CC47-8617-346673F363BD}"/>
              </a:ext>
            </a:extLst>
          </p:cNvPr>
          <p:cNvGrpSpPr/>
          <p:nvPr/>
        </p:nvGrpSpPr>
        <p:grpSpPr>
          <a:xfrm>
            <a:off x="6306553" y="2187247"/>
            <a:ext cx="3668713" cy="1112838"/>
            <a:chOff x="6306553" y="2187247"/>
            <a:chExt cx="3668713" cy="1112838"/>
          </a:xfrm>
        </p:grpSpPr>
        <p:sp>
          <p:nvSpPr>
            <p:cNvPr id="196" name="Line 174">
              <a:extLst>
                <a:ext uri="{FF2B5EF4-FFF2-40B4-BE49-F238E27FC236}">
                  <a16:creationId xmlns:a16="http://schemas.microsoft.com/office/drawing/2014/main" id="{FF81BD19-4683-8144-8837-5193B3691D8F}"/>
                </a:ext>
              </a:extLst>
            </p:cNvPr>
            <p:cNvSpPr>
              <a:spLocks noChangeShapeType="1"/>
            </p:cNvSpPr>
            <p:nvPr/>
          </p:nvSpPr>
          <p:spPr bwMode="auto">
            <a:xfrm>
              <a:off x="7628941" y="2342822"/>
              <a:ext cx="2346325"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0" name="Rectangle 182">
              <a:extLst>
                <a:ext uri="{FF2B5EF4-FFF2-40B4-BE49-F238E27FC236}">
                  <a16:creationId xmlns:a16="http://schemas.microsoft.com/office/drawing/2014/main" id="{C74BFDE4-D3AE-5C4E-B670-449D49B67C22}"/>
                </a:ext>
              </a:extLst>
            </p:cNvPr>
            <p:cNvSpPr>
              <a:spLocks noChangeArrowheads="1"/>
            </p:cNvSpPr>
            <p:nvPr/>
          </p:nvSpPr>
          <p:spPr bwMode="auto">
            <a:xfrm>
              <a:off x="8332203" y="2423785"/>
              <a:ext cx="869950" cy="4016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01" name="Text Box 183">
              <a:extLst>
                <a:ext uri="{FF2B5EF4-FFF2-40B4-BE49-F238E27FC236}">
                  <a16:creationId xmlns:a16="http://schemas.microsoft.com/office/drawing/2014/main" id="{B8140015-E345-EE4A-90B6-3552DAC43E5C}"/>
                </a:ext>
              </a:extLst>
            </p:cNvPr>
            <p:cNvSpPr txBox="1">
              <a:spLocks noChangeArrowheads="1"/>
            </p:cNvSpPr>
            <p:nvPr/>
          </p:nvSpPr>
          <p:spPr bwMode="auto">
            <a:xfrm>
              <a:off x="7773403" y="2476172"/>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 bytes of data</a:t>
              </a:r>
            </a:p>
          </p:txBody>
        </p:sp>
        <p:grpSp>
          <p:nvGrpSpPr>
            <p:cNvPr id="219" name="Group 206">
              <a:extLst>
                <a:ext uri="{FF2B5EF4-FFF2-40B4-BE49-F238E27FC236}">
                  <a16:creationId xmlns:a16="http://schemas.microsoft.com/office/drawing/2014/main" id="{C3DB656C-371F-854E-81A2-904083BC4AF6}"/>
                </a:ext>
              </a:extLst>
            </p:cNvPr>
            <p:cNvGrpSpPr>
              <a:grpSpLocks/>
            </p:cNvGrpSpPr>
            <p:nvPr/>
          </p:nvGrpSpPr>
          <p:grpSpPr bwMode="auto">
            <a:xfrm>
              <a:off x="7614653" y="2728585"/>
              <a:ext cx="2346325" cy="571500"/>
              <a:chOff x="3759" y="1622"/>
              <a:chExt cx="1478" cy="360"/>
            </a:xfrm>
          </p:grpSpPr>
          <p:sp>
            <p:nvSpPr>
              <p:cNvPr id="220" name="Line 203">
                <a:extLst>
                  <a:ext uri="{FF2B5EF4-FFF2-40B4-BE49-F238E27FC236}">
                    <a16:creationId xmlns:a16="http://schemas.microsoft.com/office/drawing/2014/main" id="{90E12E5A-5437-8944-A28F-2F13C852A4D2}"/>
                  </a:ext>
                </a:extLst>
              </p:cNvPr>
              <p:cNvSpPr>
                <a:spLocks noChangeShapeType="1"/>
              </p:cNvSpPr>
              <p:nvPr/>
            </p:nvSpPr>
            <p:spPr bwMode="auto">
              <a:xfrm>
                <a:off x="3759" y="1622"/>
                <a:ext cx="1478" cy="36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1" name="Rectangle 204">
                <a:extLst>
                  <a:ext uri="{FF2B5EF4-FFF2-40B4-BE49-F238E27FC236}">
                    <a16:creationId xmlns:a16="http://schemas.microsoft.com/office/drawing/2014/main" id="{7550E74D-2DAE-BC48-88DC-FF5E0936D8AA}"/>
                  </a:ext>
                </a:extLst>
              </p:cNvPr>
              <p:cNvSpPr>
                <a:spLocks noChangeArrowheads="1"/>
              </p:cNvSpPr>
              <p:nvPr/>
            </p:nvSpPr>
            <p:spPr bwMode="auto">
              <a:xfrm>
                <a:off x="4202" y="1673"/>
                <a:ext cx="548" cy="25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2" name="Text Box 205">
                <a:extLst>
                  <a:ext uri="{FF2B5EF4-FFF2-40B4-BE49-F238E27FC236}">
                    <a16:creationId xmlns:a16="http://schemas.microsoft.com/office/drawing/2014/main" id="{1863CB88-8ADD-294C-BE46-8D80EEB9E9FE}"/>
                  </a:ext>
                </a:extLst>
              </p:cNvPr>
              <p:cNvSpPr txBox="1">
                <a:spLocks noChangeArrowheads="1"/>
              </p:cNvSpPr>
              <p:nvPr/>
            </p:nvSpPr>
            <p:spPr bwMode="auto">
              <a:xfrm>
                <a:off x="3790" y="1706"/>
                <a:ext cx="1437"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Seq=100, 20 bytes of data</a:t>
                </a:r>
              </a:p>
            </p:txBody>
          </p:sp>
        </p:grpSp>
        <p:sp>
          <p:nvSpPr>
            <p:cNvPr id="230" name="Text Box 214">
              <a:extLst>
                <a:ext uri="{FF2B5EF4-FFF2-40B4-BE49-F238E27FC236}">
                  <a16:creationId xmlns:a16="http://schemas.microsoft.com/office/drawing/2014/main" id="{8333BF3A-4F52-4F44-921F-4BAD57A4119A}"/>
                </a:ext>
              </a:extLst>
            </p:cNvPr>
            <p:cNvSpPr txBox="1">
              <a:spLocks noChangeArrowheads="1"/>
            </p:cNvSpPr>
            <p:nvPr/>
          </p:nvSpPr>
          <p:spPr bwMode="auto">
            <a:xfrm>
              <a:off x="6306553" y="2187247"/>
              <a:ext cx="1266825" cy="3048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err="1">
                  <a:ln>
                    <a:noFill/>
                  </a:ln>
                  <a:solidFill>
                    <a:srgbClr val="000000"/>
                  </a:solidFill>
                  <a:effectLst/>
                  <a:uLnTx/>
                  <a:uFillTx/>
                  <a:latin typeface="Tahoma" charset="0"/>
                  <a:ea typeface="ＭＳ Ｐゴシック" charset="0"/>
                  <a:cs typeface="+mn-cs"/>
                </a:rPr>
                <a:t>SendBase</a:t>
              </a: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=92</a:t>
              </a:r>
            </a:p>
          </p:txBody>
        </p:sp>
      </p:grpSp>
      <p:grpSp>
        <p:nvGrpSpPr>
          <p:cNvPr id="231" name="Group 219">
            <a:extLst>
              <a:ext uri="{FF2B5EF4-FFF2-40B4-BE49-F238E27FC236}">
                <a16:creationId xmlns:a16="http://schemas.microsoft.com/office/drawing/2014/main" id="{2259D372-4B08-6D4E-A450-9719B81C5E51}"/>
              </a:ext>
            </a:extLst>
          </p:cNvPr>
          <p:cNvGrpSpPr>
            <a:grpSpLocks/>
          </p:cNvGrpSpPr>
          <p:nvPr/>
        </p:nvGrpSpPr>
        <p:grpSpPr bwMode="auto">
          <a:xfrm>
            <a:off x="7186028" y="1463347"/>
            <a:ext cx="630238" cy="533400"/>
            <a:chOff x="-44" y="1473"/>
            <a:chExt cx="981" cy="1105"/>
          </a:xfrm>
        </p:grpSpPr>
        <p:pic>
          <p:nvPicPr>
            <p:cNvPr id="232" name="Picture 220" descr="desktop_computer_stylized_medium">
              <a:extLst>
                <a:ext uri="{FF2B5EF4-FFF2-40B4-BE49-F238E27FC236}">
                  <a16:creationId xmlns:a16="http://schemas.microsoft.com/office/drawing/2014/main" id="{2D27C27D-9556-884F-AE7C-167179E6E0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3" name="Freeform 221">
              <a:extLst>
                <a:ext uri="{FF2B5EF4-FFF2-40B4-BE49-F238E27FC236}">
                  <a16:creationId xmlns:a16="http://schemas.microsoft.com/office/drawing/2014/main" id="{7E825289-4A0B-4346-8F90-2D5646E5B4C9}"/>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4" name="Group 225">
            <a:extLst>
              <a:ext uri="{FF2B5EF4-FFF2-40B4-BE49-F238E27FC236}">
                <a16:creationId xmlns:a16="http://schemas.microsoft.com/office/drawing/2014/main" id="{E20B8076-92C2-A04F-B618-A3527994FF6A}"/>
              </a:ext>
            </a:extLst>
          </p:cNvPr>
          <p:cNvGrpSpPr>
            <a:grpSpLocks/>
          </p:cNvGrpSpPr>
          <p:nvPr/>
        </p:nvGrpSpPr>
        <p:grpSpPr bwMode="auto">
          <a:xfrm flipH="1">
            <a:off x="9753016" y="1469697"/>
            <a:ext cx="631825" cy="622300"/>
            <a:chOff x="-44" y="1473"/>
            <a:chExt cx="981" cy="1105"/>
          </a:xfrm>
        </p:grpSpPr>
        <p:pic>
          <p:nvPicPr>
            <p:cNvPr id="235" name="Picture 226" descr="desktop_computer_stylized_medium">
              <a:extLst>
                <a:ext uri="{FF2B5EF4-FFF2-40B4-BE49-F238E27FC236}">
                  <a16:creationId xmlns:a16="http://schemas.microsoft.com/office/drawing/2014/main" id="{892509C8-70E3-9344-BECE-67F22233D0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6" name="Freeform 227">
              <a:extLst>
                <a:ext uri="{FF2B5EF4-FFF2-40B4-BE49-F238E27FC236}">
                  <a16:creationId xmlns:a16="http://schemas.microsoft.com/office/drawing/2014/main" id="{36FE986B-8994-0941-B989-B811ADDEEE34}"/>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37" name="Group 228">
            <a:extLst>
              <a:ext uri="{FF2B5EF4-FFF2-40B4-BE49-F238E27FC236}">
                <a16:creationId xmlns:a16="http://schemas.microsoft.com/office/drawing/2014/main" id="{F8939732-2442-144E-A5BB-23D63EE09D71}"/>
              </a:ext>
            </a:extLst>
          </p:cNvPr>
          <p:cNvGrpSpPr>
            <a:grpSpLocks/>
          </p:cNvGrpSpPr>
          <p:nvPr/>
        </p:nvGrpSpPr>
        <p:grpSpPr bwMode="auto">
          <a:xfrm>
            <a:off x="1601856" y="1474460"/>
            <a:ext cx="630238" cy="533400"/>
            <a:chOff x="-44" y="1473"/>
            <a:chExt cx="981" cy="1105"/>
          </a:xfrm>
        </p:grpSpPr>
        <p:pic>
          <p:nvPicPr>
            <p:cNvPr id="238" name="Picture 229" descr="desktop_computer_stylized_medium">
              <a:extLst>
                <a:ext uri="{FF2B5EF4-FFF2-40B4-BE49-F238E27FC236}">
                  <a16:creationId xmlns:a16="http://schemas.microsoft.com/office/drawing/2014/main" id="{D7F5765B-05B0-5245-99DA-1820CD6FB8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9" name="Freeform 230">
              <a:extLst>
                <a:ext uri="{FF2B5EF4-FFF2-40B4-BE49-F238E27FC236}">
                  <a16:creationId xmlns:a16="http://schemas.microsoft.com/office/drawing/2014/main" id="{D897DE15-A97F-F848-8C0A-B28F47B33231}"/>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40" name="Group 231">
            <a:extLst>
              <a:ext uri="{FF2B5EF4-FFF2-40B4-BE49-F238E27FC236}">
                <a16:creationId xmlns:a16="http://schemas.microsoft.com/office/drawing/2014/main" id="{E145A84A-1570-9C46-A817-B68A25E966D9}"/>
              </a:ext>
            </a:extLst>
          </p:cNvPr>
          <p:cNvGrpSpPr>
            <a:grpSpLocks/>
          </p:cNvGrpSpPr>
          <p:nvPr/>
        </p:nvGrpSpPr>
        <p:grpSpPr bwMode="auto">
          <a:xfrm flipH="1">
            <a:off x="4179956" y="1458585"/>
            <a:ext cx="709613" cy="600075"/>
            <a:chOff x="-44" y="1473"/>
            <a:chExt cx="981" cy="1105"/>
          </a:xfrm>
        </p:grpSpPr>
        <p:pic>
          <p:nvPicPr>
            <p:cNvPr id="241" name="Picture 232" descr="desktop_computer_stylized_medium">
              <a:extLst>
                <a:ext uri="{FF2B5EF4-FFF2-40B4-BE49-F238E27FC236}">
                  <a16:creationId xmlns:a16="http://schemas.microsoft.com/office/drawing/2014/main" id="{332C004D-ED3A-7348-8EC0-DF65AFEC65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2" name="Freeform 233">
              <a:extLst>
                <a:ext uri="{FF2B5EF4-FFF2-40B4-BE49-F238E27FC236}">
                  <a16:creationId xmlns:a16="http://schemas.microsoft.com/office/drawing/2014/main" id="{A74C9FB1-2D29-F14B-8569-8E203840CFB3}"/>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19" name="TextBox 18">
            <a:extLst>
              <a:ext uri="{FF2B5EF4-FFF2-40B4-BE49-F238E27FC236}">
                <a16:creationId xmlns:a16="http://schemas.microsoft.com/office/drawing/2014/main" id="{8C70D25B-261A-724E-991C-E91D345300FB}"/>
              </a:ext>
            </a:extLst>
          </p:cNvPr>
          <p:cNvSpPr txBox="1"/>
          <p:nvPr/>
        </p:nvSpPr>
        <p:spPr>
          <a:xfrm>
            <a:off x="9973410" y="4508500"/>
            <a:ext cx="1591398" cy="5355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a:ea typeface="+mn-ea"/>
                <a:cs typeface="+mn-cs"/>
              </a:rPr>
              <a:t>send cumulative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C00000"/>
                </a:solidFill>
                <a:effectLst/>
                <a:uLnTx/>
                <a:uFillTx/>
                <a:latin typeface="Calibri"/>
                <a:ea typeface="+mn-ea"/>
                <a:cs typeface="+mn-cs"/>
              </a:rPr>
              <a:t>ACK for 120</a:t>
            </a:r>
          </a:p>
        </p:txBody>
      </p:sp>
      <p:sp>
        <p:nvSpPr>
          <p:cNvPr id="89" name="Slide Number Placeholder 2">
            <a:extLst>
              <a:ext uri="{FF2B5EF4-FFF2-40B4-BE49-F238E27FC236}">
                <a16:creationId xmlns:a16="http://schemas.microsoft.com/office/drawing/2014/main" id="{9219ABA9-4F40-D04C-A34A-87A2AE31AF28}"/>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85</a:t>
            </a:fld>
            <a:endParaRPr lang="en-US" dirty="0"/>
          </a:p>
        </p:txBody>
      </p:sp>
    </p:spTree>
    <p:extLst>
      <p:ext uri="{BB962C8B-B14F-4D97-AF65-F5344CB8AC3E}">
        <p14:creationId xmlns:p14="http://schemas.microsoft.com/office/powerpoint/2010/main" val="4238811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right)">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childTnLst>
                          </p:cTn>
                        </p:par>
                        <p:par>
                          <p:cTn id="17" fill="hold">
                            <p:stCondLst>
                              <p:cond delay="500"/>
                            </p:stCondLst>
                            <p:childTnLst>
                              <p:par>
                                <p:cTn id="18" presetID="22" presetClass="entr" presetSubtype="8" fill="hold"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par>
                          <p:cTn id="21" fill="hold">
                            <p:stCondLst>
                              <p:cond delay="1000"/>
                            </p:stCondLst>
                            <p:childTnLst>
                              <p:par>
                                <p:cTn id="22" presetID="22" presetClass="entr" presetSubtype="2" fill="hold"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right)">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left)">
                                      <p:cBhvr>
                                        <p:cTn id="29" dur="500"/>
                                        <p:tgtEl>
                                          <p:spTgt spid="11"/>
                                        </p:tgtEl>
                                      </p:cBhvr>
                                    </p:animEffect>
                                  </p:childTnLst>
                                </p:cTn>
                              </p:par>
                            </p:childTnLst>
                          </p:cTn>
                        </p:par>
                        <p:par>
                          <p:cTn id="30" fill="hold">
                            <p:stCondLst>
                              <p:cond delay="500"/>
                            </p:stCondLst>
                            <p:childTnLst>
                              <p:par>
                                <p:cTn id="31" presetID="22" presetClass="entr" presetSubtype="2" fill="hold"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wipe(right)">
                                      <p:cBhvr>
                                        <p:cTn id="33" dur="500"/>
                                        <p:tgtEl>
                                          <p:spTgt spid="12"/>
                                        </p:tgtEl>
                                      </p:cBhvr>
                                    </p:animEffect>
                                  </p:childTnLst>
                                </p:cTn>
                              </p:par>
                            </p:childTnLst>
                          </p:cTn>
                        </p:par>
                        <p:par>
                          <p:cTn id="34" fill="hold">
                            <p:stCondLst>
                              <p:cond delay="1000"/>
                            </p:stCondLst>
                            <p:childTnLst>
                              <p:par>
                                <p:cTn id="35" presetID="9" presetClass="entr" presetSubtype="0" fill="hold" nodeType="after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dissolv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dissolve">
                                      <p:cBhvr>
                                        <p:cTn id="42" dur="500"/>
                                        <p:tgtEl>
                                          <p:spTgt spid="10"/>
                                        </p:tgtEl>
                                      </p:cBhvr>
                                    </p:animEffect>
                                  </p:childTnLst>
                                </p:cTn>
                              </p:par>
                            </p:childTnLst>
                          </p:cTn>
                        </p:par>
                        <p:par>
                          <p:cTn id="43" fill="hold">
                            <p:stCondLst>
                              <p:cond delay="500"/>
                            </p:stCondLst>
                            <p:childTnLst>
                              <p:par>
                                <p:cTn id="44" presetID="22" presetClass="entr" presetSubtype="8" fill="hold" nodeType="after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wipe(left)">
                                      <p:cBhvr>
                                        <p:cTn id="46" dur="500"/>
                                        <p:tgtEl>
                                          <p:spTgt spid="13"/>
                                        </p:tgtEl>
                                      </p:cBhvr>
                                    </p:animEffect>
                                  </p:childTnLst>
                                </p:cTn>
                              </p:par>
                            </p:childTnLst>
                          </p:cTn>
                        </p:par>
                        <p:par>
                          <p:cTn id="47" fill="hold">
                            <p:stCondLst>
                              <p:cond delay="1000"/>
                            </p:stCondLst>
                            <p:childTnLst>
                              <p:par>
                                <p:cTn id="48" presetID="9" presetClass="entr" presetSubtype="0" fill="hold" grpId="0"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dissolve">
                                      <p:cBhvr>
                                        <p:cTn id="50" dur="500"/>
                                        <p:tgtEl>
                                          <p:spTgt spid="19"/>
                                        </p:tgtEl>
                                      </p:cBhvr>
                                    </p:animEffect>
                                  </p:childTnLst>
                                </p:cTn>
                              </p:par>
                            </p:childTnLst>
                          </p:cTn>
                        </p:par>
                        <p:par>
                          <p:cTn id="51" fill="hold">
                            <p:stCondLst>
                              <p:cond delay="1500"/>
                            </p:stCondLst>
                            <p:childTnLst>
                              <p:par>
                                <p:cTn id="52" presetID="22" presetClass="entr" presetSubtype="2" fill="hold"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wipe(right)">
                                      <p:cBhvr>
                                        <p:cTn id="54" dur="500"/>
                                        <p:tgtEl>
                                          <p:spTgt spid="15"/>
                                        </p:tgtEl>
                                      </p:cBhvr>
                                    </p:animEffect>
                                  </p:childTnLst>
                                </p:cTn>
                              </p:par>
                            </p:childTnLst>
                          </p:cTn>
                        </p:par>
                        <p:par>
                          <p:cTn id="55" fill="hold">
                            <p:stCondLst>
                              <p:cond delay="2000"/>
                            </p:stCondLst>
                            <p:childTnLst>
                              <p:par>
                                <p:cTn id="56" presetID="9" presetClass="entr" presetSubtype="0" fill="hold" grpId="0" nodeType="afterEffect">
                                  <p:stCondLst>
                                    <p:cond delay="0"/>
                                  </p:stCondLst>
                                  <p:childTnLst>
                                    <p:set>
                                      <p:cBhvr>
                                        <p:cTn id="57" dur="1" fill="hold">
                                          <p:stCondLst>
                                            <p:cond delay="0"/>
                                          </p:stCondLst>
                                        </p:cTn>
                                        <p:tgtEl>
                                          <p:spTgt spid="229"/>
                                        </p:tgtEl>
                                        <p:attrNameLst>
                                          <p:attrName>style.visibility</p:attrName>
                                        </p:attrNameLst>
                                      </p:cBhvr>
                                      <p:to>
                                        <p:strVal val="visible"/>
                                      </p:to>
                                    </p:set>
                                    <p:animEffect transition="in" filter="dissolve">
                                      <p:cBhvr>
                                        <p:cTn id="58" dur="500"/>
                                        <p:tgtEl>
                                          <p:spTgt spid="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p:bldP spid="19"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retransmission scenarios</a:t>
            </a:r>
            <a:endParaRPr lang="en-US" sz="4400" b="0" dirty="0"/>
          </a:p>
        </p:txBody>
      </p:sp>
      <p:sp>
        <p:nvSpPr>
          <p:cNvPr id="119" name="Text Box 34">
            <a:extLst>
              <a:ext uri="{FF2B5EF4-FFF2-40B4-BE49-F238E27FC236}">
                <a16:creationId xmlns:a16="http://schemas.microsoft.com/office/drawing/2014/main" id="{ADFB94EB-2205-5C4D-A60C-0BE52074D9EF}"/>
              </a:ext>
            </a:extLst>
          </p:cNvPr>
          <p:cNvSpPr txBox="1">
            <a:spLocks noChangeArrowheads="1"/>
          </p:cNvSpPr>
          <p:nvPr/>
        </p:nvSpPr>
        <p:spPr bwMode="auto">
          <a:xfrm>
            <a:off x="1902139" y="5486400"/>
            <a:ext cx="2542862" cy="6463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0" cap="none" spc="0" normalizeH="0" baseline="0" noProof="0" dirty="0">
                <a:ln>
                  <a:noFill/>
                </a:ln>
                <a:solidFill>
                  <a:srgbClr val="000000"/>
                </a:solidFill>
                <a:effectLst/>
                <a:uLnTx/>
                <a:uFillTx/>
                <a:latin typeface="Tahoma" charset="0"/>
                <a:ea typeface="ＭＳ Ｐゴシック" charset="0"/>
                <a:cs typeface="+mn-cs"/>
              </a:rPr>
              <a:t>cumulative ACK covers for earlier lost ACK</a:t>
            </a:r>
            <a:endParaRPr kumimoji="0" lang="en-US" sz="10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121" name="Line 36">
            <a:extLst>
              <a:ext uri="{FF2B5EF4-FFF2-40B4-BE49-F238E27FC236}">
                <a16:creationId xmlns:a16="http://schemas.microsoft.com/office/drawing/2014/main" id="{CCBE06AD-8A86-F04F-8691-D7894B915278}"/>
              </a:ext>
            </a:extLst>
          </p:cNvPr>
          <p:cNvSpPr>
            <a:spLocks noChangeShapeType="1"/>
          </p:cNvSpPr>
          <p:nvPr/>
        </p:nvSpPr>
        <p:spPr bwMode="auto">
          <a:xfrm>
            <a:off x="2039800" y="2349049"/>
            <a:ext cx="2346325" cy="57150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3" name="Text Box 39">
            <a:extLst>
              <a:ext uri="{FF2B5EF4-FFF2-40B4-BE49-F238E27FC236}">
                <a16:creationId xmlns:a16="http://schemas.microsoft.com/office/drawing/2014/main" id="{97669ECF-79A1-4D41-8748-0027E9432529}"/>
              </a:ext>
            </a:extLst>
          </p:cNvPr>
          <p:cNvSpPr txBox="1">
            <a:spLocks noChangeArrowheads="1"/>
          </p:cNvSpPr>
          <p:nvPr/>
        </p:nvSpPr>
        <p:spPr bwMode="auto">
          <a:xfrm>
            <a:off x="3965437" y="1177474"/>
            <a:ext cx="773113"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124" name="Text Box 43">
            <a:extLst>
              <a:ext uri="{FF2B5EF4-FFF2-40B4-BE49-F238E27FC236}">
                <a16:creationId xmlns:a16="http://schemas.microsoft.com/office/drawing/2014/main" id="{0992C83B-4206-984D-AB17-6BDBF1D64593}"/>
              </a:ext>
            </a:extLst>
          </p:cNvPr>
          <p:cNvSpPr txBox="1">
            <a:spLocks noChangeArrowheads="1"/>
          </p:cNvSpPr>
          <p:nvPr/>
        </p:nvSpPr>
        <p:spPr bwMode="auto">
          <a:xfrm>
            <a:off x="1644512" y="1207637"/>
            <a:ext cx="776288" cy="3365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sp>
        <p:nvSpPr>
          <p:cNvPr id="125" name="Rectangle 44">
            <a:extLst>
              <a:ext uri="{FF2B5EF4-FFF2-40B4-BE49-F238E27FC236}">
                <a16:creationId xmlns:a16="http://schemas.microsoft.com/office/drawing/2014/main" id="{831F8853-027A-294B-AA6D-ACCABA945CDE}"/>
              </a:ext>
            </a:extLst>
          </p:cNvPr>
          <p:cNvSpPr>
            <a:spLocks noChangeArrowheads="1"/>
          </p:cNvSpPr>
          <p:nvPr/>
        </p:nvSpPr>
        <p:spPr bwMode="auto">
          <a:xfrm>
            <a:off x="2743062" y="2430012"/>
            <a:ext cx="869950" cy="40163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6" name="Text Box 45">
            <a:extLst>
              <a:ext uri="{FF2B5EF4-FFF2-40B4-BE49-F238E27FC236}">
                <a16:creationId xmlns:a16="http://schemas.microsoft.com/office/drawing/2014/main" id="{8D027E41-059B-A348-B661-6F2DD0666670}"/>
              </a:ext>
            </a:extLst>
          </p:cNvPr>
          <p:cNvSpPr txBox="1">
            <a:spLocks noChangeArrowheads="1"/>
          </p:cNvSpPr>
          <p:nvPr/>
        </p:nvSpPr>
        <p:spPr bwMode="auto">
          <a:xfrm>
            <a:off x="2184262" y="2482399"/>
            <a:ext cx="2085975"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Seq=92, 8 bytes of data</a:t>
            </a:r>
          </a:p>
        </p:txBody>
      </p:sp>
      <p:sp>
        <p:nvSpPr>
          <p:cNvPr id="130" name="Line 49">
            <a:extLst>
              <a:ext uri="{FF2B5EF4-FFF2-40B4-BE49-F238E27FC236}">
                <a16:creationId xmlns:a16="http://schemas.microsoft.com/office/drawing/2014/main" id="{7554A1BA-7B17-9947-9957-0D23896F869A}"/>
              </a:ext>
            </a:extLst>
          </p:cNvPr>
          <p:cNvSpPr>
            <a:spLocks noChangeShapeType="1"/>
          </p:cNvSpPr>
          <p:nvPr/>
        </p:nvSpPr>
        <p:spPr bwMode="auto">
          <a:xfrm>
            <a:off x="2019162" y="2107749"/>
            <a:ext cx="0" cy="3525838"/>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50">
            <a:extLst>
              <a:ext uri="{FF2B5EF4-FFF2-40B4-BE49-F238E27FC236}">
                <a16:creationId xmlns:a16="http://schemas.microsoft.com/office/drawing/2014/main" id="{CBDA8AA8-732F-A344-BAE1-68752D7E6D4A}"/>
              </a:ext>
            </a:extLst>
          </p:cNvPr>
          <p:cNvSpPr>
            <a:spLocks noChangeShapeType="1"/>
          </p:cNvSpPr>
          <p:nvPr/>
        </p:nvSpPr>
        <p:spPr bwMode="auto">
          <a:xfrm>
            <a:off x="4424225" y="2102987"/>
            <a:ext cx="0" cy="3538537"/>
          </a:xfrm>
          <a:prstGeom prst="line">
            <a:avLst/>
          </a:prstGeom>
          <a:noFill/>
          <a:ln w="9525">
            <a:solidFill>
              <a:srgbClr val="80808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15CBAF7E-F641-074E-A960-6453A9AD2BBF}"/>
              </a:ext>
            </a:extLst>
          </p:cNvPr>
          <p:cNvGrpSpPr/>
          <p:nvPr/>
        </p:nvGrpSpPr>
        <p:grpSpPr>
          <a:xfrm>
            <a:off x="2009637" y="4431849"/>
            <a:ext cx="2652713" cy="879475"/>
            <a:chOff x="2035037" y="4444549"/>
            <a:chExt cx="2652713" cy="879475"/>
          </a:xfrm>
        </p:grpSpPr>
        <p:sp>
          <p:nvSpPr>
            <p:cNvPr id="120" name="Line 35">
              <a:extLst>
                <a:ext uri="{FF2B5EF4-FFF2-40B4-BE49-F238E27FC236}">
                  <a16:creationId xmlns:a16="http://schemas.microsoft.com/office/drawing/2014/main" id="{2F729834-AA00-3F49-9DAA-5799D25FBE77}"/>
                </a:ext>
              </a:extLst>
            </p:cNvPr>
            <p:cNvSpPr>
              <a:spLocks noChangeShapeType="1"/>
            </p:cNvSpPr>
            <p:nvPr/>
          </p:nvSpPr>
          <p:spPr bwMode="auto">
            <a:xfrm>
              <a:off x="2063612" y="4444549"/>
              <a:ext cx="2441575" cy="665163"/>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Rectangle 51">
              <a:extLst>
                <a:ext uri="{FF2B5EF4-FFF2-40B4-BE49-F238E27FC236}">
                  <a16:creationId xmlns:a16="http://schemas.microsoft.com/office/drawing/2014/main" id="{5452ECDA-B3E0-374F-AC96-350658E75BBD}"/>
                </a:ext>
              </a:extLst>
            </p:cNvPr>
            <p:cNvSpPr>
              <a:spLocks noChangeArrowheads="1"/>
            </p:cNvSpPr>
            <p:nvPr/>
          </p:nvSpPr>
          <p:spPr bwMode="auto">
            <a:xfrm>
              <a:off x="2760525" y="4517574"/>
              <a:ext cx="933450" cy="5080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3" name="Text Box 52">
              <a:extLst>
                <a:ext uri="{FF2B5EF4-FFF2-40B4-BE49-F238E27FC236}">
                  <a16:creationId xmlns:a16="http://schemas.microsoft.com/office/drawing/2014/main" id="{CE55EEB5-1B37-394C-A536-E0960B386C84}"/>
                </a:ext>
              </a:extLst>
            </p:cNvPr>
            <p:cNvSpPr txBox="1">
              <a:spLocks noChangeArrowheads="1"/>
            </p:cNvSpPr>
            <p:nvPr/>
          </p:nvSpPr>
          <p:spPr bwMode="auto">
            <a:xfrm>
              <a:off x="2035037" y="4604887"/>
              <a:ext cx="2652713" cy="304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Seq=120,  15 bytes of data</a:t>
              </a:r>
            </a:p>
          </p:txBody>
        </p:sp>
        <p:sp>
          <p:nvSpPr>
            <p:cNvPr id="134" name="Rectangle 55">
              <a:extLst>
                <a:ext uri="{FF2B5EF4-FFF2-40B4-BE49-F238E27FC236}">
                  <a16:creationId xmlns:a16="http://schemas.microsoft.com/office/drawing/2014/main" id="{448E8CE2-468E-C147-BBB6-851B8973F0A4}"/>
                </a:ext>
              </a:extLst>
            </p:cNvPr>
            <p:cNvSpPr>
              <a:spLocks noChangeArrowheads="1"/>
            </p:cNvSpPr>
            <p:nvPr/>
          </p:nvSpPr>
          <p:spPr bwMode="auto">
            <a:xfrm>
              <a:off x="2871650" y="5077962"/>
              <a:ext cx="747712" cy="246062"/>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43" name="Group 63">
            <a:extLst>
              <a:ext uri="{FF2B5EF4-FFF2-40B4-BE49-F238E27FC236}">
                <a16:creationId xmlns:a16="http://schemas.microsoft.com/office/drawing/2014/main" id="{C3C010AE-BE43-6F47-963B-D6CB3155D42B}"/>
              </a:ext>
            </a:extLst>
          </p:cNvPr>
          <p:cNvGrpSpPr>
            <a:grpSpLocks/>
          </p:cNvGrpSpPr>
          <p:nvPr/>
        </p:nvGrpSpPr>
        <p:grpSpPr bwMode="auto">
          <a:xfrm>
            <a:off x="2025512" y="2734812"/>
            <a:ext cx="2346325" cy="571500"/>
            <a:chOff x="3759" y="1622"/>
            <a:chExt cx="1478" cy="360"/>
          </a:xfrm>
        </p:grpSpPr>
        <p:sp>
          <p:nvSpPr>
            <p:cNvPr id="144" name="Line 64">
              <a:extLst>
                <a:ext uri="{FF2B5EF4-FFF2-40B4-BE49-F238E27FC236}">
                  <a16:creationId xmlns:a16="http://schemas.microsoft.com/office/drawing/2014/main" id="{1530CC4E-B289-DB44-8685-B440E2B60DE1}"/>
                </a:ext>
              </a:extLst>
            </p:cNvPr>
            <p:cNvSpPr>
              <a:spLocks noChangeShapeType="1"/>
            </p:cNvSpPr>
            <p:nvPr/>
          </p:nvSpPr>
          <p:spPr bwMode="auto">
            <a:xfrm>
              <a:off x="3759" y="1622"/>
              <a:ext cx="1478" cy="36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5" name="Rectangle 65">
              <a:extLst>
                <a:ext uri="{FF2B5EF4-FFF2-40B4-BE49-F238E27FC236}">
                  <a16:creationId xmlns:a16="http://schemas.microsoft.com/office/drawing/2014/main" id="{FE817F64-FB48-EB47-B984-31AC87976FF4}"/>
                </a:ext>
              </a:extLst>
            </p:cNvPr>
            <p:cNvSpPr>
              <a:spLocks noChangeArrowheads="1"/>
            </p:cNvSpPr>
            <p:nvPr/>
          </p:nvSpPr>
          <p:spPr bwMode="auto">
            <a:xfrm>
              <a:off x="4202" y="1673"/>
              <a:ext cx="548" cy="25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6" name="Text Box 66">
              <a:extLst>
                <a:ext uri="{FF2B5EF4-FFF2-40B4-BE49-F238E27FC236}">
                  <a16:creationId xmlns:a16="http://schemas.microsoft.com/office/drawing/2014/main" id="{F1525CD3-6EAD-8B46-AE7B-D63A2D957330}"/>
                </a:ext>
              </a:extLst>
            </p:cNvPr>
            <p:cNvSpPr txBox="1">
              <a:spLocks noChangeArrowheads="1"/>
            </p:cNvSpPr>
            <p:nvPr/>
          </p:nvSpPr>
          <p:spPr bwMode="auto">
            <a:xfrm>
              <a:off x="3790" y="1706"/>
              <a:ext cx="1437"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Seq=100, 20 bytes of data</a:t>
              </a:r>
            </a:p>
          </p:txBody>
        </p:sp>
      </p:grpSp>
      <p:grpSp>
        <p:nvGrpSpPr>
          <p:cNvPr id="4" name="Group 3">
            <a:extLst>
              <a:ext uri="{FF2B5EF4-FFF2-40B4-BE49-F238E27FC236}">
                <a16:creationId xmlns:a16="http://schemas.microsoft.com/office/drawing/2014/main" id="{AEA8CEC7-4316-034E-9A10-D1758AB5C1E8}"/>
              </a:ext>
            </a:extLst>
          </p:cNvPr>
          <p:cNvGrpSpPr/>
          <p:nvPr/>
        </p:nvGrpSpPr>
        <p:grpSpPr>
          <a:xfrm>
            <a:off x="2030275" y="3011037"/>
            <a:ext cx="2324100" cy="1381125"/>
            <a:chOff x="2030275" y="3011037"/>
            <a:chExt cx="2324100" cy="1381125"/>
          </a:xfrm>
        </p:grpSpPr>
        <p:sp>
          <p:nvSpPr>
            <p:cNvPr id="118" name="Text Box 22">
              <a:extLst>
                <a:ext uri="{FF2B5EF4-FFF2-40B4-BE49-F238E27FC236}">
                  <a16:creationId xmlns:a16="http://schemas.microsoft.com/office/drawing/2014/main" id="{26DC4EAE-1D60-F74E-A59A-4591BEF7DB8A}"/>
                </a:ext>
              </a:extLst>
            </p:cNvPr>
            <p:cNvSpPr txBox="1">
              <a:spLocks noChangeArrowheads="1"/>
            </p:cNvSpPr>
            <p:nvPr/>
          </p:nvSpPr>
          <p:spPr bwMode="auto">
            <a:xfrm>
              <a:off x="2654162" y="3372987"/>
              <a:ext cx="35877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1" i="0" u="none" strike="noStrike" kern="0" cap="none" spc="0" normalizeH="0" baseline="0" noProof="0">
                  <a:ln>
                    <a:noFill/>
                  </a:ln>
                  <a:solidFill>
                    <a:srgbClr val="FF0000"/>
                  </a:solidFill>
                  <a:effectLst/>
                  <a:uLnTx/>
                  <a:uFillTx/>
                  <a:latin typeface="Tahoma" charset="0"/>
                  <a:ea typeface="ＭＳ Ｐゴシック" charset="0"/>
                  <a:cs typeface="+mn-cs"/>
                </a:rPr>
                <a:t>X</a:t>
              </a:r>
            </a:p>
          </p:txBody>
        </p:sp>
        <p:sp>
          <p:nvSpPr>
            <p:cNvPr id="122" name="Line 37">
              <a:extLst>
                <a:ext uri="{FF2B5EF4-FFF2-40B4-BE49-F238E27FC236}">
                  <a16:creationId xmlns:a16="http://schemas.microsoft.com/office/drawing/2014/main" id="{F82F123D-402E-6549-ACF5-E00DB455230B}"/>
                </a:ext>
              </a:extLst>
            </p:cNvPr>
            <p:cNvSpPr>
              <a:spLocks noChangeShapeType="1"/>
            </p:cNvSpPr>
            <p:nvPr/>
          </p:nvSpPr>
          <p:spPr bwMode="auto">
            <a:xfrm flipH="1">
              <a:off x="2917687" y="3011037"/>
              <a:ext cx="1431925" cy="57308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27" name="Group 46">
              <a:extLst>
                <a:ext uri="{FF2B5EF4-FFF2-40B4-BE49-F238E27FC236}">
                  <a16:creationId xmlns:a16="http://schemas.microsoft.com/office/drawing/2014/main" id="{324855DF-61E7-B748-8BCC-0D83D44C7E23}"/>
                </a:ext>
              </a:extLst>
            </p:cNvPr>
            <p:cNvGrpSpPr>
              <a:grpSpLocks/>
            </p:cNvGrpSpPr>
            <p:nvPr/>
          </p:nvGrpSpPr>
          <p:grpSpPr bwMode="auto">
            <a:xfrm>
              <a:off x="2939912" y="3211062"/>
              <a:ext cx="949325" cy="304800"/>
              <a:chOff x="4215" y="2253"/>
              <a:chExt cx="598" cy="192"/>
            </a:xfrm>
          </p:grpSpPr>
          <p:sp>
            <p:nvSpPr>
              <p:cNvPr id="128" name="Rectangle 47">
                <a:extLst>
                  <a:ext uri="{FF2B5EF4-FFF2-40B4-BE49-F238E27FC236}">
                    <a16:creationId xmlns:a16="http://schemas.microsoft.com/office/drawing/2014/main" id="{9FB09B08-6C10-9344-B5F2-19059A82D4DA}"/>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29" name="Text Box 48">
                <a:extLst>
                  <a:ext uri="{FF2B5EF4-FFF2-40B4-BE49-F238E27FC236}">
                    <a16:creationId xmlns:a16="http://schemas.microsoft.com/office/drawing/2014/main" id="{53E02B34-B365-F741-81B4-3CC6B76EE9BD}"/>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grpSp>
        <p:sp>
          <p:nvSpPr>
            <p:cNvPr id="147" name="Line 67">
              <a:extLst>
                <a:ext uri="{FF2B5EF4-FFF2-40B4-BE49-F238E27FC236}">
                  <a16:creationId xmlns:a16="http://schemas.microsoft.com/office/drawing/2014/main" id="{3A9C7800-3C25-D246-B475-A10782D1A42F}"/>
                </a:ext>
              </a:extLst>
            </p:cNvPr>
            <p:cNvSpPr>
              <a:spLocks noChangeShapeType="1"/>
            </p:cNvSpPr>
            <p:nvPr/>
          </p:nvSpPr>
          <p:spPr bwMode="auto">
            <a:xfrm flipH="1">
              <a:off x="2030275" y="3366637"/>
              <a:ext cx="2324100" cy="1025525"/>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48" name="Group 68">
              <a:extLst>
                <a:ext uri="{FF2B5EF4-FFF2-40B4-BE49-F238E27FC236}">
                  <a16:creationId xmlns:a16="http://schemas.microsoft.com/office/drawing/2014/main" id="{17041CF4-B3BE-AC4C-8F4D-F6EFAD312E20}"/>
                </a:ext>
              </a:extLst>
            </p:cNvPr>
            <p:cNvGrpSpPr>
              <a:grpSpLocks/>
            </p:cNvGrpSpPr>
            <p:nvPr/>
          </p:nvGrpSpPr>
          <p:grpSpPr bwMode="auto">
            <a:xfrm>
              <a:off x="2673212" y="3768274"/>
              <a:ext cx="949325" cy="304800"/>
              <a:chOff x="4215" y="2253"/>
              <a:chExt cx="598" cy="192"/>
            </a:xfrm>
          </p:grpSpPr>
          <p:sp>
            <p:nvSpPr>
              <p:cNvPr id="149" name="Rectangle 69">
                <a:extLst>
                  <a:ext uri="{FF2B5EF4-FFF2-40B4-BE49-F238E27FC236}">
                    <a16:creationId xmlns:a16="http://schemas.microsoft.com/office/drawing/2014/main" id="{3AAC76A6-2B0F-6244-8FEC-36E70DA156CD}"/>
                  </a:ext>
                </a:extLst>
              </p:cNvPr>
              <p:cNvSpPr>
                <a:spLocks noChangeArrowheads="1"/>
              </p:cNvSpPr>
              <p:nvPr/>
            </p:nvSpPr>
            <p:spPr bwMode="auto">
              <a:xfrm>
                <a:off x="4265" y="2274"/>
                <a:ext cx="471" cy="15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Text Box 70">
                <a:extLst>
                  <a:ext uri="{FF2B5EF4-FFF2-40B4-BE49-F238E27FC236}">
                    <a16:creationId xmlns:a16="http://schemas.microsoft.com/office/drawing/2014/main" id="{821F7D19-F8C8-AE45-80AF-5153ED6D8304}"/>
                  </a:ext>
                </a:extLst>
              </p:cNvPr>
              <p:cNvSpPr txBox="1">
                <a:spLocks noChangeArrowheads="1"/>
              </p:cNvSpPr>
              <p:nvPr/>
            </p:nvSpPr>
            <p:spPr bwMode="auto">
              <a:xfrm>
                <a:off x="4215" y="2253"/>
                <a:ext cx="598" cy="1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rPr>
                  <a:t>ACK=120</a:t>
                </a:r>
                <a:endParaRPr kumimoji="0" lang="en-US" sz="1000" b="0" i="0" u="none" strike="noStrike" kern="0" cap="none" spc="0" normalizeH="0" baseline="0" noProof="0">
                  <a:ln>
                    <a:noFill/>
                  </a:ln>
                  <a:solidFill>
                    <a:srgbClr val="000000"/>
                  </a:solidFill>
                  <a:effectLst/>
                  <a:uLnTx/>
                  <a:uFillTx/>
                  <a:latin typeface="Times New Roman" charset="0"/>
                  <a:ea typeface="ＭＳ Ｐゴシック" charset="0"/>
                  <a:cs typeface="+mn-cs"/>
                </a:endParaRPr>
              </a:p>
            </p:txBody>
          </p:sp>
        </p:grpSp>
      </p:grpSp>
      <p:grpSp>
        <p:nvGrpSpPr>
          <p:cNvPr id="151" name="Group 84">
            <a:extLst>
              <a:ext uri="{FF2B5EF4-FFF2-40B4-BE49-F238E27FC236}">
                <a16:creationId xmlns:a16="http://schemas.microsoft.com/office/drawing/2014/main" id="{A513F213-614E-9644-8CDB-349CE9C0E465}"/>
              </a:ext>
            </a:extLst>
          </p:cNvPr>
          <p:cNvGrpSpPr>
            <a:grpSpLocks/>
          </p:cNvGrpSpPr>
          <p:nvPr/>
        </p:nvGrpSpPr>
        <p:grpSpPr bwMode="auto">
          <a:xfrm>
            <a:off x="1598475" y="1469574"/>
            <a:ext cx="630237" cy="533400"/>
            <a:chOff x="-44" y="1473"/>
            <a:chExt cx="981" cy="1105"/>
          </a:xfrm>
        </p:grpSpPr>
        <p:pic>
          <p:nvPicPr>
            <p:cNvPr id="152" name="Picture 85" descr="desktop_computer_stylized_medium">
              <a:extLst>
                <a:ext uri="{FF2B5EF4-FFF2-40B4-BE49-F238E27FC236}">
                  <a16:creationId xmlns:a16="http://schemas.microsoft.com/office/drawing/2014/main" id="{9BBAD69B-B04A-1542-BCB4-1BBB280A55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 name="Freeform 86">
              <a:extLst>
                <a:ext uri="{FF2B5EF4-FFF2-40B4-BE49-F238E27FC236}">
                  <a16:creationId xmlns:a16="http://schemas.microsoft.com/office/drawing/2014/main" id="{B7171269-7915-9C4F-B3F9-C51F59FC719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54" name="Group 87">
            <a:extLst>
              <a:ext uri="{FF2B5EF4-FFF2-40B4-BE49-F238E27FC236}">
                <a16:creationId xmlns:a16="http://schemas.microsoft.com/office/drawing/2014/main" id="{C16FC996-18F5-D44A-B06A-968A8827AE39}"/>
              </a:ext>
            </a:extLst>
          </p:cNvPr>
          <p:cNvGrpSpPr>
            <a:grpSpLocks/>
          </p:cNvGrpSpPr>
          <p:nvPr/>
        </p:nvGrpSpPr>
        <p:grpSpPr bwMode="auto">
          <a:xfrm flipH="1">
            <a:off x="4176575" y="1464812"/>
            <a:ext cx="674687" cy="590550"/>
            <a:chOff x="-44" y="1473"/>
            <a:chExt cx="981" cy="1105"/>
          </a:xfrm>
        </p:grpSpPr>
        <p:pic>
          <p:nvPicPr>
            <p:cNvPr id="155" name="Picture 88" descr="desktop_computer_stylized_medium">
              <a:extLst>
                <a:ext uri="{FF2B5EF4-FFF2-40B4-BE49-F238E27FC236}">
                  <a16:creationId xmlns:a16="http://schemas.microsoft.com/office/drawing/2014/main" id="{DD8C1025-5742-124A-A45D-17C092AE9E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6" name="Freeform 89">
              <a:extLst>
                <a:ext uri="{FF2B5EF4-FFF2-40B4-BE49-F238E27FC236}">
                  <a16:creationId xmlns:a16="http://schemas.microsoft.com/office/drawing/2014/main" id="{29DD3896-6A51-A043-8276-55B2A1834ABA}"/>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36" name="Slide Number Placeholder 2">
            <a:extLst>
              <a:ext uri="{FF2B5EF4-FFF2-40B4-BE49-F238E27FC236}">
                <a16:creationId xmlns:a16="http://schemas.microsoft.com/office/drawing/2014/main" id="{F42F4D6B-59A3-9047-BAC8-F69D80AB687A}"/>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86</a:t>
            </a:fld>
            <a:endParaRPr lang="en-US" dirty="0"/>
          </a:p>
        </p:txBody>
      </p:sp>
    </p:spTree>
    <p:extLst>
      <p:ext uri="{BB962C8B-B14F-4D97-AF65-F5344CB8AC3E}">
        <p14:creationId xmlns:p14="http://schemas.microsoft.com/office/powerpoint/2010/main" val="3143968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1"/>
                                        </p:tgtEl>
                                        <p:attrNameLst>
                                          <p:attrName>style.visibility</p:attrName>
                                        </p:attrNameLst>
                                      </p:cBhvr>
                                      <p:to>
                                        <p:strVal val="visible"/>
                                      </p:to>
                                    </p:set>
                                    <p:animEffect transition="in" filter="wipe(left)">
                                      <p:cBhvr>
                                        <p:cTn id="7" dur="500"/>
                                        <p:tgtEl>
                                          <p:spTgt spid="12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25"/>
                                        </p:tgtEl>
                                        <p:attrNameLst>
                                          <p:attrName>style.visibility</p:attrName>
                                        </p:attrNameLst>
                                      </p:cBhvr>
                                      <p:to>
                                        <p:strVal val="visible"/>
                                      </p:to>
                                    </p:set>
                                    <p:animEffect transition="in" filter="wipe(left)">
                                      <p:cBhvr>
                                        <p:cTn id="10" dur="500"/>
                                        <p:tgtEl>
                                          <p:spTgt spid="125"/>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26"/>
                                        </p:tgtEl>
                                        <p:attrNameLst>
                                          <p:attrName>style.visibility</p:attrName>
                                        </p:attrNameLst>
                                      </p:cBhvr>
                                      <p:to>
                                        <p:strVal val="visible"/>
                                      </p:to>
                                    </p:set>
                                    <p:animEffect transition="in" filter="wipe(left)">
                                      <p:cBhvr>
                                        <p:cTn id="13" dur="500"/>
                                        <p:tgtEl>
                                          <p:spTgt spid="126"/>
                                        </p:tgtEl>
                                      </p:cBhvr>
                                    </p:animEffect>
                                  </p:childTnLst>
                                </p:cTn>
                              </p:par>
                              <p:par>
                                <p:cTn id="14" presetID="22" presetClass="entr" presetSubtype="8" fill="hold" nodeType="withEffect">
                                  <p:stCondLst>
                                    <p:cond delay="0"/>
                                  </p:stCondLst>
                                  <p:childTnLst>
                                    <p:set>
                                      <p:cBhvr>
                                        <p:cTn id="15" dur="1" fill="hold">
                                          <p:stCondLst>
                                            <p:cond delay="0"/>
                                          </p:stCondLst>
                                        </p:cTn>
                                        <p:tgtEl>
                                          <p:spTgt spid="143"/>
                                        </p:tgtEl>
                                        <p:attrNameLst>
                                          <p:attrName>style.visibility</p:attrName>
                                        </p:attrNameLst>
                                      </p:cBhvr>
                                      <p:to>
                                        <p:strVal val="visible"/>
                                      </p:to>
                                    </p:set>
                                    <p:animEffect transition="in" filter="wipe(left)">
                                      <p:cBhvr>
                                        <p:cTn id="16" dur="500"/>
                                        <p:tgtEl>
                                          <p:spTgt spid="143"/>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right)">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animBg="1"/>
      <p:bldP spid="125" grpId="0" animBg="1"/>
      <p:bldP spid="126"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fast retransmit</a:t>
            </a:r>
            <a:endParaRPr lang="en-US" sz="4400" b="0" dirty="0"/>
          </a:p>
        </p:txBody>
      </p:sp>
      <p:sp>
        <p:nvSpPr>
          <p:cNvPr id="62" name="Line 10">
            <a:extLst>
              <a:ext uri="{FF2B5EF4-FFF2-40B4-BE49-F238E27FC236}">
                <a16:creationId xmlns:a16="http://schemas.microsoft.com/office/drawing/2014/main" id="{D5DBB1B8-3A7B-2149-A7A5-727E44799BF4}"/>
              </a:ext>
            </a:extLst>
          </p:cNvPr>
          <p:cNvSpPr>
            <a:spLocks noChangeShapeType="1"/>
          </p:cNvSpPr>
          <p:nvPr/>
        </p:nvSpPr>
        <p:spPr bwMode="auto">
          <a:xfrm flipH="1">
            <a:off x="7137251" y="1928015"/>
            <a:ext cx="0" cy="4413474"/>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 name="Line 11">
            <a:extLst>
              <a:ext uri="{FF2B5EF4-FFF2-40B4-BE49-F238E27FC236}">
                <a16:creationId xmlns:a16="http://schemas.microsoft.com/office/drawing/2014/main" id="{689C7DF6-5B6C-F34C-B350-3B553A4C7C71}"/>
              </a:ext>
            </a:extLst>
          </p:cNvPr>
          <p:cNvSpPr>
            <a:spLocks noChangeShapeType="1"/>
          </p:cNvSpPr>
          <p:nvPr/>
        </p:nvSpPr>
        <p:spPr bwMode="auto">
          <a:xfrm>
            <a:off x="10614518" y="2016469"/>
            <a:ext cx="14666" cy="43250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4" name="Text Box 34">
            <a:extLst>
              <a:ext uri="{FF2B5EF4-FFF2-40B4-BE49-F238E27FC236}">
                <a16:creationId xmlns:a16="http://schemas.microsoft.com/office/drawing/2014/main" id="{7F373F6A-C03C-9348-95D5-6812428E4AB9}"/>
              </a:ext>
            </a:extLst>
          </p:cNvPr>
          <p:cNvSpPr txBox="1">
            <a:spLocks noChangeArrowheads="1"/>
          </p:cNvSpPr>
          <p:nvPr/>
        </p:nvSpPr>
        <p:spPr bwMode="auto">
          <a:xfrm>
            <a:off x="9960336" y="1045159"/>
            <a:ext cx="1069083" cy="39067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B</a:t>
            </a:r>
          </a:p>
        </p:txBody>
      </p:sp>
      <p:sp>
        <p:nvSpPr>
          <p:cNvPr id="75" name="Text Box 38">
            <a:extLst>
              <a:ext uri="{FF2B5EF4-FFF2-40B4-BE49-F238E27FC236}">
                <a16:creationId xmlns:a16="http://schemas.microsoft.com/office/drawing/2014/main" id="{DAC7237E-4C51-2843-8070-FFEA26334B0E}"/>
              </a:ext>
            </a:extLst>
          </p:cNvPr>
          <p:cNvSpPr txBox="1">
            <a:spLocks noChangeArrowheads="1"/>
          </p:cNvSpPr>
          <p:nvPr/>
        </p:nvSpPr>
        <p:spPr bwMode="auto">
          <a:xfrm>
            <a:off x="6733327" y="1065430"/>
            <a:ext cx="1073474" cy="39067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Host A</a:t>
            </a:r>
          </a:p>
        </p:txBody>
      </p:sp>
      <p:grpSp>
        <p:nvGrpSpPr>
          <p:cNvPr id="80" name="Group 78">
            <a:extLst>
              <a:ext uri="{FF2B5EF4-FFF2-40B4-BE49-F238E27FC236}">
                <a16:creationId xmlns:a16="http://schemas.microsoft.com/office/drawing/2014/main" id="{BFB3AB37-E716-1346-A8BA-2EFF122E1DFB}"/>
              </a:ext>
            </a:extLst>
          </p:cNvPr>
          <p:cNvGrpSpPr>
            <a:grpSpLocks/>
          </p:cNvGrpSpPr>
          <p:nvPr/>
        </p:nvGrpSpPr>
        <p:grpSpPr bwMode="auto">
          <a:xfrm>
            <a:off x="6606003" y="2250502"/>
            <a:ext cx="548811" cy="4090987"/>
            <a:chOff x="397" y="868"/>
            <a:chExt cx="250" cy="2220"/>
          </a:xfrm>
        </p:grpSpPr>
        <p:sp>
          <p:nvSpPr>
            <p:cNvPr id="81" name="Text Box 50">
              <a:extLst>
                <a:ext uri="{FF2B5EF4-FFF2-40B4-BE49-F238E27FC236}">
                  <a16:creationId xmlns:a16="http://schemas.microsoft.com/office/drawing/2014/main" id="{20D2BEC4-83BC-594C-9709-4963DF5C652E}"/>
                </a:ext>
              </a:extLst>
            </p:cNvPr>
            <p:cNvSpPr txBox="1">
              <a:spLocks noChangeArrowheads="1"/>
            </p:cNvSpPr>
            <p:nvPr/>
          </p:nvSpPr>
          <p:spPr bwMode="auto">
            <a:xfrm rot="10800000">
              <a:off x="397" y="1778"/>
              <a:ext cx="250" cy="43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eaVert"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timeout</a:t>
              </a:r>
            </a:p>
          </p:txBody>
        </p:sp>
        <p:grpSp>
          <p:nvGrpSpPr>
            <p:cNvPr id="82" name="Group 51">
              <a:extLst>
                <a:ext uri="{FF2B5EF4-FFF2-40B4-BE49-F238E27FC236}">
                  <a16:creationId xmlns:a16="http://schemas.microsoft.com/office/drawing/2014/main" id="{EDCC85C1-CBD8-CF48-BE14-AB550ACC9CD9}"/>
                </a:ext>
              </a:extLst>
            </p:cNvPr>
            <p:cNvGrpSpPr>
              <a:grpSpLocks/>
            </p:cNvGrpSpPr>
            <p:nvPr/>
          </p:nvGrpSpPr>
          <p:grpSpPr bwMode="auto">
            <a:xfrm>
              <a:off x="488" y="868"/>
              <a:ext cx="66" cy="893"/>
              <a:chOff x="3099" y="1749"/>
              <a:chExt cx="66" cy="320"/>
            </a:xfrm>
          </p:grpSpPr>
          <p:sp>
            <p:nvSpPr>
              <p:cNvPr id="86" name="Line 52">
                <a:extLst>
                  <a:ext uri="{FF2B5EF4-FFF2-40B4-BE49-F238E27FC236}">
                    <a16:creationId xmlns:a16="http://schemas.microsoft.com/office/drawing/2014/main" id="{F5C3CCA7-42E1-5E4B-B134-3ADAAE25F478}"/>
                  </a:ext>
                </a:extLst>
              </p:cNvPr>
              <p:cNvSpPr>
                <a:spLocks noChangeShapeType="1"/>
              </p:cNvSpPr>
              <p:nvPr/>
            </p:nvSpPr>
            <p:spPr bwMode="auto">
              <a:xfrm flipV="1">
                <a:off x="3129"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Line 53">
                <a:extLst>
                  <a:ext uri="{FF2B5EF4-FFF2-40B4-BE49-F238E27FC236}">
                    <a16:creationId xmlns:a16="http://schemas.microsoft.com/office/drawing/2014/main" id="{8E5A8D16-FBBC-D14E-8BAD-251BDDCBBDB1}"/>
                  </a:ext>
                </a:extLst>
              </p:cNvPr>
              <p:cNvSpPr>
                <a:spLocks noChangeShapeType="1"/>
              </p:cNvSpPr>
              <p:nvPr/>
            </p:nvSpPr>
            <p:spPr bwMode="auto">
              <a:xfrm>
                <a:off x="3099"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83" name="Group 54">
              <a:extLst>
                <a:ext uri="{FF2B5EF4-FFF2-40B4-BE49-F238E27FC236}">
                  <a16:creationId xmlns:a16="http://schemas.microsoft.com/office/drawing/2014/main" id="{21D50596-28D4-5A43-9FB1-7BBC7387FCE9}"/>
                </a:ext>
              </a:extLst>
            </p:cNvPr>
            <p:cNvGrpSpPr>
              <a:grpSpLocks/>
            </p:cNvGrpSpPr>
            <p:nvPr/>
          </p:nvGrpSpPr>
          <p:grpSpPr bwMode="auto">
            <a:xfrm rot="10800000">
              <a:off x="485" y="2224"/>
              <a:ext cx="66" cy="864"/>
              <a:chOff x="3099" y="1749"/>
              <a:chExt cx="66" cy="320"/>
            </a:xfrm>
          </p:grpSpPr>
          <p:sp>
            <p:nvSpPr>
              <p:cNvPr id="84" name="Line 55">
                <a:extLst>
                  <a:ext uri="{FF2B5EF4-FFF2-40B4-BE49-F238E27FC236}">
                    <a16:creationId xmlns:a16="http://schemas.microsoft.com/office/drawing/2014/main" id="{80D32A34-44D9-C043-A214-A031ADF68922}"/>
                  </a:ext>
                </a:extLst>
              </p:cNvPr>
              <p:cNvSpPr>
                <a:spLocks noChangeShapeType="1"/>
              </p:cNvSpPr>
              <p:nvPr/>
            </p:nvSpPr>
            <p:spPr bwMode="auto">
              <a:xfrm flipV="1">
                <a:off x="3132" y="1749"/>
                <a:ext cx="0" cy="320"/>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5" name="Line 56">
                <a:extLst>
                  <a:ext uri="{FF2B5EF4-FFF2-40B4-BE49-F238E27FC236}">
                    <a16:creationId xmlns:a16="http://schemas.microsoft.com/office/drawing/2014/main" id="{AE50FFCD-888F-5F49-95EA-1422F4F92DA1}"/>
                  </a:ext>
                </a:extLst>
              </p:cNvPr>
              <p:cNvSpPr>
                <a:spLocks noChangeShapeType="1"/>
              </p:cNvSpPr>
              <p:nvPr/>
            </p:nvSpPr>
            <p:spPr bwMode="auto">
              <a:xfrm>
                <a:off x="3106" y="1752"/>
                <a:ext cx="66"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5" name="Group 4">
            <a:extLst>
              <a:ext uri="{FF2B5EF4-FFF2-40B4-BE49-F238E27FC236}">
                <a16:creationId xmlns:a16="http://schemas.microsoft.com/office/drawing/2014/main" id="{DFEC346A-D192-A745-962D-2F7187BE2EBA}"/>
              </a:ext>
            </a:extLst>
          </p:cNvPr>
          <p:cNvGrpSpPr/>
          <p:nvPr/>
        </p:nvGrpSpPr>
        <p:grpSpPr>
          <a:xfrm>
            <a:off x="7013299" y="3003106"/>
            <a:ext cx="3612455" cy="2092660"/>
            <a:chOff x="7013299" y="3003106"/>
            <a:chExt cx="3612455" cy="2092660"/>
          </a:xfrm>
        </p:grpSpPr>
        <p:sp>
          <p:nvSpPr>
            <p:cNvPr id="64" name="Line 12">
              <a:extLst>
                <a:ext uri="{FF2B5EF4-FFF2-40B4-BE49-F238E27FC236}">
                  <a16:creationId xmlns:a16="http://schemas.microsoft.com/office/drawing/2014/main" id="{95AEFD21-3019-6045-8B8C-F134C817BFAE}"/>
                </a:ext>
              </a:extLst>
            </p:cNvPr>
            <p:cNvSpPr>
              <a:spLocks noChangeShapeType="1"/>
            </p:cNvSpPr>
            <p:nvPr/>
          </p:nvSpPr>
          <p:spPr bwMode="auto">
            <a:xfrm flipH="1">
              <a:off x="7124339" y="3003106"/>
              <a:ext cx="3483853" cy="939821"/>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8" name="Line 17">
              <a:extLst>
                <a:ext uri="{FF2B5EF4-FFF2-40B4-BE49-F238E27FC236}">
                  <a16:creationId xmlns:a16="http://schemas.microsoft.com/office/drawing/2014/main" id="{D424C827-C61B-5F47-A8EF-11555EB430C0}"/>
                </a:ext>
              </a:extLst>
            </p:cNvPr>
            <p:cNvSpPr>
              <a:spLocks noChangeShapeType="1"/>
            </p:cNvSpPr>
            <p:nvPr/>
          </p:nvSpPr>
          <p:spPr bwMode="auto">
            <a:xfrm flipH="1">
              <a:off x="7126535" y="3495131"/>
              <a:ext cx="3499219" cy="96377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9" name="Line 18">
              <a:extLst>
                <a:ext uri="{FF2B5EF4-FFF2-40B4-BE49-F238E27FC236}">
                  <a16:creationId xmlns:a16="http://schemas.microsoft.com/office/drawing/2014/main" id="{E299C9DA-59E0-D740-8F25-10DD099B646A}"/>
                </a:ext>
              </a:extLst>
            </p:cNvPr>
            <p:cNvSpPr>
              <a:spLocks noChangeShapeType="1"/>
            </p:cNvSpPr>
            <p:nvPr/>
          </p:nvSpPr>
          <p:spPr bwMode="auto">
            <a:xfrm flipH="1">
              <a:off x="7137252" y="3785544"/>
              <a:ext cx="3466289" cy="10301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0" name="Line 19">
              <a:extLst>
                <a:ext uri="{FF2B5EF4-FFF2-40B4-BE49-F238E27FC236}">
                  <a16:creationId xmlns:a16="http://schemas.microsoft.com/office/drawing/2014/main" id="{5BBCCA9A-EE48-4F4D-B1C7-EAC125089125}"/>
                </a:ext>
              </a:extLst>
            </p:cNvPr>
            <p:cNvSpPr>
              <a:spLocks noChangeShapeType="1"/>
            </p:cNvSpPr>
            <p:nvPr/>
          </p:nvSpPr>
          <p:spPr bwMode="auto">
            <a:xfrm flipH="1">
              <a:off x="7137252" y="4050906"/>
              <a:ext cx="3450923" cy="1044860"/>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9" name="Text Box 43">
              <a:extLst>
                <a:ext uri="{FF2B5EF4-FFF2-40B4-BE49-F238E27FC236}">
                  <a16:creationId xmlns:a16="http://schemas.microsoft.com/office/drawing/2014/main" id="{239E35BD-73CE-0B47-977F-0F2E0F1170FF}"/>
                </a:ext>
              </a:extLst>
            </p:cNvPr>
            <p:cNvSpPr txBox="1">
              <a:spLocks noChangeArrowheads="1"/>
            </p:cNvSpPr>
            <p:nvPr/>
          </p:nvSpPr>
          <p:spPr bwMode="auto">
            <a:xfrm rot="20736981">
              <a:off x="7013299" y="3540991"/>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90" name="Text Box 67">
              <a:extLst>
                <a:ext uri="{FF2B5EF4-FFF2-40B4-BE49-F238E27FC236}">
                  <a16:creationId xmlns:a16="http://schemas.microsoft.com/office/drawing/2014/main" id="{0D263B80-AF59-D348-84FD-932DC45167E5}"/>
                </a:ext>
              </a:extLst>
            </p:cNvPr>
            <p:cNvSpPr txBox="1">
              <a:spLocks noChangeArrowheads="1"/>
            </p:cNvSpPr>
            <p:nvPr/>
          </p:nvSpPr>
          <p:spPr bwMode="auto">
            <a:xfrm rot="20635106">
              <a:off x="7025762" y="4030047"/>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93" name="Text Box 74">
              <a:extLst>
                <a:ext uri="{FF2B5EF4-FFF2-40B4-BE49-F238E27FC236}">
                  <a16:creationId xmlns:a16="http://schemas.microsoft.com/office/drawing/2014/main" id="{8EFF23A0-366A-E64A-A6E3-90FD7CB3D7C0}"/>
                </a:ext>
              </a:extLst>
            </p:cNvPr>
            <p:cNvSpPr txBox="1">
              <a:spLocks noChangeArrowheads="1"/>
            </p:cNvSpPr>
            <p:nvPr/>
          </p:nvSpPr>
          <p:spPr bwMode="auto">
            <a:xfrm rot="20657108">
              <a:off x="7017491" y="4400415"/>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sp>
          <p:nvSpPr>
            <p:cNvPr id="96" name="Text Box 77">
              <a:extLst>
                <a:ext uri="{FF2B5EF4-FFF2-40B4-BE49-F238E27FC236}">
                  <a16:creationId xmlns:a16="http://schemas.microsoft.com/office/drawing/2014/main" id="{589E2F0E-5EA2-944C-B543-F8CCDFFE3457}"/>
                </a:ext>
              </a:extLst>
            </p:cNvPr>
            <p:cNvSpPr txBox="1">
              <a:spLocks noChangeArrowheads="1"/>
            </p:cNvSpPr>
            <p:nvPr/>
          </p:nvSpPr>
          <p:spPr bwMode="auto">
            <a:xfrm rot="20628354">
              <a:off x="7020313" y="4687228"/>
              <a:ext cx="1312756" cy="35381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charset="0"/>
                  <a:ea typeface="ＭＳ Ｐゴシック" charset="0"/>
                  <a:cs typeface="+mn-cs"/>
                </a:rPr>
                <a:t>ACK=100</a:t>
              </a:r>
              <a:endParaRPr kumimoji="0" lang="en-US" sz="1000" b="0" i="0" u="none" strike="noStrike" kern="0" cap="none" spc="0" normalizeH="0" baseline="0" noProof="0" dirty="0">
                <a:ln>
                  <a:noFill/>
                </a:ln>
                <a:solidFill>
                  <a:srgbClr val="000000"/>
                </a:solidFill>
                <a:effectLst/>
                <a:uLnTx/>
                <a:uFillTx/>
                <a:latin typeface="Times New Roman" charset="0"/>
                <a:ea typeface="ＭＳ Ｐゴシック" charset="0"/>
                <a:cs typeface="+mn-cs"/>
              </a:endParaRPr>
            </a:p>
          </p:txBody>
        </p:sp>
      </p:grpSp>
      <p:sp>
        <p:nvSpPr>
          <p:cNvPr id="97" name="Rectangle 84">
            <a:extLst>
              <a:ext uri="{FF2B5EF4-FFF2-40B4-BE49-F238E27FC236}">
                <a16:creationId xmlns:a16="http://schemas.microsoft.com/office/drawing/2014/main" id="{DDC13008-E549-D946-9386-1DAF70895444}"/>
              </a:ext>
            </a:extLst>
          </p:cNvPr>
          <p:cNvSpPr>
            <a:spLocks noChangeArrowheads="1"/>
          </p:cNvSpPr>
          <p:nvPr/>
        </p:nvSpPr>
        <p:spPr bwMode="auto">
          <a:xfrm>
            <a:off x="7435805" y="2563776"/>
            <a:ext cx="1047131" cy="26167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 name="Group 3">
            <a:extLst>
              <a:ext uri="{FF2B5EF4-FFF2-40B4-BE49-F238E27FC236}">
                <a16:creationId xmlns:a16="http://schemas.microsoft.com/office/drawing/2014/main" id="{A410A887-ABC6-3C43-BE7B-AF0C2FBB6C93}"/>
              </a:ext>
            </a:extLst>
          </p:cNvPr>
          <p:cNvGrpSpPr/>
          <p:nvPr/>
        </p:nvGrpSpPr>
        <p:grpSpPr>
          <a:xfrm>
            <a:off x="7137252" y="2219051"/>
            <a:ext cx="3503609" cy="1809741"/>
            <a:chOff x="7137252" y="2219051"/>
            <a:chExt cx="3503609" cy="1809741"/>
          </a:xfrm>
        </p:grpSpPr>
        <p:sp>
          <p:nvSpPr>
            <p:cNvPr id="60" name="Line 3">
              <a:extLst>
                <a:ext uri="{FF2B5EF4-FFF2-40B4-BE49-F238E27FC236}">
                  <a16:creationId xmlns:a16="http://schemas.microsoft.com/office/drawing/2014/main" id="{2DDEC3DE-B6A8-CB4A-8854-325CA53758C5}"/>
                </a:ext>
              </a:extLst>
            </p:cNvPr>
            <p:cNvSpPr>
              <a:spLocks noChangeShapeType="1"/>
            </p:cNvSpPr>
            <p:nvPr/>
          </p:nvSpPr>
          <p:spPr bwMode="auto">
            <a:xfrm>
              <a:off x="7137252" y="2281830"/>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 name="Line 9">
              <a:extLst>
                <a:ext uri="{FF2B5EF4-FFF2-40B4-BE49-F238E27FC236}">
                  <a16:creationId xmlns:a16="http://schemas.microsoft.com/office/drawing/2014/main" id="{7443982D-7E67-3541-8BDB-FB3F54B4C262}"/>
                </a:ext>
              </a:extLst>
            </p:cNvPr>
            <p:cNvSpPr>
              <a:spLocks noChangeShapeType="1"/>
            </p:cNvSpPr>
            <p:nvPr/>
          </p:nvSpPr>
          <p:spPr bwMode="auto">
            <a:xfrm>
              <a:off x="7137252" y="2547191"/>
              <a:ext cx="2430134" cy="48096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5" name="Line 14">
              <a:extLst>
                <a:ext uri="{FF2B5EF4-FFF2-40B4-BE49-F238E27FC236}">
                  <a16:creationId xmlns:a16="http://schemas.microsoft.com/office/drawing/2014/main" id="{45E4DCDF-3370-7840-AFF3-2F4DBC2FB6CD}"/>
                </a:ext>
              </a:extLst>
            </p:cNvPr>
            <p:cNvSpPr>
              <a:spLocks noChangeShapeType="1"/>
            </p:cNvSpPr>
            <p:nvPr/>
          </p:nvSpPr>
          <p:spPr bwMode="auto">
            <a:xfrm>
              <a:off x="7137252" y="2812553"/>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6" name="Line 15">
              <a:extLst>
                <a:ext uri="{FF2B5EF4-FFF2-40B4-BE49-F238E27FC236}">
                  <a16:creationId xmlns:a16="http://schemas.microsoft.com/office/drawing/2014/main" id="{99432412-7F47-DD4A-A770-DACE51980B08}"/>
                </a:ext>
              </a:extLst>
            </p:cNvPr>
            <p:cNvSpPr>
              <a:spLocks noChangeShapeType="1"/>
            </p:cNvSpPr>
            <p:nvPr/>
          </p:nvSpPr>
          <p:spPr bwMode="auto">
            <a:xfrm>
              <a:off x="7137252" y="3343275"/>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7" name="Line 16">
              <a:extLst>
                <a:ext uri="{FF2B5EF4-FFF2-40B4-BE49-F238E27FC236}">
                  <a16:creationId xmlns:a16="http://schemas.microsoft.com/office/drawing/2014/main" id="{D5993C48-F14C-2044-846C-9FEC391300A9}"/>
                </a:ext>
              </a:extLst>
            </p:cNvPr>
            <p:cNvSpPr>
              <a:spLocks noChangeShapeType="1"/>
            </p:cNvSpPr>
            <p:nvPr/>
          </p:nvSpPr>
          <p:spPr bwMode="auto">
            <a:xfrm>
              <a:off x="7137252" y="3077914"/>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71" name="Text Box 20">
              <a:extLst>
                <a:ext uri="{FF2B5EF4-FFF2-40B4-BE49-F238E27FC236}">
                  <a16:creationId xmlns:a16="http://schemas.microsoft.com/office/drawing/2014/main" id="{E876EFCF-EFAF-7745-82C0-69510059A681}"/>
                </a:ext>
              </a:extLst>
            </p:cNvPr>
            <p:cNvSpPr txBox="1">
              <a:spLocks noChangeArrowheads="1"/>
            </p:cNvSpPr>
            <p:nvPr/>
          </p:nvSpPr>
          <p:spPr bwMode="auto">
            <a:xfrm>
              <a:off x="9451039" y="2740684"/>
              <a:ext cx="390753" cy="53072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a:ln>
                    <a:noFill/>
                  </a:ln>
                  <a:solidFill>
                    <a:srgbClr val="FF0000"/>
                  </a:solidFill>
                  <a:effectLst/>
                  <a:uLnTx/>
                  <a:uFillTx/>
                  <a:latin typeface="Arial" charset="0"/>
                  <a:ea typeface="ＭＳ Ｐゴシック" charset="0"/>
                  <a:cs typeface="+mn-cs"/>
                </a:rPr>
                <a:t>X</a:t>
              </a:r>
              <a:endParaRPr kumimoji="0" lang="en-US" sz="1000" b="0" i="0" u="none" strike="noStrike" kern="1200" cap="none" spc="0" normalizeH="0" baseline="0" noProof="0">
                <a:ln>
                  <a:noFill/>
                </a:ln>
                <a:solidFill>
                  <a:srgbClr val="000000"/>
                </a:solidFill>
                <a:effectLst/>
                <a:uLnTx/>
                <a:uFillTx/>
                <a:latin typeface="Times New Roman" charset="0"/>
                <a:ea typeface="ＭＳ Ｐゴシック" charset="0"/>
                <a:cs typeface="+mn-cs"/>
              </a:endParaRPr>
            </a:p>
          </p:txBody>
        </p:sp>
        <p:sp>
          <p:nvSpPr>
            <p:cNvPr id="76" name="Text Box 40">
              <a:extLst>
                <a:ext uri="{FF2B5EF4-FFF2-40B4-BE49-F238E27FC236}">
                  <a16:creationId xmlns:a16="http://schemas.microsoft.com/office/drawing/2014/main" id="{9B99FD84-14B7-6845-8B4C-03596E083BDE}"/>
                </a:ext>
              </a:extLst>
            </p:cNvPr>
            <p:cNvSpPr txBox="1">
              <a:spLocks noChangeArrowheads="1"/>
            </p:cNvSpPr>
            <p:nvPr/>
          </p:nvSpPr>
          <p:spPr bwMode="auto">
            <a:xfrm rot="584648">
              <a:off x="7273253" y="2219051"/>
              <a:ext cx="2122193" cy="307777"/>
            </a:xfrm>
            <a:prstGeom prst="rect">
              <a:avLst/>
            </a:prstGeom>
            <a:no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Seq=92, 8 bytes of data</a:t>
              </a:r>
            </a:p>
          </p:txBody>
        </p:sp>
        <p:sp>
          <p:nvSpPr>
            <p:cNvPr id="98" name="Text Box 83">
              <a:extLst>
                <a:ext uri="{FF2B5EF4-FFF2-40B4-BE49-F238E27FC236}">
                  <a16:creationId xmlns:a16="http://schemas.microsoft.com/office/drawing/2014/main" id="{677E8A81-661D-AA46-A7ED-6BC634EAB244}"/>
                </a:ext>
              </a:extLst>
            </p:cNvPr>
            <p:cNvSpPr txBox="1">
              <a:spLocks noChangeArrowheads="1"/>
            </p:cNvSpPr>
            <p:nvPr/>
          </p:nvSpPr>
          <p:spPr bwMode="auto">
            <a:xfrm rot="665764">
              <a:off x="7287508" y="2545419"/>
              <a:ext cx="2313691" cy="307777"/>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Seq=100, 20 bytes of data</a:t>
              </a:r>
            </a:p>
          </p:txBody>
        </p:sp>
      </p:grpSp>
      <p:grpSp>
        <p:nvGrpSpPr>
          <p:cNvPr id="8" name="Group 7">
            <a:extLst>
              <a:ext uri="{FF2B5EF4-FFF2-40B4-BE49-F238E27FC236}">
                <a16:creationId xmlns:a16="http://schemas.microsoft.com/office/drawing/2014/main" id="{13A0E61A-342C-6348-8A8F-CA25838E85CE}"/>
              </a:ext>
            </a:extLst>
          </p:cNvPr>
          <p:cNvGrpSpPr/>
          <p:nvPr/>
        </p:nvGrpSpPr>
        <p:grpSpPr>
          <a:xfrm>
            <a:off x="6842436" y="5132585"/>
            <a:ext cx="3833549" cy="696610"/>
            <a:chOff x="6842436" y="5132585"/>
            <a:chExt cx="3833549" cy="696610"/>
          </a:xfrm>
        </p:grpSpPr>
        <p:sp>
          <p:nvSpPr>
            <p:cNvPr id="72" name="Line 24">
              <a:extLst>
                <a:ext uri="{FF2B5EF4-FFF2-40B4-BE49-F238E27FC236}">
                  <a16:creationId xmlns:a16="http://schemas.microsoft.com/office/drawing/2014/main" id="{A22F562A-B278-CF40-B0A2-08D7E895698A}"/>
                </a:ext>
              </a:extLst>
            </p:cNvPr>
            <p:cNvSpPr>
              <a:spLocks noChangeShapeType="1"/>
            </p:cNvSpPr>
            <p:nvPr/>
          </p:nvSpPr>
          <p:spPr bwMode="auto">
            <a:xfrm>
              <a:off x="7172376" y="5143678"/>
              <a:ext cx="3503609" cy="685517"/>
            </a:xfrm>
            <a:prstGeom prst="line">
              <a:avLst/>
            </a:prstGeom>
            <a:noFill/>
            <a:ln w="28575">
              <a:solidFill>
                <a:srgbClr val="3333CC"/>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 name="Rectangle 85">
              <a:extLst>
                <a:ext uri="{FF2B5EF4-FFF2-40B4-BE49-F238E27FC236}">
                  <a16:creationId xmlns:a16="http://schemas.microsoft.com/office/drawing/2014/main" id="{C18ABD18-73AE-1540-89A2-73F2330E4BCD}"/>
                </a:ext>
              </a:extLst>
            </p:cNvPr>
            <p:cNvSpPr>
              <a:spLocks noChangeArrowheads="1"/>
            </p:cNvSpPr>
            <p:nvPr/>
          </p:nvSpPr>
          <p:spPr bwMode="auto">
            <a:xfrm>
              <a:off x="7408171" y="5224724"/>
              <a:ext cx="1047131" cy="26167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 name="Text Box 86">
              <a:extLst>
                <a:ext uri="{FF2B5EF4-FFF2-40B4-BE49-F238E27FC236}">
                  <a16:creationId xmlns:a16="http://schemas.microsoft.com/office/drawing/2014/main" id="{DDF60828-DFE2-734F-A384-4D3CA07DDADD}"/>
                </a:ext>
              </a:extLst>
            </p:cNvPr>
            <p:cNvSpPr txBox="1">
              <a:spLocks noChangeArrowheads="1"/>
            </p:cNvSpPr>
            <p:nvPr/>
          </p:nvSpPr>
          <p:spPr bwMode="auto">
            <a:xfrm>
              <a:off x="6842436" y="5132585"/>
              <a:ext cx="3154565" cy="353815"/>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Seq=100, 20 bytes of data</a:t>
              </a:r>
            </a:p>
          </p:txBody>
        </p:sp>
      </p:grpSp>
      <p:grpSp>
        <p:nvGrpSpPr>
          <p:cNvPr id="101" name="Group 93">
            <a:extLst>
              <a:ext uri="{FF2B5EF4-FFF2-40B4-BE49-F238E27FC236}">
                <a16:creationId xmlns:a16="http://schemas.microsoft.com/office/drawing/2014/main" id="{90980625-BCFD-F546-BD95-6CC80FC48859}"/>
              </a:ext>
            </a:extLst>
          </p:cNvPr>
          <p:cNvGrpSpPr>
            <a:grpSpLocks/>
          </p:cNvGrpSpPr>
          <p:nvPr/>
        </p:nvGrpSpPr>
        <p:grpSpPr bwMode="auto">
          <a:xfrm>
            <a:off x="6608198" y="1343690"/>
            <a:ext cx="810044" cy="619176"/>
            <a:chOff x="-44" y="1473"/>
            <a:chExt cx="981" cy="1105"/>
          </a:xfrm>
        </p:grpSpPr>
        <p:pic>
          <p:nvPicPr>
            <p:cNvPr id="102" name="Picture 94" descr="desktop_computer_stylized_medium">
              <a:extLst>
                <a:ext uri="{FF2B5EF4-FFF2-40B4-BE49-F238E27FC236}">
                  <a16:creationId xmlns:a16="http://schemas.microsoft.com/office/drawing/2014/main" id="{6FD17C8F-7985-B64F-82A4-84E39A7C70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 name="Freeform 95">
              <a:extLst>
                <a:ext uri="{FF2B5EF4-FFF2-40B4-BE49-F238E27FC236}">
                  <a16:creationId xmlns:a16="http://schemas.microsoft.com/office/drawing/2014/main" id="{F7BDE405-F464-BB4E-8D0F-F82DE05FCBE3}"/>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04" name="Group 96">
            <a:extLst>
              <a:ext uri="{FF2B5EF4-FFF2-40B4-BE49-F238E27FC236}">
                <a16:creationId xmlns:a16="http://schemas.microsoft.com/office/drawing/2014/main" id="{30D13886-717C-5C49-84EB-DD7C28AC75E9}"/>
              </a:ext>
            </a:extLst>
          </p:cNvPr>
          <p:cNvGrpSpPr>
            <a:grpSpLocks/>
          </p:cNvGrpSpPr>
          <p:nvPr/>
        </p:nvGrpSpPr>
        <p:grpSpPr bwMode="auto">
          <a:xfrm flipH="1">
            <a:off x="10328620" y="1375018"/>
            <a:ext cx="749093" cy="672617"/>
            <a:chOff x="-44" y="1473"/>
            <a:chExt cx="981" cy="1105"/>
          </a:xfrm>
        </p:grpSpPr>
        <p:pic>
          <p:nvPicPr>
            <p:cNvPr id="105" name="Picture 97" descr="desktop_computer_stylized_medium">
              <a:extLst>
                <a:ext uri="{FF2B5EF4-FFF2-40B4-BE49-F238E27FC236}">
                  <a16:creationId xmlns:a16="http://schemas.microsoft.com/office/drawing/2014/main" id="{5EB3C43B-1013-9A41-8AA9-8D6C5A2815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 name="Freeform 98">
              <a:extLst>
                <a:ext uri="{FF2B5EF4-FFF2-40B4-BE49-F238E27FC236}">
                  <a16:creationId xmlns:a16="http://schemas.microsoft.com/office/drawing/2014/main" id="{1D800635-1037-4C4C-A3B0-794CE30A5042}"/>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7" name="Group 6">
            <a:extLst>
              <a:ext uri="{FF2B5EF4-FFF2-40B4-BE49-F238E27FC236}">
                <a16:creationId xmlns:a16="http://schemas.microsoft.com/office/drawing/2014/main" id="{96BABFE7-C970-8E4B-A16C-A7D788B9DA23}"/>
              </a:ext>
            </a:extLst>
          </p:cNvPr>
          <p:cNvGrpSpPr/>
          <p:nvPr/>
        </p:nvGrpSpPr>
        <p:grpSpPr>
          <a:xfrm>
            <a:off x="1803400" y="4591050"/>
            <a:ext cx="5319534" cy="1606314"/>
            <a:chOff x="1803400" y="4591050"/>
            <a:chExt cx="5319534" cy="1606314"/>
          </a:xfrm>
        </p:grpSpPr>
        <p:pic>
          <p:nvPicPr>
            <p:cNvPr id="52" name="Picture 2" descr="Image result for light bulb icon">
              <a:extLst>
                <a:ext uri="{FF2B5EF4-FFF2-40B4-BE49-F238E27FC236}">
                  <a16:creationId xmlns:a16="http://schemas.microsoft.com/office/drawing/2014/main" id="{F30DA35F-A671-6D4D-9DD4-D0D5E13E1A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3400" y="4591050"/>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73" name="Text Box 29">
              <a:extLst>
                <a:ext uri="{FF2B5EF4-FFF2-40B4-BE49-F238E27FC236}">
                  <a16:creationId xmlns:a16="http://schemas.microsoft.com/office/drawing/2014/main" id="{34AAC8DC-F059-7445-99BF-80AECC3E6614}"/>
                </a:ext>
              </a:extLst>
            </p:cNvPr>
            <p:cNvSpPr txBox="1">
              <a:spLocks noChangeArrowheads="1"/>
            </p:cNvSpPr>
            <p:nvPr/>
          </p:nvSpPr>
          <p:spPr bwMode="auto">
            <a:xfrm>
              <a:off x="2235200" y="4775436"/>
              <a:ext cx="4145527" cy="142192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a:ea typeface="ＭＳ Ｐゴシック" charset="0"/>
                  <a:cs typeface="+mn-cs"/>
                </a:rPr>
                <a:t>Receipt of three duplicate ACKs indicates 3 segments received after a missing segment – lost segment is likely. So retransmit!</a:t>
              </a:r>
              <a:endParaRPr kumimoji="0" lang="en-US" sz="1100" b="0" i="0" u="none" strike="noStrike" kern="0" cap="none" spc="0" normalizeH="0" baseline="0" noProof="0" dirty="0">
                <a:ln>
                  <a:noFill/>
                </a:ln>
                <a:solidFill>
                  <a:srgbClr val="000000"/>
                </a:solidFill>
                <a:effectLst/>
                <a:uLnTx/>
                <a:uFillTx/>
                <a:latin typeface="Calibri"/>
                <a:ea typeface="ＭＳ Ｐゴシック" charset="0"/>
                <a:cs typeface="+mn-cs"/>
              </a:endParaRPr>
            </a:p>
          </p:txBody>
        </p:sp>
        <p:cxnSp>
          <p:nvCxnSpPr>
            <p:cNvPr id="6" name="Straight Connector 5">
              <a:extLst>
                <a:ext uri="{FF2B5EF4-FFF2-40B4-BE49-F238E27FC236}">
                  <a16:creationId xmlns:a16="http://schemas.microsoft.com/office/drawing/2014/main" id="{CD551B68-D8DE-9043-B6CA-9F2F28DD2CA6}"/>
                </a:ext>
              </a:extLst>
            </p:cNvPr>
            <p:cNvCxnSpPr>
              <a:cxnSpLocks/>
            </p:cNvCxnSpPr>
            <p:nvPr/>
          </p:nvCxnSpPr>
          <p:spPr>
            <a:xfrm>
              <a:off x="6359939" y="5143678"/>
              <a:ext cx="762995" cy="0"/>
            </a:xfrm>
            <a:prstGeom prst="line">
              <a:avLst/>
            </a:prstGeom>
            <a:ln w="22225">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34962C80-D280-E449-81BD-84D3E53124DD}"/>
              </a:ext>
            </a:extLst>
          </p:cNvPr>
          <p:cNvGrpSpPr/>
          <p:nvPr/>
        </p:nvGrpSpPr>
        <p:grpSpPr>
          <a:xfrm>
            <a:off x="790711" y="1227535"/>
            <a:ext cx="5214977" cy="2878929"/>
            <a:chOff x="7089911" y="1681505"/>
            <a:chExt cx="5214977" cy="2878929"/>
          </a:xfrm>
        </p:grpSpPr>
        <p:sp>
          <p:nvSpPr>
            <p:cNvPr id="58" name="Rectangle 5">
              <a:extLst>
                <a:ext uri="{FF2B5EF4-FFF2-40B4-BE49-F238E27FC236}">
                  <a16:creationId xmlns:a16="http://schemas.microsoft.com/office/drawing/2014/main" id="{F5C10379-FA54-C34D-B355-F07F5DA409A8}"/>
                </a:ext>
              </a:extLst>
            </p:cNvPr>
            <p:cNvSpPr>
              <a:spLocks noChangeArrowheads="1"/>
            </p:cNvSpPr>
            <p:nvPr/>
          </p:nvSpPr>
          <p:spPr bwMode="auto">
            <a:xfrm>
              <a:off x="7360355" y="2207758"/>
              <a:ext cx="4809067" cy="2263775"/>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a:defRPr sz="1600">
                  <a:solidFill>
                    <a:schemeClr val="tx1"/>
                  </a:solidFill>
                  <a:latin typeface="Tahoma" panose="020B0604030504040204" pitchFamily="34" charset="0"/>
                  <a:ea typeface="ＭＳ Ｐゴシック" panose="020B0600070205080204" pitchFamily="34" charset="-128"/>
                </a:defRPr>
              </a:lvl1pPr>
              <a:lvl2pPr marL="463550" indent="-238125">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85000"/>
                </a:lnSpc>
                <a:spcBef>
                  <a:spcPct val="20000"/>
                </a:spcBef>
                <a:spcAft>
                  <a:spcPts val="0"/>
                </a:spcAft>
                <a:buClr>
                  <a:srgbClr val="000099"/>
                </a:buClr>
                <a:buSzPct val="65000"/>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if sender receives 3 additional ACKs for same data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triple duplicate ACKs”),</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resend </a:t>
              </a:r>
              <a:r>
                <a:rPr kumimoji="0" lang="en-US" altLang="ja-JP"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segment with smallest seq #</a:t>
              </a:r>
            </a:p>
            <a:p>
              <a:pPr marL="463550" marR="0" lvl="1" indent="-238125" algn="l" defTabSz="914400" rtl="0" eaLnBrk="1" fontAlgn="auto" latinLnBrk="0" hangingPunct="1">
                <a:lnSpc>
                  <a:spcPct val="85000"/>
                </a:lnSpc>
                <a:spcBef>
                  <a:spcPct val="20000"/>
                </a:spcBef>
                <a:spcAft>
                  <a:spcPts val="0"/>
                </a:spcAft>
                <a:buClr>
                  <a:srgbClr val="000099"/>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likely that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segment lost, so don’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wait for timeout</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9" name="Rectangle 6">
              <a:extLst>
                <a:ext uri="{FF2B5EF4-FFF2-40B4-BE49-F238E27FC236}">
                  <a16:creationId xmlns:a16="http://schemas.microsoft.com/office/drawing/2014/main" id="{8A365B45-4FD3-5C46-85AD-12CD5EA2110A}"/>
                </a:ext>
              </a:extLst>
            </p:cNvPr>
            <p:cNvSpPr>
              <a:spLocks noChangeArrowheads="1"/>
            </p:cNvSpPr>
            <p:nvPr/>
          </p:nvSpPr>
          <p:spPr bwMode="auto">
            <a:xfrm>
              <a:off x="7089911" y="1910106"/>
              <a:ext cx="5214977" cy="2650328"/>
            </a:xfrm>
            <a:prstGeom prst="rect">
              <a:avLst/>
            </a:prstGeom>
            <a:noFill/>
            <a:ln w="19050">
              <a:solidFill>
                <a:srgbClr val="CC0000"/>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07" name="Text Box 7">
              <a:extLst>
                <a:ext uri="{FF2B5EF4-FFF2-40B4-BE49-F238E27FC236}">
                  <a16:creationId xmlns:a16="http://schemas.microsoft.com/office/drawing/2014/main" id="{F5EE31CA-1C9B-9E4F-8E15-A0B0919A3B54}"/>
                </a:ext>
              </a:extLst>
            </p:cNvPr>
            <p:cNvSpPr txBox="1">
              <a:spLocks noChangeArrowheads="1"/>
            </p:cNvSpPr>
            <p:nvPr/>
          </p:nvSpPr>
          <p:spPr bwMode="auto">
            <a:xfrm>
              <a:off x="7348953" y="1681505"/>
              <a:ext cx="2773363" cy="457200"/>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a:ln>
                    <a:noFill/>
                  </a:ln>
                  <a:solidFill>
                    <a:srgbClr val="CC0000"/>
                  </a:solidFill>
                  <a:effectLst/>
                  <a:uLnTx/>
                  <a:uFillTx/>
                  <a:latin typeface="Tahoma" charset="0"/>
                  <a:ea typeface="ＭＳ Ｐゴシック" charset="0"/>
                  <a:cs typeface="+mn-cs"/>
                </a:rPr>
                <a:t>TCP fast retransmit</a:t>
              </a:r>
            </a:p>
          </p:txBody>
        </p:sp>
      </p:grpSp>
      <p:sp>
        <p:nvSpPr>
          <p:cNvPr id="53" name="Slide Number Placeholder 2">
            <a:extLst>
              <a:ext uri="{FF2B5EF4-FFF2-40B4-BE49-F238E27FC236}">
                <a16:creationId xmlns:a16="http://schemas.microsoft.com/office/drawing/2014/main" id="{16A9B416-8E8B-FD4A-BF46-FBBC16EEB4F4}"/>
              </a:ext>
            </a:extLst>
          </p:cNvPr>
          <p:cNvSpPr>
            <a:spLocks noGrp="1"/>
          </p:cNvSpPr>
          <p:nvPr>
            <p:ph type="sldNum" sz="quarter" idx="4"/>
          </p:nvPr>
        </p:nvSpPr>
        <p:spPr>
          <a:xfrm>
            <a:off x="9219616" y="6443089"/>
            <a:ext cx="2743200" cy="365125"/>
          </a:xfrm>
        </p:spPr>
        <p:txBody>
          <a:bodyPr/>
          <a:lstStyle/>
          <a:p>
            <a:r>
              <a:rPr lang="en-US"/>
              <a:t>Transport Layer: 3-</a:t>
            </a:r>
            <a:fld id="{C4204591-24BD-A542-B9D5-F8D8A88D2FEE}" type="slidenum">
              <a:rPr lang="en-US" smtClean="0"/>
              <a:pPr/>
              <a:t>87</a:t>
            </a:fld>
            <a:endParaRPr lang="en-US" dirty="0"/>
          </a:p>
        </p:txBody>
      </p:sp>
    </p:spTree>
    <p:extLst>
      <p:ext uri="{BB962C8B-B14F-4D97-AF65-F5344CB8AC3E}">
        <p14:creationId xmlns:p14="http://schemas.microsoft.com/office/powerpoint/2010/main" val="1196614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righ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dissolve">
                                      <p:cBhvr>
                                        <p:cTn id="27"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1" y="289325"/>
            <a:ext cx="10515600" cy="894622"/>
          </a:xfrm>
        </p:spPr>
        <p:txBody>
          <a:bodyPr/>
          <a:lstStyle/>
          <a:p>
            <a:r>
              <a:rPr lang="en-US" altLang="en-US" dirty="0">
                <a:cs typeface="Calibri" panose="020F0502020204030204" pitchFamily="34" charset="0"/>
              </a:rPr>
              <a:t>Chapter 3: roadmap</a:t>
            </a:r>
            <a:endParaRPr lang="en-US" dirty="0"/>
          </a:p>
        </p:txBody>
      </p:sp>
      <p:sp>
        <p:nvSpPr>
          <p:cNvPr id="9" name="Rectangle 4">
            <a:extLst>
              <a:ext uri="{FF2B5EF4-FFF2-40B4-BE49-F238E27FC236}">
                <a16:creationId xmlns:a16="http://schemas.microsoft.com/office/drawing/2014/main" id="{55AB9D8D-7F05-094B-8DA6-3095A7A7A096}"/>
              </a:ext>
            </a:extLst>
          </p:cNvPr>
          <p:cNvSpPr>
            <a:spLocks noGrp="1" noChangeArrowheads="1"/>
          </p:cNvSpPr>
          <p:nvPr>
            <p:ph sz="half" idx="2"/>
          </p:nvPr>
        </p:nvSpPr>
        <p:spPr>
          <a:xfrm>
            <a:off x="798690" y="1183946"/>
            <a:ext cx="6618109" cy="5624267"/>
          </a:xfrm>
        </p:spPr>
        <p:txBody>
          <a:bodyPr>
            <a:normAutofit/>
          </a:bodyPr>
          <a:lstStyle/>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Transport-layer services</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Multiplexing and demultiplexing</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Connectionless transport: UDP</a:t>
            </a:r>
          </a:p>
          <a:p>
            <a:pPr marL="403225" indent="-285750">
              <a:spcBef>
                <a:spcPts val="800"/>
              </a:spcBef>
              <a:buClr>
                <a:schemeClr val="bg1">
                  <a:lumMod val="75000"/>
                </a:schemeClr>
              </a:buClr>
            </a:pPr>
            <a:r>
              <a:rPr lang="en-US" altLang="en-US" sz="3200" dirty="0">
                <a:solidFill>
                  <a:schemeClr val="bg1">
                    <a:lumMod val="75000"/>
                  </a:schemeClr>
                </a:solidFill>
                <a:cs typeface="Calibri" panose="020F0502020204030204" pitchFamily="34" charset="0"/>
              </a:rPr>
              <a:t>Principles of reliable data transfer </a:t>
            </a:r>
          </a:p>
          <a:p>
            <a:pPr marL="403225" indent="-285750">
              <a:spcBef>
                <a:spcPts val="800"/>
              </a:spcBef>
            </a:pPr>
            <a:r>
              <a:rPr lang="en-US" sz="3200" dirty="0"/>
              <a:t>Connection-oriented transport: TCP</a:t>
            </a:r>
          </a:p>
          <a:p>
            <a:pPr marL="746125" lvl="1" indent="-288925">
              <a:buClr>
                <a:schemeClr val="bg1">
                  <a:lumMod val="75000"/>
                </a:schemeClr>
              </a:buClr>
              <a:buFont typeface="Arial"/>
              <a:buChar char="•"/>
              <a:defRPr/>
            </a:pPr>
            <a:r>
              <a:rPr lang="en-US" dirty="0">
                <a:solidFill>
                  <a:schemeClr val="bg1">
                    <a:lumMod val="75000"/>
                  </a:schemeClr>
                </a:solidFill>
              </a:rPr>
              <a:t>segment structure</a:t>
            </a:r>
          </a:p>
          <a:p>
            <a:pPr marL="746125" lvl="1" indent="-288925">
              <a:buClr>
                <a:schemeClr val="bg1">
                  <a:lumMod val="75000"/>
                </a:schemeClr>
              </a:buClr>
              <a:buFont typeface="Arial"/>
              <a:buChar char="•"/>
              <a:defRPr/>
            </a:pPr>
            <a:r>
              <a:rPr lang="en-US" dirty="0">
                <a:solidFill>
                  <a:schemeClr val="bg1">
                    <a:lumMod val="75000"/>
                  </a:schemeClr>
                </a:solidFill>
              </a:rPr>
              <a:t>reliable data transfer</a:t>
            </a:r>
          </a:p>
          <a:p>
            <a:pPr marL="746125" lvl="1" indent="-288925">
              <a:buFont typeface="Arial"/>
              <a:buChar char="•"/>
              <a:defRPr/>
            </a:pPr>
            <a:r>
              <a:rPr lang="en-US" dirty="0"/>
              <a:t>flow control</a:t>
            </a:r>
          </a:p>
          <a:p>
            <a:pPr marL="746125" lvl="1" indent="-288925">
              <a:buFont typeface="Arial"/>
              <a:buChar char="•"/>
              <a:defRPr/>
            </a:pPr>
            <a:r>
              <a:rPr lang="en-US" dirty="0"/>
              <a:t>connection management</a:t>
            </a:r>
            <a:endParaRPr lang="en-US" sz="3200" dirty="0"/>
          </a:p>
          <a:p>
            <a:pPr marL="403225" indent="-285750">
              <a:spcBef>
                <a:spcPts val="800"/>
              </a:spcBef>
              <a:buClr>
                <a:schemeClr val="bg1">
                  <a:lumMod val="75000"/>
                </a:schemeClr>
              </a:buClr>
            </a:pPr>
            <a:r>
              <a:rPr lang="en-US" sz="3200" dirty="0">
                <a:solidFill>
                  <a:schemeClr val="bg1">
                    <a:lumMod val="75000"/>
                  </a:schemeClr>
                </a:solidFill>
              </a:rPr>
              <a:t>Principles of congestion control</a:t>
            </a:r>
          </a:p>
          <a:p>
            <a:pPr marL="403225" indent="-285750">
              <a:spcBef>
                <a:spcPts val="800"/>
              </a:spcBef>
              <a:buClr>
                <a:schemeClr val="bg1">
                  <a:lumMod val="75000"/>
                </a:schemeClr>
              </a:buClr>
            </a:pPr>
            <a:r>
              <a:rPr lang="en-US" sz="3200" dirty="0">
                <a:solidFill>
                  <a:schemeClr val="bg1">
                    <a:lumMod val="75000"/>
                  </a:schemeClr>
                </a:solidFill>
              </a:rPr>
              <a:t>TCP congestion control</a:t>
            </a:r>
          </a:p>
          <a:p>
            <a:pPr eaLnBrk="1" hangingPunct="1">
              <a:buFont typeface="Wingdings" panose="05000000000000000000" pitchFamily="2" charset="2"/>
              <a:buNone/>
            </a:pPr>
            <a:endParaRPr lang="en-US" altLang="en-US" sz="2400" dirty="0"/>
          </a:p>
        </p:txBody>
      </p:sp>
      <p:sp>
        <p:nvSpPr>
          <p:cNvPr id="3" name="Slide Number Placeholder 2">
            <a:extLst>
              <a:ext uri="{FF2B5EF4-FFF2-40B4-BE49-F238E27FC236}">
                <a16:creationId xmlns:a16="http://schemas.microsoft.com/office/drawing/2014/main" id="{006FDDC9-958A-FA4C-8403-56ABF73A6F8E}"/>
              </a:ext>
            </a:extLst>
          </p:cNvPr>
          <p:cNvSpPr>
            <a:spLocks noGrp="1"/>
          </p:cNvSpPr>
          <p:nvPr>
            <p:ph type="sldNum" sz="quarter" idx="4"/>
          </p:nvPr>
        </p:nvSpPr>
        <p:spPr/>
        <p:txBody>
          <a:bodyPr/>
          <a:lstStyle/>
          <a:p>
            <a:r>
              <a:rPr lang="en-US" dirty="0"/>
              <a:t>Transport Layer: 3-</a:t>
            </a:r>
            <a:fld id="{C4204591-24BD-A542-B9D5-F8D8A88D2FEE}" type="slidenum">
              <a:rPr lang="en-US" smtClean="0"/>
              <a:pPr/>
              <a:t>88</a:t>
            </a:fld>
            <a:endParaRPr lang="en-US" dirty="0"/>
          </a:p>
        </p:txBody>
      </p:sp>
      <p:pic>
        <p:nvPicPr>
          <p:cNvPr id="6" name="Picture 5">
            <a:extLst>
              <a:ext uri="{FF2B5EF4-FFF2-40B4-BE49-F238E27FC236}">
                <a16:creationId xmlns:a16="http://schemas.microsoft.com/office/drawing/2014/main" id="{B5FB4D37-2E98-204A-ACC1-DA60FB18605B}"/>
              </a:ext>
            </a:extLst>
          </p:cNvPr>
          <p:cNvPicPr>
            <a:picLocks noChangeAspect="1"/>
          </p:cNvPicPr>
          <p:nvPr/>
        </p:nvPicPr>
        <p:blipFill>
          <a:blip r:embed="rId3"/>
          <a:stretch>
            <a:fillRect/>
          </a:stretch>
        </p:blipFill>
        <p:spPr>
          <a:xfrm>
            <a:off x="7774329" y="1293471"/>
            <a:ext cx="3657600" cy="2743200"/>
          </a:xfrm>
          <a:prstGeom prst="rect">
            <a:avLst/>
          </a:prstGeom>
        </p:spPr>
      </p:pic>
    </p:spTree>
    <p:extLst>
      <p:ext uri="{BB962C8B-B14F-4D97-AF65-F5344CB8AC3E}">
        <p14:creationId xmlns:p14="http://schemas.microsoft.com/office/powerpoint/2010/main" val="319357942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137" name="Rectangle 72">
            <a:extLst>
              <a:ext uri="{FF2B5EF4-FFF2-40B4-BE49-F238E27FC236}">
                <a16:creationId xmlns:a16="http://schemas.microsoft.com/office/drawing/2014/main" id="{C267ED98-FBDB-D24C-A351-3097B056B078}"/>
              </a:ext>
            </a:extLst>
          </p:cNvPr>
          <p:cNvSpPr>
            <a:spLocks noChangeArrowheads="1"/>
          </p:cNvSpPr>
          <p:nvPr/>
        </p:nvSpPr>
        <p:spPr bwMode="auto">
          <a:xfrm>
            <a:off x="7848422" y="1084921"/>
            <a:ext cx="2524125" cy="3854450"/>
          </a:xfrm>
          <a:prstGeom prst="rect">
            <a:avLst/>
          </a:prstGeom>
          <a:solidFill>
            <a:srgbClr val="00009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Freeform 32">
            <a:extLst>
              <a:ext uri="{FF2B5EF4-FFF2-40B4-BE49-F238E27FC236}">
                <a16:creationId xmlns:a16="http://schemas.microsoft.com/office/drawing/2014/main" id="{58EA8CF4-DBF4-E34D-8254-A77227811341}"/>
              </a:ext>
            </a:extLst>
          </p:cNvPr>
          <p:cNvSpPr>
            <a:spLocks/>
          </p:cNvSpPr>
          <p:nvPr/>
        </p:nvSpPr>
        <p:spPr bwMode="auto">
          <a:xfrm>
            <a:off x="10289997" y="1078571"/>
            <a:ext cx="581025" cy="42068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Rectangle 40">
            <a:extLst>
              <a:ext uri="{FF2B5EF4-FFF2-40B4-BE49-F238E27FC236}">
                <a16:creationId xmlns:a16="http://schemas.microsoft.com/office/drawing/2014/main" id="{8F576ED5-5855-F048-B4BB-75BF51C27D5C}"/>
              </a:ext>
            </a:extLst>
          </p:cNvPr>
          <p:cNvSpPr>
            <a:spLocks noChangeArrowheads="1"/>
          </p:cNvSpPr>
          <p:nvPr/>
        </p:nvSpPr>
        <p:spPr bwMode="auto">
          <a:xfrm>
            <a:off x="7762697" y="1186521"/>
            <a:ext cx="2533650" cy="3814762"/>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Oval 31">
            <a:extLst>
              <a:ext uri="{FF2B5EF4-FFF2-40B4-BE49-F238E27FC236}">
                <a16:creationId xmlns:a16="http://schemas.microsoft.com/office/drawing/2014/main" id="{E56CABC0-9BC4-164D-8001-714872CF7127}"/>
              </a:ext>
            </a:extLst>
          </p:cNvPr>
          <p:cNvSpPr>
            <a:spLocks noChangeArrowheads="1"/>
          </p:cNvSpPr>
          <p:nvPr/>
        </p:nvSpPr>
        <p:spPr bwMode="auto">
          <a:xfrm>
            <a:off x="8302447" y="1243671"/>
            <a:ext cx="137795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process</a:t>
            </a:r>
          </a:p>
        </p:txBody>
      </p:sp>
      <p:grpSp>
        <p:nvGrpSpPr>
          <p:cNvPr id="141" name="Group 47">
            <a:extLst>
              <a:ext uri="{FF2B5EF4-FFF2-40B4-BE49-F238E27FC236}">
                <a16:creationId xmlns:a16="http://schemas.microsoft.com/office/drawing/2014/main" id="{02602D35-C64D-9445-8BEF-315190C777FA}"/>
              </a:ext>
            </a:extLst>
          </p:cNvPr>
          <p:cNvGrpSpPr>
            <a:grpSpLocks/>
          </p:cNvGrpSpPr>
          <p:nvPr/>
        </p:nvGrpSpPr>
        <p:grpSpPr bwMode="auto">
          <a:xfrm>
            <a:off x="8070672" y="2312058"/>
            <a:ext cx="1795463" cy="688975"/>
            <a:chOff x="1173" y="2345"/>
            <a:chExt cx="1131" cy="434"/>
          </a:xfrm>
        </p:grpSpPr>
        <p:sp>
          <p:nvSpPr>
            <p:cNvPr id="142" name="Rectangle 44">
              <a:extLst>
                <a:ext uri="{FF2B5EF4-FFF2-40B4-BE49-F238E27FC236}">
                  <a16:creationId xmlns:a16="http://schemas.microsoft.com/office/drawing/2014/main" id="{92C6A498-BA40-944E-B932-C93263DCC5C7}"/>
                </a:ext>
              </a:extLst>
            </p:cNvPr>
            <p:cNvSpPr>
              <a:spLocks noChangeArrowheads="1"/>
            </p:cNvSpPr>
            <p:nvPr/>
          </p:nvSpPr>
          <p:spPr bwMode="auto">
            <a:xfrm>
              <a:off x="1173" y="2345"/>
              <a:ext cx="1131" cy="434"/>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46">
              <a:extLst>
                <a:ext uri="{FF2B5EF4-FFF2-40B4-BE49-F238E27FC236}">
                  <a16:creationId xmlns:a16="http://schemas.microsoft.com/office/drawing/2014/main" id="{ED90C8EB-7D14-B54F-AC97-04DAEC25D0A4}"/>
                </a:ext>
              </a:extLst>
            </p:cNvPr>
            <p:cNvSpPr txBox="1">
              <a:spLocks noChangeArrowheads="1"/>
            </p:cNvSpPr>
            <p:nvPr/>
          </p:nvSpPr>
          <p:spPr bwMode="auto">
            <a:xfrm>
              <a:off x="1235" y="2368"/>
              <a:ext cx="995"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TCP socket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receiver buffers</a:t>
              </a:r>
            </a:p>
          </p:txBody>
        </p:sp>
      </p:grpSp>
      <p:sp>
        <p:nvSpPr>
          <p:cNvPr id="144" name="Oval 48">
            <a:extLst>
              <a:ext uri="{FF2B5EF4-FFF2-40B4-BE49-F238E27FC236}">
                <a16:creationId xmlns:a16="http://schemas.microsoft.com/office/drawing/2014/main" id="{0742E955-8C93-5F47-BE4B-8E6ACFB2E75E}"/>
              </a:ext>
            </a:extLst>
          </p:cNvPr>
          <p:cNvSpPr>
            <a:spLocks noChangeArrowheads="1"/>
          </p:cNvSpPr>
          <p:nvPr/>
        </p:nvSpPr>
        <p:spPr bwMode="auto">
          <a:xfrm>
            <a:off x="8238947" y="3335996"/>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5" name="Text Box 64">
            <a:extLst>
              <a:ext uri="{FF2B5EF4-FFF2-40B4-BE49-F238E27FC236}">
                <a16:creationId xmlns:a16="http://schemas.microsoft.com/office/drawing/2014/main" id="{FCF30813-93D4-B644-BB9A-DEC80D916306}"/>
              </a:ext>
            </a:extLst>
          </p:cNvPr>
          <p:cNvSpPr txBox="1">
            <a:spLocks noChangeArrowheads="1"/>
          </p:cNvSpPr>
          <p:nvPr/>
        </p:nvSpPr>
        <p:spPr bwMode="auto">
          <a:xfrm>
            <a:off x="8745360" y="336483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6" name="Oval 65">
            <a:extLst>
              <a:ext uri="{FF2B5EF4-FFF2-40B4-BE49-F238E27FC236}">
                <a16:creationId xmlns:a16="http://schemas.microsoft.com/office/drawing/2014/main" id="{6BD69667-2B04-344B-AF15-D9A7175F3571}"/>
              </a:ext>
            </a:extLst>
          </p:cNvPr>
          <p:cNvSpPr>
            <a:spLocks noChangeArrowheads="1"/>
          </p:cNvSpPr>
          <p:nvPr/>
        </p:nvSpPr>
        <p:spPr bwMode="auto">
          <a:xfrm>
            <a:off x="8246885" y="4321833"/>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7" name="Text Box 66">
            <a:extLst>
              <a:ext uri="{FF2B5EF4-FFF2-40B4-BE49-F238E27FC236}">
                <a16:creationId xmlns:a16="http://schemas.microsoft.com/office/drawing/2014/main" id="{19C3DDC5-2A06-B840-8A80-61FECF597774}"/>
              </a:ext>
            </a:extLst>
          </p:cNvPr>
          <p:cNvSpPr txBox="1">
            <a:spLocks noChangeArrowheads="1"/>
          </p:cNvSpPr>
          <p:nvPr/>
        </p:nvSpPr>
        <p:spPr bwMode="auto">
          <a:xfrm>
            <a:off x="8731699" y="435497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9" name="Line 68">
            <a:extLst>
              <a:ext uri="{FF2B5EF4-FFF2-40B4-BE49-F238E27FC236}">
                <a16:creationId xmlns:a16="http://schemas.microsoft.com/office/drawing/2014/main" id="{68A5AD3F-8561-BA43-8CCB-23369CB3F10B}"/>
              </a:ext>
            </a:extLst>
          </p:cNvPr>
          <p:cNvSpPr>
            <a:spLocks noChangeShapeType="1"/>
          </p:cNvSpPr>
          <p:nvPr/>
        </p:nvSpPr>
        <p:spPr bwMode="auto">
          <a:xfrm>
            <a:off x="7756347" y="4071008"/>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Line 69">
            <a:extLst>
              <a:ext uri="{FF2B5EF4-FFF2-40B4-BE49-F238E27FC236}">
                <a16:creationId xmlns:a16="http://schemas.microsoft.com/office/drawing/2014/main" id="{069D68E8-3A07-7842-BBE3-A83C41548FBA}"/>
              </a:ext>
            </a:extLst>
          </p:cNvPr>
          <p:cNvSpPr>
            <a:spLocks noChangeShapeType="1"/>
          </p:cNvSpPr>
          <p:nvPr/>
        </p:nvSpPr>
        <p:spPr bwMode="auto">
          <a:xfrm>
            <a:off x="7769047" y="2219983"/>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1" name="Group 56">
            <a:extLst>
              <a:ext uri="{FF2B5EF4-FFF2-40B4-BE49-F238E27FC236}">
                <a16:creationId xmlns:a16="http://schemas.microsoft.com/office/drawing/2014/main" id="{9D087FDD-1E50-B54A-BAF1-08F2E9EB032C}"/>
              </a:ext>
            </a:extLst>
          </p:cNvPr>
          <p:cNvGrpSpPr>
            <a:grpSpLocks/>
          </p:cNvGrpSpPr>
          <p:nvPr/>
        </p:nvGrpSpPr>
        <p:grpSpPr bwMode="auto">
          <a:xfrm>
            <a:off x="8745360" y="2104096"/>
            <a:ext cx="533400" cy="206375"/>
            <a:chOff x="2003" y="1816"/>
            <a:chExt cx="336" cy="130"/>
          </a:xfrm>
        </p:grpSpPr>
        <p:sp>
          <p:nvSpPr>
            <p:cNvPr id="152" name="Rectangle 16">
              <a:extLst>
                <a:ext uri="{FF2B5EF4-FFF2-40B4-BE49-F238E27FC236}">
                  <a16:creationId xmlns:a16="http://schemas.microsoft.com/office/drawing/2014/main" id="{4802C0EA-E5A8-E447-A8F6-A96701A0BAC0}"/>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17">
              <a:extLst>
                <a:ext uri="{FF2B5EF4-FFF2-40B4-BE49-F238E27FC236}">
                  <a16:creationId xmlns:a16="http://schemas.microsoft.com/office/drawing/2014/main" id="{620EA98C-EF38-184B-A03B-82616FCB9AE2}"/>
                </a:ext>
              </a:extLst>
            </p:cNvPr>
            <p:cNvSpPr>
              <a:spLocks noChangeArrowheads="1"/>
            </p:cNvSpPr>
            <p:nvPr/>
          </p:nvSpPr>
          <p:spPr bwMode="auto">
            <a:xfrm>
              <a:off x="2105" y="183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Rectangle 18">
              <a:extLst>
                <a:ext uri="{FF2B5EF4-FFF2-40B4-BE49-F238E27FC236}">
                  <a16:creationId xmlns:a16="http://schemas.microsoft.com/office/drawing/2014/main" id="{1C3BBD2A-6ACC-C349-BDA8-0843C2DEA508}"/>
                </a:ext>
              </a:extLst>
            </p:cNvPr>
            <p:cNvSpPr>
              <a:spLocks noChangeArrowheads="1"/>
            </p:cNvSpPr>
            <p:nvPr/>
          </p:nvSpPr>
          <p:spPr bwMode="auto">
            <a:xfrm>
              <a:off x="2229" y="189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9">
              <a:extLst>
                <a:ext uri="{FF2B5EF4-FFF2-40B4-BE49-F238E27FC236}">
                  <a16:creationId xmlns:a16="http://schemas.microsoft.com/office/drawing/2014/main" id="{96FBD4A2-E799-8F4F-9D14-53FD99E5BFAA}"/>
                </a:ext>
              </a:extLst>
            </p:cNvPr>
            <p:cNvSpPr>
              <a:spLocks noChangeArrowheads="1"/>
            </p:cNvSpPr>
            <p:nvPr/>
          </p:nvSpPr>
          <p:spPr bwMode="auto">
            <a:xfrm>
              <a:off x="2058"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5" name="Text Box 103">
            <a:extLst>
              <a:ext uri="{FF2B5EF4-FFF2-40B4-BE49-F238E27FC236}">
                <a16:creationId xmlns:a16="http://schemas.microsoft.com/office/drawing/2014/main" id="{4ECF9189-0AD6-144B-8167-6762F7B3E868}"/>
              </a:ext>
            </a:extLst>
          </p:cNvPr>
          <p:cNvSpPr txBox="1">
            <a:spLocks noChangeArrowheads="1"/>
          </p:cNvSpPr>
          <p:nvPr/>
        </p:nvSpPr>
        <p:spPr bwMode="auto">
          <a:xfrm>
            <a:off x="7549972" y="5823520"/>
            <a:ext cx="2714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receiver protocol stack</a:t>
            </a:r>
          </a:p>
        </p:txBody>
      </p:sp>
      <p:sp>
        <p:nvSpPr>
          <p:cNvPr id="169" name="Line 115">
            <a:extLst>
              <a:ext uri="{FF2B5EF4-FFF2-40B4-BE49-F238E27FC236}">
                <a16:creationId xmlns:a16="http://schemas.microsoft.com/office/drawing/2014/main" id="{ABF785A9-86A1-6E46-9624-CABBC5E29FA3}"/>
              </a:ext>
            </a:extLst>
          </p:cNvPr>
          <p:cNvSpPr>
            <a:spLocks noChangeShapeType="1"/>
          </p:cNvSpPr>
          <p:nvPr/>
        </p:nvSpPr>
        <p:spPr bwMode="auto">
          <a:xfrm>
            <a:off x="8790777" y="5419835"/>
            <a:ext cx="0" cy="34925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118">
            <a:extLst>
              <a:ext uri="{FF2B5EF4-FFF2-40B4-BE49-F238E27FC236}">
                <a16:creationId xmlns:a16="http://schemas.microsoft.com/office/drawing/2014/main" id="{5E5B6E3E-966C-D44A-B01C-0473357F14EE}"/>
              </a:ext>
            </a:extLst>
          </p:cNvPr>
          <p:cNvSpPr>
            <a:spLocks noChangeShapeType="1"/>
          </p:cNvSpPr>
          <p:nvPr/>
        </p:nvSpPr>
        <p:spPr bwMode="auto">
          <a:xfrm>
            <a:off x="10285235" y="4996521"/>
            <a:ext cx="0" cy="463550"/>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124">
            <a:extLst>
              <a:ext uri="{FF2B5EF4-FFF2-40B4-BE49-F238E27FC236}">
                <a16:creationId xmlns:a16="http://schemas.microsoft.com/office/drawing/2014/main" id="{4194DDD2-AC6E-4846-988C-D47AF88815BF}"/>
              </a:ext>
            </a:extLst>
          </p:cNvPr>
          <p:cNvGrpSpPr>
            <a:grpSpLocks/>
          </p:cNvGrpSpPr>
          <p:nvPr/>
        </p:nvGrpSpPr>
        <p:grpSpPr bwMode="auto">
          <a:xfrm flipH="1">
            <a:off x="10523360" y="4590121"/>
            <a:ext cx="869950" cy="906462"/>
            <a:chOff x="-44" y="1473"/>
            <a:chExt cx="981" cy="1105"/>
          </a:xfrm>
        </p:grpSpPr>
        <p:pic>
          <p:nvPicPr>
            <p:cNvPr id="173" name="Picture 125" descr="desktop_computer_stylized_medium">
              <a:extLst>
                <a:ext uri="{FF2B5EF4-FFF2-40B4-BE49-F238E27FC236}">
                  <a16:creationId xmlns:a16="http://schemas.microsoft.com/office/drawing/2014/main" id="{C6DE1974-7837-334B-B35F-1B82108E3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Freeform 126">
              <a:extLst>
                <a:ext uri="{FF2B5EF4-FFF2-40B4-BE49-F238E27FC236}">
                  <a16:creationId xmlns:a16="http://schemas.microsoft.com/office/drawing/2014/main" id="{C8663771-41F7-FF4F-89C7-CFC093B9A13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 name="TextBox 8">
            <a:extLst>
              <a:ext uri="{FF2B5EF4-FFF2-40B4-BE49-F238E27FC236}">
                <a16:creationId xmlns:a16="http://schemas.microsoft.com/office/drawing/2014/main" id="{3FF08E5E-7834-074F-B7D9-7DBE006EE269}"/>
              </a:ext>
            </a:extLst>
          </p:cNvPr>
          <p:cNvSpPr txBox="1"/>
          <p:nvPr/>
        </p:nvSpPr>
        <p:spPr>
          <a:xfrm>
            <a:off x="712555" y="1437021"/>
            <a:ext cx="3850826"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sng"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network layer delivers data faster than application layer removes data from socket buffers?</a:t>
            </a:r>
          </a:p>
        </p:txBody>
      </p:sp>
      <p:sp>
        <p:nvSpPr>
          <p:cNvPr id="182" name="Line 117">
            <a:extLst>
              <a:ext uri="{FF2B5EF4-FFF2-40B4-BE49-F238E27FC236}">
                <a16:creationId xmlns:a16="http://schemas.microsoft.com/office/drawing/2014/main" id="{1B7AFE0B-8185-3E43-BF7C-730BEFE1D783}"/>
              </a:ext>
            </a:extLst>
          </p:cNvPr>
          <p:cNvSpPr>
            <a:spLocks noChangeShapeType="1"/>
          </p:cNvSpPr>
          <p:nvPr/>
        </p:nvSpPr>
        <p:spPr bwMode="auto">
          <a:xfrm>
            <a:off x="7764475" y="5006696"/>
            <a:ext cx="0" cy="463550"/>
          </a:xfrm>
          <a:prstGeom prst="line">
            <a:avLst/>
          </a:prstGeom>
          <a:noFill/>
          <a:ln w="1905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2" name="Group 11">
            <a:extLst>
              <a:ext uri="{FF2B5EF4-FFF2-40B4-BE49-F238E27FC236}">
                <a16:creationId xmlns:a16="http://schemas.microsoft.com/office/drawing/2014/main" id="{C820FA96-992D-4547-BB82-D80AD6340B76}"/>
              </a:ext>
            </a:extLst>
          </p:cNvPr>
          <p:cNvGrpSpPr/>
          <p:nvPr/>
        </p:nvGrpSpPr>
        <p:grpSpPr>
          <a:xfrm>
            <a:off x="5189688" y="2806352"/>
            <a:ext cx="4533734" cy="2971623"/>
            <a:chOff x="5189688" y="2806352"/>
            <a:chExt cx="4533734" cy="2971623"/>
          </a:xfrm>
        </p:grpSpPr>
        <p:grpSp>
          <p:nvGrpSpPr>
            <p:cNvPr id="7" name="Group 6">
              <a:extLst>
                <a:ext uri="{FF2B5EF4-FFF2-40B4-BE49-F238E27FC236}">
                  <a16:creationId xmlns:a16="http://schemas.microsoft.com/office/drawing/2014/main" id="{90136498-1DCA-8245-9AEB-79D923D0965C}"/>
                </a:ext>
              </a:extLst>
            </p:cNvPr>
            <p:cNvGrpSpPr/>
            <p:nvPr/>
          </p:nvGrpSpPr>
          <p:grpSpPr>
            <a:xfrm>
              <a:off x="5189688" y="3080408"/>
              <a:ext cx="3750934" cy="2697567"/>
              <a:chOff x="4633274" y="3577949"/>
              <a:chExt cx="3750934" cy="2697567"/>
            </a:xfrm>
          </p:grpSpPr>
          <p:sp>
            <p:nvSpPr>
              <p:cNvPr id="163" name="Rectangle 91">
                <a:extLst>
                  <a:ext uri="{FF2B5EF4-FFF2-40B4-BE49-F238E27FC236}">
                    <a16:creationId xmlns:a16="http://schemas.microsoft.com/office/drawing/2014/main" id="{262B8492-92D0-1D4D-A388-8EDCD289152E}"/>
                  </a:ext>
                </a:extLst>
              </p:cNvPr>
              <p:cNvSpPr>
                <a:spLocks noChangeArrowheads="1"/>
              </p:cNvSpPr>
              <p:nvPr/>
            </p:nvSpPr>
            <p:spPr bwMode="auto">
              <a:xfrm>
                <a:off x="7655546" y="46193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8F31E27D-6EC1-5943-92A1-E4210B15E8BC}"/>
                  </a:ext>
                </a:extLst>
              </p:cNvPr>
              <p:cNvGrpSpPr/>
              <p:nvPr/>
            </p:nvGrpSpPr>
            <p:grpSpPr>
              <a:xfrm>
                <a:off x="7344839" y="5551212"/>
                <a:ext cx="1039369" cy="214398"/>
                <a:chOff x="7344839" y="5551212"/>
                <a:chExt cx="1039369" cy="214398"/>
              </a:xfrm>
            </p:grpSpPr>
            <p:sp>
              <p:nvSpPr>
                <p:cNvPr id="158" name="Rectangle 74">
                  <a:extLst>
                    <a:ext uri="{FF2B5EF4-FFF2-40B4-BE49-F238E27FC236}">
                      <a16:creationId xmlns:a16="http://schemas.microsoft.com/office/drawing/2014/main" id="{8A48CC54-2E19-7E49-AB6A-C589B7121B06}"/>
                    </a:ext>
                  </a:extLst>
                </p:cNvPr>
                <p:cNvSpPr>
                  <a:spLocks noChangeArrowheads="1"/>
                </p:cNvSpPr>
                <p:nvPr/>
              </p:nvSpPr>
              <p:spPr bwMode="auto">
                <a:xfrm>
                  <a:off x="7344839" y="5556060"/>
                  <a:ext cx="1006475" cy="209550"/>
                </a:xfrm>
                <a:prstGeom prst="rect">
                  <a:avLst/>
                </a:prstGeom>
                <a:solidFill>
                  <a:srgbClr val="00CC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92">
                  <a:extLst>
                    <a:ext uri="{FF2B5EF4-FFF2-40B4-BE49-F238E27FC236}">
                      <a16:creationId xmlns:a16="http://schemas.microsoft.com/office/drawing/2014/main" id="{F086B485-A7FA-024F-AE08-D3278D535305}"/>
                    </a:ext>
                  </a:extLst>
                </p:cNvPr>
                <p:cNvSpPr>
                  <a:spLocks noChangeArrowheads="1"/>
                </p:cNvSpPr>
                <p:nvPr/>
              </p:nvSpPr>
              <p:spPr bwMode="auto">
                <a:xfrm>
                  <a:off x="7650783" y="5551212"/>
                  <a:ext cx="733425" cy="212725"/>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5">
                  <a:extLst>
                    <a:ext uri="{FF2B5EF4-FFF2-40B4-BE49-F238E27FC236}">
                      <a16:creationId xmlns:a16="http://schemas.microsoft.com/office/drawing/2014/main" id="{3072215E-AACF-9541-93AB-D98D0EECBB60}"/>
                    </a:ext>
                  </a:extLst>
                </p:cNvPr>
                <p:cNvSpPr>
                  <a:spLocks noChangeShapeType="1"/>
                </p:cNvSpPr>
                <p:nvPr/>
              </p:nvSpPr>
              <p:spPr bwMode="auto">
                <a:xfrm>
                  <a:off x="74888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Line 76">
                  <a:extLst>
                    <a:ext uri="{FF2B5EF4-FFF2-40B4-BE49-F238E27FC236}">
                      <a16:creationId xmlns:a16="http://schemas.microsoft.com/office/drawing/2014/main" id="{A70802F4-DC4B-B74E-9BF2-97E565E57FB0}"/>
                    </a:ext>
                  </a:extLst>
                </p:cNvPr>
                <p:cNvSpPr>
                  <a:spLocks noChangeShapeType="1"/>
                </p:cNvSpPr>
                <p:nvPr/>
              </p:nvSpPr>
              <p:spPr bwMode="auto">
                <a:xfrm>
                  <a:off x="76412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2" name="Rectangle 86">
                <a:extLst>
                  <a:ext uri="{FF2B5EF4-FFF2-40B4-BE49-F238E27FC236}">
                    <a16:creationId xmlns:a16="http://schemas.microsoft.com/office/drawing/2014/main" id="{4115F8B6-91A1-7C41-83BF-8BE89BBEBEC6}"/>
                  </a:ext>
                </a:extLst>
              </p:cNvPr>
              <p:cNvSpPr>
                <a:spLocks noChangeArrowheads="1"/>
              </p:cNvSpPr>
              <p:nvPr/>
            </p:nvSpPr>
            <p:spPr bwMode="auto">
              <a:xfrm>
                <a:off x="7647608" y="35779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67" name="Text Box 106">
                <a:extLst>
                  <a:ext uri="{FF2B5EF4-FFF2-40B4-BE49-F238E27FC236}">
                    <a16:creationId xmlns:a16="http://schemas.microsoft.com/office/drawing/2014/main" id="{60423099-6913-6449-94EA-C3C8BD4E23A1}"/>
                  </a:ext>
                </a:extLst>
              </p:cNvPr>
              <p:cNvSpPr txBox="1">
                <a:spLocks noChangeArrowheads="1"/>
              </p:cNvSpPr>
              <p:nvPr/>
            </p:nvSpPr>
            <p:spPr bwMode="auto">
              <a:xfrm>
                <a:off x="4633274" y="4192806"/>
                <a:ext cx="2332549" cy="10895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Calibri" panose="020F0502020204030204" pitchFamily="34" charset="0"/>
                  </a:rPr>
                  <a:t>Network layer delivering IP datagram payload into TCP socket buffers</a:t>
                </a:r>
              </a:p>
            </p:txBody>
          </p:sp>
          <p:sp>
            <p:nvSpPr>
              <p:cNvPr id="168" name="Line 108">
                <a:extLst>
                  <a:ext uri="{FF2B5EF4-FFF2-40B4-BE49-F238E27FC236}">
                    <a16:creationId xmlns:a16="http://schemas.microsoft.com/office/drawing/2014/main" id="{526C2D0A-E0A9-564E-8CDF-3A8B49E5D882}"/>
                  </a:ext>
                </a:extLst>
              </p:cNvPr>
              <p:cNvSpPr>
                <a:spLocks noChangeShapeType="1"/>
              </p:cNvSpPr>
              <p:nvPr/>
            </p:nvSpPr>
            <p:spPr bwMode="auto">
              <a:xfrm>
                <a:off x="6906339" y="4724124"/>
                <a:ext cx="522908"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0" name="Text Box 116">
                <a:extLst>
                  <a:ext uri="{FF2B5EF4-FFF2-40B4-BE49-F238E27FC236}">
                    <a16:creationId xmlns:a16="http://schemas.microsoft.com/office/drawing/2014/main" id="{698424D2-456E-974F-973C-408C9336D9D7}"/>
                  </a:ext>
                </a:extLst>
              </p:cNvPr>
              <p:cNvSpPr txBox="1">
                <a:spLocks noChangeArrowheads="1"/>
              </p:cNvSpPr>
              <p:nvPr/>
            </p:nvSpPr>
            <p:spPr bwMode="auto">
              <a:xfrm>
                <a:off x="7074521" y="5970716"/>
                <a:ext cx="11334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from sender</a:t>
                </a:r>
              </a:p>
            </p:txBody>
          </p:sp>
        </p:grpSp>
        <p:sp>
          <p:nvSpPr>
            <p:cNvPr id="6" name="Curved Down Arrow 5">
              <a:extLst>
                <a:ext uri="{FF2B5EF4-FFF2-40B4-BE49-F238E27FC236}">
                  <a16:creationId xmlns:a16="http://schemas.microsoft.com/office/drawing/2014/main" id="{1FE7EE57-FED3-864B-8F06-9CC2C77BF0DE}"/>
                </a:ext>
              </a:extLst>
            </p:cNvPr>
            <p:cNvSpPr/>
            <p:nvPr/>
          </p:nvSpPr>
          <p:spPr>
            <a:xfrm>
              <a:off x="8312727" y="2806352"/>
              <a:ext cx="1410695" cy="271814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3" name="Group 12">
            <a:extLst>
              <a:ext uri="{FF2B5EF4-FFF2-40B4-BE49-F238E27FC236}">
                <a16:creationId xmlns:a16="http://schemas.microsoft.com/office/drawing/2014/main" id="{061072C8-D06D-0540-97C3-C1DE8C5A0444}"/>
              </a:ext>
            </a:extLst>
          </p:cNvPr>
          <p:cNvGrpSpPr/>
          <p:nvPr/>
        </p:nvGrpSpPr>
        <p:grpSpPr>
          <a:xfrm>
            <a:off x="4989152" y="1607125"/>
            <a:ext cx="4984933" cy="885919"/>
            <a:chOff x="4989152" y="1607125"/>
            <a:chExt cx="4984933" cy="885919"/>
          </a:xfrm>
        </p:grpSpPr>
        <p:grpSp>
          <p:nvGrpSpPr>
            <p:cNvPr id="8" name="Group 7">
              <a:extLst>
                <a:ext uri="{FF2B5EF4-FFF2-40B4-BE49-F238E27FC236}">
                  <a16:creationId xmlns:a16="http://schemas.microsoft.com/office/drawing/2014/main" id="{F4A53074-9492-2643-8C14-D55F3A8DF9EC}"/>
                </a:ext>
              </a:extLst>
            </p:cNvPr>
            <p:cNvGrpSpPr/>
            <p:nvPr/>
          </p:nvGrpSpPr>
          <p:grpSpPr>
            <a:xfrm>
              <a:off x="4989152" y="1652814"/>
              <a:ext cx="4984933" cy="840230"/>
              <a:chOff x="4432738" y="2150355"/>
              <a:chExt cx="4984933" cy="840230"/>
            </a:xfrm>
          </p:grpSpPr>
          <p:sp>
            <p:nvSpPr>
              <p:cNvPr id="166" name="Line 105">
                <a:extLst>
                  <a:ext uri="{FF2B5EF4-FFF2-40B4-BE49-F238E27FC236}">
                    <a16:creationId xmlns:a16="http://schemas.microsoft.com/office/drawing/2014/main" id="{E962447C-3133-664A-8728-73048FD03E13}"/>
                  </a:ext>
                </a:extLst>
              </p:cNvPr>
              <p:cNvSpPr>
                <a:spLocks noChangeShapeType="1"/>
              </p:cNvSpPr>
              <p:nvPr/>
            </p:nvSpPr>
            <p:spPr bwMode="auto">
              <a:xfrm>
                <a:off x="6976294" y="2457174"/>
                <a:ext cx="1102102"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Text Box 104">
                <a:extLst>
                  <a:ext uri="{FF2B5EF4-FFF2-40B4-BE49-F238E27FC236}">
                    <a16:creationId xmlns:a16="http://schemas.microsoft.com/office/drawing/2014/main" id="{F110BC32-2D3E-6B43-8E30-DD363F7CFF88}"/>
                  </a:ext>
                </a:extLst>
              </p:cNvPr>
              <p:cNvSpPr txBox="1">
                <a:spLocks noChangeArrowheads="1"/>
              </p:cNvSpPr>
              <p:nvPr/>
            </p:nvSpPr>
            <p:spPr bwMode="auto">
              <a:xfrm>
                <a:off x="4432738" y="2150355"/>
                <a:ext cx="2533651"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 removing data from TCP socket buffers</a:t>
                </a:r>
              </a:p>
            </p:txBody>
          </p:sp>
          <p:sp>
            <p:nvSpPr>
              <p:cNvPr id="176" name="Rectangle 86">
                <a:extLst>
                  <a:ext uri="{FF2B5EF4-FFF2-40B4-BE49-F238E27FC236}">
                    <a16:creationId xmlns:a16="http://schemas.microsoft.com/office/drawing/2014/main" id="{4FC9FA64-3313-7441-820B-DA439AD3A891}"/>
                  </a:ext>
                </a:extLst>
              </p:cNvPr>
              <p:cNvSpPr>
                <a:spLocks noChangeArrowheads="1"/>
              </p:cNvSpPr>
              <p:nvPr/>
            </p:nvSpPr>
            <p:spPr bwMode="auto">
              <a:xfrm>
                <a:off x="8696946" y="2344462"/>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56" name="Curved Down Arrow 55">
              <a:extLst>
                <a:ext uri="{FF2B5EF4-FFF2-40B4-BE49-F238E27FC236}">
                  <a16:creationId xmlns:a16="http://schemas.microsoft.com/office/drawing/2014/main" id="{1957E969-1EF1-4941-A40B-CB97CA05EBA4}"/>
                </a:ext>
              </a:extLst>
            </p:cNvPr>
            <p:cNvSpPr/>
            <p:nvPr/>
          </p:nvSpPr>
          <p:spPr>
            <a:xfrm rot="10800000" flipH="1">
              <a:off x="8517082" y="1607125"/>
              <a:ext cx="1000991" cy="87283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48" name="Slide Number Placeholder 2">
            <a:extLst>
              <a:ext uri="{FF2B5EF4-FFF2-40B4-BE49-F238E27FC236}">
                <a16:creationId xmlns:a16="http://schemas.microsoft.com/office/drawing/2014/main" id="{70507C61-599D-8346-AECE-C0A356026EDC}"/>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89</a:t>
            </a:fld>
            <a:endParaRPr lang="en-US" dirty="0"/>
          </a:p>
        </p:txBody>
      </p:sp>
    </p:spTree>
    <p:extLst>
      <p:ext uri="{BB962C8B-B14F-4D97-AF65-F5344CB8AC3E}">
        <p14:creationId xmlns:p14="http://schemas.microsoft.com/office/powerpoint/2010/main" val="1447634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up)">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68711" y="259345"/>
            <a:ext cx="10515600" cy="894622"/>
          </a:xfrm>
        </p:spPr>
        <p:txBody>
          <a:bodyPr>
            <a:normAutofit/>
          </a:bodyPr>
          <a:lstStyle/>
          <a:p>
            <a:r>
              <a:rPr lang="en-US" sz="4800" dirty="0">
                <a:cs typeface="Calibri" panose="020F0502020204030204" pitchFamily="34" charset="0"/>
              </a:rPr>
              <a:t>Two principal Internet transport protocols</a:t>
            </a:r>
            <a:endParaRPr lang="en-US" sz="4800" dirty="0"/>
          </a:p>
        </p:txBody>
      </p:sp>
      <p:sp>
        <p:nvSpPr>
          <p:cNvPr id="10" name="Freeform 9">
            <a:extLst>
              <a:ext uri="{FF2B5EF4-FFF2-40B4-BE49-F238E27FC236}">
                <a16:creationId xmlns:a16="http://schemas.microsoft.com/office/drawing/2014/main" id="{7FC4FF92-130F-BB41-8C2E-AD6E35A5EFB3}"/>
              </a:ext>
            </a:extLst>
          </p:cNvPr>
          <p:cNvSpPr/>
          <p:nvPr/>
        </p:nvSpPr>
        <p:spPr>
          <a:xfrm>
            <a:off x="8985188" y="3065778"/>
            <a:ext cx="1124807" cy="133791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82604 w 1558990"/>
              <a:gd name="connsiteY0" fmla="*/ 534641 h 1810599"/>
              <a:gd name="connsiteX1" fmla="*/ 22252 w 1558990"/>
              <a:gd name="connsiteY1" fmla="*/ 940200 h 1810599"/>
              <a:gd name="connsiteX2" fmla="*/ 167457 w 1558990"/>
              <a:gd name="connsiteY2" fmla="*/ 1672556 h 1810599"/>
              <a:gd name="connsiteX3" fmla="*/ 1208772 w 1558990"/>
              <a:gd name="connsiteY3" fmla="*/ 1775650 h 1810599"/>
              <a:gd name="connsiteX4" fmla="*/ 1543003 w 1558990"/>
              <a:gd name="connsiteY4" fmla="*/ 1257671 h 1810599"/>
              <a:gd name="connsiteX5" fmla="*/ 1490762 w 1558990"/>
              <a:gd name="connsiteY5" fmla="*/ 672856 h 1810599"/>
              <a:gd name="connsiteX6" fmla="*/ 1359176 w 1558990"/>
              <a:gd name="connsiteY6" fmla="*/ 154877 h 1810599"/>
              <a:gd name="connsiteX7" fmla="*/ 861336 w 1558990"/>
              <a:gd name="connsiteY7" fmla="*/ 21205 h 1810599"/>
              <a:gd name="connsiteX8" fmla="*/ 382604 w 1558990"/>
              <a:gd name="connsiteY8" fmla="*/ 534641 h 1810599"/>
              <a:gd name="connsiteX0" fmla="*/ 393458 w 1593840"/>
              <a:gd name="connsiteY0" fmla="*/ 534641 h 1793264"/>
              <a:gd name="connsiteX1" fmla="*/ 33106 w 1593840"/>
              <a:gd name="connsiteY1" fmla="*/ 940200 h 1793264"/>
              <a:gd name="connsiteX2" fmla="*/ 178311 w 1593840"/>
              <a:gd name="connsiteY2" fmla="*/ 1672556 h 1793264"/>
              <a:gd name="connsiteX3" fmla="*/ 1464139 w 1593840"/>
              <a:gd name="connsiteY3" fmla="*/ 1752440 h 1793264"/>
              <a:gd name="connsiteX4" fmla="*/ 1553857 w 1593840"/>
              <a:gd name="connsiteY4" fmla="*/ 1257671 h 1793264"/>
              <a:gd name="connsiteX5" fmla="*/ 1501616 w 1593840"/>
              <a:gd name="connsiteY5" fmla="*/ 672856 h 1793264"/>
              <a:gd name="connsiteX6" fmla="*/ 1370030 w 1593840"/>
              <a:gd name="connsiteY6" fmla="*/ 154877 h 1793264"/>
              <a:gd name="connsiteX7" fmla="*/ 872190 w 1593840"/>
              <a:gd name="connsiteY7" fmla="*/ 21205 h 1793264"/>
              <a:gd name="connsiteX8" fmla="*/ 393458 w 1593840"/>
              <a:gd name="connsiteY8" fmla="*/ 534641 h 1793264"/>
              <a:gd name="connsiteX0" fmla="*/ 393458 w 1566550"/>
              <a:gd name="connsiteY0" fmla="*/ 534641 h 1840341"/>
              <a:gd name="connsiteX1" fmla="*/ 33106 w 1566550"/>
              <a:gd name="connsiteY1" fmla="*/ 940200 h 1840341"/>
              <a:gd name="connsiteX2" fmla="*/ 178311 w 1566550"/>
              <a:gd name="connsiteY2" fmla="*/ 1672556 h 1840341"/>
              <a:gd name="connsiteX3" fmla="*/ 1464139 w 1566550"/>
              <a:gd name="connsiteY3" fmla="*/ 1752440 h 1840341"/>
              <a:gd name="connsiteX4" fmla="*/ 1553857 w 1566550"/>
              <a:gd name="connsiteY4" fmla="*/ 1257671 h 1840341"/>
              <a:gd name="connsiteX5" fmla="*/ 1501616 w 1566550"/>
              <a:gd name="connsiteY5" fmla="*/ 672856 h 1840341"/>
              <a:gd name="connsiteX6" fmla="*/ 1370030 w 1566550"/>
              <a:gd name="connsiteY6" fmla="*/ 154877 h 1840341"/>
              <a:gd name="connsiteX7" fmla="*/ 872190 w 1566550"/>
              <a:gd name="connsiteY7" fmla="*/ 21205 h 1840341"/>
              <a:gd name="connsiteX8" fmla="*/ 393458 w 1566550"/>
              <a:gd name="connsiteY8" fmla="*/ 534641 h 1840341"/>
              <a:gd name="connsiteX0" fmla="*/ 393458 w 1555557"/>
              <a:gd name="connsiteY0" fmla="*/ 534641 h 1787187"/>
              <a:gd name="connsiteX1" fmla="*/ 33106 w 1555557"/>
              <a:gd name="connsiteY1" fmla="*/ 940200 h 1787187"/>
              <a:gd name="connsiteX2" fmla="*/ 178311 w 1555557"/>
              <a:gd name="connsiteY2" fmla="*/ 1672556 h 1787187"/>
              <a:gd name="connsiteX3" fmla="*/ 1464139 w 1555557"/>
              <a:gd name="connsiteY3" fmla="*/ 1752440 h 1787187"/>
              <a:gd name="connsiteX4" fmla="*/ 1553857 w 1555557"/>
              <a:gd name="connsiteY4" fmla="*/ 1257671 h 1787187"/>
              <a:gd name="connsiteX5" fmla="*/ 1501616 w 1555557"/>
              <a:gd name="connsiteY5" fmla="*/ 672856 h 1787187"/>
              <a:gd name="connsiteX6" fmla="*/ 1370030 w 1555557"/>
              <a:gd name="connsiteY6" fmla="*/ 154877 h 1787187"/>
              <a:gd name="connsiteX7" fmla="*/ 872190 w 1555557"/>
              <a:gd name="connsiteY7" fmla="*/ 21205 h 1787187"/>
              <a:gd name="connsiteX8" fmla="*/ 393458 w 1555557"/>
              <a:gd name="connsiteY8" fmla="*/ 534641 h 1787187"/>
              <a:gd name="connsiteX0" fmla="*/ 401126 w 1664928"/>
              <a:gd name="connsiteY0" fmla="*/ 534641 h 1783934"/>
              <a:gd name="connsiteX1" fmla="*/ 40774 w 1664928"/>
              <a:gd name="connsiteY1" fmla="*/ 940200 h 1783934"/>
              <a:gd name="connsiteX2" fmla="*/ 185979 w 1664928"/>
              <a:gd name="connsiteY2" fmla="*/ 1672556 h 1783934"/>
              <a:gd name="connsiteX3" fmla="*/ 1618513 w 1664928"/>
              <a:gd name="connsiteY3" fmla="*/ 1747798 h 1783934"/>
              <a:gd name="connsiteX4" fmla="*/ 1561525 w 1664928"/>
              <a:gd name="connsiteY4" fmla="*/ 1257671 h 1783934"/>
              <a:gd name="connsiteX5" fmla="*/ 1509284 w 1664928"/>
              <a:gd name="connsiteY5" fmla="*/ 672856 h 1783934"/>
              <a:gd name="connsiteX6" fmla="*/ 1377698 w 1664928"/>
              <a:gd name="connsiteY6" fmla="*/ 154877 h 1783934"/>
              <a:gd name="connsiteX7" fmla="*/ 879858 w 1664928"/>
              <a:gd name="connsiteY7" fmla="*/ 21205 h 1783934"/>
              <a:gd name="connsiteX8" fmla="*/ 401126 w 1664928"/>
              <a:gd name="connsiteY8" fmla="*/ 534641 h 1783934"/>
              <a:gd name="connsiteX0" fmla="*/ 408119 w 1718774"/>
              <a:gd name="connsiteY0" fmla="*/ 534641 h 1826522"/>
              <a:gd name="connsiteX1" fmla="*/ 47767 w 1718774"/>
              <a:gd name="connsiteY1" fmla="*/ 940200 h 1826522"/>
              <a:gd name="connsiteX2" fmla="*/ 179001 w 1718774"/>
              <a:gd name="connsiteY2" fmla="*/ 1742186 h 1826522"/>
              <a:gd name="connsiteX3" fmla="*/ 1625506 w 1718774"/>
              <a:gd name="connsiteY3" fmla="*/ 1747798 h 1826522"/>
              <a:gd name="connsiteX4" fmla="*/ 1568518 w 1718774"/>
              <a:gd name="connsiteY4" fmla="*/ 1257671 h 1826522"/>
              <a:gd name="connsiteX5" fmla="*/ 1516277 w 1718774"/>
              <a:gd name="connsiteY5" fmla="*/ 672856 h 1826522"/>
              <a:gd name="connsiteX6" fmla="*/ 1384691 w 1718774"/>
              <a:gd name="connsiteY6" fmla="*/ 154877 h 1826522"/>
              <a:gd name="connsiteX7" fmla="*/ 886851 w 1718774"/>
              <a:gd name="connsiteY7" fmla="*/ 21205 h 1826522"/>
              <a:gd name="connsiteX8" fmla="*/ 408119 w 1718774"/>
              <a:gd name="connsiteY8" fmla="*/ 534641 h 1826522"/>
              <a:gd name="connsiteX0" fmla="*/ 477759 w 1796623"/>
              <a:gd name="connsiteY0" fmla="*/ 534641 h 1818043"/>
              <a:gd name="connsiteX1" fmla="*/ 117407 w 1796623"/>
              <a:gd name="connsiteY1" fmla="*/ 940200 h 1818043"/>
              <a:gd name="connsiteX2" fmla="*/ 136864 w 1796623"/>
              <a:gd name="connsiteY2" fmla="*/ 1728260 h 1818043"/>
              <a:gd name="connsiteX3" fmla="*/ 1695146 w 1796623"/>
              <a:gd name="connsiteY3" fmla="*/ 1747798 h 1818043"/>
              <a:gd name="connsiteX4" fmla="*/ 1638158 w 1796623"/>
              <a:gd name="connsiteY4" fmla="*/ 1257671 h 1818043"/>
              <a:gd name="connsiteX5" fmla="*/ 1585917 w 1796623"/>
              <a:gd name="connsiteY5" fmla="*/ 672856 h 1818043"/>
              <a:gd name="connsiteX6" fmla="*/ 1454331 w 1796623"/>
              <a:gd name="connsiteY6" fmla="*/ 154877 h 1818043"/>
              <a:gd name="connsiteX7" fmla="*/ 956491 w 1796623"/>
              <a:gd name="connsiteY7" fmla="*/ 21205 h 1818043"/>
              <a:gd name="connsiteX8" fmla="*/ 477759 w 1796623"/>
              <a:gd name="connsiteY8" fmla="*/ 534641 h 1818043"/>
              <a:gd name="connsiteX0" fmla="*/ 396783 w 1688820"/>
              <a:gd name="connsiteY0" fmla="*/ 534641 h 1815615"/>
              <a:gd name="connsiteX1" fmla="*/ 36431 w 1688820"/>
              <a:gd name="connsiteY1" fmla="*/ 940200 h 1815615"/>
              <a:gd name="connsiteX2" fmla="*/ 55888 w 1688820"/>
              <a:gd name="connsiteY2" fmla="*/ 1728260 h 1815615"/>
              <a:gd name="connsiteX3" fmla="*/ 421834 w 1688820"/>
              <a:gd name="connsiteY3" fmla="*/ 1798118 h 1815615"/>
              <a:gd name="connsiteX4" fmla="*/ 1614170 w 1688820"/>
              <a:gd name="connsiteY4" fmla="*/ 1747798 h 1815615"/>
              <a:gd name="connsiteX5" fmla="*/ 1557182 w 1688820"/>
              <a:gd name="connsiteY5" fmla="*/ 1257671 h 1815615"/>
              <a:gd name="connsiteX6" fmla="*/ 1504941 w 1688820"/>
              <a:gd name="connsiteY6" fmla="*/ 672856 h 1815615"/>
              <a:gd name="connsiteX7" fmla="*/ 1373355 w 1688820"/>
              <a:gd name="connsiteY7" fmla="*/ 154877 h 1815615"/>
              <a:gd name="connsiteX8" fmla="*/ 875515 w 1688820"/>
              <a:gd name="connsiteY8" fmla="*/ 21205 h 1815615"/>
              <a:gd name="connsiteX9" fmla="*/ 396783 w 1688820"/>
              <a:gd name="connsiteY9" fmla="*/ 534641 h 1815615"/>
              <a:gd name="connsiteX0" fmla="*/ 394951 w 1689541"/>
              <a:gd name="connsiteY0" fmla="*/ 534641 h 1877271"/>
              <a:gd name="connsiteX1" fmla="*/ 34599 w 1689541"/>
              <a:gd name="connsiteY1" fmla="*/ 940200 h 1877271"/>
              <a:gd name="connsiteX2" fmla="*/ 54056 w 1689541"/>
              <a:gd name="connsiteY2" fmla="*/ 1728260 h 1877271"/>
              <a:gd name="connsiteX3" fmla="*/ 385071 w 1689541"/>
              <a:gd name="connsiteY3" fmla="*/ 1877032 h 1877271"/>
              <a:gd name="connsiteX4" fmla="*/ 1612338 w 1689541"/>
              <a:gd name="connsiteY4" fmla="*/ 1747798 h 1877271"/>
              <a:gd name="connsiteX5" fmla="*/ 1555350 w 1689541"/>
              <a:gd name="connsiteY5" fmla="*/ 1257671 h 1877271"/>
              <a:gd name="connsiteX6" fmla="*/ 1503109 w 1689541"/>
              <a:gd name="connsiteY6" fmla="*/ 672856 h 1877271"/>
              <a:gd name="connsiteX7" fmla="*/ 1371523 w 1689541"/>
              <a:gd name="connsiteY7" fmla="*/ 154877 h 1877271"/>
              <a:gd name="connsiteX8" fmla="*/ 873683 w 1689541"/>
              <a:gd name="connsiteY8" fmla="*/ 21205 h 1877271"/>
              <a:gd name="connsiteX9" fmla="*/ 394951 w 1689541"/>
              <a:gd name="connsiteY9" fmla="*/ 534641 h 1877271"/>
              <a:gd name="connsiteX0" fmla="*/ 394949 w 1689541"/>
              <a:gd name="connsiteY0" fmla="*/ 534641 h 1877032"/>
              <a:gd name="connsiteX1" fmla="*/ 34597 w 1689541"/>
              <a:gd name="connsiteY1" fmla="*/ 940200 h 1877032"/>
              <a:gd name="connsiteX2" fmla="*/ 54054 w 1689541"/>
              <a:gd name="connsiteY2" fmla="*/ 1728260 h 1877032"/>
              <a:gd name="connsiteX3" fmla="*/ 385069 w 1689541"/>
              <a:gd name="connsiteY3" fmla="*/ 1877032 h 1877032"/>
              <a:gd name="connsiteX4" fmla="*/ 1612336 w 1689541"/>
              <a:gd name="connsiteY4" fmla="*/ 1747798 h 1877032"/>
              <a:gd name="connsiteX5" fmla="*/ 1555348 w 1689541"/>
              <a:gd name="connsiteY5" fmla="*/ 1257671 h 1877032"/>
              <a:gd name="connsiteX6" fmla="*/ 1503107 w 1689541"/>
              <a:gd name="connsiteY6" fmla="*/ 672856 h 1877032"/>
              <a:gd name="connsiteX7" fmla="*/ 1371521 w 1689541"/>
              <a:gd name="connsiteY7" fmla="*/ 154877 h 1877032"/>
              <a:gd name="connsiteX8" fmla="*/ 873681 w 1689541"/>
              <a:gd name="connsiteY8" fmla="*/ 21205 h 1877032"/>
              <a:gd name="connsiteX9" fmla="*/ 394949 w 1689541"/>
              <a:gd name="connsiteY9" fmla="*/ 534641 h 1877032"/>
              <a:gd name="connsiteX0" fmla="*/ 394949 w 1683795"/>
              <a:gd name="connsiteY0" fmla="*/ 534641 h 1877032"/>
              <a:gd name="connsiteX1" fmla="*/ 34597 w 1683795"/>
              <a:gd name="connsiteY1" fmla="*/ 940200 h 1877032"/>
              <a:gd name="connsiteX2" fmla="*/ 54054 w 1683795"/>
              <a:gd name="connsiteY2" fmla="*/ 1728260 h 1877032"/>
              <a:gd name="connsiteX3" fmla="*/ 385069 w 1683795"/>
              <a:gd name="connsiteY3" fmla="*/ 1877032 h 1877032"/>
              <a:gd name="connsiteX4" fmla="*/ 1605349 w 1683795"/>
              <a:gd name="connsiteY4" fmla="*/ 1798860 h 1877032"/>
              <a:gd name="connsiteX5" fmla="*/ 1555348 w 1683795"/>
              <a:gd name="connsiteY5" fmla="*/ 1257671 h 1877032"/>
              <a:gd name="connsiteX6" fmla="*/ 1503107 w 1683795"/>
              <a:gd name="connsiteY6" fmla="*/ 672856 h 1877032"/>
              <a:gd name="connsiteX7" fmla="*/ 1371521 w 1683795"/>
              <a:gd name="connsiteY7" fmla="*/ 154877 h 1877032"/>
              <a:gd name="connsiteX8" fmla="*/ 873681 w 1683795"/>
              <a:gd name="connsiteY8" fmla="*/ 21205 h 1877032"/>
              <a:gd name="connsiteX9" fmla="*/ 394949 w 1683795"/>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720794"/>
              <a:gd name="connsiteY0" fmla="*/ 534641 h 1877032"/>
              <a:gd name="connsiteX1" fmla="*/ 34597 w 1720794"/>
              <a:gd name="connsiteY1" fmla="*/ 940200 h 1877032"/>
              <a:gd name="connsiteX2" fmla="*/ 54054 w 1720794"/>
              <a:gd name="connsiteY2" fmla="*/ 1728260 h 1877032"/>
              <a:gd name="connsiteX3" fmla="*/ 385069 w 1720794"/>
              <a:gd name="connsiteY3" fmla="*/ 1877032 h 1877032"/>
              <a:gd name="connsiteX4" fmla="*/ 1605349 w 1720794"/>
              <a:gd name="connsiteY4" fmla="*/ 1798860 h 1877032"/>
              <a:gd name="connsiteX5" fmla="*/ 1555348 w 1720794"/>
              <a:gd name="connsiteY5" fmla="*/ 1257671 h 1877032"/>
              <a:gd name="connsiteX6" fmla="*/ 1503107 w 1720794"/>
              <a:gd name="connsiteY6" fmla="*/ 672856 h 1877032"/>
              <a:gd name="connsiteX7" fmla="*/ 1371521 w 1720794"/>
              <a:gd name="connsiteY7" fmla="*/ 154877 h 1877032"/>
              <a:gd name="connsiteX8" fmla="*/ 873681 w 1720794"/>
              <a:gd name="connsiteY8" fmla="*/ 21205 h 1877032"/>
              <a:gd name="connsiteX9" fmla="*/ 394949 w 1720794"/>
              <a:gd name="connsiteY9" fmla="*/ 534641 h 1877032"/>
              <a:gd name="connsiteX0" fmla="*/ 394949 w 1671512"/>
              <a:gd name="connsiteY0" fmla="*/ 534641 h 1877032"/>
              <a:gd name="connsiteX1" fmla="*/ 34597 w 1671512"/>
              <a:gd name="connsiteY1" fmla="*/ 940200 h 1877032"/>
              <a:gd name="connsiteX2" fmla="*/ 54054 w 1671512"/>
              <a:gd name="connsiteY2" fmla="*/ 1728260 h 1877032"/>
              <a:gd name="connsiteX3" fmla="*/ 385069 w 1671512"/>
              <a:gd name="connsiteY3" fmla="*/ 1877032 h 1877032"/>
              <a:gd name="connsiteX4" fmla="*/ 1605349 w 1671512"/>
              <a:gd name="connsiteY4" fmla="*/ 1798860 h 1877032"/>
              <a:gd name="connsiteX5" fmla="*/ 1555348 w 1671512"/>
              <a:gd name="connsiteY5" fmla="*/ 1257671 h 1877032"/>
              <a:gd name="connsiteX6" fmla="*/ 1503107 w 1671512"/>
              <a:gd name="connsiteY6" fmla="*/ 672856 h 1877032"/>
              <a:gd name="connsiteX7" fmla="*/ 1371521 w 1671512"/>
              <a:gd name="connsiteY7" fmla="*/ 154877 h 1877032"/>
              <a:gd name="connsiteX8" fmla="*/ 873681 w 1671512"/>
              <a:gd name="connsiteY8" fmla="*/ 21205 h 1877032"/>
              <a:gd name="connsiteX9" fmla="*/ 394949 w 1671512"/>
              <a:gd name="connsiteY9" fmla="*/ 534641 h 1877032"/>
              <a:gd name="connsiteX0" fmla="*/ 394949 w 1677296"/>
              <a:gd name="connsiteY0" fmla="*/ 534641 h 1877032"/>
              <a:gd name="connsiteX1" fmla="*/ 34597 w 1677296"/>
              <a:gd name="connsiteY1" fmla="*/ 940200 h 1877032"/>
              <a:gd name="connsiteX2" fmla="*/ 54054 w 1677296"/>
              <a:gd name="connsiteY2" fmla="*/ 1728260 h 1877032"/>
              <a:gd name="connsiteX3" fmla="*/ 385069 w 1677296"/>
              <a:gd name="connsiteY3" fmla="*/ 1877032 h 1877032"/>
              <a:gd name="connsiteX4" fmla="*/ 1612334 w 1677296"/>
              <a:gd name="connsiteY4" fmla="*/ 1840637 h 1877032"/>
              <a:gd name="connsiteX5" fmla="*/ 1555348 w 1677296"/>
              <a:gd name="connsiteY5" fmla="*/ 1257671 h 1877032"/>
              <a:gd name="connsiteX6" fmla="*/ 1503107 w 1677296"/>
              <a:gd name="connsiteY6" fmla="*/ 672856 h 1877032"/>
              <a:gd name="connsiteX7" fmla="*/ 1371521 w 1677296"/>
              <a:gd name="connsiteY7" fmla="*/ 154877 h 1877032"/>
              <a:gd name="connsiteX8" fmla="*/ 873681 w 1677296"/>
              <a:gd name="connsiteY8" fmla="*/ 21205 h 1877032"/>
              <a:gd name="connsiteX9" fmla="*/ 394949 w 1677296"/>
              <a:gd name="connsiteY9" fmla="*/ 534641 h 1877032"/>
              <a:gd name="connsiteX0" fmla="*/ 394949 w 1677298"/>
              <a:gd name="connsiteY0" fmla="*/ 534641 h 1877032"/>
              <a:gd name="connsiteX1" fmla="*/ 34597 w 1677298"/>
              <a:gd name="connsiteY1" fmla="*/ 940200 h 1877032"/>
              <a:gd name="connsiteX2" fmla="*/ 54054 w 1677298"/>
              <a:gd name="connsiteY2" fmla="*/ 1728260 h 1877032"/>
              <a:gd name="connsiteX3" fmla="*/ 385069 w 1677298"/>
              <a:gd name="connsiteY3" fmla="*/ 1877032 h 1877032"/>
              <a:gd name="connsiteX4" fmla="*/ 1612334 w 1677298"/>
              <a:gd name="connsiteY4" fmla="*/ 1840637 h 1877032"/>
              <a:gd name="connsiteX5" fmla="*/ 1555348 w 1677298"/>
              <a:gd name="connsiteY5" fmla="*/ 1257671 h 1877032"/>
              <a:gd name="connsiteX6" fmla="*/ 1503107 w 1677298"/>
              <a:gd name="connsiteY6" fmla="*/ 672856 h 1877032"/>
              <a:gd name="connsiteX7" fmla="*/ 1371521 w 1677298"/>
              <a:gd name="connsiteY7" fmla="*/ 154877 h 1877032"/>
              <a:gd name="connsiteX8" fmla="*/ 873681 w 1677298"/>
              <a:gd name="connsiteY8" fmla="*/ 21205 h 1877032"/>
              <a:gd name="connsiteX9" fmla="*/ 394949 w 1677298"/>
              <a:gd name="connsiteY9" fmla="*/ 534641 h 1877032"/>
              <a:gd name="connsiteX0" fmla="*/ 394949 w 1677296"/>
              <a:gd name="connsiteY0" fmla="*/ 534641 h 1904936"/>
              <a:gd name="connsiteX1" fmla="*/ 34597 w 1677296"/>
              <a:gd name="connsiteY1" fmla="*/ 940200 h 1904936"/>
              <a:gd name="connsiteX2" fmla="*/ 54054 w 1677296"/>
              <a:gd name="connsiteY2" fmla="*/ 1728260 h 1904936"/>
              <a:gd name="connsiteX3" fmla="*/ 385069 w 1677296"/>
              <a:gd name="connsiteY3" fmla="*/ 1877032 h 1904936"/>
              <a:gd name="connsiteX4" fmla="*/ 1612334 w 1677296"/>
              <a:gd name="connsiteY4" fmla="*/ 1840637 h 1904936"/>
              <a:gd name="connsiteX5" fmla="*/ 1555348 w 1677296"/>
              <a:gd name="connsiteY5" fmla="*/ 1257671 h 1904936"/>
              <a:gd name="connsiteX6" fmla="*/ 1503107 w 1677296"/>
              <a:gd name="connsiteY6" fmla="*/ 672856 h 1904936"/>
              <a:gd name="connsiteX7" fmla="*/ 1371521 w 1677296"/>
              <a:gd name="connsiteY7" fmla="*/ 154877 h 1904936"/>
              <a:gd name="connsiteX8" fmla="*/ 873681 w 1677296"/>
              <a:gd name="connsiteY8" fmla="*/ 21205 h 1904936"/>
              <a:gd name="connsiteX9" fmla="*/ 394949 w 1677296"/>
              <a:gd name="connsiteY9" fmla="*/ 534641 h 1904936"/>
              <a:gd name="connsiteX0" fmla="*/ 461539 w 1743887"/>
              <a:gd name="connsiteY0" fmla="*/ 534641 h 1904936"/>
              <a:gd name="connsiteX1" fmla="*/ 101187 w 1743887"/>
              <a:gd name="connsiteY1" fmla="*/ 940200 h 1904936"/>
              <a:gd name="connsiteX2" fmla="*/ 22840 w 1743887"/>
              <a:gd name="connsiteY2" fmla="*/ 1737812 h 1904936"/>
              <a:gd name="connsiteX3" fmla="*/ 451659 w 1743887"/>
              <a:gd name="connsiteY3" fmla="*/ 1877032 h 1904936"/>
              <a:gd name="connsiteX4" fmla="*/ 1678924 w 1743887"/>
              <a:gd name="connsiteY4" fmla="*/ 1840637 h 1904936"/>
              <a:gd name="connsiteX5" fmla="*/ 1621938 w 1743887"/>
              <a:gd name="connsiteY5" fmla="*/ 1257671 h 1904936"/>
              <a:gd name="connsiteX6" fmla="*/ 1569697 w 1743887"/>
              <a:gd name="connsiteY6" fmla="*/ 672856 h 1904936"/>
              <a:gd name="connsiteX7" fmla="*/ 1438111 w 1743887"/>
              <a:gd name="connsiteY7" fmla="*/ 154877 h 1904936"/>
              <a:gd name="connsiteX8" fmla="*/ 940271 w 1743887"/>
              <a:gd name="connsiteY8" fmla="*/ 21205 h 1904936"/>
              <a:gd name="connsiteX9" fmla="*/ 461539 w 1743887"/>
              <a:gd name="connsiteY9" fmla="*/ 534641 h 1904936"/>
              <a:gd name="connsiteX0" fmla="*/ 452050 w 1756359"/>
              <a:gd name="connsiteY0" fmla="*/ 534641 h 1891359"/>
              <a:gd name="connsiteX1" fmla="*/ 91698 w 1756359"/>
              <a:gd name="connsiteY1" fmla="*/ 940200 h 1891359"/>
              <a:gd name="connsiteX2" fmla="*/ 13351 w 1756359"/>
              <a:gd name="connsiteY2" fmla="*/ 1737812 h 1891359"/>
              <a:gd name="connsiteX3" fmla="*/ 309435 w 1756359"/>
              <a:gd name="connsiteY3" fmla="*/ 1891359 h 1891359"/>
              <a:gd name="connsiteX4" fmla="*/ 1669435 w 1756359"/>
              <a:gd name="connsiteY4" fmla="*/ 1840637 h 1891359"/>
              <a:gd name="connsiteX5" fmla="*/ 1612449 w 1756359"/>
              <a:gd name="connsiteY5" fmla="*/ 1257671 h 1891359"/>
              <a:gd name="connsiteX6" fmla="*/ 1560208 w 1756359"/>
              <a:gd name="connsiteY6" fmla="*/ 672856 h 1891359"/>
              <a:gd name="connsiteX7" fmla="*/ 1428622 w 1756359"/>
              <a:gd name="connsiteY7" fmla="*/ 154877 h 1891359"/>
              <a:gd name="connsiteX8" fmla="*/ 930782 w 1756359"/>
              <a:gd name="connsiteY8" fmla="*/ 21205 h 1891359"/>
              <a:gd name="connsiteX9" fmla="*/ 452050 w 1756359"/>
              <a:gd name="connsiteY9" fmla="*/ 534641 h 1891359"/>
              <a:gd name="connsiteX0" fmla="*/ 452050 w 1756257"/>
              <a:gd name="connsiteY0" fmla="*/ 534641 h 1891359"/>
              <a:gd name="connsiteX1" fmla="*/ 91698 w 1756257"/>
              <a:gd name="connsiteY1" fmla="*/ 940200 h 1891359"/>
              <a:gd name="connsiteX2" fmla="*/ 13351 w 1756257"/>
              <a:gd name="connsiteY2" fmla="*/ 1737812 h 1891359"/>
              <a:gd name="connsiteX3" fmla="*/ 309435 w 1756257"/>
              <a:gd name="connsiteY3" fmla="*/ 1891359 h 1891359"/>
              <a:gd name="connsiteX4" fmla="*/ 1669435 w 1756257"/>
              <a:gd name="connsiteY4" fmla="*/ 1840637 h 1891359"/>
              <a:gd name="connsiteX5" fmla="*/ 1612449 w 1756257"/>
              <a:gd name="connsiteY5" fmla="*/ 1257671 h 1891359"/>
              <a:gd name="connsiteX6" fmla="*/ 1563496 w 1756257"/>
              <a:gd name="connsiteY6" fmla="*/ 959631 h 1891359"/>
              <a:gd name="connsiteX7" fmla="*/ 1560208 w 1756257"/>
              <a:gd name="connsiteY7" fmla="*/ 672856 h 1891359"/>
              <a:gd name="connsiteX8" fmla="*/ 1428622 w 1756257"/>
              <a:gd name="connsiteY8" fmla="*/ 154877 h 1891359"/>
              <a:gd name="connsiteX9" fmla="*/ 930782 w 1756257"/>
              <a:gd name="connsiteY9" fmla="*/ 21205 h 1891359"/>
              <a:gd name="connsiteX10" fmla="*/ 452050 w 1756257"/>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64592"/>
              <a:gd name="connsiteY0" fmla="*/ 534641 h 1891359"/>
              <a:gd name="connsiteX1" fmla="*/ 91698 w 1764592"/>
              <a:gd name="connsiteY1" fmla="*/ 940200 h 1891359"/>
              <a:gd name="connsiteX2" fmla="*/ 13351 w 1764592"/>
              <a:gd name="connsiteY2" fmla="*/ 1737812 h 1891359"/>
              <a:gd name="connsiteX3" fmla="*/ 309435 w 1764592"/>
              <a:gd name="connsiteY3" fmla="*/ 1891359 h 1891359"/>
              <a:gd name="connsiteX4" fmla="*/ 1669435 w 1764592"/>
              <a:gd name="connsiteY4" fmla="*/ 1840637 h 1891359"/>
              <a:gd name="connsiteX5" fmla="*/ 1612449 w 1764592"/>
              <a:gd name="connsiteY5" fmla="*/ 1257671 h 1891359"/>
              <a:gd name="connsiteX6" fmla="*/ 1309780 w 1764592"/>
              <a:gd name="connsiteY6" fmla="*/ 1046341 h 1891359"/>
              <a:gd name="connsiteX7" fmla="*/ 1560208 w 1764592"/>
              <a:gd name="connsiteY7" fmla="*/ 672856 h 1891359"/>
              <a:gd name="connsiteX8" fmla="*/ 1428622 w 1764592"/>
              <a:gd name="connsiteY8" fmla="*/ 154877 h 1891359"/>
              <a:gd name="connsiteX9" fmla="*/ 930782 w 1764592"/>
              <a:gd name="connsiteY9" fmla="*/ 21205 h 1891359"/>
              <a:gd name="connsiteX10" fmla="*/ 452050 w 1764592"/>
              <a:gd name="connsiteY10" fmla="*/ 534641 h 1891359"/>
              <a:gd name="connsiteX0" fmla="*/ 452050 w 1764590"/>
              <a:gd name="connsiteY0" fmla="*/ 534641 h 1891359"/>
              <a:gd name="connsiteX1" fmla="*/ 91698 w 1764590"/>
              <a:gd name="connsiteY1" fmla="*/ 940200 h 1891359"/>
              <a:gd name="connsiteX2" fmla="*/ 13351 w 1764590"/>
              <a:gd name="connsiteY2" fmla="*/ 1737812 h 1891359"/>
              <a:gd name="connsiteX3" fmla="*/ 309435 w 1764590"/>
              <a:gd name="connsiteY3" fmla="*/ 1891359 h 1891359"/>
              <a:gd name="connsiteX4" fmla="*/ 1669435 w 1764590"/>
              <a:gd name="connsiteY4" fmla="*/ 1840637 h 1891359"/>
              <a:gd name="connsiteX5" fmla="*/ 1612449 w 1764590"/>
              <a:gd name="connsiteY5" fmla="*/ 1257671 h 1891359"/>
              <a:gd name="connsiteX6" fmla="*/ 1309780 w 1764590"/>
              <a:gd name="connsiteY6" fmla="*/ 1046341 h 1891359"/>
              <a:gd name="connsiteX7" fmla="*/ 1560208 w 1764590"/>
              <a:gd name="connsiteY7" fmla="*/ 672856 h 1891359"/>
              <a:gd name="connsiteX8" fmla="*/ 1428622 w 1764590"/>
              <a:gd name="connsiteY8" fmla="*/ 154877 h 1891359"/>
              <a:gd name="connsiteX9" fmla="*/ 930782 w 1764590"/>
              <a:gd name="connsiteY9" fmla="*/ 21205 h 1891359"/>
              <a:gd name="connsiteX10" fmla="*/ 452050 w 1764590"/>
              <a:gd name="connsiteY10" fmla="*/ 534641 h 1891359"/>
              <a:gd name="connsiteX0" fmla="*/ 452050 w 1792731"/>
              <a:gd name="connsiteY0" fmla="*/ 534641 h 1891359"/>
              <a:gd name="connsiteX1" fmla="*/ 91698 w 1792731"/>
              <a:gd name="connsiteY1" fmla="*/ 940200 h 1891359"/>
              <a:gd name="connsiteX2" fmla="*/ 13351 w 1792731"/>
              <a:gd name="connsiteY2" fmla="*/ 1737812 h 1891359"/>
              <a:gd name="connsiteX3" fmla="*/ 309435 w 1792731"/>
              <a:gd name="connsiteY3" fmla="*/ 1891359 h 1891359"/>
              <a:gd name="connsiteX4" fmla="*/ 1669435 w 1792731"/>
              <a:gd name="connsiteY4" fmla="*/ 1840637 h 1891359"/>
              <a:gd name="connsiteX5" fmla="*/ 1688563 w 1792731"/>
              <a:gd name="connsiteY5" fmla="*/ 1292355 h 1891359"/>
              <a:gd name="connsiteX6" fmla="*/ 1309780 w 1792731"/>
              <a:gd name="connsiteY6" fmla="*/ 1046341 h 1891359"/>
              <a:gd name="connsiteX7" fmla="*/ 1560208 w 1792731"/>
              <a:gd name="connsiteY7" fmla="*/ 672856 h 1891359"/>
              <a:gd name="connsiteX8" fmla="*/ 1428622 w 1792731"/>
              <a:gd name="connsiteY8" fmla="*/ 154877 h 1891359"/>
              <a:gd name="connsiteX9" fmla="*/ 930782 w 1792731"/>
              <a:gd name="connsiteY9" fmla="*/ 21205 h 1891359"/>
              <a:gd name="connsiteX10" fmla="*/ 452050 w 1792731"/>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560208 w 1814809"/>
              <a:gd name="connsiteY7" fmla="*/ 672856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34641 h 1891359"/>
              <a:gd name="connsiteX1" fmla="*/ 91698 w 1814809"/>
              <a:gd name="connsiteY1" fmla="*/ 940200 h 1891359"/>
              <a:gd name="connsiteX2" fmla="*/ 13351 w 1814809"/>
              <a:gd name="connsiteY2" fmla="*/ 1737812 h 1891359"/>
              <a:gd name="connsiteX3" fmla="*/ 309435 w 1814809"/>
              <a:gd name="connsiteY3" fmla="*/ 1891359 h 1891359"/>
              <a:gd name="connsiteX4" fmla="*/ 1669435 w 1814809"/>
              <a:gd name="connsiteY4" fmla="*/ 1840637 h 1891359"/>
              <a:gd name="connsiteX5" fmla="*/ 1688563 w 1814809"/>
              <a:gd name="connsiteY5" fmla="*/ 1292355 h 1891359"/>
              <a:gd name="connsiteX6" fmla="*/ 1309780 w 1814809"/>
              <a:gd name="connsiteY6" fmla="*/ 1046341 h 1891359"/>
              <a:gd name="connsiteX7" fmla="*/ 1619996 w 1814809"/>
              <a:gd name="connsiteY7" fmla="*/ 526399 h 1891359"/>
              <a:gd name="connsiteX8" fmla="*/ 1428622 w 1814809"/>
              <a:gd name="connsiteY8" fmla="*/ 154877 h 1891359"/>
              <a:gd name="connsiteX9" fmla="*/ 930782 w 1814809"/>
              <a:gd name="connsiteY9" fmla="*/ 21205 h 1891359"/>
              <a:gd name="connsiteX10" fmla="*/ 452050 w 1814809"/>
              <a:gd name="connsiteY10" fmla="*/ 534641 h 1891359"/>
              <a:gd name="connsiteX0" fmla="*/ 452050 w 1814809"/>
              <a:gd name="connsiteY0" fmla="*/ 542872 h 1899590"/>
              <a:gd name="connsiteX1" fmla="*/ 91698 w 1814809"/>
              <a:gd name="connsiteY1" fmla="*/ 948431 h 1899590"/>
              <a:gd name="connsiteX2" fmla="*/ 13351 w 1814809"/>
              <a:gd name="connsiteY2" fmla="*/ 1746043 h 1899590"/>
              <a:gd name="connsiteX3" fmla="*/ 309435 w 1814809"/>
              <a:gd name="connsiteY3" fmla="*/ 1899590 h 1899590"/>
              <a:gd name="connsiteX4" fmla="*/ 1669435 w 1814809"/>
              <a:gd name="connsiteY4" fmla="*/ 1848868 h 1899590"/>
              <a:gd name="connsiteX5" fmla="*/ 1688563 w 1814809"/>
              <a:gd name="connsiteY5" fmla="*/ 1300586 h 1899590"/>
              <a:gd name="connsiteX6" fmla="*/ 1309780 w 1814809"/>
              <a:gd name="connsiteY6" fmla="*/ 1054572 h 1899590"/>
              <a:gd name="connsiteX7" fmla="*/ 1619996 w 1814809"/>
              <a:gd name="connsiteY7" fmla="*/ 534630 h 1899590"/>
              <a:gd name="connsiteX8" fmla="*/ 1488411 w 1814809"/>
              <a:gd name="connsiteY8" fmla="*/ 129049 h 1899590"/>
              <a:gd name="connsiteX9" fmla="*/ 930782 w 1814809"/>
              <a:gd name="connsiteY9" fmla="*/ 29436 h 1899590"/>
              <a:gd name="connsiteX10" fmla="*/ 452050 w 1814809"/>
              <a:gd name="connsiteY10" fmla="*/ 542872 h 1899590"/>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452050 w 1814809"/>
              <a:gd name="connsiteY0" fmla="*/ 540513 h 1897231"/>
              <a:gd name="connsiteX1" fmla="*/ 91698 w 1814809"/>
              <a:gd name="connsiteY1" fmla="*/ 946072 h 1897231"/>
              <a:gd name="connsiteX2" fmla="*/ 13351 w 1814809"/>
              <a:gd name="connsiteY2" fmla="*/ 1743684 h 1897231"/>
              <a:gd name="connsiteX3" fmla="*/ 309435 w 1814809"/>
              <a:gd name="connsiteY3" fmla="*/ 1897231 h 1897231"/>
              <a:gd name="connsiteX4" fmla="*/ 1669435 w 1814809"/>
              <a:gd name="connsiteY4" fmla="*/ 1846509 h 1897231"/>
              <a:gd name="connsiteX5" fmla="*/ 1688563 w 1814809"/>
              <a:gd name="connsiteY5" fmla="*/ 1298227 h 1897231"/>
              <a:gd name="connsiteX6" fmla="*/ 1309780 w 1814809"/>
              <a:gd name="connsiteY6" fmla="*/ 1052213 h 1897231"/>
              <a:gd name="connsiteX7" fmla="*/ 1619996 w 1814809"/>
              <a:gd name="connsiteY7" fmla="*/ 532271 h 1897231"/>
              <a:gd name="connsiteX8" fmla="*/ 1488411 w 1814809"/>
              <a:gd name="connsiteY8" fmla="*/ 126690 h 1897231"/>
              <a:gd name="connsiteX9" fmla="*/ 930782 w 1814809"/>
              <a:gd name="connsiteY9" fmla="*/ 27077 h 1897231"/>
              <a:gd name="connsiteX10" fmla="*/ 452050 w 1814809"/>
              <a:gd name="connsiteY10" fmla="*/ 540513 h 1897231"/>
              <a:gd name="connsiteX0" fmla="*/ 288567 w 1811701"/>
              <a:gd name="connsiteY0" fmla="*/ 555674 h 1898251"/>
              <a:gd name="connsiteX1" fmla="*/ 88590 w 1811701"/>
              <a:gd name="connsiteY1" fmla="*/ 947092 h 1898251"/>
              <a:gd name="connsiteX2" fmla="*/ 10243 w 1811701"/>
              <a:gd name="connsiteY2" fmla="*/ 1744704 h 1898251"/>
              <a:gd name="connsiteX3" fmla="*/ 306327 w 1811701"/>
              <a:gd name="connsiteY3" fmla="*/ 1898251 h 1898251"/>
              <a:gd name="connsiteX4" fmla="*/ 1666327 w 1811701"/>
              <a:gd name="connsiteY4" fmla="*/ 1847529 h 1898251"/>
              <a:gd name="connsiteX5" fmla="*/ 1685455 w 1811701"/>
              <a:gd name="connsiteY5" fmla="*/ 1299247 h 1898251"/>
              <a:gd name="connsiteX6" fmla="*/ 1306672 w 1811701"/>
              <a:gd name="connsiteY6" fmla="*/ 1053233 h 1898251"/>
              <a:gd name="connsiteX7" fmla="*/ 1616888 w 1811701"/>
              <a:gd name="connsiteY7" fmla="*/ 533291 h 1898251"/>
              <a:gd name="connsiteX8" fmla="*/ 1485303 w 1811701"/>
              <a:gd name="connsiteY8" fmla="*/ 127710 h 1898251"/>
              <a:gd name="connsiteX9" fmla="*/ 927674 w 1811701"/>
              <a:gd name="connsiteY9" fmla="*/ 28097 h 1898251"/>
              <a:gd name="connsiteX10" fmla="*/ 288567 w 1811701"/>
              <a:gd name="connsiteY10" fmla="*/ 555674 h 1898251"/>
              <a:gd name="connsiteX0" fmla="*/ 288567 w 1811701"/>
              <a:gd name="connsiteY0" fmla="*/ 479828 h 1822405"/>
              <a:gd name="connsiteX1" fmla="*/ 88590 w 1811701"/>
              <a:gd name="connsiteY1" fmla="*/ 871246 h 1822405"/>
              <a:gd name="connsiteX2" fmla="*/ 10243 w 1811701"/>
              <a:gd name="connsiteY2" fmla="*/ 1668858 h 1822405"/>
              <a:gd name="connsiteX3" fmla="*/ 306327 w 1811701"/>
              <a:gd name="connsiteY3" fmla="*/ 1822405 h 1822405"/>
              <a:gd name="connsiteX4" fmla="*/ 1666327 w 1811701"/>
              <a:gd name="connsiteY4" fmla="*/ 1771683 h 1822405"/>
              <a:gd name="connsiteX5" fmla="*/ 1685455 w 1811701"/>
              <a:gd name="connsiteY5" fmla="*/ 1223401 h 1822405"/>
              <a:gd name="connsiteX6" fmla="*/ 1306672 w 1811701"/>
              <a:gd name="connsiteY6" fmla="*/ 977387 h 1822405"/>
              <a:gd name="connsiteX7" fmla="*/ 1616888 w 1811701"/>
              <a:gd name="connsiteY7" fmla="*/ 457445 h 1822405"/>
              <a:gd name="connsiteX8" fmla="*/ 1485303 w 1811701"/>
              <a:gd name="connsiteY8" fmla="*/ 51864 h 1822405"/>
              <a:gd name="connsiteX9" fmla="*/ 895599 w 1811701"/>
              <a:gd name="connsiteY9" fmla="*/ 79530 h 1822405"/>
              <a:gd name="connsiteX10" fmla="*/ 288567 w 1811701"/>
              <a:gd name="connsiteY10" fmla="*/ 479828 h 182240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616888 w 1811701"/>
              <a:gd name="connsiteY7" fmla="*/ 396875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811701"/>
              <a:gd name="connsiteY0" fmla="*/ 419258 h 1761835"/>
              <a:gd name="connsiteX1" fmla="*/ 88590 w 1811701"/>
              <a:gd name="connsiteY1" fmla="*/ 810676 h 1761835"/>
              <a:gd name="connsiteX2" fmla="*/ 10243 w 1811701"/>
              <a:gd name="connsiteY2" fmla="*/ 1608288 h 1761835"/>
              <a:gd name="connsiteX3" fmla="*/ 306327 w 1811701"/>
              <a:gd name="connsiteY3" fmla="*/ 1761835 h 1761835"/>
              <a:gd name="connsiteX4" fmla="*/ 1666327 w 1811701"/>
              <a:gd name="connsiteY4" fmla="*/ 1711113 h 1761835"/>
              <a:gd name="connsiteX5" fmla="*/ 1685455 w 1811701"/>
              <a:gd name="connsiteY5" fmla="*/ 1162831 h 1761835"/>
              <a:gd name="connsiteX6" fmla="*/ 1306672 w 1811701"/>
              <a:gd name="connsiteY6" fmla="*/ 916817 h 1761835"/>
              <a:gd name="connsiteX7" fmla="*/ 1584814 w 1811701"/>
              <a:gd name="connsiteY7" fmla="*/ 510012 h 1761835"/>
              <a:gd name="connsiteX8" fmla="*/ 1373040 w 1811701"/>
              <a:gd name="connsiteY8" fmla="*/ 118574 h 1761835"/>
              <a:gd name="connsiteX9" fmla="*/ 895599 w 1811701"/>
              <a:gd name="connsiteY9" fmla="*/ 18960 h 1761835"/>
              <a:gd name="connsiteX10" fmla="*/ 288567 w 1811701"/>
              <a:gd name="connsiteY10" fmla="*/ 419258 h 1761835"/>
              <a:gd name="connsiteX0" fmla="*/ 288567 w 1770444"/>
              <a:gd name="connsiteY0" fmla="*/ 419258 h 1761835"/>
              <a:gd name="connsiteX1" fmla="*/ 88590 w 1770444"/>
              <a:gd name="connsiteY1" fmla="*/ 810676 h 1761835"/>
              <a:gd name="connsiteX2" fmla="*/ 10243 w 1770444"/>
              <a:gd name="connsiteY2" fmla="*/ 1608288 h 1761835"/>
              <a:gd name="connsiteX3" fmla="*/ 306327 w 1770444"/>
              <a:gd name="connsiteY3" fmla="*/ 1761835 h 1761835"/>
              <a:gd name="connsiteX4" fmla="*/ 1666327 w 1770444"/>
              <a:gd name="connsiteY4" fmla="*/ 1711113 h 1761835"/>
              <a:gd name="connsiteX5" fmla="*/ 1589229 w 1770444"/>
              <a:gd name="connsiteY5" fmla="*/ 1176973 h 1761835"/>
              <a:gd name="connsiteX6" fmla="*/ 1306672 w 1770444"/>
              <a:gd name="connsiteY6" fmla="*/ 916817 h 1761835"/>
              <a:gd name="connsiteX7" fmla="*/ 1584814 w 1770444"/>
              <a:gd name="connsiteY7" fmla="*/ 510012 h 1761835"/>
              <a:gd name="connsiteX8" fmla="*/ 1373040 w 1770444"/>
              <a:gd name="connsiteY8" fmla="*/ 118574 h 1761835"/>
              <a:gd name="connsiteX9" fmla="*/ 895599 w 1770444"/>
              <a:gd name="connsiteY9" fmla="*/ 18960 h 1761835"/>
              <a:gd name="connsiteX10" fmla="*/ 288567 w 1770444"/>
              <a:gd name="connsiteY10" fmla="*/ 419258 h 1761835"/>
              <a:gd name="connsiteX0" fmla="*/ 288567 w 1592514"/>
              <a:gd name="connsiteY0" fmla="*/ 419258 h 1863058"/>
              <a:gd name="connsiteX1" fmla="*/ 88590 w 1592514"/>
              <a:gd name="connsiteY1" fmla="*/ 810676 h 1863058"/>
              <a:gd name="connsiteX2" fmla="*/ 10243 w 1592514"/>
              <a:gd name="connsiteY2" fmla="*/ 1608288 h 1863058"/>
              <a:gd name="connsiteX3" fmla="*/ 306327 w 1592514"/>
              <a:gd name="connsiteY3" fmla="*/ 1761835 h 1863058"/>
              <a:gd name="connsiteX4" fmla="*/ 1377650 w 1592514"/>
              <a:gd name="connsiteY4" fmla="*/ 1838393 h 1863058"/>
              <a:gd name="connsiteX5" fmla="*/ 1589229 w 1592514"/>
              <a:gd name="connsiteY5" fmla="*/ 1176973 h 1863058"/>
              <a:gd name="connsiteX6" fmla="*/ 1306672 w 1592514"/>
              <a:gd name="connsiteY6" fmla="*/ 916817 h 1863058"/>
              <a:gd name="connsiteX7" fmla="*/ 1584814 w 1592514"/>
              <a:gd name="connsiteY7" fmla="*/ 510012 h 1863058"/>
              <a:gd name="connsiteX8" fmla="*/ 1373040 w 1592514"/>
              <a:gd name="connsiteY8" fmla="*/ 118574 h 1863058"/>
              <a:gd name="connsiteX9" fmla="*/ 895599 w 1592514"/>
              <a:gd name="connsiteY9" fmla="*/ 18960 h 1863058"/>
              <a:gd name="connsiteX10" fmla="*/ 288567 w 1592514"/>
              <a:gd name="connsiteY10" fmla="*/ 419258 h 1863058"/>
              <a:gd name="connsiteX0" fmla="*/ 421322 w 1594935"/>
              <a:gd name="connsiteY0" fmla="*/ 616342 h 1876292"/>
              <a:gd name="connsiteX1" fmla="*/ 91011 w 1594935"/>
              <a:gd name="connsiteY1" fmla="*/ 823910 h 1876292"/>
              <a:gd name="connsiteX2" fmla="*/ 12664 w 1594935"/>
              <a:gd name="connsiteY2" fmla="*/ 1621522 h 1876292"/>
              <a:gd name="connsiteX3" fmla="*/ 308748 w 1594935"/>
              <a:gd name="connsiteY3" fmla="*/ 1775069 h 1876292"/>
              <a:gd name="connsiteX4" fmla="*/ 1380071 w 1594935"/>
              <a:gd name="connsiteY4" fmla="*/ 1851627 h 1876292"/>
              <a:gd name="connsiteX5" fmla="*/ 1591650 w 1594935"/>
              <a:gd name="connsiteY5" fmla="*/ 1190207 h 1876292"/>
              <a:gd name="connsiteX6" fmla="*/ 1309093 w 1594935"/>
              <a:gd name="connsiteY6" fmla="*/ 930051 h 1876292"/>
              <a:gd name="connsiteX7" fmla="*/ 1587235 w 1594935"/>
              <a:gd name="connsiteY7" fmla="*/ 523246 h 1876292"/>
              <a:gd name="connsiteX8" fmla="*/ 1375461 w 1594935"/>
              <a:gd name="connsiteY8" fmla="*/ 131808 h 1876292"/>
              <a:gd name="connsiteX9" fmla="*/ 898020 w 1594935"/>
              <a:gd name="connsiteY9" fmla="*/ 32194 h 1876292"/>
              <a:gd name="connsiteX10" fmla="*/ 421322 w 1594935"/>
              <a:gd name="connsiteY10" fmla="*/ 616342 h 1876292"/>
              <a:gd name="connsiteX0" fmla="*/ 413257 w 1586870"/>
              <a:gd name="connsiteY0" fmla="*/ 616342 h 1876292"/>
              <a:gd name="connsiteX1" fmla="*/ 140873 w 1586870"/>
              <a:gd name="connsiteY1" fmla="*/ 993617 h 1876292"/>
              <a:gd name="connsiteX2" fmla="*/ 4599 w 1586870"/>
              <a:gd name="connsiteY2" fmla="*/ 1621522 h 1876292"/>
              <a:gd name="connsiteX3" fmla="*/ 300683 w 1586870"/>
              <a:gd name="connsiteY3" fmla="*/ 1775069 h 1876292"/>
              <a:gd name="connsiteX4" fmla="*/ 1372006 w 1586870"/>
              <a:gd name="connsiteY4" fmla="*/ 1851627 h 1876292"/>
              <a:gd name="connsiteX5" fmla="*/ 1583585 w 1586870"/>
              <a:gd name="connsiteY5" fmla="*/ 1190207 h 1876292"/>
              <a:gd name="connsiteX6" fmla="*/ 1301028 w 1586870"/>
              <a:gd name="connsiteY6" fmla="*/ 930051 h 1876292"/>
              <a:gd name="connsiteX7" fmla="*/ 1579170 w 1586870"/>
              <a:gd name="connsiteY7" fmla="*/ 523246 h 1876292"/>
              <a:gd name="connsiteX8" fmla="*/ 1367396 w 1586870"/>
              <a:gd name="connsiteY8" fmla="*/ 131808 h 1876292"/>
              <a:gd name="connsiteX9" fmla="*/ 889955 w 1586870"/>
              <a:gd name="connsiteY9" fmla="*/ 32194 h 1876292"/>
              <a:gd name="connsiteX10" fmla="*/ 413257 w 1586870"/>
              <a:gd name="connsiteY10" fmla="*/ 616342 h 1876292"/>
              <a:gd name="connsiteX0" fmla="*/ 284962 w 1458575"/>
              <a:gd name="connsiteY0" fmla="*/ 616342 h 1908017"/>
              <a:gd name="connsiteX1" fmla="*/ 12578 w 1458575"/>
              <a:gd name="connsiteY1" fmla="*/ 993617 h 1908017"/>
              <a:gd name="connsiteX2" fmla="*/ 172388 w 1458575"/>
              <a:gd name="connsiteY2" fmla="*/ 1775069 h 1908017"/>
              <a:gd name="connsiteX3" fmla="*/ 1243711 w 1458575"/>
              <a:gd name="connsiteY3" fmla="*/ 1851627 h 1908017"/>
              <a:gd name="connsiteX4" fmla="*/ 1455290 w 1458575"/>
              <a:gd name="connsiteY4" fmla="*/ 1190207 h 1908017"/>
              <a:gd name="connsiteX5" fmla="*/ 1172733 w 1458575"/>
              <a:gd name="connsiteY5" fmla="*/ 930051 h 1908017"/>
              <a:gd name="connsiteX6" fmla="*/ 1450875 w 1458575"/>
              <a:gd name="connsiteY6" fmla="*/ 523246 h 1908017"/>
              <a:gd name="connsiteX7" fmla="*/ 1239101 w 1458575"/>
              <a:gd name="connsiteY7" fmla="*/ 131808 h 1908017"/>
              <a:gd name="connsiteX8" fmla="*/ 761660 w 1458575"/>
              <a:gd name="connsiteY8" fmla="*/ 32194 h 1908017"/>
              <a:gd name="connsiteX9" fmla="*/ 284962 w 1458575"/>
              <a:gd name="connsiteY9" fmla="*/ 616342 h 1908017"/>
              <a:gd name="connsiteX0" fmla="*/ 343858 w 1519131"/>
              <a:gd name="connsiteY0" fmla="*/ 616342 h 1885036"/>
              <a:gd name="connsiteX1" fmla="*/ 71474 w 1519131"/>
              <a:gd name="connsiteY1" fmla="*/ 993617 h 1885036"/>
              <a:gd name="connsiteX2" fmla="*/ 115432 w 1519131"/>
              <a:gd name="connsiteY2" fmla="*/ 1704358 h 1885036"/>
              <a:gd name="connsiteX3" fmla="*/ 1302607 w 1519131"/>
              <a:gd name="connsiteY3" fmla="*/ 1851627 h 1885036"/>
              <a:gd name="connsiteX4" fmla="*/ 1514186 w 1519131"/>
              <a:gd name="connsiteY4" fmla="*/ 1190207 h 1885036"/>
              <a:gd name="connsiteX5" fmla="*/ 1231629 w 1519131"/>
              <a:gd name="connsiteY5" fmla="*/ 930051 h 1885036"/>
              <a:gd name="connsiteX6" fmla="*/ 1509771 w 1519131"/>
              <a:gd name="connsiteY6" fmla="*/ 523246 h 1885036"/>
              <a:gd name="connsiteX7" fmla="*/ 1297997 w 1519131"/>
              <a:gd name="connsiteY7" fmla="*/ 131808 h 1885036"/>
              <a:gd name="connsiteX8" fmla="*/ 820556 w 1519131"/>
              <a:gd name="connsiteY8" fmla="*/ 32194 h 1885036"/>
              <a:gd name="connsiteX9" fmla="*/ 343858 w 1519131"/>
              <a:gd name="connsiteY9" fmla="*/ 616342 h 1885036"/>
              <a:gd name="connsiteX0" fmla="*/ 343858 w 1549812"/>
              <a:gd name="connsiteY0" fmla="*/ 616342 h 1800235"/>
              <a:gd name="connsiteX1" fmla="*/ 71474 w 1549812"/>
              <a:gd name="connsiteY1" fmla="*/ 993617 h 1800235"/>
              <a:gd name="connsiteX2" fmla="*/ 115432 w 1549812"/>
              <a:gd name="connsiteY2" fmla="*/ 1704358 h 1800235"/>
              <a:gd name="connsiteX3" fmla="*/ 1389496 w 1549812"/>
              <a:gd name="connsiteY3" fmla="*/ 1724347 h 1800235"/>
              <a:gd name="connsiteX4" fmla="*/ 1514186 w 1549812"/>
              <a:gd name="connsiteY4" fmla="*/ 1190207 h 1800235"/>
              <a:gd name="connsiteX5" fmla="*/ 1231629 w 1549812"/>
              <a:gd name="connsiteY5" fmla="*/ 930051 h 1800235"/>
              <a:gd name="connsiteX6" fmla="*/ 1509771 w 1549812"/>
              <a:gd name="connsiteY6" fmla="*/ 523246 h 1800235"/>
              <a:gd name="connsiteX7" fmla="*/ 1297997 w 1549812"/>
              <a:gd name="connsiteY7" fmla="*/ 131808 h 1800235"/>
              <a:gd name="connsiteX8" fmla="*/ 820556 w 1549812"/>
              <a:gd name="connsiteY8" fmla="*/ 32194 h 1800235"/>
              <a:gd name="connsiteX9" fmla="*/ 343858 w 1549812"/>
              <a:gd name="connsiteY9" fmla="*/ 616342 h 1800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9812" h="1800235">
                <a:moveTo>
                  <a:pt x="343858" y="616342"/>
                </a:moveTo>
                <a:cubicBezTo>
                  <a:pt x="219011" y="776579"/>
                  <a:pt x="109545" y="812281"/>
                  <a:pt x="71474" y="993617"/>
                </a:cubicBezTo>
                <a:cubicBezTo>
                  <a:pt x="33403" y="1174953"/>
                  <a:pt x="-89757" y="1561356"/>
                  <a:pt x="115432" y="1704358"/>
                </a:cubicBezTo>
                <a:cubicBezTo>
                  <a:pt x="320621" y="1847360"/>
                  <a:pt x="1156371" y="1810039"/>
                  <a:pt x="1389496" y="1724347"/>
                </a:cubicBezTo>
                <a:cubicBezTo>
                  <a:pt x="1622621" y="1638655"/>
                  <a:pt x="1540497" y="1322590"/>
                  <a:pt x="1514186" y="1190207"/>
                </a:cubicBezTo>
                <a:cubicBezTo>
                  <a:pt x="1487875" y="1057824"/>
                  <a:pt x="1240336" y="1148914"/>
                  <a:pt x="1231629" y="930051"/>
                </a:cubicBezTo>
                <a:cubicBezTo>
                  <a:pt x="1248292" y="693847"/>
                  <a:pt x="1498710" y="656286"/>
                  <a:pt x="1509771" y="523246"/>
                </a:cubicBezTo>
                <a:cubicBezTo>
                  <a:pt x="1520832" y="390206"/>
                  <a:pt x="1431655" y="305130"/>
                  <a:pt x="1297997" y="131808"/>
                </a:cubicBezTo>
                <a:cubicBezTo>
                  <a:pt x="1189251" y="36824"/>
                  <a:pt x="979579" y="-48562"/>
                  <a:pt x="820556" y="32194"/>
                </a:cubicBezTo>
                <a:cubicBezTo>
                  <a:pt x="661533" y="112950"/>
                  <a:pt x="468705" y="456105"/>
                  <a:pt x="343858" y="616342"/>
                </a:cubicBezTo>
                <a:close/>
              </a:path>
            </a:pathLst>
          </a:custGeom>
          <a:solidFill>
            <a:srgbClr val="9CDFF9"/>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417">
            <a:extLst>
              <a:ext uri="{FF2B5EF4-FFF2-40B4-BE49-F238E27FC236}">
                <a16:creationId xmlns:a16="http://schemas.microsoft.com/office/drawing/2014/main" id="{86D46BE4-B0DC-6447-9B19-4A15963D6107}"/>
              </a:ext>
            </a:extLst>
          </p:cNvPr>
          <p:cNvSpPr>
            <a:spLocks/>
          </p:cNvSpPr>
          <p:nvPr/>
        </p:nvSpPr>
        <p:spPr bwMode="auto">
          <a:xfrm>
            <a:off x="7274076" y="1826035"/>
            <a:ext cx="1736725" cy="1317704"/>
          </a:xfrm>
          <a:custGeom>
            <a:avLst/>
            <a:gdLst>
              <a:gd name="T0" fmla="*/ 2147483646 w 1036"/>
              <a:gd name="T1" fmla="*/ 2147483646 h 675"/>
              <a:gd name="T2" fmla="*/ 2147483646 w 1036"/>
              <a:gd name="T3" fmla="*/ 2147483646 h 675"/>
              <a:gd name="T4" fmla="*/ 2147483646 w 1036"/>
              <a:gd name="T5" fmla="*/ 2147483646 h 675"/>
              <a:gd name="T6" fmla="*/ 2147483646 w 1036"/>
              <a:gd name="T7" fmla="*/ 2147483646 h 675"/>
              <a:gd name="T8" fmla="*/ 2147483646 w 1036"/>
              <a:gd name="T9" fmla="*/ 2147483646 h 675"/>
              <a:gd name="T10" fmla="*/ 2147483646 w 1036"/>
              <a:gd name="T11" fmla="*/ 2147483646 h 675"/>
              <a:gd name="T12" fmla="*/ 2147483646 w 1036"/>
              <a:gd name="T13" fmla="*/ 2147483646 h 675"/>
              <a:gd name="T14" fmla="*/ 2147483646 w 1036"/>
              <a:gd name="T15" fmla="*/ 2147483646 h 675"/>
              <a:gd name="T16" fmla="*/ 2147483646 w 1036"/>
              <a:gd name="T17" fmla="*/ 2147483646 h 675"/>
              <a:gd name="T18" fmla="*/ 2147483646 w 1036"/>
              <a:gd name="T19" fmla="*/ 2147483646 h 675"/>
              <a:gd name="T20" fmla="*/ 2147483646 w 1036"/>
              <a:gd name="T21" fmla="*/ 2147483646 h 675"/>
              <a:gd name="T22" fmla="*/ 2147483646 w 1036"/>
              <a:gd name="T23" fmla="*/ 2147483646 h 675"/>
              <a:gd name="T24" fmla="*/ 2147483646 w 1036"/>
              <a:gd name="T25" fmla="*/ 2147483646 h 675"/>
              <a:gd name="T26" fmla="*/ 2147483646 w 1036"/>
              <a:gd name="T27" fmla="*/ 2147483646 h 675"/>
              <a:gd name="T28" fmla="*/ 2147483646 w 1036"/>
              <a:gd name="T29" fmla="*/ 2147483646 h 675"/>
              <a:gd name="T30" fmla="*/ 2147483646 w 1036"/>
              <a:gd name="T31" fmla="*/ 2147483646 h 675"/>
              <a:gd name="T32" fmla="*/ 2147483646 w 1036"/>
              <a:gd name="T33" fmla="*/ 2147483646 h 675"/>
              <a:gd name="T34" fmla="*/ 2147483646 w 1036"/>
              <a:gd name="T35" fmla="*/ 2147483646 h 67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036"/>
              <a:gd name="T55" fmla="*/ 0 h 675"/>
              <a:gd name="T56" fmla="*/ 1036 w 1036"/>
              <a:gd name="T57" fmla="*/ 675 h 67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036" h="675">
                <a:moveTo>
                  <a:pt x="648" y="11"/>
                </a:moveTo>
                <a:cubicBezTo>
                  <a:pt x="584" y="19"/>
                  <a:pt x="464" y="33"/>
                  <a:pt x="390" y="53"/>
                </a:cubicBezTo>
                <a:cubicBezTo>
                  <a:pt x="316" y="73"/>
                  <a:pt x="246" y="100"/>
                  <a:pt x="206" y="129"/>
                </a:cubicBezTo>
                <a:cubicBezTo>
                  <a:pt x="166" y="158"/>
                  <a:pt x="183" y="201"/>
                  <a:pt x="152" y="229"/>
                </a:cubicBezTo>
                <a:cubicBezTo>
                  <a:pt x="121" y="257"/>
                  <a:pt x="44" y="259"/>
                  <a:pt x="22" y="297"/>
                </a:cubicBezTo>
                <a:cubicBezTo>
                  <a:pt x="0" y="335"/>
                  <a:pt x="0" y="427"/>
                  <a:pt x="18" y="459"/>
                </a:cubicBezTo>
                <a:cubicBezTo>
                  <a:pt x="36" y="491"/>
                  <a:pt x="59" y="484"/>
                  <a:pt x="132" y="489"/>
                </a:cubicBezTo>
                <a:cubicBezTo>
                  <a:pt x="205" y="494"/>
                  <a:pt x="380" y="478"/>
                  <a:pt x="458" y="489"/>
                </a:cubicBezTo>
                <a:cubicBezTo>
                  <a:pt x="536" y="500"/>
                  <a:pt x="549" y="527"/>
                  <a:pt x="598" y="555"/>
                </a:cubicBezTo>
                <a:cubicBezTo>
                  <a:pt x="647" y="583"/>
                  <a:pt x="707" y="639"/>
                  <a:pt x="752" y="657"/>
                </a:cubicBezTo>
                <a:cubicBezTo>
                  <a:pt x="797" y="675"/>
                  <a:pt x="837" y="670"/>
                  <a:pt x="870" y="661"/>
                </a:cubicBezTo>
                <a:cubicBezTo>
                  <a:pt x="903" y="652"/>
                  <a:pt x="932" y="639"/>
                  <a:pt x="952" y="603"/>
                </a:cubicBezTo>
                <a:cubicBezTo>
                  <a:pt x="972" y="567"/>
                  <a:pt x="981" y="497"/>
                  <a:pt x="992" y="445"/>
                </a:cubicBezTo>
                <a:cubicBezTo>
                  <a:pt x="1003" y="393"/>
                  <a:pt x="1013" y="347"/>
                  <a:pt x="1018" y="291"/>
                </a:cubicBezTo>
                <a:cubicBezTo>
                  <a:pt x="1023" y="235"/>
                  <a:pt x="1036" y="153"/>
                  <a:pt x="1022" y="107"/>
                </a:cubicBezTo>
                <a:cubicBezTo>
                  <a:pt x="1008" y="61"/>
                  <a:pt x="975" y="34"/>
                  <a:pt x="934" y="17"/>
                </a:cubicBezTo>
                <a:cubicBezTo>
                  <a:pt x="893" y="0"/>
                  <a:pt x="824" y="4"/>
                  <a:pt x="776" y="3"/>
                </a:cubicBezTo>
                <a:cubicBezTo>
                  <a:pt x="728" y="2"/>
                  <a:pt x="712" y="3"/>
                  <a:pt x="648" y="11"/>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418">
            <a:extLst>
              <a:ext uri="{FF2B5EF4-FFF2-40B4-BE49-F238E27FC236}">
                <a16:creationId xmlns:a16="http://schemas.microsoft.com/office/drawing/2014/main" id="{B6EA0447-3C72-2546-A182-B18B3204742F}"/>
              </a:ext>
            </a:extLst>
          </p:cNvPr>
          <p:cNvGrpSpPr>
            <a:grpSpLocks/>
          </p:cNvGrpSpPr>
          <p:nvPr/>
        </p:nvGrpSpPr>
        <p:grpSpPr bwMode="auto">
          <a:xfrm>
            <a:off x="7205350" y="3289251"/>
            <a:ext cx="1458912" cy="933450"/>
            <a:chOff x="2889" y="1631"/>
            <a:chExt cx="980" cy="743"/>
          </a:xfrm>
        </p:grpSpPr>
        <p:sp>
          <p:nvSpPr>
            <p:cNvPr id="13" name="Rectangle 419">
              <a:extLst>
                <a:ext uri="{FF2B5EF4-FFF2-40B4-BE49-F238E27FC236}">
                  <a16:creationId xmlns:a16="http://schemas.microsoft.com/office/drawing/2014/main" id="{BE021C30-4F59-6844-AF0D-B5AB853A3B1C}"/>
                </a:ext>
              </a:extLst>
            </p:cNvPr>
            <p:cNvSpPr>
              <a:spLocks noChangeArrowheads="1"/>
            </p:cNvSpPr>
            <p:nvPr/>
          </p:nvSpPr>
          <p:spPr bwMode="auto">
            <a:xfrm>
              <a:off x="3046" y="1841"/>
              <a:ext cx="663" cy="533"/>
            </a:xfrm>
            <a:prstGeom prst="rect">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14" name="AutoShape 420">
              <a:extLst>
                <a:ext uri="{FF2B5EF4-FFF2-40B4-BE49-F238E27FC236}">
                  <a16:creationId xmlns:a16="http://schemas.microsoft.com/office/drawing/2014/main" id="{27AA7BFA-EEE4-4140-B9E6-23FEE52ACCEA}"/>
                </a:ext>
              </a:extLst>
            </p:cNvPr>
            <p:cNvSpPr>
              <a:spLocks noChangeArrowheads="1"/>
            </p:cNvSpPr>
            <p:nvPr/>
          </p:nvSpPr>
          <p:spPr bwMode="auto">
            <a:xfrm>
              <a:off x="2889" y="1631"/>
              <a:ext cx="980" cy="253"/>
            </a:xfrm>
            <a:prstGeom prst="triangle">
              <a:avLst>
                <a:gd name="adj" fmla="val 50000"/>
              </a:avLst>
            </a:prstGeom>
            <a:solidFill>
              <a:srgbClr val="9CDFF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srgbClr val="00CCFF"/>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15" name="Freeform 427">
            <a:extLst>
              <a:ext uri="{FF2B5EF4-FFF2-40B4-BE49-F238E27FC236}">
                <a16:creationId xmlns:a16="http://schemas.microsoft.com/office/drawing/2014/main" id="{50383F63-A1BE-EE40-9A4A-9521B5B39A87}"/>
              </a:ext>
            </a:extLst>
          </p:cNvPr>
          <p:cNvSpPr>
            <a:spLocks/>
          </p:cNvSpPr>
          <p:nvPr/>
        </p:nvSpPr>
        <p:spPr bwMode="auto">
          <a:xfrm>
            <a:off x="7712401" y="4683134"/>
            <a:ext cx="3079750" cy="1665288"/>
          </a:xfrm>
          <a:custGeom>
            <a:avLst/>
            <a:gdLst>
              <a:gd name="T0" fmla="*/ 2147483646 w 1940"/>
              <a:gd name="T1" fmla="*/ 2147483646 h 1049"/>
              <a:gd name="T2" fmla="*/ 2147483646 w 1940"/>
              <a:gd name="T3" fmla="*/ 2147483646 h 1049"/>
              <a:gd name="T4" fmla="*/ 2147483646 w 1940"/>
              <a:gd name="T5" fmla="*/ 2147483646 h 1049"/>
              <a:gd name="T6" fmla="*/ 2147483646 w 1940"/>
              <a:gd name="T7" fmla="*/ 2147483646 h 1049"/>
              <a:gd name="T8" fmla="*/ 2147483646 w 1940"/>
              <a:gd name="T9" fmla="*/ 2147483646 h 1049"/>
              <a:gd name="T10" fmla="*/ 2147483646 w 1940"/>
              <a:gd name="T11" fmla="*/ 2147483646 h 1049"/>
              <a:gd name="T12" fmla="*/ 2147483646 w 1940"/>
              <a:gd name="T13" fmla="*/ 2147483646 h 1049"/>
              <a:gd name="T14" fmla="*/ 2147483646 w 1940"/>
              <a:gd name="T15" fmla="*/ 2147483646 h 1049"/>
              <a:gd name="T16" fmla="*/ 2147483646 w 1940"/>
              <a:gd name="T17" fmla="*/ 2147483646 h 1049"/>
              <a:gd name="T18" fmla="*/ 2147483646 w 1940"/>
              <a:gd name="T19" fmla="*/ 2147483646 h 1049"/>
              <a:gd name="T20" fmla="*/ 2147483646 w 1940"/>
              <a:gd name="T21" fmla="*/ 2147483646 h 1049"/>
              <a:gd name="T22" fmla="*/ 2147483646 w 1940"/>
              <a:gd name="T23" fmla="*/ 2147483646 h 1049"/>
              <a:gd name="T24" fmla="*/ 2147483646 w 1940"/>
              <a:gd name="T25" fmla="*/ 2147483646 h 1049"/>
              <a:gd name="T26" fmla="*/ 2147483646 w 1940"/>
              <a:gd name="T27" fmla="*/ 2147483646 h 1049"/>
              <a:gd name="T28" fmla="*/ 2147483646 w 1940"/>
              <a:gd name="T29" fmla="*/ 2147483646 h 1049"/>
              <a:gd name="T30" fmla="*/ 2147483646 w 1940"/>
              <a:gd name="T31" fmla="*/ 2147483646 h 10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40"/>
              <a:gd name="T49" fmla="*/ 0 h 1049"/>
              <a:gd name="T50" fmla="*/ 1940 w 1940"/>
              <a:gd name="T51" fmla="*/ 1049 h 10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40" h="1049">
                <a:moveTo>
                  <a:pt x="952" y="26"/>
                </a:moveTo>
                <a:cubicBezTo>
                  <a:pt x="867" y="45"/>
                  <a:pt x="832" y="118"/>
                  <a:pt x="755" y="125"/>
                </a:cubicBezTo>
                <a:cubicBezTo>
                  <a:pt x="678" y="132"/>
                  <a:pt x="587" y="72"/>
                  <a:pt x="488" y="68"/>
                </a:cubicBezTo>
                <a:cubicBezTo>
                  <a:pt x="389" y="64"/>
                  <a:pt x="237" y="48"/>
                  <a:pt x="158" y="101"/>
                </a:cubicBezTo>
                <a:cubicBezTo>
                  <a:pt x="79" y="154"/>
                  <a:pt x="28" y="298"/>
                  <a:pt x="14" y="389"/>
                </a:cubicBezTo>
                <a:cubicBezTo>
                  <a:pt x="0" y="480"/>
                  <a:pt x="25" y="595"/>
                  <a:pt x="71" y="648"/>
                </a:cubicBezTo>
                <a:cubicBezTo>
                  <a:pt x="117" y="701"/>
                  <a:pt x="205" y="665"/>
                  <a:pt x="288" y="706"/>
                </a:cubicBezTo>
                <a:cubicBezTo>
                  <a:pt x="371" y="747"/>
                  <a:pt x="450" y="842"/>
                  <a:pt x="568" y="893"/>
                </a:cubicBezTo>
                <a:cubicBezTo>
                  <a:pt x="686" y="944"/>
                  <a:pt x="852" y="991"/>
                  <a:pt x="996" y="1014"/>
                </a:cubicBezTo>
                <a:cubicBezTo>
                  <a:pt x="1140" y="1036"/>
                  <a:pt x="1309" y="1049"/>
                  <a:pt x="1433" y="1031"/>
                </a:cubicBezTo>
                <a:cubicBezTo>
                  <a:pt x="1557" y="1012"/>
                  <a:pt x="1657" y="960"/>
                  <a:pt x="1739" y="907"/>
                </a:cubicBezTo>
                <a:cubicBezTo>
                  <a:pt x="1821" y="855"/>
                  <a:pt x="1906" y="824"/>
                  <a:pt x="1923" y="714"/>
                </a:cubicBezTo>
                <a:cubicBezTo>
                  <a:pt x="1940" y="604"/>
                  <a:pt x="1898" y="350"/>
                  <a:pt x="1839" y="251"/>
                </a:cubicBezTo>
                <a:cubicBezTo>
                  <a:pt x="1780" y="151"/>
                  <a:pt x="1662" y="153"/>
                  <a:pt x="1566" y="114"/>
                </a:cubicBezTo>
                <a:cubicBezTo>
                  <a:pt x="1470" y="76"/>
                  <a:pt x="1365" y="30"/>
                  <a:pt x="1263" y="15"/>
                </a:cubicBezTo>
                <a:cubicBezTo>
                  <a:pt x="1161" y="0"/>
                  <a:pt x="1037" y="8"/>
                  <a:pt x="952" y="26"/>
                </a:cubicBezTo>
                <a:close/>
              </a:path>
            </a:pathLst>
          </a:custGeom>
          <a:solidFill>
            <a:srgbClr val="9CDFF9"/>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Text Box 580">
            <a:extLst>
              <a:ext uri="{FF2B5EF4-FFF2-40B4-BE49-F238E27FC236}">
                <a16:creationId xmlns:a16="http://schemas.microsoft.com/office/drawing/2014/main" id="{68F39DC6-82AA-494B-BF8C-3328A3504C38}"/>
              </a:ext>
            </a:extLst>
          </p:cNvPr>
          <p:cNvSpPr txBox="1">
            <a:spLocks noChangeArrowheads="1"/>
          </p:cNvSpPr>
          <p:nvPr/>
        </p:nvSpPr>
        <p:spPr bwMode="auto">
          <a:xfrm>
            <a:off x="7679274" y="1488461"/>
            <a:ext cx="13394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mobile network</a:t>
            </a:r>
          </a:p>
        </p:txBody>
      </p:sp>
      <p:sp>
        <p:nvSpPr>
          <p:cNvPr id="17" name="Text Box 580">
            <a:extLst>
              <a:ext uri="{FF2B5EF4-FFF2-40B4-BE49-F238E27FC236}">
                <a16:creationId xmlns:a16="http://schemas.microsoft.com/office/drawing/2014/main" id="{4FAF1075-A726-A74C-A102-E55EF3041A0B}"/>
              </a:ext>
            </a:extLst>
          </p:cNvPr>
          <p:cNvSpPr txBox="1">
            <a:spLocks noChangeArrowheads="1"/>
          </p:cNvSpPr>
          <p:nvPr/>
        </p:nvSpPr>
        <p:spPr bwMode="auto">
          <a:xfrm>
            <a:off x="7330835" y="4191922"/>
            <a:ext cx="1955646" cy="268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home network</a:t>
            </a:r>
          </a:p>
        </p:txBody>
      </p:sp>
      <p:sp>
        <p:nvSpPr>
          <p:cNvPr id="19" name="Text Box 580">
            <a:extLst>
              <a:ext uri="{FF2B5EF4-FFF2-40B4-BE49-F238E27FC236}">
                <a16:creationId xmlns:a16="http://schemas.microsoft.com/office/drawing/2014/main" id="{18D63BA9-A80C-3C4E-951E-EC3E6277A653}"/>
              </a:ext>
            </a:extLst>
          </p:cNvPr>
          <p:cNvSpPr txBox="1">
            <a:spLocks noChangeArrowheads="1"/>
          </p:cNvSpPr>
          <p:nvPr/>
        </p:nvSpPr>
        <p:spPr bwMode="auto">
          <a:xfrm>
            <a:off x="7306908" y="5779775"/>
            <a:ext cx="1195135" cy="4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enterprise</a:t>
            </a:r>
          </a:p>
          <a:p>
            <a:pPr marL="0" marR="0" lvl="0" indent="0" algn="l" defTabSz="914400" rtl="0" eaLnBrk="1" fontAlgn="auto" latinLnBrk="0" hangingPunct="1">
              <a:lnSpc>
                <a:spcPct val="80000"/>
              </a:lnSpc>
              <a:spcBef>
                <a:spcPct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Calibri" panose="020F0502020204030204"/>
                <a:ea typeface="MS PGothic" panose="020B0600070205080204" pitchFamily="34" charset="-128"/>
                <a:cs typeface="Arial" panose="020B0604020202020204" pitchFamily="34" charset="0"/>
              </a:rPr>
              <a:t>          network</a:t>
            </a:r>
          </a:p>
        </p:txBody>
      </p:sp>
      <p:sp>
        <p:nvSpPr>
          <p:cNvPr id="20" name="Freeform 19">
            <a:extLst>
              <a:ext uri="{FF2B5EF4-FFF2-40B4-BE49-F238E27FC236}">
                <a16:creationId xmlns:a16="http://schemas.microsoft.com/office/drawing/2014/main" id="{21C1BA4F-9694-604C-B41C-E527BFD0B4FC}"/>
              </a:ext>
            </a:extLst>
          </p:cNvPr>
          <p:cNvSpPr/>
          <p:nvPr/>
        </p:nvSpPr>
        <p:spPr>
          <a:xfrm>
            <a:off x="10222146" y="3179540"/>
            <a:ext cx="1273167" cy="1935748"/>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534770"/>
              <a:gd name="connsiteY0" fmla="*/ 553225 h 1800672"/>
              <a:gd name="connsiteX1" fmla="*/ 3 w 1534770"/>
              <a:gd name="connsiteY1" fmla="*/ 958784 h 1800672"/>
              <a:gd name="connsiteX2" fmla="*/ 367657 w 1534770"/>
              <a:gd name="connsiteY2" fmla="*/ 1526890 h 1800672"/>
              <a:gd name="connsiteX3" fmla="*/ 1186523 w 1534770"/>
              <a:gd name="connsiteY3" fmla="*/ 1794234 h 1800672"/>
              <a:gd name="connsiteX4" fmla="*/ 1520754 w 1534770"/>
              <a:gd name="connsiteY4" fmla="*/ 1276255 h 1800672"/>
              <a:gd name="connsiteX5" fmla="*/ 1468513 w 1534770"/>
              <a:gd name="connsiteY5" fmla="*/ 691440 h 1800672"/>
              <a:gd name="connsiteX6" fmla="*/ 1435794 w 1534770"/>
              <a:gd name="connsiteY6" fmla="*/ 107761 h 1800672"/>
              <a:gd name="connsiteX7" fmla="*/ 839087 w 1534770"/>
              <a:gd name="connsiteY7" fmla="*/ 39789 h 1800672"/>
              <a:gd name="connsiteX8" fmla="*/ 360355 w 1534770"/>
              <a:gd name="connsiteY8" fmla="*/ 553225 h 1800672"/>
              <a:gd name="connsiteX0" fmla="*/ 360355 w 1580585"/>
              <a:gd name="connsiteY0" fmla="*/ 553225 h 1880420"/>
              <a:gd name="connsiteX1" fmla="*/ 3 w 1580585"/>
              <a:gd name="connsiteY1" fmla="*/ 958784 h 1880420"/>
              <a:gd name="connsiteX2" fmla="*/ 367657 w 1580585"/>
              <a:gd name="connsiteY2" fmla="*/ 1526890 h 1880420"/>
              <a:gd name="connsiteX3" fmla="*/ 1186523 w 1580585"/>
              <a:gd name="connsiteY3" fmla="*/ 1794234 h 1880420"/>
              <a:gd name="connsiteX4" fmla="*/ 1570188 w 1580585"/>
              <a:gd name="connsiteY4" fmla="*/ 1785433 h 1880420"/>
              <a:gd name="connsiteX5" fmla="*/ 1468513 w 1580585"/>
              <a:gd name="connsiteY5" fmla="*/ 691440 h 1880420"/>
              <a:gd name="connsiteX6" fmla="*/ 1435794 w 1580585"/>
              <a:gd name="connsiteY6" fmla="*/ 107761 h 1880420"/>
              <a:gd name="connsiteX7" fmla="*/ 839087 w 1580585"/>
              <a:gd name="connsiteY7" fmla="*/ 39789 h 1880420"/>
              <a:gd name="connsiteX8" fmla="*/ 360355 w 1580585"/>
              <a:gd name="connsiteY8" fmla="*/ 553225 h 1880420"/>
              <a:gd name="connsiteX0" fmla="*/ 316588 w 1580732"/>
              <a:gd name="connsiteY0" fmla="*/ 359285 h 1867156"/>
              <a:gd name="connsiteX1" fmla="*/ 150 w 1580732"/>
              <a:gd name="connsiteY1" fmla="*/ 945520 h 1867156"/>
              <a:gd name="connsiteX2" fmla="*/ 367804 w 1580732"/>
              <a:gd name="connsiteY2" fmla="*/ 1513626 h 1867156"/>
              <a:gd name="connsiteX3" fmla="*/ 1186670 w 1580732"/>
              <a:gd name="connsiteY3" fmla="*/ 1780970 h 1867156"/>
              <a:gd name="connsiteX4" fmla="*/ 1570335 w 1580732"/>
              <a:gd name="connsiteY4" fmla="*/ 1772169 h 1867156"/>
              <a:gd name="connsiteX5" fmla="*/ 1468660 w 1580732"/>
              <a:gd name="connsiteY5" fmla="*/ 678176 h 1867156"/>
              <a:gd name="connsiteX6" fmla="*/ 1435941 w 1580732"/>
              <a:gd name="connsiteY6" fmla="*/ 94497 h 1867156"/>
              <a:gd name="connsiteX7" fmla="*/ 839234 w 1580732"/>
              <a:gd name="connsiteY7" fmla="*/ 26525 h 1867156"/>
              <a:gd name="connsiteX8" fmla="*/ 316588 w 1580732"/>
              <a:gd name="connsiteY8" fmla="*/ 359285 h 1867156"/>
              <a:gd name="connsiteX0" fmla="*/ 163575 w 1427719"/>
              <a:gd name="connsiteY0" fmla="*/ 359285 h 1867156"/>
              <a:gd name="connsiteX1" fmla="*/ 836 w 1427719"/>
              <a:gd name="connsiteY1" fmla="*/ 1076921 h 1867156"/>
              <a:gd name="connsiteX2" fmla="*/ 214791 w 1427719"/>
              <a:gd name="connsiteY2" fmla="*/ 1513626 h 1867156"/>
              <a:gd name="connsiteX3" fmla="*/ 1033657 w 1427719"/>
              <a:gd name="connsiteY3" fmla="*/ 1780970 h 1867156"/>
              <a:gd name="connsiteX4" fmla="*/ 1417322 w 1427719"/>
              <a:gd name="connsiteY4" fmla="*/ 1772169 h 1867156"/>
              <a:gd name="connsiteX5" fmla="*/ 1315647 w 1427719"/>
              <a:gd name="connsiteY5" fmla="*/ 678176 h 1867156"/>
              <a:gd name="connsiteX6" fmla="*/ 1282928 w 1427719"/>
              <a:gd name="connsiteY6" fmla="*/ 94497 h 1867156"/>
              <a:gd name="connsiteX7" fmla="*/ 686221 w 1427719"/>
              <a:gd name="connsiteY7" fmla="*/ 26525 h 1867156"/>
              <a:gd name="connsiteX8" fmla="*/ 163575 w 1427719"/>
              <a:gd name="connsiteY8" fmla="*/ 359285 h 1867156"/>
              <a:gd name="connsiteX0" fmla="*/ 163575 w 1426632"/>
              <a:gd name="connsiteY0" fmla="*/ 394322 h 1902193"/>
              <a:gd name="connsiteX1" fmla="*/ 836 w 1426632"/>
              <a:gd name="connsiteY1" fmla="*/ 1111958 h 1902193"/>
              <a:gd name="connsiteX2" fmla="*/ 214791 w 1426632"/>
              <a:gd name="connsiteY2" fmla="*/ 1548663 h 1902193"/>
              <a:gd name="connsiteX3" fmla="*/ 1033657 w 1426632"/>
              <a:gd name="connsiteY3" fmla="*/ 1816007 h 1902193"/>
              <a:gd name="connsiteX4" fmla="*/ 1417322 w 1426632"/>
              <a:gd name="connsiteY4" fmla="*/ 1807206 h 1902193"/>
              <a:gd name="connsiteX5" fmla="*/ 1315647 w 1426632"/>
              <a:gd name="connsiteY5" fmla="*/ 713213 h 1902193"/>
              <a:gd name="connsiteX6" fmla="*/ 1401843 w 1426632"/>
              <a:gd name="connsiteY6" fmla="*/ 63834 h 1902193"/>
              <a:gd name="connsiteX7" fmla="*/ 686221 w 1426632"/>
              <a:gd name="connsiteY7" fmla="*/ 61562 h 1902193"/>
              <a:gd name="connsiteX8" fmla="*/ 163575 w 1426632"/>
              <a:gd name="connsiteY8" fmla="*/ 394322 h 1902193"/>
              <a:gd name="connsiteX0" fmla="*/ 163575 w 1435249"/>
              <a:gd name="connsiteY0" fmla="*/ 394322 h 1885560"/>
              <a:gd name="connsiteX1" fmla="*/ 836 w 1435249"/>
              <a:gd name="connsiteY1" fmla="*/ 1111958 h 1885560"/>
              <a:gd name="connsiteX2" fmla="*/ 214791 w 1435249"/>
              <a:gd name="connsiteY2" fmla="*/ 1548663 h 1885560"/>
              <a:gd name="connsiteX3" fmla="*/ 1033657 w 1435249"/>
              <a:gd name="connsiteY3" fmla="*/ 1816007 h 1885560"/>
              <a:gd name="connsiteX4" fmla="*/ 1417322 w 1435249"/>
              <a:gd name="connsiteY4" fmla="*/ 1807206 h 1885560"/>
              <a:gd name="connsiteX5" fmla="*/ 1375103 w 1435249"/>
              <a:gd name="connsiteY5" fmla="*/ 943164 h 1885560"/>
              <a:gd name="connsiteX6" fmla="*/ 1401843 w 1435249"/>
              <a:gd name="connsiteY6" fmla="*/ 63834 h 1885560"/>
              <a:gd name="connsiteX7" fmla="*/ 686221 w 1435249"/>
              <a:gd name="connsiteY7" fmla="*/ 61562 h 1885560"/>
              <a:gd name="connsiteX8" fmla="*/ 163575 w 1435249"/>
              <a:gd name="connsiteY8" fmla="*/ 394322 h 1885560"/>
              <a:gd name="connsiteX0" fmla="*/ 128947 w 1438213"/>
              <a:gd name="connsiteY0" fmla="*/ 345176 h 1883146"/>
              <a:gd name="connsiteX1" fmla="*/ 3802 w 1438213"/>
              <a:gd name="connsiteY1" fmla="*/ 1109544 h 1883146"/>
              <a:gd name="connsiteX2" fmla="*/ 217757 w 1438213"/>
              <a:gd name="connsiteY2" fmla="*/ 1546249 h 1883146"/>
              <a:gd name="connsiteX3" fmla="*/ 1036623 w 1438213"/>
              <a:gd name="connsiteY3" fmla="*/ 1813593 h 1883146"/>
              <a:gd name="connsiteX4" fmla="*/ 1420288 w 1438213"/>
              <a:gd name="connsiteY4" fmla="*/ 1804792 h 1883146"/>
              <a:gd name="connsiteX5" fmla="*/ 1378069 w 1438213"/>
              <a:gd name="connsiteY5" fmla="*/ 940750 h 1883146"/>
              <a:gd name="connsiteX6" fmla="*/ 1404809 w 1438213"/>
              <a:gd name="connsiteY6" fmla="*/ 61420 h 1883146"/>
              <a:gd name="connsiteX7" fmla="*/ 689187 w 1438213"/>
              <a:gd name="connsiteY7" fmla="*/ 59148 h 1883146"/>
              <a:gd name="connsiteX8" fmla="*/ 128947 w 1438213"/>
              <a:gd name="connsiteY8" fmla="*/ 345176 h 1883146"/>
              <a:gd name="connsiteX0" fmla="*/ 126587 w 1435854"/>
              <a:gd name="connsiteY0" fmla="*/ 353278 h 1891248"/>
              <a:gd name="connsiteX1" fmla="*/ 1442 w 1435854"/>
              <a:gd name="connsiteY1" fmla="*/ 1117646 h 1891248"/>
              <a:gd name="connsiteX2" fmla="*/ 215397 w 1435854"/>
              <a:gd name="connsiteY2" fmla="*/ 1554351 h 1891248"/>
              <a:gd name="connsiteX3" fmla="*/ 1034263 w 1435854"/>
              <a:gd name="connsiteY3" fmla="*/ 1821695 h 1891248"/>
              <a:gd name="connsiteX4" fmla="*/ 1417928 w 1435854"/>
              <a:gd name="connsiteY4" fmla="*/ 1812894 h 1891248"/>
              <a:gd name="connsiteX5" fmla="*/ 1375709 w 1435854"/>
              <a:gd name="connsiteY5" fmla="*/ 948852 h 1891248"/>
              <a:gd name="connsiteX6" fmla="*/ 1402449 w 1435854"/>
              <a:gd name="connsiteY6" fmla="*/ 69522 h 1891248"/>
              <a:gd name="connsiteX7" fmla="*/ 221605 w 1435854"/>
              <a:gd name="connsiteY7" fmla="*/ 47778 h 1891248"/>
              <a:gd name="connsiteX8" fmla="*/ 126587 w 1435854"/>
              <a:gd name="connsiteY8" fmla="*/ 353278 h 1891248"/>
              <a:gd name="connsiteX0" fmla="*/ 35803 w 1453152"/>
              <a:gd name="connsiteY0" fmla="*/ 439993 h 1896181"/>
              <a:gd name="connsiteX1" fmla="*/ 18740 w 1453152"/>
              <a:gd name="connsiteY1" fmla="*/ 1122579 h 1896181"/>
              <a:gd name="connsiteX2" fmla="*/ 232695 w 1453152"/>
              <a:gd name="connsiteY2" fmla="*/ 1559284 h 1896181"/>
              <a:gd name="connsiteX3" fmla="*/ 1051561 w 1453152"/>
              <a:gd name="connsiteY3" fmla="*/ 1826628 h 1896181"/>
              <a:gd name="connsiteX4" fmla="*/ 1435226 w 1453152"/>
              <a:gd name="connsiteY4" fmla="*/ 1817827 h 1896181"/>
              <a:gd name="connsiteX5" fmla="*/ 1393007 w 1453152"/>
              <a:gd name="connsiteY5" fmla="*/ 953785 h 1896181"/>
              <a:gd name="connsiteX6" fmla="*/ 1419747 w 1453152"/>
              <a:gd name="connsiteY6" fmla="*/ 74455 h 1896181"/>
              <a:gd name="connsiteX7" fmla="*/ 238903 w 1453152"/>
              <a:gd name="connsiteY7" fmla="*/ 52711 h 1896181"/>
              <a:gd name="connsiteX8" fmla="*/ 35803 w 1453152"/>
              <a:gd name="connsiteY8" fmla="*/ 439993 h 1896181"/>
              <a:gd name="connsiteX0" fmla="*/ 35803 w 1447873"/>
              <a:gd name="connsiteY0" fmla="*/ 439993 h 1952840"/>
              <a:gd name="connsiteX1" fmla="*/ 18740 w 1447873"/>
              <a:gd name="connsiteY1" fmla="*/ 1122579 h 1952840"/>
              <a:gd name="connsiteX2" fmla="*/ 232695 w 1447873"/>
              <a:gd name="connsiteY2" fmla="*/ 1559284 h 1952840"/>
              <a:gd name="connsiteX3" fmla="*/ 1130848 w 1447873"/>
              <a:gd name="connsiteY3" fmla="*/ 1925181 h 1952840"/>
              <a:gd name="connsiteX4" fmla="*/ 1435226 w 1447873"/>
              <a:gd name="connsiteY4" fmla="*/ 1817827 h 1952840"/>
              <a:gd name="connsiteX5" fmla="*/ 1393007 w 1447873"/>
              <a:gd name="connsiteY5" fmla="*/ 953785 h 1952840"/>
              <a:gd name="connsiteX6" fmla="*/ 1419747 w 1447873"/>
              <a:gd name="connsiteY6" fmla="*/ 74455 h 1952840"/>
              <a:gd name="connsiteX7" fmla="*/ 238903 w 1447873"/>
              <a:gd name="connsiteY7" fmla="*/ 52711 h 1952840"/>
              <a:gd name="connsiteX8" fmla="*/ 35803 w 1447873"/>
              <a:gd name="connsiteY8" fmla="*/ 439993 h 1952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7873" h="1952840">
                <a:moveTo>
                  <a:pt x="35803" y="439993"/>
                </a:moveTo>
                <a:cubicBezTo>
                  <a:pt x="-891" y="618304"/>
                  <a:pt x="-14075" y="936031"/>
                  <a:pt x="18740" y="1122579"/>
                </a:cubicBezTo>
                <a:cubicBezTo>
                  <a:pt x="51555" y="1309127"/>
                  <a:pt x="47344" y="1425517"/>
                  <a:pt x="232695" y="1559284"/>
                </a:cubicBezTo>
                <a:cubicBezTo>
                  <a:pt x="418046" y="1693051"/>
                  <a:pt x="930426" y="1882091"/>
                  <a:pt x="1130848" y="1925181"/>
                </a:cubicBezTo>
                <a:cubicBezTo>
                  <a:pt x="1331270" y="1968271"/>
                  <a:pt x="1391533" y="1979726"/>
                  <a:pt x="1435226" y="1817827"/>
                </a:cubicBezTo>
                <a:cubicBezTo>
                  <a:pt x="1478919" y="1655928"/>
                  <a:pt x="1395587" y="1244347"/>
                  <a:pt x="1393007" y="953785"/>
                </a:cubicBezTo>
                <a:cubicBezTo>
                  <a:pt x="1390427" y="663223"/>
                  <a:pt x="1458740" y="183063"/>
                  <a:pt x="1419747" y="74455"/>
                </a:cubicBezTo>
                <a:cubicBezTo>
                  <a:pt x="1380754" y="-34153"/>
                  <a:pt x="469560" y="-8212"/>
                  <a:pt x="238903" y="52711"/>
                </a:cubicBezTo>
                <a:cubicBezTo>
                  <a:pt x="8246" y="113634"/>
                  <a:pt x="72497" y="261682"/>
                  <a:pt x="35803" y="439993"/>
                </a:cubicBezTo>
                <a:close/>
              </a:path>
            </a:pathLst>
          </a:custGeom>
          <a:gradFill flip="none" rotWithShape="1">
            <a:gsLst>
              <a:gs pos="0">
                <a:srgbClr val="9CDFF9"/>
              </a:gs>
              <a:gs pos="100000">
                <a:schemeClr val="bg1"/>
              </a:gs>
              <a:gs pos="59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1" name="Group 20">
            <a:extLst>
              <a:ext uri="{FF2B5EF4-FFF2-40B4-BE49-F238E27FC236}">
                <a16:creationId xmlns:a16="http://schemas.microsoft.com/office/drawing/2014/main" id="{09D929D7-3426-7545-8640-DC8E2ED95FB9}"/>
              </a:ext>
            </a:extLst>
          </p:cNvPr>
          <p:cNvGrpSpPr/>
          <p:nvPr/>
        </p:nvGrpSpPr>
        <p:grpSpPr>
          <a:xfrm>
            <a:off x="10837700" y="3928050"/>
            <a:ext cx="687393" cy="721548"/>
            <a:chOff x="5203089" y="1751190"/>
            <a:chExt cx="858331" cy="662414"/>
          </a:xfrm>
        </p:grpSpPr>
        <p:sp>
          <p:nvSpPr>
            <p:cNvPr id="22" name="Freeform 21">
              <a:extLst>
                <a:ext uri="{FF2B5EF4-FFF2-40B4-BE49-F238E27FC236}">
                  <a16:creationId xmlns:a16="http://schemas.microsoft.com/office/drawing/2014/main" id="{32949C6B-70A2-0C41-96B1-4A94F8B7F80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22">
              <a:extLst>
                <a:ext uri="{FF2B5EF4-FFF2-40B4-BE49-F238E27FC236}">
                  <a16:creationId xmlns:a16="http://schemas.microsoft.com/office/drawing/2014/main" id="{6A42A8C1-0A52-8944-BCD0-7C3E1000F6A9}"/>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4" name="Straight Connector 23">
              <a:extLst>
                <a:ext uri="{FF2B5EF4-FFF2-40B4-BE49-F238E27FC236}">
                  <a16:creationId xmlns:a16="http://schemas.microsoft.com/office/drawing/2014/main" id="{3801E422-A8CB-5D4B-8A53-10BB1CC241B4}"/>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9A70776E-060B-774C-AF87-577276BCDEDB}"/>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04F15741-4E5D-2C40-AA55-B8A92FB5641B}"/>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CC116124-6B0D-0A48-9748-70E0EE10E0B8}"/>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41A80C21-FB20-4F42-A016-94A2E068D917}"/>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96746B7-2DA8-C14F-A27C-643C5FAB1AF2}"/>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grpSp>
        <p:nvGrpSpPr>
          <p:cNvPr id="30" name="Group 29">
            <a:extLst>
              <a:ext uri="{FF2B5EF4-FFF2-40B4-BE49-F238E27FC236}">
                <a16:creationId xmlns:a16="http://schemas.microsoft.com/office/drawing/2014/main" id="{02066780-DE5E-6740-8BBA-01C995D1619B}"/>
              </a:ext>
            </a:extLst>
          </p:cNvPr>
          <p:cNvGrpSpPr/>
          <p:nvPr/>
        </p:nvGrpSpPr>
        <p:grpSpPr>
          <a:xfrm>
            <a:off x="10771171" y="3194171"/>
            <a:ext cx="594613" cy="648336"/>
            <a:chOff x="5203089" y="1751190"/>
            <a:chExt cx="858331" cy="662414"/>
          </a:xfrm>
        </p:grpSpPr>
        <p:sp>
          <p:nvSpPr>
            <p:cNvPr id="31" name="Freeform 30">
              <a:extLst>
                <a:ext uri="{FF2B5EF4-FFF2-40B4-BE49-F238E27FC236}">
                  <a16:creationId xmlns:a16="http://schemas.microsoft.com/office/drawing/2014/main" id="{F49A9BF7-5D60-2C4D-AF1F-F5F5F46EB76B}"/>
                </a:ext>
              </a:extLst>
            </p:cNvPr>
            <p:cNvSpPr/>
            <p:nvPr/>
          </p:nvSpPr>
          <p:spPr>
            <a:xfrm>
              <a:off x="5536769" y="1751190"/>
              <a:ext cx="524651" cy="662124"/>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 name="connsiteX0" fmla="*/ 3618 w 651290"/>
                <a:gd name="connsiteY0" fmla="*/ 593378 h 593378"/>
                <a:gd name="connsiteX1" fmla="*/ 0 w 651290"/>
                <a:gd name="connsiteY1" fmla="*/ 242416 h 593378"/>
                <a:gd name="connsiteX2" fmla="*/ 423338 w 651290"/>
                <a:gd name="connsiteY2" fmla="*/ 101308 h 593378"/>
                <a:gd name="connsiteX3" fmla="*/ 647672 w 651290"/>
                <a:gd name="connsiteY3" fmla="*/ 0 h 593378"/>
                <a:gd name="connsiteX4" fmla="*/ 651290 w 651290"/>
                <a:gd name="connsiteY4" fmla="*/ 593378 h 593378"/>
                <a:gd name="connsiteX5" fmla="*/ 3618 w 651290"/>
                <a:gd name="connsiteY5" fmla="*/ 593378 h 593378"/>
                <a:gd name="connsiteX0" fmla="*/ 3618 w 651290"/>
                <a:gd name="connsiteY0" fmla="*/ 662124 h 662124"/>
                <a:gd name="connsiteX1" fmla="*/ 0 w 651290"/>
                <a:gd name="connsiteY1" fmla="*/ 311162 h 662124"/>
                <a:gd name="connsiteX2" fmla="*/ 376300 w 651290"/>
                <a:gd name="connsiteY2" fmla="*/ 0 h 662124"/>
                <a:gd name="connsiteX3" fmla="*/ 647672 w 651290"/>
                <a:gd name="connsiteY3" fmla="*/ 68746 h 662124"/>
                <a:gd name="connsiteX4" fmla="*/ 651290 w 651290"/>
                <a:gd name="connsiteY4" fmla="*/ 662124 h 662124"/>
                <a:gd name="connsiteX5" fmla="*/ 3618 w 651290"/>
                <a:gd name="connsiteY5" fmla="*/ 662124 h 662124"/>
                <a:gd name="connsiteX0" fmla="*/ 0 w 647672"/>
                <a:gd name="connsiteY0" fmla="*/ 662124 h 662124"/>
                <a:gd name="connsiteX1" fmla="*/ 123021 w 647672"/>
                <a:gd name="connsiteY1" fmla="*/ 83217 h 662124"/>
                <a:gd name="connsiteX2" fmla="*/ 372682 w 647672"/>
                <a:gd name="connsiteY2" fmla="*/ 0 h 662124"/>
                <a:gd name="connsiteX3" fmla="*/ 644054 w 647672"/>
                <a:gd name="connsiteY3" fmla="*/ 68746 h 662124"/>
                <a:gd name="connsiteX4" fmla="*/ 647672 w 647672"/>
                <a:gd name="connsiteY4" fmla="*/ 662124 h 662124"/>
                <a:gd name="connsiteX5" fmla="*/ 0 w 647672"/>
                <a:gd name="connsiteY5" fmla="*/ 662124 h 662124"/>
                <a:gd name="connsiteX0" fmla="*/ 7238 w 524651"/>
                <a:gd name="connsiteY0" fmla="*/ 669360 h 669360"/>
                <a:gd name="connsiteX1" fmla="*/ 0 w 524651"/>
                <a:gd name="connsiteY1" fmla="*/ 83217 h 669360"/>
                <a:gd name="connsiteX2" fmla="*/ 249661 w 524651"/>
                <a:gd name="connsiteY2" fmla="*/ 0 h 669360"/>
                <a:gd name="connsiteX3" fmla="*/ 521033 w 524651"/>
                <a:gd name="connsiteY3" fmla="*/ 68746 h 669360"/>
                <a:gd name="connsiteX4" fmla="*/ 524651 w 524651"/>
                <a:gd name="connsiteY4" fmla="*/ 662124 h 669360"/>
                <a:gd name="connsiteX5" fmla="*/ 7238 w 524651"/>
                <a:gd name="connsiteY5" fmla="*/ 669360 h 669360"/>
                <a:gd name="connsiteX0" fmla="*/ 438 w 528706"/>
                <a:gd name="connsiteY0" fmla="*/ 665742 h 665742"/>
                <a:gd name="connsiteX1" fmla="*/ 4055 w 528706"/>
                <a:gd name="connsiteY1" fmla="*/ 83217 h 665742"/>
                <a:gd name="connsiteX2" fmla="*/ 253716 w 528706"/>
                <a:gd name="connsiteY2" fmla="*/ 0 h 665742"/>
                <a:gd name="connsiteX3" fmla="*/ 525088 w 528706"/>
                <a:gd name="connsiteY3" fmla="*/ 68746 h 665742"/>
                <a:gd name="connsiteX4" fmla="*/ 528706 w 528706"/>
                <a:gd name="connsiteY4" fmla="*/ 662124 h 665742"/>
                <a:gd name="connsiteX5" fmla="*/ 438 w 528706"/>
                <a:gd name="connsiteY5" fmla="*/ 665742 h 665742"/>
                <a:gd name="connsiteX0" fmla="*/ 155 w 546514"/>
                <a:gd name="connsiteY0" fmla="*/ 662124 h 662124"/>
                <a:gd name="connsiteX1" fmla="*/ 21863 w 546514"/>
                <a:gd name="connsiteY1" fmla="*/ 83217 h 662124"/>
                <a:gd name="connsiteX2" fmla="*/ 271524 w 546514"/>
                <a:gd name="connsiteY2" fmla="*/ 0 h 662124"/>
                <a:gd name="connsiteX3" fmla="*/ 542896 w 546514"/>
                <a:gd name="connsiteY3" fmla="*/ 68746 h 662124"/>
                <a:gd name="connsiteX4" fmla="*/ 546514 w 546514"/>
                <a:gd name="connsiteY4" fmla="*/ 662124 h 662124"/>
                <a:gd name="connsiteX5" fmla="*/ 155 w 546514"/>
                <a:gd name="connsiteY5" fmla="*/ 662124 h 662124"/>
                <a:gd name="connsiteX0" fmla="*/ 10856 w 524651"/>
                <a:gd name="connsiteY0" fmla="*/ 658506 h 662124"/>
                <a:gd name="connsiteX1" fmla="*/ 0 w 524651"/>
                <a:gd name="connsiteY1" fmla="*/ 83217 h 662124"/>
                <a:gd name="connsiteX2" fmla="*/ 249661 w 524651"/>
                <a:gd name="connsiteY2" fmla="*/ 0 h 662124"/>
                <a:gd name="connsiteX3" fmla="*/ 521033 w 524651"/>
                <a:gd name="connsiteY3" fmla="*/ 68746 h 662124"/>
                <a:gd name="connsiteX4" fmla="*/ 524651 w 524651"/>
                <a:gd name="connsiteY4" fmla="*/ 662124 h 662124"/>
                <a:gd name="connsiteX5" fmla="*/ 10856 w 524651"/>
                <a:gd name="connsiteY5" fmla="*/ 658506 h 6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51" h="662124">
                  <a:moveTo>
                    <a:pt x="10856" y="658506"/>
                  </a:moveTo>
                  <a:cubicBezTo>
                    <a:pt x="8443" y="463125"/>
                    <a:pt x="2413" y="278598"/>
                    <a:pt x="0" y="83217"/>
                  </a:cubicBezTo>
                  <a:lnTo>
                    <a:pt x="249661" y="0"/>
                  </a:lnTo>
                  <a:lnTo>
                    <a:pt x="521033" y="68746"/>
                  </a:lnTo>
                  <a:lnTo>
                    <a:pt x="524651" y="662124"/>
                  </a:lnTo>
                  <a:lnTo>
                    <a:pt x="10856" y="658506"/>
                  </a:lnTo>
                  <a:close/>
                </a:path>
              </a:pathLst>
            </a:custGeom>
            <a:solidFill>
              <a:srgbClr val="E0EBF1"/>
            </a:solidFill>
            <a:ln w="12700">
              <a:solidFill>
                <a:srgbClr val="0000A8"/>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Freeform 31">
              <a:extLst>
                <a:ext uri="{FF2B5EF4-FFF2-40B4-BE49-F238E27FC236}">
                  <a16:creationId xmlns:a16="http://schemas.microsoft.com/office/drawing/2014/main" id="{F8935E55-D83F-F74C-A0C3-358E8FF3E7CE}"/>
                </a:ext>
              </a:extLst>
            </p:cNvPr>
            <p:cNvSpPr/>
            <p:nvPr/>
          </p:nvSpPr>
          <p:spPr>
            <a:xfrm>
              <a:off x="5203089" y="1921244"/>
              <a:ext cx="651290" cy="492070"/>
            </a:xfrm>
            <a:custGeom>
              <a:avLst/>
              <a:gdLst>
                <a:gd name="connsiteX0" fmla="*/ 3618 w 651290"/>
                <a:gd name="connsiteY0" fmla="*/ 492070 h 492070"/>
                <a:gd name="connsiteX1" fmla="*/ 0 w 651290"/>
                <a:gd name="connsiteY1" fmla="*/ 141108 h 492070"/>
                <a:gd name="connsiteX2" fmla="*/ 423338 w 651290"/>
                <a:gd name="connsiteY2" fmla="*/ 0 h 492070"/>
                <a:gd name="connsiteX3" fmla="*/ 647672 w 651290"/>
                <a:gd name="connsiteY3" fmla="*/ 57891 h 492070"/>
                <a:gd name="connsiteX4" fmla="*/ 651290 w 651290"/>
                <a:gd name="connsiteY4" fmla="*/ 492070 h 492070"/>
                <a:gd name="connsiteX5" fmla="*/ 3618 w 651290"/>
                <a:gd name="connsiteY5" fmla="*/ 492070 h 49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290" h="492070">
                  <a:moveTo>
                    <a:pt x="3618" y="492070"/>
                  </a:moveTo>
                  <a:lnTo>
                    <a:pt x="0" y="141108"/>
                  </a:lnTo>
                  <a:lnTo>
                    <a:pt x="423338" y="0"/>
                  </a:lnTo>
                  <a:lnTo>
                    <a:pt x="647672" y="57891"/>
                  </a:lnTo>
                  <a:lnTo>
                    <a:pt x="651290" y="492070"/>
                  </a:lnTo>
                  <a:lnTo>
                    <a:pt x="3618" y="492070"/>
                  </a:lnTo>
                  <a:close/>
                </a:path>
              </a:pathLst>
            </a:custGeom>
            <a:solidFill>
              <a:srgbClr val="E0EBF1"/>
            </a:solidFill>
            <a:ln w="12700">
              <a:solidFill>
                <a:srgbClr val="0000A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3" name="Straight Connector 32">
              <a:extLst>
                <a:ext uri="{FF2B5EF4-FFF2-40B4-BE49-F238E27FC236}">
                  <a16:creationId xmlns:a16="http://schemas.microsoft.com/office/drawing/2014/main" id="{3FFB49DC-1122-2D42-9C83-51C0E0469DF6}"/>
                </a:ext>
              </a:extLst>
            </p:cNvPr>
            <p:cNvCxnSpPr/>
            <p:nvPr/>
          </p:nvCxnSpPr>
          <p:spPr>
            <a:xfrm flipV="1">
              <a:off x="5270526" y="2029553"/>
              <a:ext cx="295249" cy="73468"/>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FB4DFA1B-BDC0-0547-BA3C-F5988DF09577}"/>
                </a:ext>
              </a:extLst>
            </p:cNvPr>
            <p:cNvCxnSpPr/>
            <p:nvPr/>
          </p:nvCxnSpPr>
          <p:spPr>
            <a:xfrm flipV="1">
              <a:off x="5275406" y="2261710"/>
              <a:ext cx="290369" cy="1675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734898AC-622F-264A-9A7D-E5817715A6AD}"/>
                </a:ext>
              </a:extLst>
            </p:cNvPr>
            <p:cNvCxnSpPr/>
            <p:nvPr/>
          </p:nvCxnSpPr>
          <p:spPr>
            <a:xfrm flipV="1">
              <a:off x="5275406" y="2151772"/>
              <a:ext cx="290369" cy="48402"/>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B01C8AF5-125A-4746-96BD-BF09BC7DDE9B}"/>
                </a:ext>
              </a:extLst>
            </p:cNvPr>
            <p:cNvCxnSpPr/>
            <p:nvPr/>
          </p:nvCxnSpPr>
          <p:spPr>
            <a:xfrm>
              <a:off x="5270094" y="2354086"/>
              <a:ext cx="295681" cy="0"/>
            </a:xfrm>
            <a:prstGeom prst="line">
              <a:avLst/>
            </a:prstGeom>
            <a:ln w="4445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53662089-AD1C-A64B-9B48-0369C502239D}"/>
                </a:ext>
              </a:extLst>
            </p:cNvPr>
            <p:cNvCxnSpPr/>
            <p:nvPr/>
          </p:nvCxnSpPr>
          <p:spPr>
            <a:xfrm flipV="1">
              <a:off x="5950242" y="1866900"/>
              <a:ext cx="0" cy="465273"/>
            </a:xfrm>
            <a:prstGeom prst="line">
              <a:avLst/>
            </a:prstGeom>
            <a:ln w="44450">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B0D9A8F3-9F56-D642-96B2-51A352E9864D}"/>
                </a:ext>
              </a:extLst>
            </p:cNvPr>
            <p:cNvCxnSpPr/>
            <p:nvPr/>
          </p:nvCxnSpPr>
          <p:spPr>
            <a:xfrm>
              <a:off x="5628589" y="1936750"/>
              <a:ext cx="0" cy="476854"/>
            </a:xfrm>
            <a:prstGeom prst="line">
              <a:avLst/>
            </a:prstGeom>
            <a:ln w="15875">
              <a:solidFill>
                <a:srgbClr val="0000A8"/>
              </a:solidFill>
            </a:ln>
            <a:effectLst/>
          </p:spPr>
          <p:style>
            <a:lnRef idx="2">
              <a:schemeClr val="accent1"/>
            </a:lnRef>
            <a:fillRef idx="0">
              <a:schemeClr val="accent1"/>
            </a:fillRef>
            <a:effectRef idx="1">
              <a:schemeClr val="accent1"/>
            </a:effectRef>
            <a:fontRef idx="minor">
              <a:schemeClr val="tx1"/>
            </a:fontRef>
          </p:style>
        </p:cxnSp>
      </p:grpSp>
      <p:sp>
        <p:nvSpPr>
          <p:cNvPr id="39" name="Freeform 38">
            <a:extLst>
              <a:ext uri="{FF2B5EF4-FFF2-40B4-BE49-F238E27FC236}">
                <a16:creationId xmlns:a16="http://schemas.microsoft.com/office/drawing/2014/main" id="{717B1C14-4D36-EF4F-A926-BBBD98456BEE}"/>
              </a:ext>
            </a:extLst>
          </p:cNvPr>
          <p:cNvSpPr/>
          <p:nvPr/>
        </p:nvSpPr>
        <p:spPr>
          <a:xfrm>
            <a:off x="9540813" y="1782042"/>
            <a:ext cx="1497864" cy="1386455"/>
          </a:xfrm>
          <a:custGeom>
            <a:avLst/>
            <a:gdLst>
              <a:gd name="connsiteX0" fmla="*/ 434989 w 1523031"/>
              <a:gd name="connsiteY0" fmla="*/ 253346 h 1763594"/>
              <a:gd name="connsiteX1" fmla="*/ 488 w 1523031"/>
              <a:gd name="connsiteY1" fmla="*/ 921706 h 1763594"/>
              <a:gd name="connsiteX2" fmla="*/ 368142 w 1523031"/>
              <a:gd name="connsiteY2" fmla="*/ 1489812 h 1763594"/>
              <a:gd name="connsiteX3" fmla="*/ 1187008 w 1523031"/>
              <a:gd name="connsiteY3" fmla="*/ 1757156 h 1763594"/>
              <a:gd name="connsiteX4" fmla="*/ 1521239 w 1523031"/>
              <a:gd name="connsiteY4" fmla="*/ 1239177 h 1763594"/>
              <a:gd name="connsiteX5" fmla="*/ 1320700 w 1523031"/>
              <a:gd name="connsiteY5" fmla="*/ 654362 h 1763594"/>
              <a:gd name="connsiteX6" fmla="*/ 1337412 w 1523031"/>
              <a:gd name="connsiteY6" fmla="*/ 136383 h 1763594"/>
              <a:gd name="connsiteX7" fmla="*/ 1086739 w 1523031"/>
              <a:gd name="connsiteY7" fmla="*/ 2711 h 1763594"/>
              <a:gd name="connsiteX8" fmla="*/ 434989 w 1523031"/>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1086739 w 1537226"/>
              <a:gd name="connsiteY7" fmla="*/ 2711 h 1763594"/>
              <a:gd name="connsiteX8" fmla="*/ 434989 w 1537226"/>
              <a:gd name="connsiteY8" fmla="*/ 253346 h 1763594"/>
              <a:gd name="connsiteX0" fmla="*/ 434989 w 1537226"/>
              <a:gd name="connsiteY0" fmla="*/ 253346 h 1763594"/>
              <a:gd name="connsiteX1" fmla="*/ 488 w 1537226"/>
              <a:gd name="connsiteY1" fmla="*/ 921706 h 1763594"/>
              <a:gd name="connsiteX2" fmla="*/ 368142 w 1537226"/>
              <a:gd name="connsiteY2" fmla="*/ 1489812 h 1763594"/>
              <a:gd name="connsiteX3" fmla="*/ 1187008 w 1537226"/>
              <a:gd name="connsiteY3" fmla="*/ 1757156 h 1763594"/>
              <a:gd name="connsiteX4" fmla="*/ 1521239 w 1537226"/>
              <a:gd name="connsiteY4" fmla="*/ 1239177 h 1763594"/>
              <a:gd name="connsiteX5" fmla="*/ 1468998 w 1537226"/>
              <a:gd name="connsiteY5" fmla="*/ 654362 h 1763594"/>
              <a:gd name="connsiteX6" fmla="*/ 1337412 w 1537226"/>
              <a:gd name="connsiteY6" fmla="*/ 136383 h 1763594"/>
              <a:gd name="connsiteX7" fmla="*/ 839572 w 1537226"/>
              <a:gd name="connsiteY7" fmla="*/ 2711 h 1763594"/>
              <a:gd name="connsiteX8" fmla="*/ 434989 w 1537226"/>
              <a:gd name="connsiteY8" fmla="*/ 253346 h 1763594"/>
              <a:gd name="connsiteX0" fmla="*/ 360357 w 1536743"/>
              <a:gd name="connsiteY0" fmla="*/ 534641 h 1782088"/>
              <a:gd name="connsiteX1" fmla="*/ 5 w 1536743"/>
              <a:gd name="connsiteY1" fmla="*/ 940200 h 1782088"/>
              <a:gd name="connsiteX2" fmla="*/ 367659 w 1536743"/>
              <a:gd name="connsiteY2" fmla="*/ 1508306 h 1782088"/>
              <a:gd name="connsiteX3" fmla="*/ 1186525 w 1536743"/>
              <a:gd name="connsiteY3" fmla="*/ 1775650 h 1782088"/>
              <a:gd name="connsiteX4" fmla="*/ 1520756 w 1536743"/>
              <a:gd name="connsiteY4" fmla="*/ 1257671 h 1782088"/>
              <a:gd name="connsiteX5" fmla="*/ 1468515 w 1536743"/>
              <a:gd name="connsiteY5" fmla="*/ 672856 h 1782088"/>
              <a:gd name="connsiteX6" fmla="*/ 1336929 w 1536743"/>
              <a:gd name="connsiteY6" fmla="*/ 154877 h 1782088"/>
              <a:gd name="connsiteX7" fmla="*/ 839089 w 1536743"/>
              <a:gd name="connsiteY7" fmla="*/ 21205 h 1782088"/>
              <a:gd name="connsiteX8" fmla="*/ 360357 w 1536743"/>
              <a:gd name="connsiteY8" fmla="*/ 534641 h 1782088"/>
              <a:gd name="connsiteX0" fmla="*/ 360355 w 1536741"/>
              <a:gd name="connsiteY0" fmla="*/ 534641 h 1782088"/>
              <a:gd name="connsiteX1" fmla="*/ 3 w 1536741"/>
              <a:gd name="connsiteY1" fmla="*/ 940200 h 1782088"/>
              <a:gd name="connsiteX2" fmla="*/ 367657 w 1536741"/>
              <a:gd name="connsiteY2" fmla="*/ 1508306 h 1782088"/>
              <a:gd name="connsiteX3" fmla="*/ 1186523 w 1536741"/>
              <a:gd name="connsiteY3" fmla="*/ 1775650 h 1782088"/>
              <a:gd name="connsiteX4" fmla="*/ 1520754 w 1536741"/>
              <a:gd name="connsiteY4" fmla="*/ 1257671 h 1782088"/>
              <a:gd name="connsiteX5" fmla="*/ 1468513 w 1536741"/>
              <a:gd name="connsiteY5" fmla="*/ 672856 h 1782088"/>
              <a:gd name="connsiteX6" fmla="*/ 1336927 w 1536741"/>
              <a:gd name="connsiteY6" fmla="*/ 154877 h 1782088"/>
              <a:gd name="connsiteX7" fmla="*/ 839087 w 1536741"/>
              <a:gd name="connsiteY7" fmla="*/ 21205 h 1782088"/>
              <a:gd name="connsiteX8" fmla="*/ 360355 w 1536741"/>
              <a:gd name="connsiteY8" fmla="*/ 534641 h 1782088"/>
              <a:gd name="connsiteX0" fmla="*/ 360355 w 1494463"/>
              <a:gd name="connsiteY0" fmla="*/ 534641 h 1775651"/>
              <a:gd name="connsiteX1" fmla="*/ 3 w 1494463"/>
              <a:gd name="connsiteY1" fmla="*/ 940200 h 1775651"/>
              <a:gd name="connsiteX2" fmla="*/ 367657 w 1494463"/>
              <a:gd name="connsiteY2" fmla="*/ 1508306 h 1775651"/>
              <a:gd name="connsiteX3" fmla="*/ 1186523 w 1494463"/>
              <a:gd name="connsiteY3" fmla="*/ 1775650 h 1775651"/>
              <a:gd name="connsiteX4" fmla="*/ 1467465 w 1494463"/>
              <a:gd name="connsiteY4" fmla="*/ 1510813 h 1775651"/>
              <a:gd name="connsiteX5" fmla="*/ 1468513 w 1494463"/>
              <a:gd name="connsiteY5" fmla="*/ 672856 h 1775651"/>
              <a:gd name="connsiteX6" fmla="*/ 1336927 w 1494463"/>
              <a:gd name="connsiteY6" fmla="*/ 154877 h 1775651"/>
              <a:gd name="connsiteX7" fmla="*/ 839087 w 1494463"/>
              <a:gd name="connsiteY7" fmla="*/ 21205 h 1775651"/>
              <a:gd name="connsiteX8" fmla="*/ 360355 w 1494463"/>
              <a:gd name="connsiteY8" fmla="*/ 534641 h 1775651"/>
              <a:gd name="connsiteX0" fmla="*/ 360355 w 1491064"/>
              <a:gd name="connsiteY0" fmla="*/ 552327 h 1793337"/>
              <a:gd name="connsiteX1" fmla="*/ 3 w 1491064"/>
              <a:gd name="connsiteY1" fmla="*/ 957886 h 1793337"/>
              <a:gd name="connsiteX2" fmla="*/ 367657 w 1491064"/>
              <a:gd name="connsiteY2" fmla="*/ 1525992 h 1793337"/>
              <a:gd name="connsiteX3" fmla="*/ 1186523 w 1491064"/>
              <a:gd name="connsiteY3" fmla="*/ 1793336 h 1793337"/>
              <a:gd name="connsiteX4" fmla="*/ 1467465 w 1491064"/>
              <a:gd name="connsiteY4" fmla="*/ 1528499 h 1793337"/>
              <a:gd name="connsiteX5" fmla="*/ 1468513 w 1491064"/>
              <a:gd name="connsiteY5" fmla="*/ 690542 h 1793337"/>
              <a:gd name="connsiteX6" fmla="*/ 1407977 w 1491064"/>
              <a:gd name="connsiteY6" fmla="*/ 109278 h 1793337"/>
              <a:gd name="connsiteX7" fmla="*/ 839087 w 1491064"/>
              <a:gd name="connsiteY7" fmla="*/ 38891 h 1793337"/>
              <a:gd name="connsiteX8" fmla="*/ 360355 w 1491064"/>
              <a:gd name="connsiteY8" fmla="*/ 552327 h 1793337"/>
              <a:gd name="connsiteX0" fmla="*/ 360355 w 1502818"/>
              <a:gd name="connsiteY0" fmla="*/ 552327 h 1612281"/>
              <a:gd name="connsiteX1" fmla="*/ 3 w 1502818"/>
              <a:gd name="connsiteY1" fmla="*/ 957886 h 1612281"/>
              <a:gd name="connsiteX2" fmla="*/ 367657 w 1502818"/>
              <a:gd name="connsiteY2" fmla="*/ 1525992 h 1612281"/>
              <a:gd name="connsiteX3" fmla="*/ 1026659 w 1502818"/>
              <a:gd name="connsiteY3" fmla="*/ 1582385 h 1612281"/>
              <a:gd name="connsiteX4" fmla="*/ 1467465 w 1502818"/>
              <a:gd name="connsiteY4" fmla="*/ 1528499 h 1612281"/>
              <a:gd name="connsiteX5" fmla="*/ 1468513 w 1502818"/>
              <a:gd name="connsiteY5" fmla="*/ 690542 h 1612281"/>
              <a:gd name="connsiteX6" fmla="*/ 1407977 w 1502818"/>
              <a:gd name="connsiteY6" fmla="*/ 109278 h 1612281"/>
              <a:gd name="connsiteX7" fmla="*/ 839087 w 1502818"/>
              <a:gd name="connsiteY7" fmla="*/ 38891 h 1612281"/>
              <a:gd name="connsiteX8" fmla="*/ 360355 w 1502818"/>
              <a:gd name="connsiteY8" fmla="*/ 552327 h 1612281"/>
              <a:gd name="connsiteX0" fmla="*/ 360384 w 1502847"/>
              <a:gd name="connsiteY0" fmla="*/ 552327 h 1803602"/>
              <a:gd name="connsiteX1" fmla="*/ 32 w 1502847"/>
              <a:gd name="connsiteY1" fmla="*/ 957886 h 1803602"/>
              <a:gd name="connsiteX2" fmla="*/ 385448 w 1502847"/>
              <a:gd name="connsiteY2" fmla="*/ 1779134 h 1803602"/>
              <a:gd name="connsiteX3" fmla="*/ 1026688 w 1502847"/>
              <a:gd name="connsiteY3" fmla="*/ 1582385 h 1803602"/>
              <a:gd name="connsiteX4" fmla="*/ 1467494 w 1502847"/>
              <a:gd name="connsiteY4" fmla="*/ 1528499 h 1803602"/>
              <a:gd name="connsiteX5" fmla="*/ 1468542 w 1502847"/>
              <a:gd name="connsiteY5" fmla="*/ 690542 h 1803602"/>
              <a:gd name="connsiteX6" fmla="*/ 1408006 w 1502847"/>
              <a:gd name="connsiteY6" fmla="*/ 109278 h 1803602"/>
              <a:gd name="connsiteX7" fmla="*/ 839116 w 1502847"/>
              <a:gd name="connsiteY7" fmla="*/ 38891 h 1803602"/>
              <a:gd name="connsiteX8" fmla="*/ 360384 w 1502847"/>
              <a:gd name="connsiteY8" fmla="*/ 552327 h 1803602"/>
              <a:gd name="connsiteX0" fmla="*/ 360384 w 1502847"/>
              <a:gd name="connsiteY0" fmla="*/ 552327 h 1826319"/>
              <a:gd name="connsiteX1" fmla="*/ 32 w 1502847"/>
              <a:gd name="connsiteY1" fmla="*/ 957886 h 1826319"/>
              <a:gd name="connsiteX2" fmla="*/ 385448 w 1502847"/>
              <a:gd name="connsiteY2" fmla="*/ 1779134 h 1826319"/>
              <a:gd name="connsiteX3" fmla="*/ 1026688 w 1502847"/>
              <a:gd name="connsiteY3" fmla="*/ 1582385 h 1826319"/>
              <a:gd name="connsiteX4" fmla="*/ 1467494 w 1502847"/>
              <a:gd name="connsiteY4" fmla="*/ 1528499 h 1826319"/>
              <a:gd name="connsiteX5" fmla="*/ 1468542 w 1502847"/>
              <a:gd name="connsiteY5" fmla="*/ 690542 h 1826319"/>
              <a:gd name="connsiteX6" fmla="*/ 1408006 w 1502847"/>
              <a:gd name="connsiteY6" fmla="*/ 109278 h 1826319"/>
              <a:gd name="connsiteX7" fmla="*/ 839116 w 1502847"/>
              <a:gd name="connsiteY7" fmla="*/ 38891 h 1826319"/>
              <a:gd name="connsiteX8" fmla="*/ 360384 w 1502847"/>
              <a:gd name="connsiteY8" fmla="*/ 552327 h 1826319"/>
              <a:gd name="connsiteX0" fmla="*/ 289852 w 1503366"/>
              <a:gd name="connsiteY0" fmla="*/ 461730 h 1820101"/>
              <a:gd name="connsiteX1" fmla="*/ 551 w 1503366"/>
              <a:gd name="connsiteY1" fmla="*/ 951668 h 1820101"/>
              <a:gd name="connsiteX2" fmla="*/ 385967 w 1503366"/>
              <a:gd name="connsiteY2" fmla="*/ 1772916 h 1820101"/>
              <a:gd name="connsiteX3" fmla="*/ 1027207 w 1503366"/>
              <a:gd name="connsiteY3" fmla="*/ 1576167 h 1820101"/>
              <a:gd name="connsiteX4" fmla="*/ 1468013 w 1503366"/>
              <a:gd name="connsiteY4" fmla="*/ 1522281 h 1820101"/>
              <a:gd name="connsiteX5" fmla="*/ 1469061 w 1503366"/>
              <a:gd name="connsiteY5" fmla="*/ 684324 h 1820101"/>
              <a:gd name="connsiteX6" fmla="*/ 1408525 w 1503366"/>
              <a:gd name="connsiteY6" fmla="*/ 103060 h 1820101"/>
              <a:gd name="connsiteX7" fmla="*/ 839635 w 1503366"/>
              <a:gd name="connsiteY7" fmla="*/ 32673 h 1820101"/>
              <a:gd name="connsiteX8" fmla="*/ 289852 w 1503366"/>
              <a:gd name="connsiteY8" fmla="*/ 461730 h 1820101"/>
              <a:gd name="connsiteX0" fmla="*/ 293376 w 1506890"/>
              <a:gd name="connsiteY0" fmla="*/ 461730 h 1820101"/>
              <a:gd name="connsiteX1" fmla="*/ 4075 w 1506890"/>
              <a:gd name="connsiteY1" fmla="*/ 951668 h 1820101"/>
              <a:gd name="connsiteX2" fmla="*/ 389491 w 1506890"/>
              <a:gd name="connsiteY2" fmla="*/ 1772916 h 1820101"/>
              <a:gd name="connsiteX3" fmla="*/ 1030731 w 1506890"/>
              <a:gd name="connsiteY3" fmla="*/ 1576167 h 1820101"/>
              <a:gd name="connsiteX4" fmla="*/ 1471537 w 1506890"/>
              <a:gd name="connsiteY4" fmla="*/ 1522281 h 1820101"/>
              <a:gd name="connsiteX5" fmla="*/ 1472585 w 1506890"/>
              <a:gd name="connsiteY5" fmla="*/ 684324 h 1820101"/>
              <a:gd name="connsiteX6" fmla="*/ 1412049 w 1506890"/>
              <a:gd name="connsiteY6" fmla="*/ 103060 h 1820101"/>
              <a:gd name="connsiteX7" fmla="*/ 843159 w 1506890"/>
              <a:gd name="connsiteY7" fmla="*/ 32673 h 1820101"/>
              <a:gd name="connsiteX8" fmla="*/ 293376 w 1506890"/>
              <a:gd name="connsiteY8" fmla="*/ 461730 h 1820101"/>
              <a:gd name="connsiteX0" fmla="*/ 203955 w 1545103"/>
              <a:gd name="connsiteY0" fmla="*/ 206126 h 1802639"/>
              <a:gd name="connsiteX1" fmla="*/ 42288 w 1545103"/>
              <a:gd name="connsiteY1" fmla="*/ 934206 h 1802639"/>
              <a:gd name="connsiteX2" fmla="*/ 427704 w 1545103"/>
              <a:gd name="connsiteY2" fmla="*/ 1755454 h 1802639"/>
              <a:gd name="connsiteX3" fmla="*/ 1068944 w 1545103"/>
              <a:gd name="connsiteY3" fmla="*/ 1558705 h 1802639"/>
              <a:gd name="connsiteX4" fmla="*/ 1509750 w 1545103"/>
              <a:gd name="connsiteY4" fmla="*/ 1504819 h 1802639"/>
              <a:gd name="connsiteX5" fmla="*/ 1510798 w 1545103"/>
              <a:gd name="connsiteY5" fmla="*/ 666862 h 1802639"/>
              <a:gd name="connsiteX6" fmla="*/ 1450262 w 1545103"/>
              <a:gd name="connsiteY6" fmla="*/ 85598 h 1802639"/>
              <a:gd name="connsiteX7" fmla="*/ 881372 w 1545103"/>
              <a:gd name="connsiteY7" fmla="*/ 15211 h 1802639"/>
              <a:gd name="connsiteX8" fmla="*/ 203955 w 1545103"/>
              <a:gd name="connsiteY8" fmla="*/ 206126 h 1802639"/>
              <a:gd name="connsiteX0" fmla="*/ 147252 w 1634267"/>
              <a:gd name="connsiteY0" fmla="*/ 113266 h 1796376"/>
              <a:gd name="connsiteX1" fmla="*/ 131452 w 1634267"/>
              <a:gd name="connsiteY1" fmla="*/ 927943 h 1796376"/>
              <a:gd name="connsiteX2" fmla="*/ 516868 w 1634267"/>
              <a:gd name="connsiteY2" fmla="*/ 1749191 h 1796376"/>
              <a:gd name="connsiteX3" fmla="*/ 1158108 w 1634267"/>
              <a:gd name="connsiteY3" fmla="*/ 1552442 h 1796376"/>
              <a:gd name="connsiteX4" fmla="*/ 1598914 w 1634267"/>
              <a:gd name="connsiteY4" fmla="*/ 1498556 h 1796376"/>
              <a:gd name="connsiteX5" fmla="*/ 1599962 w 1634267"/>
              <a:gd name="connsiteY5" fmla="*/ 660599 h 1796376"/>
              <a:gd name="connsiteX6" fmla="*/ 1539426 w 1634267"/>
              <a:gd name="connsiteY6" fmla="*/ 79335 h 1796376"/>
              <a:gd name="connsiteX7" fmla="*/ 970536 w 1634267"/>
              <a:gd name="connsiteY7" fmla="*/ 8948 h 1796376"/>
              <a:gd name="connsiteX8" fmla="*/ 147252 w 1634267"/>
              <a:gd name="connsiteY8" fmla="*/ 113266 h 1796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4267" h="1796376">
                <a:moveTo>
                  <a:pt x="147252" y="113266"/>
                </a:moveTo>
                <a:cubicBezTo>
                  <a:pt x="-139307" y="245497"/>
                  <a:pt x="69849" y="655289"/>
                  <a:pt x="131452" y="927943"/>
                </a:cubicBezTo>
                <a:cubicBezTo>
                  <a:pt x="193055" y="1200597"/>
                  <a:pt x="345759" y="1645108"/>
                  <a:pt x="516868" y="1749191"/>
                </a:cubicBezTo>
                <a:cubicBezTo>
                  <a:pt x="687977" y="1853274"/>
                  <a:pt x="1013294" y="1784070"/>
                  <a:pt x="1158108" y="1552442"/>
                </a:cubicBezTo>
                <a:cubicBezTo>
                  <a:pt x="1302922" y="1320814"/>
                  <a:pt x="1525272" y="1647197"/>
                  <a:pt x="1598914" y="1498556"/>
                </a:cubicBezTo>
                <a:cubicBezTo>
                  <a:pt x="1672556" y="1349916"/>
                  <a:pt x="1609877" y="897136"/>
                  <a:pt x="1599962" y="660599"/>
                </a:cubicBezTo>
                <a:cubicBezTo>
                  <a:pt x="1590047" y="424062"/>
                  <a:pt x="1578419" y="187943"/>
                  <a:pt x="1539426" y="79335"/>
                </a:cubicBezTo>
                <a:cubicBezTo>
                  <a:pt x="1500433" y="-29273"/>
                  <a:pt x="1202565" y="3293"/>
                  <a:pt x="970536" y="8948"/>
                </a:cubicBezTo>
                <a:cubicBezTo>
                  <a:pt x="738507" y="14603"/>
                  <a:pt x="433811" y="-18965"/>
                  <a:pt x="147252" y="113266"/>
                </a:cubicBezTo>
                <a:close/>
              </a:path>
            </a:pathLst>
          </a:custGeom>
          <a:gradFill flip="none" rotWithShape="1">
            <a:gsLst>
              <a:gs pos="0">
                <a:srgbClr val="9CDFF9"/>
              </a:gs>
              <a:gs pos="100000">
                <a:schemeClr val="bg1"/>
              </a:gs>
              <a:gs pos="57000">
                <a:schemeClr val="accent5">
                  <a:lumMod val="20000"/>
                  <a:lumOff val="8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TextBox 39">
            <a:extLst>
              <a:ext uri="{FF2B5EF4-FFF2-40B4-BE49-F238E27FC236}">
                <a16:creationId xmlns:a16="http://schemas.microsoft.com/office/drawing/2014/main" id="{E13F2107-1C9A-0C41-B24A-0671CC60D47A}"/>
              </a:ext>
            </a:extLst>
          </p:cNvPr>
          <p:cNvSpPr txBox="1"/>
          <p:nvPr/>
        </p:nvSpPr>
        <p:spPr>
          <a:xfrm>
            <a:off x="9427201" y="1851195"/>
            <a:ext cx="1725088" cy="28623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national or global ISP</a:t>
            </a:r>
          </a:p>
        </p:txBody>
      </p:sp>
      <p:sp>
        <p:nvSpPr>
          <p:cNvPr id="41" name="Rectangle 40">
            <a:extLst>
              <a:ext uri="{FF2B5EF4-FFF2-40B4-BE49-F238E27FC236}">
                <a16:creationId xmlns:a16="http://schemas.microsoft.com/office/drawing/2014/main" id="{4E6D405D-F88D-A643-A8DA-87BCB5348C5C}"/>
              </a:ext>
            </a:extLst>
          </p:cNvPr>
          <p:cNvSpPr/>
          <p:nvPr/>
        </p:nvSpPr>
        <p:spPr>
          <a:xfrm>
            <a:off x="9279068" y="3677908"/>
            <a:ext cx="305749" cy="197847"/>
          </a:xfrm>
          <a:prstGeom prst="rect">
            <a:avLst/>
          </a:prstGeom>
          <a:solidFill>
            <a:srgbClr val="9CDF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TextBox 41">
            <a:extLst>
              <a:ext uri="{FF2B5EF4-FFF2-40B4-BE49-F238E27FC236}">
                <a16:creationId xmlns:a16="http://schemas.microsoft.com/office/drawing/2014/main" id="{ED05228A-100C-D643-BB8E-545E51741FBA}"/>
              </a:ext>
            </a:extLst>
          </p:cNvPr>
          <p:cNvSpPr txBox="1"/>
          <p:nvPr/>
        </p:nvSpPr>
        <p:spPr>
          <a:xfrm>
            <a:off x="8766162" y="3447919"/>
            <a:ext cx="1040639" cy="4801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local or regional ISP</a:t>
            </a:r>
          </a:p>
        </p:txBody>
      </p:sp>
      <p:sp>
        <p:nvSpPr>
          <p:cNvPr id="43" name="TextBox 42">
            <a:extLst>
              <a:ext uri="{FF2B5EF4-FFF2-40B4-BE49-F238E27FC236}">
                <a16:creationId xmlns:a16="http://schemas.microsoft.com/office/drawing/2014/main" id="{795F625F-E4CA-A14C-BDB7-680FDFE6EE1F}"/>
              </a:ext>
            </a:extLst>
          </p:cNvPr>
          <p:cNvSpPr txBox="1"/>
          <p:nvPr/>
        </p:nvSpPr>
        <p:spPr>
          <a:xfrm>
            <a:off x="10917767" y="4677937"/>
            <a:ext cx="813043" cy="383182"/>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datacenter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network</a:t>
            </a:r>
          </a:p>
        </p:txBody>
      </p:sp>
      <p:sp>
        <p:nvSpPr>
          <p:cNvPr id="44" name="TextBox 43">
            <a:extLst>
              <a:ext uri="{FF2B5EF4-FFF2-40B4-BE49-F238E27FC236}">
                <a16:creationId xmlns:a16="http://schemas.microsoft.com/office/drawing/2014/main" id="{75188F4C-A928-8F4F-9205-FD6C4D77CC8D}"/>
              </a:ext>
            </a:extLst>
          </p:cNvPr>
          <p:cNvSpPr txBox="1"/>
          <p:nvPr/>
        </p:nvSpPr>
        <p:spPr>
          <a:xfrm>
            <a:off x="10063018" y="4228248"/>
            <a:ext cx="843051" cy="674031"/>
          </a:xfrm>
          <a:prstGeom prst="rect">
            <a:avLst/>
          </a:prstGeom>
          <a:noFill/>
        </p:spPr>
        <p:txBody>
          <a:bodyPr wrap="none" rtlCol="0">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content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provider </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network</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45" name="Straight Connector 44">
            <a:extLst>
              <a:ext uri="{FF2B5EF4-FFF2-40B4-BE49-F238E27FC236}">
                <a16:creationId xmlns:a16="http://schemas.microsoft.com/office/drawing/2014/main" id="{959284F2-2C3E-6B49-83BE-150EADA93824}"/>
              </a:ext>
            </a:extLst>
          </p:cNvPr>
          <p:cNvCxnSpPr>
            <a:cxnSpLocks/>
          </p:cNvCxnSpPr>
          <p:nvPr/>
        </p:nvCxnSpPr>
        <p:spPr>
          <a:xfrm flipH="1" flipV="1">
            <a:off x="10559920" y="3580125"/>
            <a:ext cx="412964" cy="6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1AEFAB6-4248-8846-A79A-BF9D6164DE76}"/>
              </a:ext>
            </a:extLst>
          </p:cNvPr>
          <p:cNvCxnSpPr>
            <a:cxnSpLocks/>
          </p:cNvCxnSpPr>
          <p:nvPr/>
        </p:nvCxnSpPr>
        <p:spPr>
          <a:xfrm flipH="1" flipV="1">
            <a:off x="10660835" y="3640684"/>
            <a:ext cx="345866" cy="7389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D0D3269-0EC2-2640-AC07-B881868275F8}"/>
              </a:ext>
            </a:extLst>
          </p:cNvPr>
          <p:cNvCxnSpPr>
            <a:cxnSpLocks/>
          </p:cNvCxnSpPr>
          <p:nvPr/>
        </p:nvCxnSpPr>
        <p:spPr>
          <a:xfrm flipV="1">
            <a:off x="10636897" y="3633421"/>
            <a:ext cx="335987" cy="395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63C34A0-4725-C44D-9514-4F74B2157D8C}"/>
              </a:ext>
            </a:extLst>
          </p:cNvPr>
          <p:cNvCxnSpPr>
            <a:cxnSpLocks/>
          </p:cNvCxnSpPr>
          <p:nvPr/>
        </p:nvCxnSpPr>
        <p:spPr>
          <a:xfrm flipH="1" flipV="1">
            <a:off x="10570774" y="3594896"/>
            <a:ext cx="1" cy="4857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D0311E5-76D3-2C44-A6A8-22CB01ADCF02}"/>
              </a:ext>
            </a:extLst>
          </p:cNvPr>
          <p:cNvCxnSpPr>
            <a:cxnSpLocks/>
          </p:cNvCxnSpPr>
          <p:nvPr/>
        </p:nvCxnSpPr>
        <p:spPr>
          <a:xfrm flipH="1" flipV="1">
            <a:off x="10550620" y="4071642"/>
            <a:ext cx="508543" cy="3486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939BF82-EFED-E140-BFC2-23D3688C2CB7}"/>
              </a:ext>
            </a:extLst>
          </p:cNvPr>
          <p:cNvCxnSpPr>
            <a:cxnSpLocks/>
          </p:cNvCxnSpPr>
          <p:nvPr/>
        </p:nvCxnSpPr>
        <p:spPr>
          <a:xfrm flipH="1">
            <a:off x="9895195"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6E47AF2-94A8-0243-8795-936020048815}"/>
              </a:ext>
            </a:extLst>
          </p:cNvPr>
          <p:cNvCxnSpPr>
            <a:cxnSpLocks/>
          </p:cNvCxnSpPr>
          <p:nvPr/>
        </p:nvCxnSpPr>
        <p:spPr>
          <a:xfrm flipH="1">
            <a:off x="9219616" y="4087742"/>
            <a:ext cx="6554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D648A8C-238E-7045-A29E-EDD4DA54C3A4}"/>
              </a:ext>
            </a:extLst>
          </p:cNvPr>
          <p:cNvCxnSpPr>
            <a:cxnSpLocks/>
          </p:cNvCxnSpPr>
          <p:nvPr/>
        </p:nvCxnSpPr>
        <p:spPr>
          <a:xfrm flipH="1">
            <a:off x="9276868" y="3507672"/>
            <a:ext cx="382424" cy="517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1F8AD327-3BC9-7D46-A7E7-D0F90B60A252}"/>
              </a:ext>
            </a:extLst>
          </p:cNvPr>
          <p:cNvCxnSpPr>
            <a:cxnSpLocks/>
          </p:cNvCxnSpPr>
          <p:nvPr/>
        </p:nvCxnSpPr>
        <p:spPr>
          <a:xfrm>
            <a:off x="9733069" y="3507672"/>
            <a:ext cx="0" cy="5402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17C26C3-84F1-C149-AC22-6F1EB6629DA9}"/>
              </a:ext>
            </a:extLst>
          </p:cNvPr>
          <p:cNvCxnSpPr/>
          <p:nvPr/>
        </p:nvCxnSpPr>
        <p:spPr>
          <a:xfrm>
            <a:off x="10137668" y="2754692"/>
            <a:ext cx="488174" cy="839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0F05EFE-FD3D-3C4D-8F4F-0AC6B112D1A2}"/>
              </a:ext>
            </a:extLst>
          </p:cNvPr>
          <p:cNvCxnSpPr>
            <a:cxnSpLocks/>
          </p:cNvCxnSpPr>
          <p:nvPr/>
        </p:nvCxnSpPr>
        <p:spPr>
          <a:xfrm flipH="1">
            <a:off x="9798719" y="2695013"/>
            <a:ext cx="380432" cy="694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56" name="Group 55">
            <a:extLst>
              <a:ext uri="{FF2B5EF4-FFF2-40B4-BE49-F238E27FC236}">
                <a16:creationId xmlns:a16="http://schemas.microsoft.com/office/drawing/2014/main" id="{CCC39A38-643E-1841-84E4-48B68DB2ED03}"/>
              </a:ext>
            </a:extLst>
          </p:cNvPr>
          <p:cNvGrpSpPr/>
          <p:nvPr/>
        </p:nvGrpSpPr>
        <p:grpSpPr>
          <a:xfrm>
            <a:off x="7562238" y="2127325"/>
            <a:ext cx="3578867" cy="3640283"/>
            <a:chOff x="7562238" y="2127325"/>
            <a:chExt cx="3578867" cy="3640283"/>
          </a:xfrm>
        </p:grpSpPr>
        <p:grpSp>
          <p:nvGrpSpPr>
            <p:cNvPr id="57" name="Group 56">
              <a:extLst>
                <a:ext uri="{FF2B5EF4-FFF2-40B4-BE49-F238E27FC236}">
                  <a16:creationId xmlns:a16="http://schemas.microsoft.com/office/drawing/2014/main" id="{479EF77B-B7F5-D441-A37D-7AC14D43B519}"/>
                </a:ext>
              </a:extLst>
            </p:cNvPr>
            <p:cNvGrpSpPr/>
            <p:nvPr/>
          </p:nvGrpSpPr>
          <p:grpSpPr>
            <a:xfrm>
              <a:off x="7857253" y="2127325"/>
              <a:ext cx="3283852" cy="3640283"/>
              <a:chOff x="7881336" y="2104198"/>
              <a:chExt cx="3283852" cy="3640283"/>
            </a:xfrm>
          </p:grpSpPr>
          <p:sp>
            <p:nvSpPr>
              <p:cNvPr id="62" name="Line 428">
                <a:extLst>
                  <a:ext uri="{FF2B5EF4-FFF2-40B4-BE49-F238E27FC236}">
                    <a16:creationId xmlns:a16="http://schemas.microsoft.com/office/drawing/2014/main" id="{16F1973E-A8F0-6E4E-9510-49D75998F4A8}"/>
                  </a:ext>
                </a:extLst>
              </p:cNvPr>
              <p:cNvSpPr>
                <a:spLocks noChangeShapeType="1"/>
              </p:cNvSpPr>
              <p:nvPr/>
            </p:nvSpPr>
            <p:spPr bwMode="auto">
              <a:xfrm rot="16200000" flipV="1">
                <a:off x="9813692" y="5228612"/>
                <a:ext cx="388062" cy="75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Line 430">
                <a:extLst>
                  <a:ext uri="{FF2B5EF4-FFF2-40B4-BE49-F238E27FC236}">
                    <a16:creationId xmlns:a16="http://schemas.microsoft.com/office/drawing/2014/main" id="{CAB72423-2D43-1046-869C-9EDAEA5E40C1}"/>
                  </a:ext>
                </a:extLst>
              </p:cNvPr>
              <p:cNvSpPr>
                <a:spLocks noChangeShapeType="1"/>
              </p:cNvSpPr>
              <p:nvPr/>
            </p:nvSpPr>
            <p:spPr bwMode="auto">
              <a:xfrm rot="16200000">
                <a:off x="10234009" y="5382159"/>
                <a:ext cx="0"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Line 431">
                <a:extLst>
                  <a:ext uri="{FF2B5EF4-FFF2-40B4-BE49-F238E27FC236}">
                    <a16:creationId xmlns:a16="http://schemas.microsoft.com/office/drawing/2014/main" id="{99BD1088-D56F-3A42-8E44-483A32BEDA49}"/>
                  </a:ext>
                </a:extLst>
              </p:cNvPr>
              <p:cNvSpPr>
                <a:spLocks noChangeShapeType="1"/>
              </p:cNvSpPr>
              <p:nvPr/>
            </p:nvSpPr>
            <p:spPr bwMode="auto">
              <a:xfrm>
                <a:off x="9457042" y="4815390"/>
                <a:ext cx="524483" cy="2615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Line 432">
                <a:extLst>
                  <a:ext uri="{FF2B5EF4-FFF2-40B4-BE49-F238E27FC236}">
                    <a16:creationId xmlns:a16="http://schemas.microsoft.com/office/drawing/2014/main" id="{8A75CF99-7455-B74F-8BAD-3AD43E03F473}"/>
                  </a:ext>
                </a:extLst>
              </p:cNvPr>
              <p:cNvSpPr>
                <a:spLocks noChangeShapeType="1"/>
              </p:cNvSpPr>
              <p:nvPr/>
            </p:nvSpPr>
            <p:spPr bwMode="auto">
              <a:xfrm flipV="1">
                <a:off x="8874149" y="4815390"/>
                <a:ext cx="569255" cy="24626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Line 433">
                <a:extLst>
                  <a:ext uri="{FF2B5EF4-FFF2-40B4-BE49-F238E27FC236}">
                    <a16:creationId xmlns:a16="http://schemas.microsoft.com/office/drawing/2014/main" id="{FC542B29-675E-3D46-80C8-75565CBAE29A}"/>
                  </a:ext>
                </a:extLst>
              </p:cNvPr>
              <p:cNvSpPr>
                <a:spLocks noChangeShapeType="1"/>
              </p:cNvSpPr>
              <p:nvPr/>
            </p:nvSpPr>
            <p:spPr bwMode="auto">
              <a:xfrm flipV="1">
                <a:off x="8845827" y="5085749"/>
                <a:ext cx="103050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Line 435">
                <a:extLst>
                  <a:ext uri="{FF2B5EF4-FFF2-40B4-BE49-F238E27FC236}">
                    <a16:creationId xmlns:a16="http://schemas.microsoft.com/office/drawing/2014/main" id="{2B974C3D-5280-D849-8D04-7FDDEF66CF86}"/>
                  </a:ext>
                </a:extLst>
              </p:cNvPr>
              <p:cNvSpPr>
                <a:spLocks noChangeShapeType="1"/>
              </p:cNvSpPr>
              <p:nvPr/>
            </p:nvSpPr>
            <p:spPr bwMode="auto">
              <a:xfrm>
                <a:off x="8234290" y="5094207"/>
                <a:ext cx="22680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8" name="Line 436">
                <a:extLst>
                  <a:ext uri="{FF2B5EF4-FFF2-40B4-BE49-F238E27FC236}">
                    <a16:creationId xmlns:a16="http://schemas.microsoft.com/office/drawing/2014/main" id="{05391238-AE6D-D14C-8C1F-CD07E40328C7}"/>
                  </a:ext>
                </a:extLst>
              </p:cNvPr>
              <p:cNvSpPr>
                <a:spLocks noChangeShapeType="1"/>
              </p:cNvSpPr>
              <p:nvPr/>
            </p:nvSpPr>
            <p:spPr bwMode="auto">
              <a:xfrm flipV="1">
                <a:off x="7972450" y="5267343"/>
                <a:ext cx="412750" cy="127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Line 439">
                <a:extLst>
                  <a:ext uri="{FF2B5EF4-FFF2-40B4-BE49-F238E27FC236}">
                    <a16:creationId xmlns:a16="http://schemas.microsoft.com/office/drawing/2014/main" id="{F0B33890-F38E-9948-851E-64C7E965F08B}"/>
                  </a:ext>
                </a:extLst>
              </p:cNvPr>
              <p:cNvSpPr>
                <a:spLocks noChangeShapeType="1"/>
              </p:cNvSpPr>
              <p:nvPr/>
            </p:nvSpPr>
            <p:spPr bwMode="auto">
              <a:xfrm flipH="1">
                <a:off x="8397900" y="5259125"/>
                <a:ext cx="68080" cy="2939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Line 440">
                <a:extLst>
                  <a:ext uri="{FF2B5EF4-FFF2-40B4-BE49-F238E27FC236}">
                    <a16:creationId xmlns:a16="http://schemas.microsoft.com/office/drawing/2014/main" id="{A6F6A7F9-E45C-124D-AC6C-F4101DAE4B5F}"/>
                  </a:ext>
                </a:extLst>
              </p:cNvPr>
              <p:cNvSpPr>
                <a:spLocks noChangeShapeType="1"/>
              </p:cNvSpPr>
              <p:nvPr/>
            </p:nvSpPr>
            <p:spPr bwMode="auto">
              <a:xfrm flipH="1" flipV="1">
                <a:off x="8512814" y="5284804"/>
                <a:ext cx="280374" cy="26987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Line 441">
                <a:extLst>
                  <a:ext uri="{FF2B5EF4-FFF2-40B4-BE49-F238E27FC236}">
                    <a16:creationId xmlns:a16="http://schemas.microsoft.com/office/drawing/2014/main" id="{AD8346D7-6C40-1348-A196-CC99EDB76C75}"/>
                  </a:ext>
                </a:extLst>
              </p:cNvPr>
              <p:cNvSpPr>
                <a:spLocks noChangeShapeType="1"/>
              </p:cNvSpPr>
              <p:nvPr/>
            </p:nvSpPr>
            <p:spPr bwMode="auto">
              <a:xfrm>
                <a:off x="8512814" y="5234921"/>
                <a:ext cx="914184" cy="46862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Line 443">
                <a:extLst>
                  <a:ext uri="{FF2B5EF4-FFF2-40B4-BE49-F238E27FC236}">
                    <a16:creationId xmlns:a16="http://schemas.microsoft.com/office/drawing/2014/main" id="{E2DA8AD7-F617-354E-B5AE-47F97541A8FA}"/>
                  </a:ext>
                </a:extLst>
              </p:cNvPr>
              <p:cNvSpPr>
                <a:spLocks noChangeShapeType="1"/>
              </p:cNvSpPr>
              <p:nvPr/>
            </p:nvSpPr>
            <p:spPr bwMode="auto">
              <a:xfrm>
                <a:off x="8271861" y="3806843"/>
                <a:ext cx="0" cy="1317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Line 449">
                <a:extLst>
                  <a:ext uri="{FF2B5EF4-FFF2-40B4-BE49-F238E27FC236}">
                    <a16:creationId xmlns:a16="http://schemas.microsoft.com/office/drawing/2014/main" id="{E873DD89-2DB7-304C-ADED-170F1F4E1A6A}"/>
                  </a:ext>
                </a:extLst>
              </p:cNvPr>
              <p:cNvSpPr>
                <a:spLocks noChangeShapeType="1"/>
              </p:cNvSpPr>
              <p:nvPr/>
            </p:nvSpPr>
            <p:spPr bwMode="auto">
              <a:xfrm flipV="1">
                <a:off x="7881336" y="4017980"/>
                <a:ext cx="168275"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Line 428">
                <a:extLst>
                  <a:ext uri="{FF2B5EF4-FFF2-40B4-BE49-F238E27FC236}">
                    <a16:creationId xmlns:a16="http://schemas.microsoft.com/office/drawing/2014/main" id="{56AC483A-3972-5540-9E9F-AE1FE256604E}"/>
                  </a:ext>
                </a:extLst>
              </p:cNvPr>
              <p:cNvSpPr>
                <a:spLocks noChangeShapeType="1"/>
              </p:cNvSpPr>
              <p:nvPr/>
            </p:nvSpPr>
            <p:spPr bwMode="auto">
              <a:xfrm rot="16200000" flipV="1">
                <a:off x="9909628" y="5560344"/>
                <a:ext cx="366793" cy="148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5" name="Line 440">
                <a:extLst>
                  <a:ext uri="{FF2B5EF4-FFF2-40B4-BE49-F238E27FC236}">
                    <a16:creationId xmlns:a16="http://schemas.microsoft.com/office/drawing/2014/main" id="{B0224379-0B0C-1343-B0E2-E62DFA482C03}"/>
                  </a:ext>
                </a:extLst>
              </p:cNvPr>
              <p:cNvSpPr>
                <a:spLocks noChangeShapeType="1"/>
              </p:cNvSpPr>
              <p:nvPr/>
            </p:nvSpPr>
            <p:spPr bwMode="auto">
              <a:xfrm flipV="1">
                <a:off x="8483508" y="5013435"/>
                <a:ext cx="404236" cy="207771"/>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76" name="Straight Connector 75">
                <a:extLst>
                  <a:ext uri="{FF2B5EF4-FFF2-40B4-BE49-F238E27FC236}">
                    <a16:creationId xmlns:a16="http://schemas.microsoft.com/office/drawing/2014/main" id="{1DFBDA95-16CE-D146-A4C5-C45EDEC8D34E}"/>
                  </a:ext>
                </a:extLst>
              </p:cNvPr>
              <p:cNvCxnSpPr/>
              <p:nvPr/>
            </p:nvCxnSpPr>
            <p:spPr>
              <a:xfrm flipH="1">
                <a:off x="10124718" y="2146305"/>
                <a:ext cx="761467" cy="57735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a:extLst>
                  <a:ext uri="{FF2B5EF4-FFF2-40B4-BE49-F238E27FC236}">
                    <a16:creationId xmlns:a16="http://schemas.microsoft.com/office/drawing/2014/main" id="{A282E722-916E-234E-AC0B-E2B36A0049E1}"/>
                  </a:ext>
                </a:extLst>
              </p:cNvPr>
              <p:cNvCxnSpPr/>
              <p:nvPr/>
            </p:nvCxnSpPr>
            <p:spPr>
              <a:xfrm flipH="1">
                <a:off x="10124718" y="2245186"/>
                <a:ext cx="397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a:extLst>
                  <a:ext uri="{FF2B5EF4-FFF2-40B4-BE49-F238E27FC236}">
                    <a16:creationId xmlns:a16="http://schemas.microsoft.com/office/drawing/2014/main" id="{F691F242-AF67-1B42-8D8E-F09C1EB27D39}"/>
                  </a:ext>
                </a:extLst>
              </p:cNvPr>
              <p:cNvCxnSpPr/>
              <p:nvPr/>
            </p:nvCxnSpPr>
            <p:spPr>
              <a:xfrm flipH="1">
                <a:off x="10696218" y="2177379"/>
                <a:ext cx="149360" cy="51846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a:extLst>
                  <a:ext uri="{FF2B5EF4-FFF2-40B4-BE49-F238E27FC236}">
                    <a16:creationId xmlns:a16="http://schemas.microsoft.com/office/drawing/2014/main" id="{EFE49F46-6C78-A640-A53B-1F2DCAE49B5E}"/>
                  </a:ext>
                </a:extLst>
              </p:cNvPr>
              <p:cNvCxnSpPr/>
              <p:nvPr/>
            </p:nvCxnSpPr>
            <p:spPr>
              <a:xfrm flipH="1">
                <a:off x="10166249" y="2695840"/>
                <a:ext cx="574283" cy="2782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a:extLst>
                  <a:ext uri="{FF2B5EF4-FFF2-40B4-BE49-F238E27FC236}">
                    <a16:creationId xmlns:a16="http://schemas.microsoft.com/office/drawing/2014/main" id="{81454C82-BE7E-874F-AA28-09F795395B3E}"/>
                  </a:ext>
                </a:extLst>
              </p:cNvPr>
              <p:cNvCxnSpPr/>
              <p:nvPr/>
            </p:nvCxnSpPr>
            <p:spPr>
              <a:xfrm flipH="1">
                <a:off x="10093625" y="2146305"/>
                <a:ext cx="788589" cy="9888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a:extLst>
                  <a:ext uri="{FF2B5EF4-FFF2-40B4-BE49-F238E27FC236}">
                    <a16:creationId xmlns:a16="http://schemas.microsoft.com/office/drawing/2014/main" id="{42F00AE0-2163-514F-B52E-CFE0592CCF07}"/>
                  </a:ext>
                </a:extLst>
              </p:cNvPr>
              <p:cNvCxnSpPr/>
              <p:nvPr/>
            </p:nvCxnSpPr>
            <p:spPr>
              <a:xfrm flipH="1">
                <a:off x="10886186" y="2104198"/>
                <a:ext cx="279002" cy="421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a:extLst>
                  <a:ext uri="{FF2B5EF4-FFF2-40B4-BE49-F238E27FC236}">
                    <a16:creationId xmlns:a16="http://schemas.microsoft.com/office/drawing/2014/main" id="{9E38317B-7455-F04C-9FB3-A47169171585}"/>
                  </a:ext>
                </a:extLst>
              </p:cNvPr>
              <p:cNvCxnSpPr/>
              <p:nvPr/>
            </p:nvCxnSpPr>
            <p:spPr>
              <a:xfrm flipH="1" flipV="1">
                <a:off x="10706077" y="2695840"/>
                <a:ext cx="353541" cy="678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a:extLst>
                  <a:ext uri="{FF2B5EF4-FFF2-40B4-BE49-F238E27FC236}">
                    <a16:creationId xmlns:a16="http://schemas.microsoft.com/office/drawing/2014/main" id="{18CD097C-75DA-B84B-B03E-371F3044C3BB}"/>
                  </a:ext>
                </a:extLst>
              </p:cNvPr>
              <p:cNvCxnSpPr/>
              <p:nvPr/>
            </p:nvCxnSpPr>
            <p:spPr>
              <a:xfrm flipH="1">
                <a:off x="8793306" y="2245186"/>
                <a:ext cx="1300319" cy="6066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4" name="Line 541">
                <a:extLst>
                  <a:ext uri="{FF2B5EF4-FFF2-40B4-BE49-F238E27FC236}">
                    <a16:creationId xmlns:a16="http://schemas.microsoft.com/office/drawing/2014/main" id="{3EE4D6D5-1F58-604E-926E-B12AF198F926}"/>
                  </a:ext>
                </a:extLst>
              </p:cNvPr>
              <p:cNvSpPr>
                <a:spLocks noChangeShapeType="1"/>
              </p:cNvSpPr>
              <p:nvPr/>
            </p:nvSpPr>
            <p:spPr bwMode="auto">
              <a:xfrm flipV="1">
                <a:off x="9402788" y="4090252"/>
                <a:ext cx="429324" cy="70560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Line 424">
                <a:extLst>
                  <a:ext uri="{FF2B5EF4-FFF2-40B4-BE49-F238E27FC236}">
                    <a16:creationId xmlns:a16="http://schemas.microsoft.com/office/drawing/2014/main" id="{69D11C97-9A2A-6F4A-BEC2-192440539BA8}"/>
                  </a:ext>
                </a:extLst>
              </p:cNvPr>
              <p:cNvSpPr>
                <a:spLocks noChangeShapeType="1"/>
              </p:cNvSpPr>
              <p:nvPr/>
            </p:nvSpPr>
            <p:spPr bwMode="auto">
              <a:xfrm flipV="1">
                <a:off x="8268637" y="4024329"/>
                <a:ext cx="969051" cy="31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58" name="Picture 778" descr="antenna_radiation_stylized">
              <a:extLst>
                <a:ext uri="{FF2B5EF4-FFF2-40B4-BE49-F238E27FC236}">
                  <a16:creationId xmlns:a16="http://schemas.microsoft.com/office/drawing/2014/main" id="{AE641E33-5C90-9C48-B6C0-B2DA38E6B4B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62238" y="3813930"/>
              <a:ext cx="506412" cy="106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781" descr="antenna_radiation_stylized">
              <a:extLst>
                <a:ext uri="{FF2B5EF4-FFF2-40B4-BE49-F238E27FC236}">
                  <a16:creationId xmlns:a16="http://schemas.microsoft.com/office/drawing/2014/main" id="{58D0D77F-41BF-B141-99CC-7444770200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42073" y="5480938"/>
              <a:ext cx="452014" cy="95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799" descr="cell_tower_radiation copy">
              <a:extLst>
                <a:ext uri="{FF2B5EF4-FFF2-40B4-BE49-F238E27FC236}">
                  <a16:creationId xmlns:a16="http://schemas.microsoft.com/office/drawing/2014/main" id="{B93FCB1A-5588-5743-82CC-8E52ADEAD1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866" y="2158167"/>
              <a:ext cx="457200" cy="33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 name="Oval 800">
              <a:extLst>
                <a:ext uri="{FF2B5EF4-FFF2-40B4-BE49-F238E27FC236}">
                  <a16:creationId xmlns:a16="http://schemas.microsoft.com/office/drawing/2014/main" id="{029C7FDD-ABE9-EB40-A1C5-64FF9B2F936D}"/>
                </a:ext>
              </a:extLst>
            </p:cNvPr>
            <p:cNvSpPr>
              <a:spLocks noChangeArrowheads="1"/>
            </p:cNvSpPr>
            <p:nvPr/>
          </p:nvSpPr>
          <p:spPr bwMode="auto">
            <a:xfrm>
              <a:off x="8174541" y="2292995"/>
              <a:ext cx="52388" cy="49485"/>
            </a:xfrm>
            <a:prstGeom prst="ellipse">
              <a:avLst/>
            </a:prstGeom>
            <a:solidFill>
              <a:schemeClr val="tx2"/>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86" name="Line 426">
            <a:extLst>
              <a:ext uri="{FF2B5EF4-FFF2-40B4-BE49-F238E27FC236}">
                <a16:creationId xmlns:a16="http://schemas.microsoft.com/office/drawing/2014/main" id="{390C81B6-E64F-6D4C-8D06-8F1804B7F591}"/>
              </a:ext>
            </a:extLst>
          </p:cNvPr>
          <p:cNvSpPr>
            <a:spLocks noChangeShapeType="1"/>
          </p:cNvSpPr>
          <p:nvPr/>
        </p:nvSpPr>
        <p:spPr bwMode="auto">
          <a:xfrm>
            <a:off x="8207860" y="2700359"/>
            <a:ext cx="227964" cy="1743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7" name="Group 783">
            <a:extLst>
              <a:ext uri="{FF2B5EF4-FFF2-40B4-BE49-F238E27FC236}">
                <a16:creationId xmlns:a16="http://schemas.microsoft.com/office/drawing/2014/main" id="{D14ED3CD-0929-5445-B9CD-FC1AEB08F0F0}"/>
              </a:ext>
            </a:extLst>
          </p:cNvPr>
          <p:cNvGrpSpPr>
            <a:grpSpLocks/>
          </p:cNvGrpSpPr>
          <p:nvPr/>
        </p:nvGrpSpPr>
        <p:grpSpPr bwMode="auto">
          <a:xfrm>
            <a:off x="8050698" y="2309376"/>
            <a:ext cx="298450" cy="464008"/>
            <a:chOff x="3130" y="3288"/>
            <a:chExt cx="410" cy="742"/>
          </a:xfrm>
        </p:grpSpPr>
        <p:sp>
          <p:nvSpPr>
            <p:cNvPr id="88" name="Line 270">
              <a:extLst>
                <a:ext uri="{FF2B5EF4-FFF2-40B4-BE49-F238E27FC236}">
                  <a16:creationId xmlns:a16="http://schemas.microsoft.com/office/drawing/2014/main" id="{7ABD4004-114C-724F-BAC3-6F9DA6DE1F0C}"/>
                </a:ext>
              </a:extLst>
            </p:cNvPr>
            <p:cNvSpPr>
              <a:spLocks noChangeShapeType="1"/>
            </p:cNvSpPr>
            <p:nvPr/>
          </p:nvSpPr>
          <p:spPr bwMode="auto">
            <a:xfrm flipH="1">
              <a:off x="3130" y="3288"/>
              <a:ext cx="205" cy="6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Line 271">
              <a:extLst>
                <a:ext uri="{FF2B5EF4-FFF2-40B4-BE49-F238E27FC236}">
                  <a16:creationId xmlns:a16="http://schemas.microsoft.com/office/drawing/2014/main" id="{1A244344-E514-B64F-9963-6369BD9BE1B3}"/>
                </a:ext>
              </a:extLst>
            </p:cNvPr>
            <p:cNvSpPr>
              <a:spLocks noChangeShapeType="1"/>
            </p:cNvSpPr>
            <p:nvPr/>
          </p:nvSpPr>
          <p:spPr bwMode="auto">
            <a:xfrm>
              <a:off x="3335" y="3288"/>
              <a:ext cx="205" cy="6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Line 272">
              <a:extLst>
                <a:ext uri="{FF2B5EF4-FFF2-40B4-BE49-F238E27FC236}">
                  <a16:creationId xmlns:a16="http://schemas.microsoft.com/office/drawing/2014/main" id="{EB3A4111-A6F1-154E-9274-6BFFCDBAB6AB}"/>
                </a:ext>
              </a:extLst>
            </p:cNvPr>
            <p:cNvSpPr>
              <a:spLocks noChangeShapeType="1"/>
            </p:cNvSpPr>
            <p:nvPr/>
          </p:nvSpPr>
          <p:spPr bwMode="auto">
            <a:xfrm>
              <a:off x="3130"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Line 273">
              <a:extLst>
                <a:ext uri="{FF2B5EF4-FFF2-40B4-BE49-F238E27FC236}">
                  <a16:creationId xmlns:a16="http://schemas.microsoft.com/office/drawing/2014/main" id="{714583CC-4366-B448-8BCD-BEB3688ECA74}"/>
                </a:ext>
              </a:extLst>
            </p:cNvPr>
            <p:cNvSpPr>
              <a:spLocks noChangeShapeType="1"/>
            </p:cNvSpPr>
            <p:nvPr/>
          </p:nvSpPr>
          <p:spPr bwMode="auto">
            <a:xfrm flipH="1">
              <a:off x="3335" y="3957"/>
              <a:ext cx="205" cy="7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Line 274">
              <a:extLst>
                <a:ext uri="{FF2B5EF4-FFF2-40B4-BE49-F238E27FC236}">
                  <a16:creationId xmlns:a16="http://schemas.microsoft.com/office/drawing/2014/main" id="{06696B02-1354-964A-892D-7D1A072DD376}"/>
                </a:ext>
              </a:extLst>
            </p:cNvPr>
            <p:cNvSpPr>
              <a:spLocks noChangeShapeType="1"/>
            </p:cNvSpPr>
            <p:nvPr/>
          </p:nvSpPr>
          <p:spPr bwMode="auto">
            <a:xfrm>
              <a:off x="3335" y="3303"/>
              <a:ext cx="0" cy="7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Line 275">
              <a:extLst>
                <a:ext uri="{FF2B5EF4-FFF2-40B4-BE49-F238E27FC236}">
                  <a16:creationId xmlns:a16="http://schemas.microsoft.com/office/drawing/2014/main" id="{C744D6E3-66B2-4349-A4C7-A96CCC727200}"/>
                </a:ext>
              </a:extLst>
            </p:cNvPr>
            <p:cNvSpPr>
              <a:spLocks noChangeShapeType="1"/>
            </p:cNvSpPr>
            <p:nvPr/>
          </p:nvSpPr>
          <p:spPr bwMode="auto">
            <a:xfrm flipV="1">
              <a:off x="3130" y="3888"/>
              <a:ext cx="205" cy="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Line 276">
              <a:extLst>
                <a:ext uri="{FF2B5EF4-FFF2-40B4-BE49-F238E27FC236}">
                  <a16:creationId xmlns:a16="http://schemas.microsoft.com/office/drawing/2014/main" id="{9AD49573-21B8-594C-A124-75FF6787F57A}"/>
                </a:ext>
              </a:extLst>
            </p:cNvPr>
            <p:cNvSpPr>
              <a:spLocks noChangeShapeType="1"/>
            </p:cNvSpPr>
            <p:nvPr/>
          </p:nvSpPr>
          <p:spPr bwMode="auto">
            <a:xfrm flipH="1" flipV="1">
              <a:off x="3335" y="3888"/>
              <a:ext cx="205" cy="69"/>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Line 277">
              <a:extLst>
                <a:ext uri="{FF2B5EF4-FFF2-40B4-BE49-F238E27FC236}">
                  <a16:creationId xmlns:a16="http://schemas.microsoft.com/office/drawing/2014/main" id="{F5B9977B-7FCA-934E-8672-B6E02820BAA5}"/>
                </a:ext>
              </a:extLst>
            </p:cNvPr>
            <p:cNvSpPr>
              <a:spLocks noChangeShapeType="1"/>
            </p:cNvSpPr>
            <p:nvPr/>
          </p:nvSpPr>
          <p:spPr bwMode="auto">
            <a:xfrm>
              <a:off x="3217" y="3668"/>
              <a:ext cx="118"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Line 278">
              <a:extLst>
                <a:ext uri="{FF2B5EF4-FFF2-40B4-BE49-F238E27FC236}">
                  <a16:creationId xmlns:a16="http://schemas.microsoft.com/office/drawing/2014/main" id="{90BBE456-8113-E140-9697-13DE1099C425}"/>
                </a:ext>
              </a:extLst>
            </p:cNvPr>
            <p:cNvSpPr>
              <a:spLocks noChangeShapeType="1"/>
            </p:cNvSpPr>
            <p:nvPr/>
          </p:nvSpPr>
          <p:spPr bwMode="auto">
            <a:xfrm flipV="1">
              <a:off x="3335" y="3668"/>
              <a:ext cx="124" cy="5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Line 279">
              <a:extLst>
                <a:ext uri="{FF2B5EF4-FFF2-40B4-BE49-F238E27FC236}">
                  <a16:creationId xmlns:a16="http://schemas.microsoft.com/office/drawing/2014/main" id="{8B179862-B59B-0340-81D5-D6460EDA625B}"/>
                </a:ext>
              </a:extLst>
            </p:cNvPr>
            <p:cNvSpPr>
              <a:spLocks noChangeShapeType="1"/>
            </p:cNvSpPr>
            <p:nvPr/>
          </p:nvSpPr>
          <p:spPr bwMode="auto">
            <a:xfrm>
              <a:off x="3178" y="3766"/>
              <a:ext cx="152" cy="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8" name="Line 280">
              <a:extLst>
                <a:ext uri="{FF2B5EF4-FFF2-40B4-BE49-F238E27FC236}">
                  <a16:creationId xmlns:a16="http://schemas.microsoft.com/office/drawing/2014/main" id="{5E3E4AF0-3A1E-634F-B106-0E1BAE932630}"/>
                </a:ext>
              </a:extLst>
            </p:cNvPr>
            <p:cNvSpPr>
              <a:spLocks noChangeShapeType="1"/>
            </p:cNvSpPr>
            <p:nvPr/>
          </p:nvSpPr>
          <p:spPr bwMode="auto">
            <a:xfrm flipV="1">
              <a:off x="3335" y="3781"/>
              <a:ext cx="153" cy="6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Line 281">
              <a:extLst>
                <a:ext uri="{FF2B5EF4-FFF2-40B4-BE49-F238E27FC236}">
                  <a16:creationId xmlns:a16="http://schemas.microsoft.com/office/drawing/2014/main" id="{51EBD3A2-D943-F443-A868-FD6059B0D77A}"/>
                </a:ext>
              </a:extLst>
            </p:cNvPr>
            <p:cNvSpPr>
              <a:spLocks noChangeShapeType="1"/>
            </p:cNvSpPr>
            <p:nvPr/>
          </p:nvSpPr>
          <p:spPr bwMode="auto">
            <a:xfrm flipV="1">
              <a:off x="3335" y="3567"/>
              <a:ext cx="78" cy="2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Line 282">
              <a:extLst>
                <a:ext uri="{FF2B5EF4-FFF2-40B4-BE49-F238E27FC236}">
                  <a16:creationId xmlns:a16="http://schemas.microsoft.com/office/drawing/2014/main" id="{CE35DACD-3834-3A4F-BF5D-05FD16494C16}"/>
                </a:ext>
              </a:extLst>
            </p:cNvPr>
            <p:cNvSpPr>
              <a:spLocks noChangeShapeType="1"/>
            </p:cNvSpPr>
            <p:nvPr/>
          </p:nvSpPr>
          <p:spPr bwMode="auto">
            <a:xfrm flipV="1">
              <a:off x="3335" y="3428"/>
              <a:ext cx="49" cy="2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Line 283">
              <a:extLst>
                <a:ext uri="{FF2B5EF4-FFF2-40B4-BE49-F238E27FC236}">
                  <a16:creationId xmlns:a16="http://schemas.microsoft.com/office/drawing/2014/main" id="{F225C514-F00F-374D-A3A6-0E00BBF2ABD0}"/>
                </a:ext>
              </a:extLst>
            </p:cNvPr>
            <p:cNvSpPr>
              <a:spLocks noChangeShapeType="1"/>
            </p:cNvSpPr>
            <p:nvPr/>
          </p:nvSpPr>
          <p:spPr bwMode="auto">
            <a:xfrm>
              <a:off x="3247" y="3558"/>
              <a:ext cx="9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Line 284">
              <a:extLst>
                <a:ext uri="{FF2B5EF4-FFF2-40B4-BE49-F238E27FC236}">
                  <a16:creationId xmlns:a16="http://schemas.microsoft.com/office/drawing/2014/main" id="{5AB5EE34-E853-4349-982D-7BA8A0223AA8}"/>
                </a:ext>
              </a:extLst>
            </p:cNvPr>
            <p:cNvSpPr>
              <a:spLocks noChangeShapeType="1"/>
            </p:cNvSpPr>
            <p:nvPr/>
          </p:nvSpPr>
          <p:spPr bwMode="auto">
            <a:xfrm>
              <a:off x="3289" y="3422"/>
              <a:ext cx="55" cy="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pic>
        <p:nvPicPr>
          <p:cNvPr id="103" name="Picture 777" descr="access_point_stylized_small">
            <a:extLst>
              <a:ext uri="{FF2B5EF4-FFF2-40B4-BE49-F238E27FC236}">
                <a16:creationId xmlns:a16="http://schemas.microsoft.com/office/drawing/2014/main" id="{B5B19229-5990-4C46-B116-F6E2FC9344A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13882" y="3861899"/>
            <a:ext cx="370169" cy="306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 name="Picture 780" descr="access_point_stylized_small">
            <a:extLst>
              <a:ext uri="{FF2B5EF4-FFF2-40B4-BE49-F238E27FC236}">
                <a16:creationId xmlns:a16="http://schemas.microsoft.com/office/drawing/2014/main" id="{615B9139-7B73-FE46-A7A9-D06CDC313A8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90610" y="5524232"/>
            <a:ext cx="380935" cy="317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5" name="Group 104">
            <a:extLst>
              <a:ext uri="{FF2B5EF4-FFF2-40B4-BE49-F238E27FC236}">
                <a16:creationId xmlns:a16="http://schemas.microsoft.com/office/drawing/2014/main" id="{EEFE641A-589B-7942-BC31-34CA4265ECA8}"/>
              </a:ext>
            </a:extLst>
          </p:cNvPr>
          <p:cNvGrpSpPr/>
          <p:nvPr/>
        </p:nvGrpSpPr>
        <p:grpSpPr>
          <a:xfrm>
            <a:off x="9783558" y="4989983"/>
            <a:ext cx="393760" cy="218578"/>
            <a:chOff x="7493876" y="2774731"/>
            <a:chExt cx="1481958" cy="894622"/>
          </a:xfrm>
        </p:grpSpPr>
        <p:sp>
          <p:nvSpPr>
            <p:cNvPr id="106" name="Freeform 105">
              <a:extLst>
                <a:ext uri="{FF2B5EF4-FFF2-40B4-BE49-F238E27FC236}">
                  <a16:creationId xmlns:a16="http://schemas.microsoft.com/office/drawing/2014/main" id="{236DE3EE-811C-674F-9142-302E5E9C5593}"/>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07" name="Oval 106">
              <a:extLst>
                <a:ext uri="{FF2B5EF4-FFF2-40B4-BE49-F238E27FC236}">
                  <a16:creationId xmlns:a16="http://schemas.microsoft.com/office/drawing/2014/main" id="{1800B155-CF25-D24C-9B92-B08AAAB8313B}"/>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08" name="Group 107">
              <a:extLst>
                <a:ext uri="{FF2B5EF4-FFF2-40B4-BE49-F238E27FC236}">
                  <a16:creationId xmlns:a16="http://schemas.microsoft.com/office/drawing/2014/main" id="{B0AEF1A2-025A-BC41-A84F-2DC3E058332F}"/>
                </a:ext>
              </a:extLst>
            </p:cNvPr>
            <p:cNvGrpSpPr/>
            <p:nvPr/>
          </p:nvGrpSpPr>
          <p:grpSpPr>
            <a:xfrm>
              <a:off x="7713663" y="2848339"/>
              <a:ext cx="1042107" cy="425543"/>
              <a:chOff x="7786941" y="2884917"/>
              <a:chExt cx="897649" cy="353919"/>
            </a:xfrm>
          </p:grpSpPr>
          <p:sp>
            <p:nvSpPr>
              <p:cNvPr id="109" name="Freeform 108">
                <a:extLst>
                  <a:ext uri="{FF2B5EF4-FFF2-40B4-BE49-F238E27FC236}">
                    <a16:creationId xmlns:a16="http://schemas.microsoft.com/office/drawing/2014/main" id="{8D3F6F1A-FE14-8948-A78A-73AA88A44A7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0" name="Freeform 109">
                <a:extLst>
                  <a:ext uri="{FF2B5EF4-FFF2-40B4-BE49-F238E27FC236}">
                    <a16:creationId xmlns:a16="http://schemas.microsoft.com/office/drawing/2014/main" id="{B90EE21A-C2A8-0D42-B6A5-6C7D12BEBF0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Freeform 110">
                <a:extLst>
                  <a:ext uri="{FF2B5EF4-FFF2-40B4-BE49-F238E27FC236}">
                    <a16:creationId xmlns:a16="http://schemas.microsoft.com/office/drawing/2014/main" id="{8A5097ED-FFBF-4544-860B-3817BA811B2C}"/>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2" name="Freeform 111">
                <a:extLst>
                  <a:ext uri="{FF2B5EF4-FFF2-40B4-BE49-F238E27FC236}">
                    <a16:creationId xmlns:a16="http://schemas.microsoft.com/office/drawing/2014/main" id="{6DF62723-77FE-9247-98F5-987E793C56FB}"/>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13" name="Group 112">
            <a:extLst>
              <a:ext uri="{FF2B5EF4-FFF2-40B4-BE49-F238E27FC236}">
                <a16:creationId xmlns:a16="http://schemas.microsoft.com/office/drawing/2014/main" id="{827C4B55-0BAE-0949-8777-F3099C171813}"/>
              </a:ext>
            </a:extLst>
          </p:cNvPr>
          <p:cNvGrpSpPr/>
          <p:nvPr/>
        </p:nvGrpSpPr>
        <p:grpSpPr>
          <a:xfrm>
            <a:off x="9849365" y="5339037"/>
            <a:ext cx="309740" cy="190838"/>
            <a:chOff x="3668110" y="2448910"/>
            <a:chExt cx="3794234" cy="2165130"/>
          </a:xfrm>
        </p:grpSpPr>
        <p:sp>
          <p:nvSpPr>
            <p:cNvPr id="114" name="Rectangle 113">
              <a:extLst>
                <a:ext uri="{FF2B5EF4-FFF2-40B4-BE49-F238E27FC236}">
                  <a16:creationId xmlns:a16="http://schemas.microsoft.com/office/drawing/2014/main" id="{CEC32CAA-AFF2-A34D-8E74-D6E2F0308798}"/>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5" name="Freeform 114">
              <a:extLst>
                <a:ext uri="{FF2B5EF4-FFF2-40B4-BE49-F238E27FC236}">
                  <a16:creationId xmlns:a16="http://schemas.microsoft.com/office/drawing/2014/main" id="{A1675819-8BAA-AB4F-BBAA-A405C6E76216}"/>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6" name="Group 115">
              <a:extLst>
                <a:ext uri="{FF2B5EF4-FFF2-40B4-BE49-F238E27FC236}">
                  <a16:creationId xmlns:a16="http://schemas.microsoft.com/office/drawing/2014/main" id="{73F9E373-4875-744C-970D-E5EB77A5E340}"/>
                </a:ext>
              </a:extLst>
            </p:cNvPr>
            <p:cNvGrpSpPr/>
            <p:nvPr/>
          </p:nvGrpSpPr>
          <p:grpSpPr>
            <a:xfrm>
              <a:off x="3941378" y="2603243"/>
              <a:ext cx="3202061" cy="1066110"/>
              <a:chOff x="7939341" y="3037317"/>
              <a:chExt cx="897649" cy="353919"/>
            </a:xfrm>
          </p:grpSpPr>
          <p:sp>
            <p:nvSpPr>
              <p:cNvPr id="117" name="Freeform 116">
                <a:extLst>
                  <a:ext uri="{FF2B5EF4-FFF2-40B4-BE49-F238E27FC236}">
                    <a16:creationId xmlns:a16="http://schemas.microsoft.com/office/drawing/2014/main" id="{FFDA189D-222C-1443-856D-7A608CA88C95}"/>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Freeform 117">
                <a:extLst>
                  <a:ext uri="{FF2B5EF4-FFF2-40B4-BE49-F238E27FC236}">
                    <a16:creationId xmlns:a16="http://schemas.microsoft.com/office/drawing/2014/main" id="{642BB264-137D-E643-AE9B-8AA6D9E21B0C}"/>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Freeform 118">
                <a:extLst>
                  <a:ext uri="{FF2B5EF4-FFF2-40B4-BE49-F238E27FC236}">
                    <a16:creationId xmlns:a16="http://schemas.microsoft.com/office/drawing/2014/main" id="{786FF02A-1562-3745-ABB9-0D40C7DEF61E}"/>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0" name="Freeform 119">
                <a:extLst>
                  <a:ext uri="{FF2B5EF4-FFF2-40B4-BE49-F238E27FC236}">
                    <a16:creationId xmlns:a16="http://schemas.microsoft.com/office/drawing/2014/main" id="{DEC12CCB-8331-9F49-BF6A-94DF11B7CB19}"/>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1" name="Group 120">
            <a:extLst>
              <a:ext uri="{FF2B5EF4-FFF2-40B4-BE49-F238E27FC236}">
                <a16:creationId xmlns:a16="http://schemas.microsoft.com/office/drawing/2014/main" id="{9932E1A1-9866-4149-B71C-D56584CCE488}"/>
              </a:ext>
            </a:extLst>
          </p:cNvPr>
          <p:cNvGrpSpPr/>
          <p:nvPr/>
        </p:nvGrpSpPr>
        <p:grpSpPr>
          <a:xfrm>
            <a:off x="8676619" y="4967420"/>
            <a:ext cx="393760" cy="218578"/>
            <a:chOff x="7493876" y="2774731"/>
            <a:chExt cx="1481958" cy="894622"/>
          </a:xfrm>
        </p:grpSpPr>
        <p:sp>
          <p:nvSpPr>
            <p:cNvPr id="122" name="Freeform 121">
              <a:extLst>
                <a:ext uri="{FF2B5EF4-FFF2-40B4-BE49-F238E27FC236}">
                  <a16:creationId xmlns:a16="http://schemas.microsoft.com/office/drawing/2014/main" id="{A60DF978-36B3-2D47-A16A-0D97C01CAFE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23" name="Oval 122">
              <a:extLst>
                <a:ext uri="{FF2B5EF4-FFF2-40B4-BE49-F238E27FC236}">
                  <a16:creationId xmlns:a16="http://schemas.microsoft.com/office/drawing/2014/main" id="{8656B286-5B4C-0D4F-9AF0-6A6CFC0099D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24" name="Group 123">
              <a:extLst>
                <a:ext uri="{FF2B5EF4-FFF2-40B4-BE49-F238E27FC236}">
                  <a16:creationId xmlns:a16="http://schemas.microsoft.com/office/drawing/2014/main" id="{CE4349E7-CC12-8D4C-8CFA-829CDA082037}"/>
                </a:ext>
              </a:extLst>
            </p:cNvPr>
            <p:cNvGrpSpPr/>
            <p:nvPr/>
          </p:nvGrpSpPr>
          <p:grpSpPr>
            <a:xfrm>
              <a:off x="7713663" y="2848339"/>
              <a:ext cx="1042107" cy="425543"/>
              <a:chOff x="7786941" y="2884917"/>
              <a:chExt cx="897649" cy="353919"/>
            </a:xfrm>
          </p:grpSpPr>
          <p:sp>
            <p:nvSpPr>
              <p:cNvPr id="125" name="Freeform 124">
                <a:extLst>
                  <a:ext uri="{FF2B5EF4-FFF2-40B4-BE49-F238E27FC236}">
                    <a16:creationId xmlns:a16="http://schemas.microsoft.com/office/drawing/2014/main" id="{AD86C2F1-D4F0-7948-9E05-62E1C42CC8F0}"/>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Freeform 125">
                <a:extLst>
                  <a:ext uri="{FF2B5EF4-FFF2-40B4-BE49-F238E27FC236}">
                    <a16:creationId xmlns:a16="http://schemas.microsoft.com/office/drawing/2014/main" id="{6224715B-0FC5-9E49-B361-2A29A286F3CE}"/>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Freeform 126">
                <a:extLst>
                  <a:ext uri="{FF2B5EF4-FFF2-40B4-BE49-F238E27FC236}">
                    <a16:creationId xmlns:a16="http://schemas.microsoft.com/office/drawing/2014/main" id="{7CA2DA9C-2B13-214E-ACD2-0EA76BA8301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Freeform 127">
                <a:extLst>
                  <a:ext uri="{FF2B5EF4-FFF2-40B4-BE49-F238E27FC236}">
                    <a16:creationId xmlns:a16="http://schemas.microsoft.com/office/drawing/2014/main" id="{8C4A6B5C-46E6-5E4D-96C8-1C3F87F03876}"/>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29" name="Group 128">
            <a:extLst>
              <a:ext uri="{FF2B5EF4-FFF2-40B4-BE49-F238E27FC236}">
                <a16:creationId xmlns:a16="http://schemas.microsoft.com/office/drawing/2014/main" id="{0E1D7EA0-6DA2-8D43-8279-78C750CFC172}"/>
              </a:ext>
            </a:extLst>
          </p:cNvPr>
          <p:cNvGrpSpPr/>
          <p:nvPr/>
        </p:nvGrpSpPr>
        <p:grpSpPr>
          <a:xfrm>
            <a:off x="8311520" y="5194433"/>
            <a:ext cx="309740" cy="190838"/>
            <a:chOff x="3668110" y="2448910"/>
            <a:chExt cx="3794234" cy="2165130"/>
          </a:xfrm>
        </p:grpSpPr>
        <p:sp>
          <p:nvSpPr>
            <p:cNvPr id="130" name="Rectangle 129">
              <a:extLst>
                <a:ext uri="{FF2B5EF4-FFF2-40B4-BE49-F238E27FC236}">
                  <a16:creationId xmlns:a16="http://schemas.microsoft.com/office/drawing/2014/main" id="{3632348E-CBF0-8F4E-B1C0-FA5E7B140362}"/>
                </a:ext>
              </a:extLst>
            </p:cNvPr>
            <p:cNvSpPr/>
            <p:nvPr/>
          </p:nvSpPr>
          <p:spPr>
            <a:xfrm>
              <a:off x="3668110" y="3741409"/>
              <a:ext cx="3780587" cy="872631"/>
            </a:xfrm>
            <a:prstGeom prst="rect">
              <a:avLst/>
            </a:prstGeom>
            <a:gradFill>
              <a:gsLst>
                <a:gs pos="0">
                  <a:srgbClr val="B8C2C9"/>
                </a:gs>
                <a:gs pos="21000">
                  <a:schemeClr val="bg1"/>
                </a:gs>
                <a:gs pos="60000">
                  <a:srgbClr val="D6DCE0"/>
                </a:gs>
                <a:gs pos="100000">
                  <a:srgbClr val="B8C2C9"/>
                </a:gs>
              </a:gsLst>
              <a:lin ang="0" scaled="0"/>
            </a:gra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1" name="Freeform 130">
              <a:extLst>
                <a:ext uri="{FF2B5EF4-FFF2-40B4-BE49-F238E27FC236}">
                  <a16:creationId xmlns:a16="http://schemas.microsoft.com/office/drawing/2014/main" id="{9E6F91D8-1A83-2A42-AC0B-AD8F10B7EF35}"/>
                </a:ext>
              </a:extLst>
            </p:cNvPr>
            <p:cNvSpPr/>
            <p:nvPr/>
          </p:nvSpPr>
          <p:spPr>
            <a:xfrm>
              <a:off x="3678620" y="2448910"/>
              <a:ext cx="3783724" cy="1324303"/>
            </a:xfrm>
            <a:custGeom>
              <a:avLst/>
              <a:gdLst>
                <a:gd name="connsiteX0" fmla="*/ 0 w 3783724"/>
                <a:gd name="connsiteY0" fmla="*/ 1313793 h 1324303"/>
                <a:gd name="connsiteX1" fmla="*/ 0 w 3783724"/>
                <a:gd name="connsiteY1" fmla="*/ 1313793 h 1324303"/>
                <a:gd name="connsiteX2" fmla="*/ 252248 w 3783724"/>
                <a:gd name="connsiteY2" fmla="*/ 0 h 1324303"/>
                <a:gd name="connsiteX3" fmla="*/ 3415862 w 3783724"/>
                <a:gd name="connsiteY3" fmla="*/ 21020 h 1324303"/>
                <a:gd name="connsiteX4" fmla="*/ 3783724 w 3783724"/>
                <a:gd name="connsiteY4" fmla="*/ 1324303 h 1324303"/>
                <a:gd name="connsiteX5" fmla="*/ 0 w 3783724"/>
                <a:gd name="connsiteY5" fmla="*/ 1313793 h 13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3724" h="1324303">
                  <a:moveTo>
                    <a:pt x="0" y="1313793"/>
                  </a:moveTo>
                  <a:lnTo>
                    <a:pt x="0" y="1313793"/>
                  </a:lnTo>
                  <a:lnTo>
                    <a:pt x="252248" y="0"/>
                  </a:lnTo>
                  <a:lnTo>
                    <a:pt x="3415862" y="21020"/>
                  </a:lnTo>
                  <a:lnTo>
                    <a:pt x="3783724" y="1324303"/>
                  </a:lnTo>
                  <a:lnTo>
                    <a:pt x="0" y="1313793"/>
                  </a:lnTo>
                  <a:close/>
                </a:path>
              </a:pathLst>
            </a:cu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2" name="Group 131">
              <a:extLst>
                <a:ext uri="{FF2B5EF4-FFF2-40B4-BE49-F238E27FC236}">
                  <a16:creationId xmlns:a16="http://schemas.microsoft.com/office/drawing/2014/main" id="{941E3EF0-51B2-C349-B41E-2A6C5F46D905}"/>
                </a:ext>
              </a:extLst>
            </p:cNvPr>
            <p:cNvGrpSpPr/>
            <p:nvPr/>
          </p:nvGrpSpPr>
          <p:grpSpPr>
            <a:xfrm>
              <a:off x="3941378" y="2603243"/>
              <a:ext cx="3202061" cy="1066110"/>
              <a:chOff x="7939341" y="3037317"/>
              <a:chExt cx="897649" cy="353919"/>
            </a:xfrm>
          </p:grpSpPr>
          <p:sp>
            <p:nvSpPr>
              <p:cNvPr id="133" name="Freeform 132">
                <a:extLst>
                  <a:ext uri="{FF2B5EF4-FFF2-40B4-BE49-F238E27FC236}">
                    <a16:creationId xmlns:a16="http://schemas.microsoft.com/office/drawing/2014/main" id="{C7403B7C-7FA1-3F40-B91E-B9311B3831C3}"/>
                  </a:ext>
                </a:extLst>
              </p:cNvPr>
              <p:cNvSpPr/>
              <p:nvPr/>
            </p:nvSpPr>
            <p:spPr>
              <a:xfrm>
                <a:off x="7964170" y="30373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Freeform 133">
                <a:extLst>
                  <a:ext uri="{FF2B5EF4-FFF2-40B4-BE49-F238E27FC236}">
                    <a16:creationId xmlns:a16="http://schemas.microsoft.com/office/drawing/2014/main" id="{2456F695-074E-CC4D-8221-531E7EA3A74D}"/>
                  </a:ext>
                </a:extLst>
              </p:cNvPr>
              <p:cNvSpPr/>
              <p:nvPr/>
            </p:nvSpPr>
            <p:spPr>
              <a:xfrm>
                <a:off x="8519948" y="32067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Freeform 134">
                <a:extLst>
                  <a:ext uri="{FF2B5EF4-FFF2-40B4-BE49-F238E27FC236}">
                    <a16:creationId xmlns:a16="http://schemas.microsoft.com/office/drawing/2014/main" id="{224A04C3-C296-1C4B-BBD4-CDE7083CB1D5}"/>
                  </a:ext>
                </a:extLst>
              </p:cNvPr>
              <p:cNvSpPr/>
              <p:nvPr/>
            </p:nvSpPr>
            <p:spPr>
              <a:xfrm>
                <a:off x="7939341" y="32067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Freeform 135">
                <a:extLst>
                  <a:ext uri="{FF2B5EF4-FFF2-40B4-BE49-F238E27FC236}">
                    <a16:creationId xmlns:a16="http://schemas.microsoft.com/office/drawing/2014/main" id="{5BBAC641-21BF-8B45-BB54-F143F77A1556}"/>
                  </a:ext>
                </a:extLst>
              </p:cNvPr>
              <p:cNvSpPr/>
              <p:nvPr/>
            </p:nvSpPr>
            <p:spPr>
              <a:xfrm>
                <a:off x="8047413" y="31234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37" name="Group 136">
            <a:extLst>
              <a:ext uri="{FF2B5EF4-FFF2-40B4-BE49-F238E27FC236}">
                <a16:creationId xmlns:a16="http://schemas.microsoft.com/office/drawing/2014/main" id="{93BC347E-C394-3042-B2F7-B3F23FAEAB95}"/>
              </a:ext>
            </a:extLst>
          </p:cNvPr>
          <p:cNvGrpSpPr/>
          <p:nvPr/>
        </p:nvGrpSpPr>
        <p:grpSpPr>
          <a:xfrm>
            <a:off x="8439827" y="2812309"/>
            <a:ext cx="353678" cy="168275"/>
            <a:chOff x="7493876" y="2774731"/>
            <a:chExt cx="1481958" cy="894622"/>
          </a:xfrm>
        </p:grpSpPr>
        <p:sp>
          <p:nvSpPr>
            <p:cNvPr id="138" name="Freeform 137">
              <a:extLst>
                <a:ext uri="{FF2B5EF4-FFF2-40B4-BE49-F238E27FC236}">
                  <a16:creationId xmlns:a16="http://schemas.microsoft.com/office/drawing/2014/main" id="{E2A87F28-E662-7843-88D6-0813EE7C9C7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39" name="Oval 138">
              <a:extLst>
                <a:ext uri="{FF2B5EF4-FFF2-40B4-BE49-F238E27FC236}">
                  <a16:creationId xmlns:a16="http://schemas.microsoft.com/office/drawing/2014/main" id="{7F5A88D5-7F33-C641-91D0-89A14D0320A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0" name="Group 139">
              <a:extLst>
                <a:ext uri="{FF2B5EF4-FFF2-40B4-BE49-F238E27FC236}">
                  <a16:creationId xmlns:a16="http://schemas.microsoft.com/office/drawing/2014/main" id="{F27C385B-C23A-9D47-A881-792955281F4B}"/>
                </a:ext>
              </a:extLst>
            </p:cNvPr>
            <p:cNvGrpSpPr/>
            <p:nvPr/>
          </p:nvGrpSpPr>
          <p:grpSpPr>
            <a:xfrm>
              <a:off x="7713663" y="2848339"/>
              <a:ext cx="1042107" cy="425543"/>
              <a:chOff x="7786941" y="2884917"/>
              <a:chExt cx="897649" cy="353919"/>
            </a:xfrm>
          </p:grpSpPr>
          <p:sp>
            <p:nvSpPr>
              <p:cNvPr id="141" name="Freeform 140">
                <a:extLst>
                  <a:ext uri="{FF2B5EF4-FFF2-40B4-BE49-F238E27FC236}">
                    <a16:creationId xmlns:a16="http://schemas.microsoft.com/office/drawing/2014/main" id="{1AAAA0E5-7CFA-D644-ADAB-E7BF68F3D3B3}"/>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Freeform 141">
                <a:extLst>
                  <a:ext uri="{FF2B5EF4-FFF2-40B4-BE49-F238E27FC236}">
                    <a16:creationId xmlns:a16="http://schemas.microsoft.com/office/drawing/2014/main" id="{751DAA20-67FB-F046-A058-83AEFE0E26C0}"/>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Freeform 142">
                <a:extLst>
                  <a:ext uri="{FF2B5EF4-FFF2-40B4-BE49-F238E27FC236}">
                    <a16:creationId xmlns:a16="http://schemas.microsoft.com/office/drawing/2014/main" id="{0C03FD79-9BD7-DD42-AC59-6C4F96612AC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Freeform 143">
                <a:extLst>
                  <a:ext uri="{FF2B5EF4-FFF2-40B4-BE49-F238E27FC236}">
                    <a16:creationId xmlns:a16="http://schemas.microsoft.com/office/drawing/2014/main" id="{A4610651-9548-304A-8A63-B930DF62228F}"/>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45" name="Group 144">
            <a:extLst>
              <a:ext uri="{FF2B5EF4-FFF2-40B4-BE49-F238E27FC236}">
                <a16:creationId xmlns:a16="http://schemas.microsoft.com/office/drawing/2014/main" id="{8ECEC947-F5C8-414B-A56E-EBE5DFFEDB1C}"/>
              </a:ext>
            </a:extLst>
          </p:cNvPr>
          <p:cNvGrpSpPr/>
          <p:nvPr/>
        </p:nvGrpSpPr>
        <p:grpSpPr>
          <a:xfrm>
            <a:off x="8050070" y="3965994"/>
            <a:ext cx="354986" cy="175668"/>
            <a:chOff x="7493876" y="2774731"/>
            <a:chExt cx="1481958" cy="894622"/>
          </a:xfrm>
        </p:grpSpPr>
        <p:sp>
          <p:nvSpPr>
            <p:cNvPr id="146" name="Freeform 145">
              <a:extLst>
                <a:ext uri="{FF2B5EF4-FFF2-40B4-BE49-F238E27FC236}">
                  <a16:creationId xmlns:a16="http://schemas.microsoft.com/office/drawing/2014/main" id="{86294923-1C02-5240-95DE-EA2186392E2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47" name="Oval 146">
              <a:extLst>
                <a:ext uri="{FF2B5EF4-FFF2-40B4-BE49-F238E27FC236}">
                  <a16:creationId xmlns:a16="http://schemas.microsoft.com/office/drawing/2014/main" id="{2AB3674D-1CCE-274D-BF8E-CEFECF766B32}"/>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48" name="Group 147">
              <a:extLst>
                <a:ext uri="{FF2B5EF4-FFF2-40B4-BE49-F238E27FC236}">
                  <a16:creationId xmlns:a16="http://schemas.microsoft.com/office/drawing/2014/main" id="{86166535-C584-C14C-9137-7498CC96E8FD}"/>
                </a:ext>
              </a:extLst>
            </p:cNvPr>
            <p:cNvGrpSpPr/>
            <p:nvPr/>
          </p:nvGrpSpPr>
          <p:grpSpPr>
            <a:xfrm>
              <a:off x="7713663" y="2848339"/>
              <a:ext cx="1042107" cy="425543"/>
              <a:chOff x="7786941" y="2884917"/>
              <a:chExt cx="897649" cy="353919"/>
            </a:xfrm>
          </p:grpSpPr>
          <p:sp>
            <p:nvSpPr>
              <p:cNvPr id="149" name="Freeform 148">
                <a:extLst>
                  <a:ext uri="{FF2B5EF4-FFF2-40B4-BE49-F238E27FC236}">
                    <a16:creationId xmlns:a16="http://schemas.microsoft.com/office/drawing/2014/main" id="{17514CA1-86B8-BA44-B4A0-0CEB1F62C26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0" name="Freeform 149">
                <a:extLst>
                  <a:ext uri="{FF2B5EF4-FFF2-40B4-BE49-F238E27FC236}">
                    <a16:creationId xmlns:a16="http://schemas.microsoft.com/office/drawing/2014/main" id="{8D28E726-BB5D-5644-9E9D-DEEB2E0B1FFC}"/>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Freeform 150">
                <a:extLst>
                  <a:ext uri="{FF2B5EF4-FFF2-40B4-BE49-F238E27FC236}">
                    <a16:creationId xmlns:a16="http://schemas.microsoft.com/office/drawing/2014/main" id="{BDE8E149-5BA9-CB4C-9AC6-1EED7308D871}"/>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2" name="Freeform 151">
                <a:extLst>
                  <a:ext uri="{FF2B5EF4-FFF2-40B4-BE49-F238E27FC236}">
                    <a16:creationId xmlns:a16="http://schemas.microsoft.com/office/drawing/2014/main" id="{BAF1B228-D777-8846-8B1B-6476F6C2AA6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53" name="Group 152">
            <a:extLst>
              <a:ext uri="{FF2B5EF4-FFF2-40B4-BE49-F238E27FC236}">
                <a16:creationId xmlns:a16="http://schemas.microsoft.com/office/drawing/2014/main" id="{419BFD2C-DE5F-0C45-B636-6597FE43775F}"/>
              </a:ext>
            </a:extLst>
          </p:cNvPr>
          <p:cNvGrpSpPr/>
          <p:nvPr/>
        </p:nvGrpSpPr>
        <p:grpSpPr>
          <a:xfrm>
            <a:off x="10884085" y="3601365"/>
            <a:ext cx="170989" cy="97052"/>
            <a:chOff x="7493876" y="2774731"/>
            <a:chExt cx="1481958" cy="894622"/>
          </a:xfrm>
        </p:grpSpPr>
        <p:sp>
          <p:nvSpPr>
            <p:cNvPr id="154" name="Freeform 153">
              <a:extLst>
                <a:ext uri="{FF2B5EF4-FFF2-40B4-BE49-F238E27FC236}">
                  <a16:creationId xmlns:a16="http://schemas.microsoft.com/office/drawing/2014/main" id="{58D0A013-957C-4B4E-8B83-D6592094AC10}"/>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55" name="Oval 154">
              <a:extLst>
                <a:ext uri="{FF2B5EF4-FFF2-40B4-BE49-F238E27FC236}">
                  <a16:creationId xmlns:a16="http://schemas.microsoft.com/office/drawing/2014/main" id="{F7DC0323-148A-714F-A6FC-9ADB6FB12895}"/>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56" name="Group 155">
              <a:extLst>
                <a:ext uri="{FF2B5EF4-FFF2-40B4-BE49-F238E27FC236}">
                  <a16:creationId xmlns:a16="http://schemas.microsoft.com/office/drawing/2014/main" id="{2B6897F2-F6E6-A049-A1D9-17378B713B31}"/>
                </a:ext>
              </a:extLst>
            </p:cNvPr>
            <p:cNvGrpSpPr/>
            <p:nvPr/>
          </p:nvGrpSpPr>
          <p:grpSpPr>
            <a:xfrm>
              <a:off x="7713663" y="2848339"/>
              <a:ext cx="1042107" cy="425543"/>
              <a:chOff x="7786941" y="2884917"/>
              <a:chExt cx="897649" cy="353919"/>
            </a:xfrm>
          </p:grpSpPr>
          <p:sp>
            <p:nvSpPr>
              <p:cNvPr id="157" name="Freeform 156">
                <a:extLst>
                  <a:ext uri="{FF2B5EF4-FFF2-40B4-BE49-F238E27FC236}">
                    <a16:creationId xmlns:a16="http://schemas.microsoft.com/office/drawing/2014/main" id="{0F6ACC7A-4B31-AF42-A472-F972FEE81396}"/>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8" name="Freeform 157">
                <a:extLst>
                  <a:ext uri="{FF2B5EF4-FFF2-40B4-BE49-F238E27FC236}">
                    <a16:creationId xmlns:a16="http://schemas.microsoft.com/office/drawing/2014/main" id="{0CE6B10E-CA3E-D444-AB50-17DAB7CAD2C8}"/>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Freeform 158">
                <a:extLst>
                  <a:ext uri="{FF2B5EF4-FFF2-40B4-BE49-F238E27FC236}">
                    <a16:creationId xmlns:a16="http://schemas.microsoft.com/office/drawing/2014/main" id="{E3B2228D-5BAA-EC47-BEFB-CB31458923DB}"/>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0" name="Freeform 159">
                <a:extLst>
                  <a:ext uri="{FF2B5EF4-FFF2-40B4-BE49-F238E27FC236}">
                    <a16:creationId xmlns:a16="http://schemas.microsoft.com/office/drawing/2014/main" id="{B7729E0C-173F-C14A-AEF0-A4EC382A5215}"/>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1" name="Group 160">
            <a:extLst>
              <a:ext uri="{FF2B5EF4-FFF2-40B4-BE49-F238E27FC236}">
                <a16:creationId xmlns:a16="http://schemas.microsoft.com/office/drawing/2014/main" id="{0F65CB9E-D1E1-5348-9E59-69DA1CEF2123}"/>
              </a:ext>
            </a:extLst>
          </p:cNvPr>
          <p:cNvGrpSpPr/>
          <p:nvPr/>
        </p:nvGrpSpPr>
        <p:grpSpPr>
          <a:xfrm>
            <a:off x="10410609" y="3496138"/>
            <a:ext cx="353678" cy="198344"/>
            <a:chOff x="7493876" y="2774731"/>
            <a:chExt cx="1481958" cy="894622"/>
          </a:xfrm>
        </p:grpSpPr>
        <p:sp>
          <p:nvSpPr>
            <p:cNvPr id="162" name="Freeform 161">
              <a:extLst>
                <a:ext uri="{FF2B5EF4-FFF2-40B4-BE49-F238E27FC236}">
                  <a16:creationId xmlns:a16="http://schemas.microsoft.com/office/drawing/2014/main" id="{21DBEC0A-03A5-5849-AD80-43903CE8F98A}"/>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63" name="Oval 162">
              <a:extLst>
                <a:ext uri="{FF2B5EF4-FFF2-40B4-BE49-F238E27FC236}">
                  <a16:creationId xmlns:a16="http://schemas.microsoft.com/office/drawing/2014/main" id="{093155A2-B6DA-E04B-931F-EAE90D03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64" name="Group 163">
              <a:extLst>
                <a:ext uri="{FF2B5EF4-FFF2-40B4-BE49-F238E27FC236}">
                  <a16:creationId xmlns:a16="http://schemas.microsoft.com/office/drawing/2014/main" id="{3931AF15-7062-194D-9D41-4344D0DE6CAC}"/>
                </a:ext>
              </a:extLst>
            </p:cNvPr>
            <p:cNvGrpSpPr/>
            <p:nvPr/>
          </p:nvGrpSpPr>
          <p:grpSpPr>
            <a:xfrm>
              <a:off x="7713663" y="2848339"/>
              <a:ext cx="1042107" cy="425543"/>
              <a:chOff x="7786941" y="2884917"/>
              <a:chExt cx="897649" cy="353919"/>
            </a:xfrm>
          </p:grpSpPr>
          <p:sp>
            <p:nvSpPr>
              <p:cNvPr id="165" name="Freeform 164">
                <a:extLst>
                  <a:ext uri="{FF2B5EF4-FFF2-40B4-BE49-F238E27FC236}">
                    <a16:creationId xmlns:a16="http://schemas.microsoft.com/office/drawing/2014/main" id="{FDC26AF1-24F2-5D45-AB87-61683E4E252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6" name="Freeform 165">
                <a:extLst>
                  <a:ext uri="{FF2B5EF4-FFF2-40B4-BE49-F238E27FC236}">
                    <a16:creationId xmlns:a16="http://schemas.microsoft.com/office/drawing/2014/main" id="{4EC90C20-8D53-0646-9F93-F00306B71CA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7" name="Freeform 166">
                <a:extLst>
                  <a:ext uri="{FF2B5EF4-FFF2-40B4-BE49-F238E27FC236}">
                    <a16:creationId xmlns:a16="http://schemas.microsoft.com/office/drawing/2014/main" id="{49493643-4525-FD45-A56C-AE765396C567}"/>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8" name="Freeform 167">
                <a:extLst>
                  <a:ext uri="{FF2B5EF4-FFF2-40B4-BE49-F238E27FC236}">
                    <a16:creationId xmlns:a16="http://schemas.microsoft.com/office/drawing/2014/main" id="{0824CC9D-76C8-2749-A791-F65C4F3ACA43}"/>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69" name="Group 168">
            <a:extLst>
              <a:ext uri="{FF2B5EF4-FFF2-40B4-BE49-F238E27FC236}">
                <a16:creationId xmlns:a16="http://schemas.microsoft.com/office/drawing/2014/main" id="{CFBE87F9-CE91-5943-9D77-D8B9227384AC}"/>
              </a:ext>
            </a:extLst>
          </p:cNvPr>
          <p:cNvGrpSpPr/>
          <p:nvPr/>
        </p:nvGrpSpPr>
        <p:grpSpPr>
          <a:xfrm>
            <a:off x="9948724" y="2202292"/>
            <a:ext cx="353678" cy="198344"/>
            <a:chOff x="7493876" y="2774731"/>
            <a:chExt cx="1481958" cy="894622"/>
          </a:xfrm>
        </p:grpSpPr>
        <p:sp>
          <p:nvSpPr>
            <p:cNvPr id="170" name="Freeform 169">
              <a:extLst>
                <a:ext uri="{FF2B5EF4-FFF2-40B4-BE49-F238E27FC236}">
                  <a16:creationId xmlns:a16="http://schemas.microsoft.com/office/drawing/2014/main" id="{4F167397-FDB8-4A4D-A599-63F4111F181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1" name="Oval 170">
              <a:extLst>
                <a:ext uri="{FF2B5EF4-FFF2-40B4-BE49-F238E27FC236}">
                  <a16:creationId xmlns:a16="http://schemas.microsoft.com/office/drawing/2014/main" id="{08DCFDBA-4FB5-AE49-968D-A9F0C84D1CA6}"/>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72" name="Group 171">
              <a:extLst>
                <a:ext uri="{FF2B5EF4-FFF2-40B4-BE49-F238E27FC236}">
                  <a16:creationId xmlns:a16="http://schemas.microsoft.com/office/drawing/2014/main" id="{185146B5-C4CC-CF42-8938-46F3C689B49E}"/>
                </a:ext>
              </a:extLst>
            </p:cNvPr>
            <p:cNvGrpSpPr/>
            <p:nvPr/>
          </p:nvGrpSpPr>
          <p:grpSpPr>
            <a:xfrm>
              <a:off x="7713663" y="2848339"/>
              <a:ext cx="1042107" cy="425543"/>
              <a:chOff x="7786941" y="2884917"/>
              <a:chExt cx="897649" cy="353919"/>
            </a:xfrm>
          </p:grpSpPr>
          <p:sp>
            <p:nvSpPr>
              <p:cNvPr id="173" name="Freeform 172">
                <a:extLst>
                  <a:ext uri="{FF2B5EF4-FFF2-40B4-BE49-F238E27FC236}">
                    <a16:creationId xmlns:a16="http://schemas.microsoft.com/office/drawing/2014/main" id="{A7227274-32EF-074A-9791-2B53B212E4B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4" name="Freeform 173">
                <a:extLst>
                  <a:ext uri="{FF2B5EF4-FFF2-40B4-BE49-F238E27FC236}">
                    <a16:creationId xmlns:a16="http://schemas.microsoft.com/office/drawing/2014/main" id="{201B35B0-4270-0A43-B1CB-1EA6DEBA0A3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5" name="Freeform 174">
                <a:extLst>
                  <a:ext uri="{FF2B5EF4-FFF2-40B4-BE49-F238E27FC236}">
                    <a16:creationId xmlns:a16="http://schemas.microsoft.com/office/drawing/2014/main" id="{F7956E94-C156-C749-894C-3962EFA64DC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6" name="Freeform 175">
                <a:extLst>
                  <a:ext uri="{FF2B5EF4-FFF2-40B4-BE49-F238E27FC236}">
                    <a16:creationId xmlns:a16="http://schemas.microsoft.com/office/drawing/2014/main" id="{30545111-AB10-544C-A7FB-8905D7E84A0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77" name="Group 176">
            <a:extLst>
              <a:ext uri="{FF2B5EF4-FFF2-40B4-BE49-F238E27FC236}">
                <a16:creationId xmlns:a16="http://schemas.microsoft.com/office/drawing/2014/main" id="{6D2B1BF7-15E3-B642-B1ED-14A585EC5A4E}"/>
              </a:ext>
            </a:extLst>
          </p:cNvPr>
          <p:cNvGrpSpPr/>
          <p:nvPr/>
        </p:nvGrpSpPr>
        <p:grpSpPr>
          <a:xfrm>
            <a:off x="10527214" y="2613367"/>
            <a:ext cx="353678" cy="198344"/>
            <a:chOff x="7493876" y="2774731"/>
            <a:chExt cx="1481958" cy="894622"/>
          </a:xfrm>
        </p:grpSpPr>
        <p:sp>
          <p:nvSpPr>
            <p:cNvPr id="178" name="Freeform 177">
              <a:extLst>
                <a:ext uri="{FF2B5EF4-FFF2-40B4-BE49-F238E27FC236}">
                  <a16:creationId xmlns:a16="http://schemas.microsoft.com/office/drawing/2014/main" id="{FC3BC896-EAF3-B44C-A223-0B61ADD448AF}"/>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79" name="Oval 178">
              <a:extLst>
                <a:ext uri="{FF2B5EF4-FFF2-40B4-BE49-F238E27FC236}">
                  <a16:creationId xmlns:a16="http://schemas.microsoft.com/office/drawing/2014/main" id="{A1FDE8F7-458E-F043-99FF-74BB3A940405}"/>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0" name="Group 179">
              <a:extLst>
                <a:ext uri="{FF2B5EF4-FFF2-40B4-BE49-F238E27FC236}">
                  <a16:creationId xmlns:a16="http://schemas.microsoft.com/office/drawing/2014/main" id="{FF87486C-C62D-A04E-BD6D-5E7B286D0987}"/>
                </a:ext>
              </a:extLst>
            </p:cNvPr>
            <p:cNvGrpSpPr/>
            <p:nvPr/>
          </p:nvGrpSpPr>
          <p:grpSpPr>
            <a:xfrm>
              <a:off x="7713663" y="2848339"/>
              <a:ext cx="1042107" cy="425543"/>
              <a:chOff x="7786941" y="2884917"/>
              <a:chExt cx="897649" cy="353919"/>
            </a:xfrm>
          </p:grpSpPr>
          <p:sp>
            <p:nvSpPr>
              <p:cNvPr id="181" name="Freeform 180">
                <a:extLst>
                  <a:ext uri="{FF2B5EF4-FFF2-40B4-BE49-F238E27FC236}">
                    <a16:creationId xmlns:a16="http://schemas.microsoft.com/office/drawing/2014/main" id="{DEDB6C40-CF6A-E547-8BC1-635D2DC438F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2" name="Freeform 181">
                <a:extLst>
                  <a:ext uri="{FF2B5EF4-FFF2-40B4-BE49-F238E27FC236}">
                    <a16:creationId xmlns:a16="http://schemas.microsoft.com/office/drawing/2014/main" id="{B7776C1D-06CD-5245-AF82-92665409A005}"/>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3" name="Freeform 182">
                <a:extLst>
                  <a:ext uri="{FF2B5EF4-FFF2-40B4-BE49-F238E27FC236}">
                    <a16:creationId xmlns:a16="http://schemas.microsoft.com/office/drawing/2014/main" id="{2D893366-435F-C043-8ADD-35A96EC80B1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4" name="Freeform 183">
                <a:extLst>
                  <a:ext uri="{FF2B5EF4-FFF2-40B4-BE49-F238E27FC236}">
                    <a16:creationId xmlns:a16="http://schemas.microsoft.com/office/drawing/2014/main" id="{5246B375-EFFF-874C-BA50-6516A502F0CE}"/>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85" name="Group 184">
            <a:extLst>
              <a:ext uri="{FF2B5EF4-FFF2-40B4-BE49-F238E27FC236}">
                <a16:creationId xmlns:a16="http://schemas.microsoft.com/office/drawing/2014/main" id="{F0711763-C567-4040-ABFB-F5C34597A154}"/>
              </a:ext>
            </a:extLst>
          </p:cNvPr>
          <p:cNvGrpSpPr/>
          <p:nvPr/>
        </p:nvGrpSpPr>
        <p:grpSpPr>
          <a:xfrm>
            <a:off x="10643825" y="2107963"/>
            <a:ext cx="353678" cy="198344"/>
            <a:chOff x="7493876" y="2774731"/>
            <a:chExt cx="1481958" cy="894622"/>
          </a:xfrm>
        </p:grpSpPr>
        <p:sp>
          <p:nvSpPr>
            <p:cNvPr id="186" name="Freeform 185">
              <a:extLst>
                <a:ext uri="{FF2B5EF4-FFF2-40B4-BE49-F238E27FC236}">
                  <a16:creationId xmlns:a16="http://schemas.microsoft.com/office/drawing/2014/main" id="{7F38627D-7A2B-A841-8C69-850F7253A2D4}"/>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7" name="Oval 186">
              <a:extLst>
                <a:ext uri="{FF2B5EF4-FFF2-40B4-BE49-F238E27FC236}">
                  <a16:creationId xmlns:a16="http://schemas.microsoft.com/office/drawing/2014/main" id="{8FB71122-C2F0-3B40-A94F-7E95B02A39D4}"/>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88" name="Group 187">
              <a:extLst>
                <a:ext uri="{FF2B5EF4-FFF2-40B4-BE49-F238E27FC236}">
                  <a16:creationId xmlns:a16="http://schemas.microsoft.com/office/drawing/2014/main" id="{3A5D9C3E-2D7E-A54F-9A93-7708DD147DB1}"/>
                </a:ext>
              </a:extLst>
            </p:cNvPr>
            <p:cNvGrpSpPr/>
            <p:nvPr/>
          </p:nvGrpSpPr>
          <p:grpSpPr>
            <a:xfrm>
              <a:off x="7713663" y="2848339"/>
              <a:ext cx="1042107" cy="425543"/>
              <a:chOff x="7786941" y="2884917"/>
              <a:chExt cx="897649" cy="353919"/>
            </a:xfrm>
          </p:grpSpPr>
          <p:sp>
            <p:nvSpPr>
              <p:cNvPr id="189" name="Freeform 188">
                <a:extLst>
                  <a:ext uri="{FF2B5EF4-FFF2-40B4-BE49-F238E27FC236}">
                    <a16:creationId xmlns:a16="http://schemas.microsoft.com/office/drawing/2014/main" id="{2B3C3A91-863F-E54F-BCBF-83530898F04D}"/>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0" name="Freeform 189">
                <a:extLst>
                  <a:ext uri="{FF2B5EF4-FFF2-40B4-BE49-F238E27FC236}">
                    <a16:creationId xmlns:a16="http://schemas.microsoft.com/office/drawing/2014/main" id="{E03CE2E4-33A0-7443-968B-028BF2FEAFC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Freeform 190">
                <a:extLst>
                  <a:ext uri="{FF2B5EF4-FFF2-40B4-BE49-F238E27FC236}">
                    <a16:creationId xmlns:a16="http://schemas.microsoft.com/office/drawing/2014/main" id="{92376DD9-E3A6-0B4A-97CB-7FDA6023E448}"/>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Freeform 191">
                <a:extLst>
                  <a:ext uri="{FF2B5EF4-FFF2-40B4-BE49-F238E27FC236}">
                    <a16:creationId xmlns:a16="http://schemas.microsoft.com/office/drawing/2014/main" id="{18E42DD9-0888-4A41-A186-22087D773FCC}"/>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193" name="Group 192">
            <a:extLst>
              <a:ext uri="{FF2B5EF4-FFF2-40B4-BE49-F238E27FC236}">
                <a16:creationId xmlns:a16="http://schemas.microsoft.com/office/drawing/2014/main" id="{E38FF4C3-D0A2-D548-89C0-C35D3E53032F}"/>
              </a:ext>
            </a:extLst>
          </p:cNvPr>
          <p:cNvGrpSpPr/>
          <p:nvPr/>
        </p:nvGrpSpPr>
        <p:grpSpPr>
          <a:xfrm>
            <a:off x="9098788" y="3956624"/>
            <a:ext cx="367224" cy="240304"/>
            <a:chOff x="7493876" y="2774731"/>
            <a:chExt cx="1481958" cy="894622"/>
          </a:xfrm>
        </p:grpSpPr>
        <p:sp>
          <p:nvSpPr>
            <p:cNvPr id="194" name="Freeform 193">
              <a:extLst>
                <a:ext uri="{FF2B5EF4-FFF2-40B4-BE49-F238E27FC236}">
                  <a16:creationId xmlns:a16="http://schemas.microsoft.com/office/drawing/2014/main" id="{027716F5-6A2D-404B-ADB2-50CDACB02062}"/>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95" name="Oval 194">
              <a:extLst>
                <a:ext uri="{FF2B5EF4-FFF2-40B4-BE49-F238E27FC236}">
                  <a16:creationId xmlns:a16="http://schemas.microsoft.com/office/drawing/2014/main" id="{C3297389-072E-FE41-B64F-4D54440AB368}"/>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196" name="Group 195">
              <a:extLst>
                <a:ext uri="{FF2B5EF4-FFF2-40B4-BE49-F238E27FC236}">
                  <a16:creationId xmlns:a16="http://schemas.microsoft.com/office/drawing/2014/main" id="{36323224-311B-EE47-BE36-F2BE4EA6BC7F}"/>
                </a:ext>
              </a:extLst>
            </p:cNvPr>
            <p:cNvGrpSpPr/>
            <p:nvPr/>
          </p:nvGrpSpPr>
          <p:grpSpPr>
            <a:xfrm>
              <a:off x="7713663" y="2848339"/>
              <a:ext cx="1042107" cy="425543"/>
              <a:chOff x="7786941" y="2884917"/>
              <a:chExt cx="897649" cy="353919"/>
            </a:xfrm>
          </p:grpSpPr>
          <p:sp>
            <p:nvSpPr>
              <p:cNvPr id="197" name="Freeform 196">
                <a:extLst>
                  <a:ext uri="{FF2B5EF4-FFF2-40B4-BE49-F238E27FC236}">
                    <a16:creationId xmlns:a16="http://schemas.microsoft.com/office/drawing/2014/main" id="{BD802D6F-DAFD-DC41-83D1-DF0F4A2A794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8" name="Freeform 197">
                <a:extLst>
                  <a:ext uri="{FF2B5EF4-FFF2-40B4-BE49-F238E27FC236}">
                    <a16:creationId xmlns:a16="http://schemas.microsoft.com/office/drawing/2014/main" id="{2CE211BA-1FF8-2548-A6C8-5CD1E12C3E1A}"/>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9" name="Freeform 198">
                <a:extLst>
                  <a:ext uri="{FF2B5EF4-FFF2-40B4-BE49-F238E27FC236}">
                    <a16:creationId xmlns:a16="http://schemas.microsoft.com/office/drawing/2014/main" id="{D363DDD6-C621-F146-B8DA-4A9DDE186BE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0" name="Freeform 199">
                <a:extLst>
                  <a:ext uri="{FF2B5EF4-FFF2-40B4-BE49-F238E27FC236}">
                    <a16:creationId xmlns:a16="http://schemas.microsoft.com/office/drawing/2014/main" id="{BB3402A2-EE9C-A240-899D-8BDF14CF4322}"/>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1" name="Group 200">
            <a:extLst>
              <a:ext uri="{FF2B5EF4-FFF2-40B4-BE49-F238E27FC236}">
                <a16:creationId xmlns:a16="http://schemas.microsoft.com/office/drawing/2014/main" id="{F6C05161-17CC-4047-8DD1-B9901ECF6386}"/>
              </a:ext>
            </a:extLst>
          </p:cNvPr>
          <p:cNvGrpSpPr/>
          <p:nvPr/>
        </p:nvGrpSpPr>
        <p:grpSpPr>
          <a:xfrm>
            <a:off x="9980126" y="2661565"/>
            <a:ext cx="353678" cy="198344"/>
            <a:chOff x="7493876" y="2774731"/>
            <a:chExt cx="1481958" cy="894622"/>
          </a:xfrm>
        </p:grpSpPr>
        <p:sp>
          <p:nvSpPr>
            <p:cNvPr id="202" name="Freeform 201">
              <a:extLst>
                <a:ext uri="{FF2B5EF4-FFF2-40B4-BE49-F238E27FC236}">
                  <a16:creationId xmlns:a16="http://schemas.microsoft.com/office/drawing/2014/main" id="{947827F3-EDEA-7A42-9B1D-083327F8DECB}"/>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03" name="Oval 202">
              <a:extLst>
                <a:ext uri="{FF2B5EF4-FFF2-40B4-BE49-F238E27FC236}">
                  <a16:creationId xmlns:a16="http://schemas.microsoft.com/office/drawing/2014/main" id="{34CC4598-569C-8B40-92BA-1D2FBE3E50FD}"/>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04" name="Group 203">
              <a:extLst>
                <a:ext uri="{FF2B5EF4-FFF2-40B4-BE49-F238E27FC236}">
                  <a16:creationId xmlns:a16="http://schemas.microsoft.com/office/drawing/2014/main" id="{FC8B6594-03D2-024C-9EA4-C0C60D628F1D}"/>
                </a:ext>
              </a:extLst>
            </p:cNvPr>
            <p:cNvGrpSpPr/>
            <p:nvPr/>
          </p:nvGrpSpPr>
          <p:grpSpPr>
            <a:xfrm>
              <a:off x="7713663" y="2848339"/>
              <a:ext cx="1042107" cy="425543"/>
              <a:chOff x="7786941" y="2884917"/>
              <a:chExt cx="897649" cy="353919"/>
            </a:xfrm>
          </p:grpSpPr>
          <p:sp>
            <p:nvSpPr>
              <p:cNvPr id="205" name="Freeform 204">
                <a:extLst>
                  <a:ext uri="{FF2B5EF4-FFF2-40B4-BE49-F238E27FC236}">
                    <a16:creationId xmlns:a16="http://schemas.microsoft.com/office/drawing/2014/main" id="{1FDE0324-11E3-5145-88E9-DE61B49F2A38}"/>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 name="Freeform 205">
                <a:extLst>
                  <a:ext uri="{FF2B5EF4-FFF2-40B4-BE49-F238E27FC236}">
                    <a16:creationId xmlns:a16="http://schemas.microsoft.com/office/drawing/2014/main" id="{C131568C-F5A3-DB44-94E2-7B887CDB2644}"/>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7" name="Freeform 206">
                <a:extLst>
                  <a:ext uri="{FF2B5EF4-FFF2-40B4-BE49-F238E27FC236}">
                    <a16:creationId xmlns:a16="http://schemas.microsoft.com/office/drawing/2014/main" id="{A7EDAE1E-6998-2048-ADF9-12AD17B25B3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8" name="Freeform 207">
                <a:extLst>
                  <a:ext uri="{FF2B5EF4-FFF2-40B4-BE49-F238E27FC236}">
                    <a16:creationId xmlns:a16="http://schemas.microsoft.com/office/drawing/2014/main" id="{8FC26428-BCB7-1047-B128-BD12A87F81FA}"/>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09" name="Group 208">
            <a:extLst>
              <a:ext uri="{FF2B5EF4-FFF2-40B4-BE49-F238E27FC236}">
                <a16:creationId xmlns:a16="http://schemas.microsoft.com/office/drawing/2014/main" id="{198EE3F8-E7C6-7742-BDAE-10EEB3BA9601}"/>
              </a:ext>
            </a:extLst>
          </p:cNvPr>
          <p:cNvGrpSpPr/>
          <p:nvPr/>
        </p:nvGrpSpPr>
        <p:grpSpPr>
          <a:xfrm>
            <a:off x="9497138" y="3394032"/>
            <a:ext cx="367224" cy="240304"/>
            <a:chOff x="7493876" y="2774731"/>
            <a:chExt cx="1481958" cy="894622"/>
          </a:xfrm>
        </p:grpSpPr>
        <p:sp>
          <p:nvSpPr>
            <p:cNvPr id="210" name="Freeform 209">
              <a:extLst>
                <a:ext uri="{FF2B5EF4-FFF2-40B4-BE49-F238E27FC236}">
                  <a16:creationId xmlns:a16="http://schemas.microsoft.com/office/drawing/2014/main" id="{7A2B8EB1-241A-C04E-9EA1-495DCDBCB17E}"/>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1" name="Oval 210">
              <a:extLst>
                <a:ext uri="{FF2B5EF4-FFF2-40B4-BE49-F238E27FC236}">
                  <a16:creationId xmlns:a16="http://schemas.microsoft.com/office/drawing/2014/main" id="{0B3245D7-5441-9648-A36A-661C2ACB5721}"/>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12" name="Group 211">
              <a:extLst>
                <a:ext uri="{FF2B5EF4-FFF2-40B4-BE49-F238E27FC236}">
                  <a16:creationId xmlns:a16="http://schemas.microsoft.com/office/drawing/2014/main" id="{86F28103-141B-154E-A362-409B3111D184}"/>
                </a:ext>
              </a:extLst>
            </p:cNvPr>
            <p:cNvGrpSpPr/>
            <p:nvPr/>
          </p:nvGrpSpPr>
          <p:grpSpPr>
            <a:xfrm>
              <a:off x="7713663" y="2848339"/>
              <a:ext cx="1042107" cy="425543"/>
              <a:chOff x="7786941" y="2884917"/>
              <a:chExt cx="897649" cy="353919"/>
            </a:xfrm>
          </p:grpSpPr>
          <p:sp>
            <p:nvSpPr>
              <p:cNvPr id="213" name="Freeform 212">
                <a:extLst>
                  <a:ext uri="{FF2B5EF4-FFF2-40B4-BE49-F238E27FC236}">
                    <a16:creationId xmlns:a16="http://schemas.microsoft.com/office/drawing/2014/main" id="{2F7A2BEC-77A9-6D41-8098-B64A792EA0B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4" name="Freeform 213">
                <a:extLst>
                  <a:ext uri="{FF2B5EF4-FFF2-40B4-BE49-F238E27FC236}">
                    <a16:creationId xmlns:a16="http://schemas.microsoft.com/office/drawing/2014/main" id="{7DED57CD-47F8-9D45-9600-A0BEEC976821}"/>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5" name="Freeform 214">
                <a:extLst>
                  <a:ext uri="{FF2B5EF4-FFF2-40B4-BE49-F238E27FC236}">
                    <a16:creationId xmlns:a16="http://schemas.microsoft.com/office/drawing/2014/main" id="{210D30D1-E5F0-E44B-A795-D0F4E795F9A3}"/>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6" name="Freeform 215">
                <a:extLst>
                  <a:ext uri="{FF2B5EF4-FFF2-40B4-BE49-F238E27FC236}">
                    <a16:creationId xmlns:a16="http://schemas.microsoft.com/office/drawing/2014/main" id="{AC7488D5-7B56-8944-802F-C2691C3623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17" name="Group 216">
            <a:extLst>
              <a:ext uri="{FF2B5EF4-FFF2-40B4-BE49-F238E27FC236}">
                <a16:creationId xmlns:a16="http://schemas.microsoft.com/office/drawing/2014/main" id="{5123C752-3FFB-E84D-9E48-DBC9A9F48F37}"/>
              </a:ext>
            </a:extLst>
          </p:cNvPr>
          <p:cNvGrpSpPr/>
          <p:nvPr/>
        </p:nvGrpSpPr>
        <p:grpSpPr>
          <a:xfrm>
            <a:off x="9601554" y="3999763"/>
            <a:ext cx="367224" cy="240304"/>
            <a:chOff x="7493876" y="2774731"/>
            <a:chExt cx="1481958" cy="894622"/>
          </a:xfrm>
        </p:grpSpPr>
        <p:sp>
          <p:nvSpPr>
            <p:cNvPr id="218" name="Freeform 217">
              <a:extLst>
                <a:ext uri="{FF2B5EF4-FFF2-40B4-BE49-F238E27FC236}">
                  <a16:creationId xmlns:a16="http://schemas.microsoft.com/office/drawing/2014/main" id="{D524F684-301C-7542-A0A4-37573182739D}"/>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19" name="Oval 218">
              <a:extLst>
                <a:ext uri="{FF2B5EF4-FFF2-40B4-BE49-F238E27FC236}">
                  <a16:creationId xmlns:a16="http://schemas.microsoft.com/office/drawing/2014/main" id="{9BF20040-D9C8-B74E-BC0D-F15797752EA9}"/>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0" name="Group 219">
              <a:extLst>
                <a:ext uri="{FF2B5EF4-FFF2-40B4-BE49-F238E27FC236}">
                  <a16:creationId xmlns:a16="http://schemas.microsoft.com/office/drawing/2014/main" id="{79553B03-2EF0-1445-BD4E-875D98E58492}"/>
                </a:ext>
              </a:extLst>
            </p:cNvPr>
            <p:cNvGrpSpPr/>
            <p:nvPr/>
          </p:nvGrpSpPr>
          <p:grpSpPr>
            <a:xfrm>
              <a:off x="7713663" y="2848339"/>
              <a:ext cx="1042107" cy="425543"/>
              <a:chOff x="7786941" y="2884917"/>
              <a:chExt cx="897649" cy="353919"/>
            </a:xfrm>
          </p:grpSpPr>
          <p:sp>
            <p:nvSpPr>
              <p:cNvPr id="221" name="Freeform 220">
                <a:extLst>
                  <a:ext uri="{FF2B5EF4-FFF2-40B4-BE49-F238E27FC236}">
                    <a16:creationId xmlns:a16="http://schemas.microsoft.com/office/drawing/2014/main" id="{DAB927EA-DECF-FE4A-BE5D-802F016FB194}"/>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2" name="Freeform 221">
                <a:extLst>
                  <a:ext uri="{FF2B5EF4-FFF2-40B4-BE49-F238E27FC236}">
                    <a16:creationId xmlns:a16="http://schemas.microsoft.com/office/drawing/2014/main" id="{8F1EA0F6-ACA7-C443-A514-F770A3836883}"/>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3" name="Freeform 222">
                <a:extLst>
                  <a:ext uri="{FF2B5EF4-FFF2-40B4-BE49-F238E27FC236}">
                    <a16:creationId xmlns:a16="http://schemas.microsoft.com/office/drawing/2014/main" id="{2414339B-8AC7-2444-AC70-285A203D1160}"/>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4" name="Freeform 223">
                <a:extLst>
                  <a:ext uri="{FF2B5EF4-FFF2-40B4-BE49-F238E27FC236}">
                    <a16:creationId xmlns:a16="http://schemas.microsoft.com/office/drawing/2014/main" id="{AEF6DCDC-2F65-B349-B551-DC3FACF6D577}"/>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25" name="Group 224">
            <a:extLst>
              <a:ext uri="{FF2B5EF4-FFF2-40B4-BE49-F238E27FC236}">
                <a16:creationId xmlns:a16="http://schemas.microsoft.com/office/drawing/2014/main" id="{9F5D0807-95F5-B242-9940-2134E3CE864D}"/>
              </a:ext>
            </a:extLst>
          </p:cNvPr>
          <p:cNvGrpSpPr/>
          <p:nvPr/>
        </p:nvGrpSpPr>
        <p:grpSpPr>
          <a:xfrm>
            <a:off x="10375259" y="3992325"/>
            <a:ext cx="353678" cy="198344"/>
            <a:chOff x="7493876" y="2774731"/>
            <a:chExt cx="1481958" cy="894622"/>
          </a:xfrm>
        </p:grpSpPr>
        <p:sp>
          <p:nvSpPr>
            <p:cNvPr id="226" name="Freeform 225">
              <a:extLst>
                <a:ext uri="{FF2B5EF4-FFF2-40B4-BE49-F238E27FC236}">
                  <a16:creationId xmlns:a16="http://schemas.microsoft.com/office/drawing/2014/main" id="{65E7C622-0E2D-F247-B71E-DB43805F13C1}"/>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7" name="Oval 226">
              <a:extLst>
                <a:ext uri="{FF2B5EF4-FFF2-40B4-BE49-F238E27FC236}">
                  <a16:creationId xmlns:a16="http://schemas.microsoft.com/office/drawing/2014/main" id="{E1DDDBA8-9328-FF4B-A036-4A8C314BC34A}"/>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28" name="Group 227">
              <a:extLst>
                <a:ext uri="{FF2B5EF4-FFF2-40B4-BE49-F238E27FC236}">
                  <a16:creationId xmlns:a16="http://schemas.microsoft.com/office/drawing/2014/main" id="{FE4053D3-C37C-B247-AABC-ACB5431A3328}"/>
                </a:ext>
              </a:extLst>
            </p:cNvPr>
            <p:cNvGrpSpPr/>
            <p:nvPr/>
          </p:nvGrpSpPr>
          <p:grpSpPr>
            <a:xfrm>
              <a:off x="7713663" y="2848339"/>
              <a:ext cx="1042107" cy="425543"/>
              <a:chOff x="7786941" y="2884917"/>
              <a:chExt cx="897649" cy="353919"/>
            </a:xfrm>
          </p:grpSpPr>
          <p:sp>
            <p:nvSpPr>
              <p:cNvPr id="229" name="Freeform 228">
                <a:extLst>
                  <a:ext uri="{FF2B5EF4-FFF2-40B4-BE49-F238E27FC236}">
                    <a16:creationId xmlns:a16="http://schemas.microsoft.com/office/drawing/2014/main" id="{9B8C5BFF-F366-864D-9DDD-AD0F594855F9}"/>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0" name="Freeform 229">
                <a:extLst>
                  <a:ext uri="{FF2B5EF4-FFF2-40B4-BE49-F238E27FC236}">
                    <a16:creationId xmlns:a16="http://schemas.microsoft.com/office/drawing/2014/main" id="{E52E2636-7B29-8B4F-A9E7-0A019FB1233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1" name="Freeform 230">
                <a:extLst>
                  <a:ext uri="{FF2B5EF4-FFF2-40B4-BE49-F238E27FC236}">
                    <a16:creationId xmlns:a16="http://schemas.microsoft.com/office/drawing/2014/main" id="{81B96CBC-D09D-8A44-A7F4-460A6FE268AE}"/>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2" name="Freeform 231">
                <a:extLst>
                  <a:ext uri="{FF2B5EF4-FFF2-40B4-BE49-F238E27FC236}">
                    <a16:creationId xmlns:a16="http://schemas.microsoft.com/office/drawing/2014/main" id="{AB72586A-2BC3-AD40-8068-98E191DFFEF1}"/>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33" name="Group 232">
            <a:extLst>
              <a:ext uri="{FF2B5EF4-FFF2-40B4-BE49-F238E27FC236}">
                <a16:creationId xmlns:a16="http://schemas.microsoft.com/office/drawing/2014/main" id="{A8973B1E-A991-8E45-9FF7-7AF7F179E328}"/>
              </a:ext>
            </a:extLst>
          </p:cNvPr>
          <p:cNvGrpSpPr/>
          <p:nvPr/>
        </p:nvGrpSpPr>
        <p:grpSpPr>
          <a:xfrm>
            <a:off x="9247893" y="4775686"/>
            <a:ext cx="393760" cy="218578"/>
            <a:chOff x="7493876" y="2774731"/>
            <a:chExt cx="1481958" cy="894622"/>
          </a:xfrm>
        </p:grpSpPr>
        <p:sp>
          <p:nvSpPr>
            <p:cNvPr id="234" name="Freeform 233">
              <a:extLst>
                <a:ext uri="{FF2B5EF4-FFF2-40B4-BE49-F238E27FC236}">
                  <a16:creationId xmlns:a16="http://schemas.microsoft.com/office/drawing/2014/main" id="{5A098E30-A66F-FA4D-9EE8-C0C83DE6D506}"/>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35" name="Oval 234">
              <a:extLst>
                <a:ext uri="{FF2B5EF4-FFF2-40B4-BE49-F238E27FC236}">
                  <a16:creationId xmlns:a16="http://schemas.microsoft.com/office/drawing/2014/main" id="{051367D4-C1D9-AF45-9A24-031126A62943}"/>
                </a:ext>
              </a:extLst>
            </p:cNvPr>
            <p:cNvSpPr/>
            <p:nvPr/>
          </p:nvSpPr>
          <p:spPr>
            <a:xfrm>
              <a:off x="7494729" y="2774731"/>
              <a:ext cx="1480163" cy="579140"/>
            </a:xfrm>
            <a:prstGeom prst="ellipse">
              <a:avLst/>
            </a:prstGeom>
            <a:solidFill>
              <a:srgbClr val="B8C2C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36" name="Group 235">
              <a:extLst>
                <a:ext uri="{FF2B5EF4-FFF2-40B4-BE49-F238E27FC236}">
                  <a16:creationId xmlns:a16="http://schemas.microsoft.com/office/drawing/2014/main" id="{8C4167F2-26A6-0A41-9F23-581BB1D6E53B}"/>
                </a:ext>
              </a:extLst>
            </p:cNvPr>
            <p:cNvGrpSpPr/>
            <p:nvPr/>
          </p:nvGrpSpPr>
          <p:grpSpPr>
            <a:xfrm>
              <a:off x="7713663" y="2848339"/>
              <a:ext cx="1042107" cy="425543"/>
              <a:chOff x="7786941" y="2884917"/>
              <a:chExt cx="897649" cy="353919"/>
            </a:xfrm>
          </p:grpSpPr>
          <p:sp>
            <p:nvSpPr>
              <p:cNvPr id="237" name="Freeform 236">
                <a:extLst>
                  <a:ext uri="{FF2B5EF4-FFF2-40B4-BE49-F238E27FC236}">
                    <a16:creationId xmlns:a16="http://schemas.microsoft.com/office/drawing/2014/main" id="{8AABD328-91C1-C94D-8CB5-66F9CC0DC001}"/>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8" name="Freeform 237">
                <a:extLst>
                  <a:ext uri="{FF2B5EF4-FFF2-40B4-BE49-F238E27FC236}">
                    <a16:creationId xmlns:a16="http://schemas.microsoft.com/office/drawing/2014/main" id="{23CBCA43-9398-E043-A20B-00567B73DB89}"/>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9" name="Freeform 238">
                <a:extLst>
                  <a:ext uri="{FF2B5EF4-FFF2-40B4-BE49-F238E27FC236}">
                    <a16:creationId xmlns:a16="http://schemas.microsoft.com/office/drawing/2014/main" id="{06C3D6EF-A0CB-F34C-9C57-9FA040350289}"/>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0" name="Freeform 239">
                <a:extLst>
                  <a:ext uri="{FF2B5EF4-FFF2-40B4-BE49-F238E27FC236}">
                    <a16:creationId xmlns:a16="http://schemas.microsoft.com/office/drawing/2014/main" id="{66D08B47-1DCF-994C-84EE-6C7E588A1D24}"/>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1" name="Group 240">
            <a:extLst>
              <a:ext uri="{FF2B5EF4-FFF2-40B4-BE49-F238E27FC236}">
                <a16:creationId xmlns:a16="http://schemas.microsoft.com/office/drawing/2014/main" id="{23665DDF-4A56-E24C-9D9B-557EA2031298}"/>
              </a:ext>
            </a:extLst>
          </p:cNvPr>
          <p:cNvGrpSpPr/>
          <p:nvPr/>
        </p:nvGrpSpPr>
        <p:grpSpPr>
          <a:xfrm>
            <a:off x="10925982" y="4369125"/>
            <a:ext cx="228295" cy="120400"/>
            <a:chOff x="7493876" y="2774731"/>
            <a:chExt cx="1481958" cy="894622"/>
          </a:xfrm>
        </p:grpSpPr>
        <p:sp>
          <p:nvSpPr>
            <p:cNvPr id="242" name="Freeform 241">
              <a:extLst>
                <a:ext uri="{FF2B5EF4-FFF2-40B4-BE49-F238E27FC236}">
                  <a16:creationId xmlns:a16="http://schemas.microsoft.com/office/drawing/2014/main" id="{31441261-7107-C940-87CC-EC4FA053449C}"/>
                </a:ext>
              </a:extLst>
            </p:cNvPr>
            <p:cNvSpPr/>
            <p:nvPr/>
          </p:nvSpPr>
          <p:spPr>
            <a:xfrm>
              <a:off x="7493876" y="3084399"/>
              <a:ext cx="1481958" cy="584954"/>
            </a:xfrm>
            <a:custGeom>
              <a:avLst/>
              <a:gdLst>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17076"/>
                <a:gd name="connsiteX1" fmla="*/ 8187558 w 8187558"/>
                <a:gd name="connsiteY1" fmla="*/ 1271752 h 2617076"/>
                <a:gd name="connsiteX2" fmla="*/ 4025462 w 8187558"/>
                <a:gd name="connsiteY2" fmla="*/ 2617076 h 2617076"/>
                <a:gd name="connsiteX3" fmla="*/ 0 w 8187558"/>
                <a:gd name="connsiteY3" fmla="*/ 1229711 h 2617076"/>
                <a:gd name="connsiteX4" fmla="*/ 31531 w 8187558"/>
                <a:gd name="connsiteY4" fmla="*/ 147145 h 2617076"/>
                <a:gd name="connsiteX5" fmla="*/ 4046482 w 8187558"/>
                <a:gd name="connsiteY5" fmla="*/ 1576552 h 2617076"/>
                <a:gd name="connsiteX6" fmla="*/ 8187558 w 8187558"/>
                <a:gd name="connsiteY6" fmla="*/ 0 h 2617076"/>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46482 w 8187558"/>
                <a:gd name="connsiteY5" fmla="*/ 157655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88524 w 8187558"/>
                <a:gd name="connsiteY5" fmla="*/ 1597573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87558 w 8187558"/>
                <a:gd name="connsiteY0" fmla="*/ 0 h 2638097"/>
                <a:gd name="connsiteX1" fmla="*/ 8187558 w 8187558"/>
                <a:gd name="connsiteY1" fmla="*/ 1271752 h 2638097"/>
                <a:gd name="connsiteX2" fmla="*/ 4099035 w 8187558"/>
                <a:gd name="connsiteY2" fmla="*/ 2638097 h 2638097"/>
                <a:gd name="connsiteX3" fmla="*/ 0 w 8187558"/>
                <a:gd name="connsiteY3" fmla="*/ 1229711 h 2638097"/>
                <a:gd name="connsiteX4" fmla="*/ 31531 w 8187558"/>
                <a:gd name="connsiteY4" fmla="*/ 147145 h 2638097"/>
                <a:gd name="connsiteX5" fmla="*/ 4099035 w 8187558"/>
                <a:gd name="connsiteY5" fmla="*/ 1566042 h 2638097"/>
                <a:gd name="connsiteX6" fmla="*/ 8187558 w 8187558"/>
                <a:gd name="connsiteY6" fmla="*/ 0 h 2638097"/>
                <a:gd name="connsiteX0" fmla="*/ 8176538 w 8176538"/>
                <a:gd name="connsiteY0" fmla="*/ 0 h 2638097"/>
                <a:gd name="connsiteX1" fmla="*/ 8176538 w 8176538"/>
                <a:gd name="connsiteY1" fmla="*/ 1271752 h 2638097"/>
                <a:gd name="connsiteX2" fmla="*/ 4088015 w 8176538"/>
                <a:gd name="connsiteY2" fmla="*/ 2638097 h 2638097"/>
                <a:gd name="connsiteX3" fmla="*/ 0 w 8176538"/>
                <a:gd name="connsiteY3" fmla="*/ 1269888 h 2638097"/>
                <a:gd name="connsiteX4" fmla="*/ 20511 w 8176538"/>
                <a:gd name="connsiteY4" fmla="*/ 147145 h 2638097"/>
                <a:gd name="connsiteX5" fmla="*/ 4088015 w 8176538"/>
                <a:gd name="connsiteY5" fmla="*/ 1566042 h 2638097"/>
                <a:gd name="connsiteX6" fmla="*/ 8176538 w 8176538"/>
                <a:gd name="connsiteY6" fmla="*/ 0 h 2638097"/>
                <a:gd name="connsiteX0" fmla="*/ 8176538 w 8176538"/>
                <a:gd name="connsiteY0" fmla="*/ 0 h 2772020"/>
                <a:gd name="connsiteX1" fmla="*/ 8176538 w 8176538"/>
                <a:gd name="connsiteY1" fmla="*/ 1271752 h 2772020"/>
                <a:gd name="connsiteX2" fmla="*/ 4099034 w 8176538"/>
                <a:gd name="connsiteY2" fmla="*/ 2772020 h 2772020"/>
                <a:gd name="connsiteX3" fmla="*/ 0 w 8176538"/>
                <a:gd name="connsiteY3" fmla="*/ 1269888 h 2772020"/>
                <a:gd name="connsiteX4" fmla="*/ 20511 w 8176538"/>
                <a:gd name="connsiteY4" fmla="*/ 147145 h 2772020"/>
                <a:gd name="connsiteX5" fmla="*/ 4088015 w 8176538"/>
                <a:gd name="connsiteY5" fmla="*/ 1566042 h 2772020"/>
                <a:gd name="connsiteX6" fmla="*/ 8176538 w 8176538"/>
                <a:gd name="connsiteY6" fmla="*/ 0 h 2772020"/>
                <a:gd name="connsiteX0" fmla="*/ 8176538 w 8176538"/>
                <a:gd name="connsiteY0" fmla="*/ 0 h 2772339"/>
                <a:gd name="connsiteX1" fmla="*/ 8176538 w 8176538"/>
                <a:gd name="connsiteY1" fmla="*/ 1378890 h 2772339"/>
                <a:gd name="connsiteX2" fmla="*/ 4099034 w 8176538"/>
                <a:gd name="connsiteY2" fmla="*/ 2772020 h 2772339"/>
                <a:gd name="connsiteX3" fmla="*/ 0 w 8176538"/>
                <a:gd name="connsiteY3" fmla="*/ 1269888 h 2772339"/>
                <a:gd name="connsiteX4" fmla="*/ 20511 w 8176538"/>
                <a:gd name="connsiteY4" fmla="*/ 147145 h 2772339"/>
                <a:gd name="connsiteX5" fmla="*/ 4088015 w 8176538"/>
                <a:gd name="connsiteY5" fmla="*/ 1566042 h 2772339"/>
                <a:gd name="connsiteX6" fmla="*/ 8176538 w 8176538"/>
                <a:gd name="connsiteY6" fmla="*/ 0 h 2772339"/>
                <a:gd name="connsiteX0" fmla="*/ 8176538 w 8176538"/>
                <a:gd name="connsiteY0" fmla="*/ 0 h 2825888"/>
                <a:gd name="connsiteX1" fmla="*/ 8176538 w 8176538"/>
                <a:gd name="connsiteY1" fmla="*/ 1378890 h 2825888"/>
                <a:gd name="connsiteX2" fmla="*/ 4099034 w 8176538"/>
                <a:gd name="connsiteY2" fmla="*/ 2825590 h 2825888"/>
                <a:gd name="connsiteX3" fmla="*/ 0 w 8176538"/>
                <a:gd name="connsiteY3" fmla="*/ 1269888 h 2825888"/>
                <a:gd name="connsiteX4" fmla="*/ 20511 w 8176538"/>
                <a:gd name="connsiteY4" fmla="*/ 147145 h 2825888"/>
                <a:gd name="connsiteX5" fmla="*/ 4088015 w 8176538"/>
                <a:gd name="connsiteY5" fmla="*/ 1566042 h 2825888"/>
                <a:gd name="connsiteX6" fmla="*/ 8176538 w 8176538"/>
                <a:gd name="connsiteY6" fmla="*/ 0 h 2825888"/>
                <a:gd name="connsiteX0" fmla="*/ 8165518 w 8165518"/>
                <a:gd name="connsiteY0" fmla="*/ 0 h 2825606"/>
                <a:gd name="connsiteX1" fmla="*/ 8165518 w 8165518"/>
                <a:gd name="connsiteY1" fmla="*/ 1378890 h 2825606"/>
                <a:gd name="connsiteX2" fmla="*/ 4088014 w 8165518"/>
                <a:gd name="connsiteY2" fmla="*/ 2825590 h 2825606"/>
                <a:gd name="connsiteX3" fmla="*/ 0 w 8165518"/>
                <a:gd name="connsiteY3" fmla="*/ 1403811 h 2825606"/>
                <a:gd name="connsiteX4" fmla="*/ 9491 w 8165518"/>
                <a:gd name="connsiteY4" fmla="*/ 147145 h 2825606"/>
                <a:gd name="connsiteX5" fmla="*/ 4076995 w 8165518"/>
                <a:gd name="connsiteY5" fmla="*/ 1566042 h 2825606"/>
                <a:gd name="connsiteX6" fmla="*/ 8165518 w 8165518"/>
                <a:gd name="connsiteY6" fmla="*/ 0 h 2825606"/>
                <a:gd name="connsiteX0" fmla="*/ 8165518 w 8165518"/>
                <a:gd name="connsiteY0" fmla="*/ 0 h 2879174"/>
                <a:gd name="connsiteX1" fmla="*/ 8165518 w 8165518"/>
                <a:gd name="connsiteY1" fmla="*/ 1378890 h 2879174"/>
                <a:gd name="connsiteX2" fmla="*/ 4132092 w 8165518"/>
                <a:gd name="connsiteY2" fmla="*/ 2879159 h 2879174"/>
                <a:gd name="connsiteX3" fmla="*/ 0 w 8165518"/>
                <a:gd name="connsiteY3" fmla="*/ 1403811 h 2879174"/>
                <a:gd name="connsiteX4" fmla="*/ 9491 w 8165518"/>
                <a:gd name="connsiteY4" fmla="*/ 147145 h 2879174"/>
                <a:gd name="connsiteX5" fmla="*/ 4076995 w 8165518"/>
                <a:gd name="connsiteY5" fmla="*/ 1566042 h 2879174"/>
                <a:gd name="connsiteX6" fmla="*/ 8165518 w 8165518"/>
                <a:gd name="connsiteY6" fmla="*/ 0 h 2879174"/>
                <a:gd name="connsiteX0" fmla="*/ 8165518 w 8176537"/>
                <a:gd name="connsiteY0" fmla="*/ 0 h 2879410"/>
                <a:gd name="connsiteX1" fmla="*/ 8176537 w 8176537"/>
                <a:gd name="connsiteY1" fmla="*/ 1499420 h 2879410"/>
                <a:gd name="connsiteX2" fmla="*/ 4132092 w 8176537"/>
                <a:gd name="connsiteY2" fmla="*/ 2879159 h 2879410"/>
                <a:gd name="connsiteX3" fmla="*/ 0 w 8176537"/>
                <a:gd name="connsiteY3" fmla="*/ 1403811 h 2879410"/>
                <a:gd name="connsiteX4" fmla="*/ 9491 w 8176537"/>
                <a:gd name="connsiteY4" fmla="*/ 147145 h 2879410"/>
                <a:gd name="connsiteX5" fmla="*/ 4076995 w 8176537"/>
                <a:gd name="connsiteY5" fmla="*/ 1566042 h 2879410"/>
                <a:gd name="connsiteX6" fmla="*/ 8165518 w 8176537"/>
                <a:gd name="connsiteY6" fmla="*/ 0 h 2879410"/>
                <a:gd name="connsiteX0" fmla="*/ 8165518 w 8176537"/>
                <a:gd name="connsiteY0" fmla="*/ 0 h 2879262"/>
                <a:gd name="connsiteX1" fmla="*/ 8176537 w 8176537"/>
                <a:gd name="connsiteY1" fmla="*/ 1499420 h 2879262"/>
                <a:gd name="connsiteX2" fmla="*/ 4132092 w 8176537"/>
                <a:gd name="connsiteY2" fmla="*/ 2879159 h 2879262"/>
                <a:gd name="connsiteX3" fmla="*/ 0 w 8176537"/>
                <a:gd name="connsiteY3" fmla="*/ 1403811 h 2879262"/>
                <a:gd name="connsiteX4" fmla="*/ 9491 w 8176537"/>
                <a:gd name="connsiteY4" fmla="*/ 147145 h 2879262"/>
                <a:gd name="connsiteX5" fmla="*/ 4076995 w 8176537"/>
                <a:gd name="connsiteY5" fmla="*/ 1566042 h 2879262"/>
                <a:gd name="connsiteX6" fmla="*/ 8165518 w 8176537"/>
                <a:gd name="connsiteY6" fmla="*/ 0 h 2879262"/>
                <a:gd name="connsiteX0" fmla="*/ 8165518 w 8176537"/>
                <a:gd name="connsiteY0" fmla="*/ 0 h 2879163"/>
                <a:gd name="connsiteX1" fmla="*/ 8176537 w 8176537"/>
                <a:gd name="connsiteY1" fmla="*/ 1499420 h 2879163"/>
                <a:gd name="connsiteX2" fmla="*/ 4132092 w 8176537"/>
                <a:gd name="connsiteY2" fmla="*/ 2879159 h 2879163"/>
                <a:gd name="connsiteX3" fmla="*/ 0 w 8176537"/>
                <a:gd name="connsiteY3" fmla="*/ 1510948 h 2879163"/>
                <a:gd name="connsiteX4" fmla="*/ 9491 w 8176537"/>
                <a:gd name="connsiteY4" fmla="*/ 147145 h 2879163"/>
                <a:gd name="connsiteX5" fmla="*/ 4076995 w 8176537"/>
                <a:gd name="connsiteY5" fmla="*/ 1566042 h 2879163"/>
                <a:gd name="connsiteX6" fmla="*/ 8165518 w 8176537"/>
                <a:gd name="connsiteY6" fmla="*/ 0 h 2879163"/>
                <a:gd name="connsiteX0" fmla="*/ 8165518 w 8198577"/>
                <a:gd name="connsiteY0" fmla="*/ 0 h 2879451"/>
                <a:gd name="connsiteX1" fmla="*/ 8198577 w 8198577"/>
                <a:gd name="connsiteY1" fmla="*/ 1606558 h 2879451"/>
                <a:gd name="connsiteX2" fmla="*/ 4132092 w 8198577"/>
                <a:gd name="connsiteY2" fmla="*/ 2879159 h 2879451"/>
                <a:gd name="connsiteX3" fmla="*/ 0 w 8198577"/>
                <a:gd name="connsiteY3" fmla="*/ 1510948 h 2879451"/>
                <a:gd name="connsiteX4" fmla="*/ 9491 w 8198577"/>
                <a:gd name="connsiteY4" fmla="*/ 147145 h 2879451"/>
                <a:gd name="connsiteX5" fmla="*/ 4076995 w 8198577"/>
                <a:gd name="connsiteY5" fmla="*/ 1566042 h 2879451"/>
                <a:gd name="connsiteX6" fmla="*/ 8165518 w 8198577"/>
                <a:gd name="connsiteY6" fmla="*/ 0 h 2879451"/>
                <a:gd name="connsiteX0" fmla="*/ 8165518 w 8165518"/>
                <a:gd name="connsiteY0" fmla="*/ 0 h 2880066"/>
                <a:gd name="connsiteX1" fmla="*/ 8165518 w 8165518"/>
                <a:gd name="connsiteY1" fmla="*/ 1673520 h 2880066"/>
                <a:gd name="connsiteX2" fmla="*/ 4132092 w 8165518"/>
                <a:gd name="connsiteY2" fmla="*/ 2879159 h 2880066"/>
                <a:gd name="connsiteX3" fmla="*/ 0 w 8165518"/>
                <a:gd name="connsiteY3" fmla="*/ 1510948 h 2880066"/>
                <a:gd name="connsiteX4" fmla="*/ 9491 w 8165518"/>
                <a:gd name="connsiteY4" fmla="*/ 147145 h 2880066"/>
                <a:gd name="connsiteX5" fmla="*/ 4076995 w 8165518"/>
                <a:gd name="connsiteY5" fmla="*/ 1566042 h 2880066"/>
                <a:gd name="connsiteX6" fmla="*/ 8165518 w 8165518"/>
                <a:gd name="connsiteY6" fmla="*/ 0 h 2880066"/>
                <a:gd name="connsiteX0" fmla="*/ 8156794 w 8156794"/>
                <a:gd name="connsiteY0" fmla="*/ 0 h 2879270"/>
                <a:gd name="connsiteX1" fmla="*/ 8156794 w 8156794"/>
                <a:gd name="connsiteY1" fmla="*/ 1673520 h 2879270"/>
                <a:gd name="connsiteX2" fmla="*/ 4123368 w 8156794"/>
                <a:gd name="connsiteY2" fmla="*/ 2879159 h 2879270"/>
                <a:gd name="connsiteX3" fmla="*/ 2295 w 8156794"/>
                <a:gd name="connsiteY3" fmla="*/ 1618086 h 2879270"/>
                <a:gd name="connsiteX4" fmla="*/ 767 w 8156794"/>
                <a:gd name="connsiteY4" fmla="*/ 147145 h 2879270"/>
                <a:gd name="connsiteX5" fmla="*/ 4068271 w 8156794"/>
                <a:gd name="connsiteY5" fmla="*/ 1566042 h 2879270"/>
                <a:gd name="connsiteX6" fmla="*/ 8156794 w 8156794"/>
                <a:gd name="connsiteY6" fmla="*/ 0 h 287927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00"/>
                <a:gd name="connsiteX1" fmla="*/ 8156794 w 8156794"/>
                <a:gd name="connsiteY1" fmla="*/ 1673520 h 2973000"/>
                <a:gd name="connsiteX2" fmla="*/ 4134388 w 8156794"/>
                <a:gd name="connsiteY2" fmla="*/ 2972904 h 2973000"/>
                <a:gd name="connsiteX3" fmla="*/ 2295 w 8156794"/>
                <a:gd name="connsiteY3" fmla="*/ 1618086 h 2973000"/>
                <a:gd name="connsiteX4" fmla="*/ 767 w 8156794"/>
                <a:gd name="connsiteY4" fmla="*/ 147145 h 2973000"/>
                <a:gd name="connsiteX5" fmla="*/ 4068271 w 8156794"/>
                <a:gd name="connsiteY5" fmla="*/ 1566042 h 2973000"/>
                <a:gd name="connsiteX6" fmla="*/ 8156794 w 8156794"/>
                <a:gd name="connsiteY6" fmla="*/ 0 h 2973000"/>
                <a:gd name="connsiteX0" fmla="*/ 8156794 w 8156794"/>
                <a:gd name="connsiteY0" fmla="*/ 0 h 2973020"/>
                <a:gd name="connsiteX1" fmla="*/ 8156794 w 8156794"/>
                <a:gd name="connsiteY1" fmla="*/ 1673520 h 2973020"/>
                <a:gd name="connsiteX2" fmla="*/ 4134388 w 8156794"/>
                <a:gd name="connsiteY2" fmla="*/ 2972904 h 2973020"/>
                <a:gd name="connsiteX3" fmla="*/ 2295 w 8156794"/>
                <a:gd name="connsiteY3" fmla="*/ 1618086 h 2973020"/>
                <a:gd name="connsiteX4" fmla="*/ 767 w 8156794"/>
                <a:gd name="connsiteY4" fmla="*/ 147145 h 2973020"/>
                <a:gd name="connsiteX5" fmla="*/ 4068271 w 8156794"/>
                <a:gd name="connsiteY5" fmla="*/ 1566042 h 2973020"/>
                <a:gd name="connsiteX6" fmla="*/ 8156794 w 8156794"/>
                <a:gd name="connsiteY6" fmla="*/ 0 h 2973020"/>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021"/>
                <a:gd name="connsiteX1" fmla="*/ 8156794 w 8156794"/>
                <a:gd name="connsiteY1" fmla="*/ 1673520 h 2973021"/>
                <a:gd name="connsiteX2" fmla="*/ 4134388 w 8156794"/>
                <a:gd name="connsiteY2" fmla="*/ 2972904 h 2973021"/>
                <a:gd name="connsiteX3" fmla="*/ 2295 w 8156794"/>
                <a:gd name="connsiteY3" fmla="*/ 1618086 h 2973021"/>
                <a:gd name="connsiteX4" fmla="*/ 767 w 8156794"/>
                <a:gd name="connsiteY4" fmla="*/ 147145 h 2973021"/>
                <a:gd name="connsiteX5" fmla="*/ 4068271 w 8156794"/>
                <a:gd name="connsiteY5" fmla="*/ 1566042 h 2973021"/>
                <a:gd name="connsiteX6" fmla="*/ 8156794 w 8156794"/>
                <a:gd name="connsiteY6" fmla="*/ 0 h 2973021"/>
                <a:gd name="connsiteX0" fmla="*/ 8156794 w 8156794"/>
                <a:gd name="connsiteY0" fmla="*/ 0 h 2973141"/>
                <a:gd name="connsiteX1" fmla="*/ 8156794 w 8156794"/>
                <a:gd name="connsiteY1" fmla="*/ 1673520 h 2973141"/>
                <a:gd name="connsiteX2" fmla="*/ 4134388 w 8156794"/>
                <a:gd name="connsiteY2" fmla="*/ 2972904 h 2973141"/>
                <a:gd name="connsiteX3" fmla="*/ 2295 w 8156794"/>
                <a:gd name="connsiteY3" fmla="*/ 1618086 h 2973141"/>
                <a:gd name="connsiteX4" fmla="*/ 767 w 8156794"/>
                <a:gd name="connsiteY4" fmla="*/ 147145 h 2973141"/>
                <a:gd name="connsiteX5" fmla="*/ 4068271 w 8156794"/>
                <a:gd name="connsiteY5" fmla="*/ 1566042 h 2973141"/>
                <a:gd name="connsiteX6" fmla="*/ 8156794 w 8156794"/>
                <a:gd name="connsiteY6" fmla="*/ 0 h 2973141"/>
                <a:gd name="connsiteX0" fmla="*/ 8156794 w 8156794"/>
                <a:gd name="connsiteY0" fmla="*/ 0 h 3066827"/>
                <a:gd name="connsiteX1" fmla="*/ 8156794 w 8156794"/>
                <a:gd name="connsiteY1" fmla="*/ 1673520 h 3066827"/>
                <a:gd name="connsiteX2" fmla="*/ 4123353 w 8156794"/>
                <a:gd name="connsiteY2" fmla="*/ 3066650 h 3066827"/>
                <a:gd name="connsiteX3" fmla="*/ 2295 w 8156794"/>
                <a:gd name="connsiteY3" fmla="*/ 1618086 h 3066827"/>
                <a:gd name="connsiteX4" fmla="*/ 767 w 8156794"/>
                <a:gd name="connsiteY4" fmla="*/ 147145 h 3066827"/>
                <a:gd name="connsiteX5" fmla="*/ 4068271 w 8156794"/>
                <a:gd name="connsiteY5" fmla="*/ 1566042 h 3066827"/>
                <a:gd name="connsiteX6" fmla="*/ 8156794 w 8156794"/>
                <a:gd name="connsiteY6" fmla="*/ 0 h 3066827"/>
                <a:gd name="connsiteX0" fmla="*/ 8123689 w 8156794"/>
                <a:gd name="connsiteY0" fmla="*/ 0 h 2999866"/>
                <a:gd name="connsiteX1" fmla="*/ 8156794 w 8156794"/>
                <a:gd name="connsiteY1" fmla="*/ 1606559 h 2999866"/>
                <a:gd name="connsiteX2" fmla="*/ 4123353 w 8156794"/>
                <a:gd name="connsiteY2" fmla="*/ 2999689 h 2999866"/>
                <a:gd name="connsiteX3" fmla="*/ 2295 w 8156794"/>
                <a:gd name="connsiteY3" fmla="*/ 1551125 h 2999866"/>
                <a:gd name="connsiteX4" fmla="*/ 767 w 8156794"/>
                <a:gd name="connsiteY4" fmla="*/ 80184 h 2999866"/>
                <a:gd name="connsiteX5" fmla="*/ 4068271 w 8156794"/>
                <a:gd name="connsiteY5" fmla="*/ 1499081 h 2999866"/>
                <a:gd name="connsiteX6" fmla="*/ 8123689 w 8156794"/>
                <a:gd name="connsiteY6" fmla="*/ 0 h 2999866"/>
                <a:gd name="connsiteX0" fmla="*/ 8167828 w 8167828"/>
                <a:gd name="connsiteY0" fmla="*/ 0 h 3026651"/>
                <a:gd name="connsiteX1" fmla="*/ 8156794 w 8167828"/>
                <a:gd name="connsiteY1" fmla="*/ 1633344 h 3026651"/>
                <a:gd name="connsiteX2" fmla="*/ 4123353 w 8167828"/>
                <a:gd name="connsiteY2" fmla="*/ 3026474 h 3026651"/>
                <a:gd name="connsiteX3" fmla="*/ 2295 w 8167828"/>
                <a:gd name="connsiteY3" fmla="*/ 1577910 h 3026651"/>
                <a:gd name="connsiteX4" fmla="*/ 767 w 8167828"/>
                <a:gd name="connsiteY4" fmla="*/ 106969 h 3026651"/>
                <a:gd name="connsiteX5" fmla="*/ 4068271 w 8167828"/>
                <a:gd name="connsiteY5" fmla="*/ 1525866 h 3026651"/>
                <a:gd name="connsiteX6" fmla="*/ 8167828 w 8167828"/>
                <a:gd name="connsiteY6" fmla="*/ 0 h 3026651"/>
                <a:gd name="connsiteX0" fmla="*/ 8167828 w 8167828"/>
                <a:gd name="connsiteY0" fmla="*/ 0 h 3027228"/>
                <a:gd name="connsiteX1" fmla="*/ 8145760 w 8167828"/>
                <a:gd name="connsiteY1" fmla="*/ 1686913 h 3027228"/>
                <a:gd name="connsiteX2" fmla="*/ 4123353 w 8167828"/>
                <a:gd name="connsiteY2" fmla="*/ 3026474 h 3027228"/>
                <a:gd name="connsiteX3" fmla="*/ 2295 w 8167828"/>
                <a:gd name="connsiteY3" fmla="*/ 1577910 h 3027228"/>
                <a:gd name="connsiteX4" fmla="*/ 767 w 8167828"/>
                <a:gd name="connsiteY4" fmla="*/ 106969 h 3027228"/>
                <a:gd name="connsiteX5" fmla="*/ 4068271 w 8167828"/>
                <a:gd name="connsiteY5" fmla="*/ 1525866 h 3027228"/>
                <a:gd name="connsiteX6" fmla="*/ 8167828 w 8167828"/>
                <a:gd name="connsiteY6" fmla="*/ 0 h 3027228"/>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56794 w 8156794"/>
                <a:gd name="connsiteY0" fmla="*/ 0 h 2933483"/>
                <a:gd name="connsiteX1" fmla="*/ 8145760 w 8156794"/>
                <a:gd name="connsiteY1" fmla="*/ 1593168 h 2933483"/>
                <a:gd name="connsiteX2" fmla="*/ 4123353 w 8156794"/>
                <a:gd name="connsiteY2" fmla="*/ 2932729 h 2933483"/>
                <a:gd name="connsiteX3" fmla="*/ 2295 w 8156794"/>
                <a:gd name="connsiteY3" fmla="*/ 1484165 h 2933483"/>
                <a:gd name="connsiteX4" fmla="*/ 767 w 8156794"/>
                <a:gd name="connsiteY4" fmla="*/ 13224 h 2933483"/>
                <a:gd name="connsiteX5" fmla="*/ 4068271 w 8156794"/>
                <a:gd name="connsiteY5" fmla="*/ 1432121 h 2933483"/>
                <a:gd name="connsiteX6" fmla="*/ 8156794 w 8156794"/>
                <a:gd name="connsiteY6" fmla="*/ 0 h 2933483"/>
                <a:gd name="connsiteX0" fmla="*/ 8123689 w 8145760"/>
                <a:gd name="connsiteY0" fmla="*/ 13560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9 w 8145760"/>
                <a:gd name="connsiteY6" fmla="*/ 13560 h 2920259"/>
                <a:gd name="connsiteX0" fmla="*/ 8178863 w 8178863"/>
                <a:gd name="connsiteY0" fmla="*/ 26952 h 2920259"/>
                <a:gd name="connsiteX1" fmla="*/ 8145760 w 8178863"/>
                <a:gd name="connsiteY1" fmla="*/ 1579944 h 2920259"/>
                <a:gd name="connsiteX2" fmla="*/ 4123353 w 8178863"/>
                <a:gd name="connsiteY2" fmla="*/ 2919505 h 2920259"/>
                <a:gd name="connsiteX3" fmla="*/ 2295 w 8178863"/>
                <a:gd name="connsiteY3" fmla="*/ 1470941 h 2920259"/>
                <a:gd name="connsiteX4" fmla="*/ 767 w 8178863"/>
                <a:gd name="connsiteY4" fmla="*/ 0 h 2920259"/>
                <a:gd name="connsiteX5" fmla="*/ 4068271 w 8178863"/>
                <a:gd name="connsiteY5" fmla="*/ 1418897 h 2920259"/>
                <a:gd name="connsiteX6" fmla="*/ 8178863 w 8178863"/>
                <a:gd name="connsiteY6" fmla="*/ 26952 h 2920259"/>
                <a:gd name="connsiteX0" fmla="*/ 8167827 w 8167827"/>
                <a:gd name="connsiteY0" fmla="*/ 40343 h 2920259"/>
                <a:gd name="connsiteX1" fmla="*/ 8145760 w 8167827"/>
                <a:gd name="connsiteY1" fmla="*/ 1579944 h 2920259"/>
                <a:gd name="connsiteX2" fmla="*/ 4123353 w 8167827"/>
                <a:gd name="connsiteY2" fmla="*/ 2919505 h 2920259"/>
                <a:gd name="connsiteX3" fmla="*/ 2295 w 8167827"/>
                <a:gd name="connsiteY3" fmla="*/ 1470941 h 2920259"/>
                <a:gd name="connsiteX4" fmla="*/ 767 w 8167827"/>
                <a:gd name="connsiteY4" fmla="*/ 0 h 2920259"/>
                <a:gd name="connsiteX5" fmla="*/ 4068271 w 8167827"/>
                <a:gd name="connsiteY5" fmla="*/ 1418897 h 2920259"/>
                <a:gd name="connsiteX6" fmla="*/ 8167827 w 8167827"/>
                <a:gd name="connsiteY6" fmla="*/ 40343 h 2920259"/>
                <a:gd name="connsiteX0" fmla="*/ 8123687 w 8145760"/>
                <a:gd name="connsiteY0" fmla="*/ 53735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23687 w 8145760"/>
                <a:gd name="connsiteY6" fmla="*/ 53735 h 2920259"/>
                <a:gd name="connsiteX0" fmla="*/ 8161918 w 8161918"/>
                <a:gd name="connsiteY0" fmla="*/ 0 h 2943855"/>
                <a:gd name="connsiteX1" fmla="*/ 8145760 w 8161918"/>
                <a:gd name="connsiteY1" fmla="*/ 1603540 h 2943855"/>
                <a:gd name="connsiteX2" fmla="*/ 4123353 w 8161918"/>
                <a:gd name="connsiteY2" fmla="*/ 2943101 h 2943855"/>
                <a:gd name="connsiteX3" fmla="*/ 2295 w 8161918"/>
                <a:gd name="connsiteY3" fmla="*/ 1494537 h 2943855"/>
                <a:gd name="connsiteX4" fmla="*/ 767 w 8161918"/>
                <a:gd name="connsiteY4" fmla="*/ 23596 h 2943855"/>
                <a:gd name="connsiteX5" fmla="*/ 4068271 w 8161918"/>
                <a:gd name="connsiteY5" fmla="*/ 1442493 h 2943855"/>
                <a:gd name="connsiteX6" fmla="*/ 8161918 w 8161918"/>
                <a:gd name="connsiteY6" fmla="*/ 0 h 2943855"/>
                <a:gd name="connsiteX0" fmla="*/ 8144926 w 8145760"/>
                <a:gd name="connsiteY0" fmla="*/ 43424 h 2920259"/>
                <a:gd name="connsiteX1" fmla="*/ 8145760 w 8145760"/>
                <a:gd name="connsiteY1" fmla="*/ 1579944 h 2920259"/>
                <a:gd name="connsiteX2" fmla="*/ 4123353 w 8145760"/>
                <a:gd name="connsiteY2" fmla="*/ 2919505 h 2920259"/>
                <a:gd name="connsiteX3" fmla="*/ 2295 w 8145760"/>
                <a:gd name="connsiteY3" fmla="*/ 1470941 h 2920259"/>
                <a:gd name="connsiteX4" fmla="*/ 767 w 8145760"/>
                <a:gd name="connsiteY4" fmla="*/ 0 h 2920259"/>
                <a:gd name="connsiteX5" fmla="*/ 4068271 w 8145760"/>
                <a:gd name="connsiteY5" fmla="*/ 1418897 h 2920259"/>
                <a:gd name="connsiteX6" fmla="*/ 8144926 w 8145760"/>
                <a:gd name="connsiteY6" fmla="*/ 43424 h 2920259"/>
                <a:gd name="connsiteX0" fmla="*/ 8161918 w 8161918"/>
                <a:gd name="connsiteY0" fmla="*/ 0 h 2959321"/>
                <a:gd name="connsiteX1" fmla="*/ 8145760 w 8161918"/>
                <a:gd name="connsiteY1" fmla="*/ 1619006 h 2959321"/>
                <a:gd name="connsiteX2" fmla="*/ 4123353 w 8161918"/>
                <a:gd name="connsiteY2" fmla="*/ 2958567 h 2959321"/>
                <a:gd name="connsiteX3" fmla="*/ 2295 w 8161918"/>
                <a:gd name="connsiteY3" fmla="*/ 1510003 h 2959321"/>
                <a:gd name="connsiteX4" fmla="*/ 767 w 8161918"/>
                <a:gd name="connsiteY4" fmla="*/ 39062 h 2959321"/>
                <a:gd name="connsiteX5" fmla="*/ 4068271 w 8161918"/>
                <a:gd name="connsiteY5" fmla="*/ 1457959 h 2959321"/>
                <a:gd name="connsiteX6" fmla="*/ 8161918 w 8161918"/>
                <a:gd name="connsiteY6" fmla="*/ 0 h 2959321"/>
                <a:gd name="connsiteX0" fmla="*/ 8161918 w 8162752"/>
                <a:gd name="connsiteY0" fmla="*/ 0 h 2959488"/>
                <a:gd name="connsiteX1" fmla="*/ 8162752 w 8162752"/>
                <a:gd name="connsiteY1" fmla="*/ 1629317 h 2959488"/>
                <a:gd name="connsiteX2" fmla="*/ 4123353 w 8162752"/>
                <a:gd name="connsiteY2" fmla="*/ 2958567 h 2959488"/>
                <a:gd name="connsiteX3" fmla="*/ 2295 w 8162752"/>
                <a:gd name="connsiteY3" fmla="*/ 1510003 h 2959488"/>
                <a:gd name="connsiteX4" fmla="*/ 767 w 8162752"/>
                <a:gd name="connsiteY4" fmla="*/ 39062 h 2959488"/>
                <a:gd name="connsiteX5" fmla="*/ 4068271 w 8162752"/>
                <a:gd name="connsiteY5" fmla="*/ 1457959 h 2959488"/>
                <a:gd name="connsiteX6" fmla="*/ 8161918 w 8162752"/>
                <a:gd name="connsiteY6" fmla="*/ 0 h 2959488"/>
                <a:gd name="connsiteX0" fmla="*/ 8165930 w 8166764"/>
                <a:gd name="connsiteY0" fmla="*/ 7337 h 2966825"/>
                <a:gd name="connsiteX1" fmla="*/ 8166764 w 8166764"/>
                <a:gd name="connsiteY1" fmla="*/ 1636654 h 2966825"/>
                <a:gd name="connsiteX2" fmla="*/ 4127365 w 8166764"/>
                <a:gd name="connsiteY2" fmla="*/ 2965904 h 2966825"/>
                <a:gd name="connsiteX3" fmla="*/ 6307 w 8166764"/>
                <a:gd name="connsiteY3" fmla="*/ 1517340 h 2966825"/>
                <a:gd name="connsiteX4" fmla="*/ 532 w 8166764"/>
                <a:gd name="connsiteY4" fmla="*/ 0 h 2966825"/>
                <a:gd name="connsiteX5" fmla="*/ 4072283 w 8166764"/>
                <a:gd name="connsiteY5" fmla="*/ 1465296 h 2966825"/>
                <a:gd name="connsiteX6" fmla="*/ 8165930 w 8166764"/>
                <a:gd name="connsiteY6" fmla="*/ 7337 h 2966825"/>
                <a:gd name="connsiteX0" fmla="*/ 8168119 w 8168953"/>
                <a:gd name="connsiteY0" fmla="*/ 7337 h 2966682"/>
                <a:gd name="connsiteX1" fmla="*/ 8168953 w 8168953"/>
                <a:gd name="connsiteY1" fmla="*/ 1636654 h 2966682"/>
                <a:gd name="connsiteX2" fmla="*/ 4129554 w 8168953"/>
                <a:gd name="connsiteY2" fmla="*/ 2965904 h 2966682"/>
                <a:gd name="connsiteX3" fmla="*/ 0 w 8168953"/>
                <a:gd name="connsiteY3" fmla="*/ 1527651 h 2966682"/>
                <a:gd name="connsiteX4" fmla="*/ 2721 w 8168953"/>
                <a:gd name="connsiteY4" fmla="*/ 0 h 2966682"/>
                <a:gd name="connsiteX5" fmla="*/ 4074472 w 8168953"/>
                <a:gd name="connsiteY5" fmla="*/ 1465296 h 2966682"/>
                <a:gd name="connsiteX6" fmla="*/ 8168119 w 8168953"/>
                <a:gd name="connsiteY6" fmla="*/ 7337 h 2966682"/>
                <a:gd name="connsiteX0" fmla="*/ 8168119 w 8168953"/>
                <a:gd name="connsiteY0" fmla="*/ 7337 h 3100377"/>
                <a:gd name="connsiteX1" fmla="*/ 8168953 w 8168953"/>
                <a:gd name="connsiteY1" fmla="*/ 1636654 h 3100377"/>
                <a:gd name="connsiteX2" fmla="*/ 4118520 w 8168953"/>
                <a:gd name="connsiteY2" fmla="*/ 3099826 h 3100377"/>
                <a:gd name="connsiteX3" fmla="*/ 0 w 8168953"/>
                <a:gd name="connsiteY3" fmla="*/ 1527651 h 3100377"/>
                <a:gd name="connsiteX4" fmla="*/ 2721 w 8168953"/>
                <a:gd name="connsiteY4" fmla="*/ 0 h 3100377"/>
                <a:gd name="connsiteX5" fmla="*/ 4074472 w 8168953"/>
                <a:gd name="connsiteY5" fmla="*/ 1465296 h 3100377"/>
                <a:gd name="connsiteX6" fmla="*/ 8168119 w 8168953"/>
                <a:gd name="connsiteY6" fmla="*/ 7337 h 3100377"/>
                <a:gd name="connsiteX0" fmla="*/ 8168119 w 8168953"/>
                <a:gd name="connsiteY0" fmla="*/ 7337 h 3100429"/>
                <a:gd name="connsiteX1" fmla="*/ 8168953 w 8168953"/>
                <a:gd name="connsiteY1" fmla="*/ 1636654 h 3100429"/>
                <a:gd name="connsiteX2" fmla="*/ 4118520 w 8168953"/>
                <a:gd name="connsiteY2" fmla="*/ 3099826 h 3100429"/>
                <a:gd name="connsiteX3" fmla="*/ 0 w 8168953"/>
                <a:gd name="connsiteY3" fmla="*/ 1527651 h 3100429"/>
                <a:gd name="connsiteX4" fmla="*/ 2721 w 8168953"/>
                <a:gd name="connsiteY4" fmla="*/ 0 h 3100429"/>
                <a:gd name="connsiteX5" fmla="*/ 4074472 w 8168953"/>
                <a:gd name="connsiteY5" fmla="*/ 1465296 h 3100429"/>
                <a:gd name="connsiteX6" fmla="*/ 8168119 w 8168953"/>
                <a:gd name="connsiteY6" fmla="*/ 7337 h 3100429"/>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72202 w 8166683"/>
                <a:gd name="connsiteY5" fmla="*/ 1465296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 name="connsiteX0" fmla="*/ 8165849 w 8166683"/>
                <a:gd name="connsiteY0" fmla="*/ 7337 h 3099826"/>
                <a:gd name="connsiteX1" fmla="*/ 8166683 w 8166683"/>
                <a:gd name="connsiteY1" fmla="*/ 1636654 h 3099826"/>
                <a:gd name="connsiteX2" fmla="*/ 4116250 w 8166683"/>
                <a:gd name="connsiteY2" fmla="*/ 3099826 h 3099826"/>
                <a:gd name="connsiteX3" fmla="*/ 8764 w 8166683"/>
                <a:gd name="connsiteY3" fmla="*/ 1634789 h 3099826"/>
                <a:gd name="connsiteX4" fmla="*/ 451 w 8166683"/>
                <a:gd name="connsiteY4" fmla="*/ 0 h 3099826"/>
                <a:gd name="connsiteX5" fmla="*/ 4061168 w 8166683"/>
                <a:gd name="connsiteY5" fmla="*/ 1438511 h 3099826"/>
                <a:gd name="connsiteX6" fmla="*/ 8165849 w 8166683"/>
                <a:gd name="connsiteY6" fmla="*/ 7337 h 30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6683" h="3099826">
                  <a:moveTo>
                    <a:pt x="8165849" y="7337"/>
                  </a:moveTo>
                  <a:lnTo>
                    <a:pt x="8166683" y="1636654"/>
                  </a:lnTo>
                  <a:cubicBezTo>
                    <a:pt x="7917761" y="2728489"/>
                    <a:pt x="5475903" y="3100137"/>
                    <a:pt x="4116250" y="3099826"/>
                  </a:cubicBezTo>
                  <a:cubicBezTo>
                    <a:pt x="2756597" y="3099515"/>
                    <a:pt x="245424" y="2744647"/>
                    <a:pt x="8764" y="1634789"/>
                  </a:cubicBezTo>
                  <a:cubicBezTo>
                    <a:pt x="11928" y="1215900"/>
                    <a:pt x="-2713" y="418889"/>
                    <a:pt x="451" y="0"/>
                  </a:cubicBezTo>
                  <a:cubicBezTo>
                    <a:pt x="385485" y="953840"/>
                    <a:pt x="2700268" y="1437288"/>
                    <a:pt x="4061168" y="1438511"/>
                  </a:cubicBezTo>
                  <a:cubicBezTo>
                    <a:pt x="5422068" y="1439734"/>
                    <a:pt x="7793228" y="1089449"/>
                    <a:pt x="8165849" y="7337"/>
                  </a:cubicBezTo>
                  <a:close/>
                </a:path>
              </a:pathLst>
            </a:custGeom>
            <a:gradFill>
              <a:gsLst>
                <a:gs pos="0">
                  <a:srgbClr val="B8C2C9"/>
                </a:gs>
                <a:gs pos="21000">
                  <a:schemeClr val="bg1"/>
                </a:gs>
                <a:gs pos="60000">
                  <a:srgbClr val="D6DCE0"/>
                </a:gs>
                <a:gs pos="100000">
                  <a:srgbClr val="B8C2C9"/>
                </a:gs>
              </a:gsLst>
              <a:lin ang="0" scaled="0"/>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43" name="Oval 242">
              <a:extLst>
                <a:ext uri="{FF2B5EF4-FFF2-40B4-BE49-F238E27FC236}">
                  <a16:creationId xmlns:a16="http://schemas.microsoft.com/office/drawing/2014/main" id="{5F5B546A-49AB-9042-B43E-5F11C688F25E}"/>
                </a:ext>
              </a:extLst>
            </p:cNvPr>
            <p:cNvSpPr/>
            <p:nvPr/>
          </p:nvSpPr>
          <p:spPr>
            <a:xfrm>
              <a:off x="7494729" y="2774731"/>
              <a:ext cx="1480163" cy="579140"/>
            </a:xfrm>
            <a:prstGeom prst="ellipse">
              <a:avLst/>
            </a:prstGeom>
            <a:solidFill>
              <a:srgbClr val="B8C2C9"/>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nvGrpSpPr>
            <p:cNvPr id="244" name="Group 243">
              <a:extLst>
                <a:ext uri="{FF2B5EF4-FFF2-40B4-BE49-F238E27FC236}">
                  <a16:creationId xmlns:a16="http://schemas.microsoft.com/office/drawing/2014/main" id="{E8DF2468-3557-AD4F-8E6A-2FD993E8CF5C}"/>
                </a:ext>
              </a:extLst>
            </p:cNvPr>
            <p:cNvGrpSpPr/>
            <p:nvPr/>
          </p:nvGrpSpPr>
          <p:grpSpPr>
            <a:xfrm>
              <a:off x="7713663" y="2848339"/>
              <a:ext cx="1042107" cy="425543"/>
              <a:chOff x="7786941" y="2884917"/>
              <a:chExt cx="897649" cy="353919"/>
            </a:xfrm>
          </p:grpSpPr>
          <p:sp>
            <p:nvSpPr>
              <p:cNvPr id="245" name="Freeform 244">
                <a:extLst>
                  <a:ext uri="{FF2B5EF4-FFF2-40B4-BE49-F238E27FC236}">
                    <a16:creationId xmlns:a16="http://schemas.microsoft.com/office/drawing/2014/main" id="{9E3ADAA4-12C2-404E-917C-5A2F54CCDF6B}"/>
                  </a:ext>
                </a:extLst>
              </p:cNvPr>
              <p:cNvSpPr/>
              <p:nvPr/>
            </p:nvSpPr>
            <p:spPr>
              <a:xfrm>
                <a:off x="7811770" y="2884917"/>
                <a:ext cx="849158" cy="198115"/>
              </a:xfrm>
              <a:custGeom>
                <a:avLst/>
                <a:gdLst>
                  <a:gd name="connsiteX0" fmla="*/ 3725333 w 4588933"/>
                  <a:gd name="connsiteY0" fmla="*/ 0 h 1049866"/>
                  <a:gd name="connsiteX1" fmla="*/ 4588933 w 4588933"/>
                  <a:gd name="connsiteY1" fmla="*/ 270933 h 1049866"/>
                  <a:gd name="connsiteX2" fmla="*/ 3962400 w 4588933"/>
                  <a:gd name="connsiteY2" fmla="*/ 541866 h 1049866"/>
                  <a:gd name="connsiteX3" fmla="*/ 3742267 w 4588933"/>
                  <a:gd name="connsiteY3" fmla="*/ 457200 h 1049866"/>
                  <a:gd name="connsiteX4" fmla="*/ 2269067 w 4588933"/>
                  <a:gd name="connsiteY4" fmla="*/ 1049866 h 1049866"/>
                  <a:gd name="connsiteX5" fmla="*/ 880533 w 4588933"/>
                  <a:gd name="connsiteY5" fmla="*/ 457200 h 1049866"/>
                  <a:gd name="connsiteX6" fmla="*/ 592667 w 4588933"/>
                  <a:gd name="connsiteY6" fmla="*/ 541866 h 1049866"/>
                  <a:gd name="connsiteX7" fmla="*/ 0 w 4588933"/>
                  <a:gd name="connsiteY7" fmla="*/ 254000 h 1049866"/>
                  <a:gd name="connsiteX8" fmla="*/ 880533 w 4588933"/>
                  <a:gd name="connsiteY8" fmla="*/ 16933 h 1049866"/>
                  <a:gd name="connsiteX9" fmla="*/ 2302933 w 4588933"/>
                  <a:gd name="connsiteY9" fmla="*/ 626533 h 1049866"/>
                  <a:gd name="connsiteX10" fmla="*/ 3725333 w 4588933"/>
                  <a:gd name="connsiteY10" fmla="*/ 0 h 1049866"/>
                  <a:gd name="connsiteX0" fmla="*/ 3725333 w 4641485"/>
                  <a:gd name="connsiteY0" fmla="*/ 0 h 1049866"/>
                  <a:gd name="connsiteX1" fmla="*/ 4641485 w 4641485"/>
                  <a:gd name="connsiteY1" fmla="*/ 239402 h 1049866"/>
                  <a:gd name="connsiteX2" fmla="*/ 3962400 w 4641485"/>
                  <a:gd name="connsiteY2" fmla="*/ 541866 h 1049866"/>
                  <a:gd name="connsiteX3" fmla="*/ 3742267 w 4641485"/>
                  <a:gd name="connsiteY3" fmla="*/ 457200 h 1049866"/>
                  <a:gd name="connsiteX4" fmla="*/ 2269067 w 4641485"/>
                  <a:gd name="connsiteY4" fmla="*/ 1049866 h 1049866"/>
                  <a:gd name="connsiteX5" fmla="*/ 880533 w 4641485"/>
                  <a:gd name="connsiteY5" fmla="*/ 457200 h 1049866"/>
                  <a:gd name="connsiteX6" fmla="*/ 592667 w 4641485"/>
                  <a:gd name="connsiteY6" fmla="*/ 541866 h 1049866"/>
                  <a:gd name="connsiteX7" fmla="*/ 0 w 4641485"/>
                  <a:gd name="connsiteY7" fmla="*/ 254000 h 1049866"/>
                  <a:gd name="connsiteX8" fmla="*/ 880533 w 4641485"/>
                  <a:gd name="connsiteY8" fmla="*/ 16933 h 1049866"/>
                  <a:gd name="connsiteX9" fmla="*/ 2302933 w 4641485"/>
                  <a:gd name="connsiteY9" fmla="*/ 626533 h 1049866"/>
                  <a:gd name="connsiteX10" fmla="*/ 3725333 w 4641485"/>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73798 w 4673016"/>
                  <a:gd name="connsiteY3" fmla="*/ 45720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84308 w 4673016"/>
                  <a:gd name="connsiteY3" fmla="*/ 404648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34464 w 4673016"/>
                  <a:gd name="connsiteY9" fmla="*/ 62653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32979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794818 w 4673016"/>
                  <a:gd name="connsiteY3" fmla="*/ 436179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 name="connsiteX0" fmla="*/ 3756864 w 4673016"/>
                  <a:gd name="connsiteY0" fmla="*/ 0 h 1049866"/>
                  <a:gd name="connsiteX1" fmla="*/ 4673016 w 4673016"/>
                  <a:gd name="connsiteY1" fmla="*/ 239402 h 1049866"/>
                  <a:gd name="connsiteX2" fmla="*/ 3993931 w 4673016"/>
                  <a:gd name="connsiteY2" fmla="*/ 541866 h 1049866"/>
                  <a:gd name="connsiteX3" fmla="*/ 3815839 w 4673016"/>
                  <a:gd name="connsiteY3" fmla="*/ 467710 h 1049866"/>
                  <a:gd name="connsiteX4" fmla="*/ 2300598 w 4673016"/>
                  <a:gd name="connsiteY4" fmla="*/ 1049866 h 1049866"/>
                  <a:gd name="connsiteX5" fmla="*/ 912064 w 4673016"/>
                  <a:gd name="connsiteY5" fmla="*/ 457200 h 1049866"/>
                  <a:gd name="connsiteX6" fmla="*/ 624198 w 4673016"/>
                  <a:gd name="connsiteY6" fmla="*/ 541866 h 1049866"/>
                  <a:gd name="connsiteX7" fmla="*/ 0 w 4673016"/>
                  <a:gd name="connsiteY7" fmla="*/ 275021 h 1049866"/>
                  <a:gd name="connsiteX8" fmla="*/ 912064 w 4673016"/>
                  <a:gd name="connsiteY8" fmla="*/ 16933 h 1049866"/>
                  <a:gd name="connsiteX9" fmla="*/ 2323954 w 4673016"/>
                  <a:gd name="connsiteY9" fmla="*/ 616023 h 1049866"/>
                  <a:gd name="connsiteX10" fmla="*/ 3756864 w 4673016"/>
                  <a:gd name="connsiteY10" fmla="*/ 0 h 104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3016" h="1049866">
                    <a:moveTo>
                      <a:pt x="3756864" y="0"/>
                    </a:moveTo>
                    <a:lnTo>
                      <a:pt x="4673016" y="239402"/>
                    </a:lnTo>
                    <a:lnTo>
                      <a:pt x="3993931" y="541866"/>
                    </a:lnTo>
                    <a:lnTo>
                      <a:pt x="3815839" y="467710"/>
                    </a:lnTo>
                    <a:lnTo>
                      <a:pt x="2300598" y="1049866"/>
                    </a:lnTo>
                    <a:lnTo>
                      <a:pt x="912064" y="457200"/>
                    </a:lnTo>
                    <a:lnTo>
                      <a:pt x="624198" y="541866"/>
                    </a:lnTo>
                    <a:lnTo>
                      <a:pt x="0" y="275021"/>
                    </a:lnTo>
                    <a:lnTo>
                      <a:pt x="912064" y="16933"/>
                    </a:lnTo>
                    <a:lnTo>
                      <a:pt x="2323954" y="616023"/>
                    </a:lnTo>
                    <a:lnTo>
                      <a:pt x="3756864"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6" name="Freeform 245">
                <a:extLst>
                  <a:ext uri="{FF2B5EF4-FFF2-40B4-BE49-F238E27FC236}">
                    <a16:creationId xmlns:a16="http://schemas.microsoft.com/office/drawing/2014/main" id="{7A728ED3-C05E-B44A-9C86-A753D22F76A6}"/>
                  </a:ext>
                </a:extLst>
              </p:cNvPr>
              <p:cNvSpPr/>
              <p:nvPr/>
            </p:nvSpPr>
            <p:spPr>
              <a:xfrm>
                <a:off x="8367548" y="3054383"/>
                <a:ext cx="317042" cy="170569"/>
              </a:xfrm>
              <a:custGeom>
                <a:avLst/>
                <a:gdLst>
                  <a:gd name="connsiteX0" fmla="*/ 21021 w 1744718"/>
                  <a:gd name="connsiteY0" fmla="*/ 0 h 903890"/>
                  <a:gd name="connsiteX1" fmla="*/ 1744718 w 1744718"/>
                  <a:gd name="connsiteY1" fmla="*/ 693683 h 903890"/>
                  <a:gd name="connsiteX2" fmla="*/ 1145628 w 1744718"/>
                  <a:gd name="connsiteY2" fmla="*/ 903890 h 903890"/>
                  <a:gd name="connsiteX3" fmla="*/ 0 w 1744718"/>
                  <a:gd name="connsiteY3" fmla="*/ 451945 h 903890"/>
                  <a:gd name="connsiteX4" fmla="*/ 21021 w 1744718"/>
                  <a:gd name="connsiteY4" fmla="*/ 0 h 90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718" h="903890">
                    <a:moveTo>
                      <a:pt x="21021" y="0"/>
                    </a:moveTo>
                    <a:lnTo>
                      <a:pt x="1744718" y="693683"/>
                    </a:lnTo>
                    <a:lnTo>
                      <a:pt x="1145628" y="903890"/>
                    </a:lnTo>
                    <a:lnTo>
                      <a:pt x="0" y="451945"/>
                    </a:lnTo>
                    <a:lnTo>
                      <a:pt x="21021" y="0"/>
                    </a:lnTo>
                    <a:close/>
                  </a:path>
                </a:pathLst>
              </a:custGeom>
              <a:solidFill>
                <a:srgbClr val="0000A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7" name="Freeform 246">
                <a:extLst>
                  <a:ext uri="{FF2B5EF4-FFF2-40B4-BE49-F238E27FC236}">
                    <a16:creationId xmlns:a16="http://schemas.microsoft.com/office/drawing/2014/main" id="{63D4F443-59AA-0D4F-BA7D-32F6068E7994}"/>
                  </a:ext>
                </a:extLst>
              </p:cNvPr>
              <p:cNvSpPr/>
              <p:nvPr/>
            </p:nvSpPr>
            <p:spPr>
              <a:xfrm>
                <a:off x="7786941" y="3054383"/>
                <a:ext cx="311312" cy="168585"/>
              </a:xfrm>
              <a:custGeom>
                <a:avLst/>
                <a:gdLst>
                  <a:gd name="connsiteX0" fmla="*/ 1702676 w 1713187"/>
                  <a:gd name="connsiteY0" fmla="*/ 0 h 893380"/>
                  <a:gd name="connsiteX1" fmla="*/ 1713187 w 1713187"/>
                  <a:gd name="connsiteY1" fmla="*/ 472966 h 893380"/>
                  <a:gd name="connsiteX2" fmla="*/ 578069 w 1713187"/>
                  <a:gd name="connsiteY2" fmla="*/ 893380 h 893380"/>
                  <a:gd name="connsiteX3" fmla="*/ 0 w 1713187"/>
                  <a:gd name="connsiteY3" fmla="*/ 693683 h 893380"/>
                  <a:gd name="connsiteX4" fmla="*/ 1702676 w 1713187"/>
                  <a:gd name="connsiteY4" fmla="*/ 0 h 8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3187" h="893380">
                    <a:moveTo>
                      <a:pt x="1702676" y="0"/>
                    </a:moveTo>
                    <a:lnTo>
                      <a:pt x="1713187" y="472966"/>
                    </a:lnTo>
                    <a:lnTo>
                      <a:pt x="578069" y="893380"/>
                    </a:lnTo>
                    <a:lnTo>
                      <a:pt x="0" y="693683"/>
                    </a:lnTo>
                    <a:lnTo>
                      <a:pt x="1702676" y="0"/>
                    </a:lnTo>
                    <a:close/>
                  </a:path>
                </a:pathLst>
              </a:custGeom>
              <a:solidFill>
                <a:srgbClr val="0000A8"/>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8" name="Freeform 247">
                <a:extLst>
                  <a:ext uri="{FF2B5EF4-FFF2-40B4-BE49-F238E27FC236}">
                    <a16:creationId xmlns:a16="http://schemas.microsoft.com/office/drawing/2014/main" id="{205AEAD2-2A18-2D4A-91B3-368B52FA7C58}"/>
                  </a:ext>
                </a:extLst>
              </p:cNvPr>
              <p:cNvSpPr/>
              <p:nvPr/>
            </p:nvSpPr>
            <p:spPr>
              <a:xfrm>
                <a:off x="7895013" y="2971083"/>
                <a:ext cx="676892" cy="267753"/>
              </a:xfrm>
              <a:custGeom>
                <a:avLst/>
                <a:gdLst>
                  <a:gd name="connsiteX0" fmla="*/ 599089 w 4162096"/>
                  <a:gd name="connsiteY0" fmla="*/ 273269 h 1618593"/>
                  <a:gd name="connsiteX1" fmla="*/ 882869 w 4162096"/>
                  <a:gd name="connsiteY1" fmla="*/ 199697 h 1618593"/>
                  <a:gd name="connsiteX2" fmla="*/ 2312276 w 4162096"/>
                  <a:gd name="connsiteY2" fmla="*/ 798786 h 1618593"/>
                  <a:gd name="connsiteX3" fmla="*/ 3794234 w 4162096"/>
                  <a:gd name="connsiteY3" fmla="*/ 199697 h 1618593"/>
                  <a:gd name="connsiteX4" fmla="*/ 4014951 w 4162096"/>
                  <a:gd name="connsiteY4" fmla="*/ 273269 h 1618593"/>
                  <a:gd name="connsiteX5" fmla="*/ 3058510 w 4162096"/>
                  <a:gd name="connsiteY5" fmla="*/ 641131 h 1618593"/>
                  <a:gd name="connsiteX6" fmla="*/ 3026979 w 4162096"/>
                  <a:gd name="connsiteY6" fmla="*/ 1114097 h 1618593"/>
                  <a:gd name="connsiteX7" fmla="*/ 4162096 w 4162096"/>
                  <a:gd name="connsiteY7" fmla="*/ 1545021 h 1618593"/>
                  <a:gd name="connsiteX8" fmla="*/ 3878317 w 4162096"/>
                  <a:gd name="connsiteY8" fmla="*/ 1608083 h 1618593"/>
                  <a:gd name="connsiteX9" fmla="*/ 2301765 w 4162096"/>
                  <a:gd name="connsiteY9" fmla="*/ 945931 h 1618593"/>
                  <a:gd name="connsiteX10" fmla="*/ 693682 w 4162096"/>
                  <a:gd name="connsiteY10" fmla="*/ 1618593 h 1618593"/>
                  <a:gd name="connsiteX11" fmla="*/ 430924 w 4162096"/>
                  <a:gd name="connsiteY11" fmla="*/ 1524000 h 1618593"/>
                  <a:gd name="connsiteX12" fmla="*/ 1576551 w 4162096"/>
                  <a:gd name="connsiteY12" fmla="*/ 1082566 h 1618593"/>
                  <a:gd name="connsiteX13" fmla="*/ 1545020 w 4162096"/>
                  <a:gd name="connsiteY13" fmla="*/ 609600 h 1618593"/>
                  <a:gd name="connsiteX14" fmla="*/ 0 w 4162096"/>
                  <a:gd name="connsiteY14" fmla="*/ 0 h 1618593"/>
                  <a:gd name="connsiteX15" fmla="*/ 872358 w 4162096"/>
                  <a:gd name="connsiteY15" fmla="*/ 210207 h 1618593"/>
                  <a:gd name="connsiteX16" fmla="*/ 872358 w 4162096"/>
                  <a:gd name="connsiteY16" fmla="*/ 210207 h 1618593"/>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15" fmla="*/ 441434 w 3731172"/>
                  <a:gd name="connsiteY15"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441434 w 3731172"/>
                  <a:gd name="connsiteY14" fmla="*/ 10510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357351 w 3731172"/>
                  <a:gd name="connsiteY14" fmla="*/ 115613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0990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47144 w 3731172"/>
                  <a:gd name="connsiteY14" fmla="*/ 6306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14096 w 3731172"/>
                  <a:gd name="connsiteY13" fmla="*/ 420413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56137 w 3731172"/>
                  <a:gd name="connsiteY13" fmla="*/ 441434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882869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68165 w 3731172"/>
                  <a:gd name="connsiteY0" fmla="*/ 73572 h 1418896"/>
                  <a:gd name="connsiteX1" fmla="*/ 451945 w 3731172"/>
                  <a:gd name="connsiteY1" fmla="*/ 0 h 1418896"/>
                  <a:gd name="connsiteX2" fmla="*/ 1881352 w 3731172"/>
                  <a:gd name="connsiteY2" fmla="*/ 599089 h 1418896"/>
                  <a:gd name="connsiteX3" fmla="*/ 3363310 w 3731172"/>
                  <a:gd name="connsiteY3" fmla="*/ 0 h 1418896"/>
                  <a:gd name="connsiteX4" fmla="*/ 3584027 w 3731172"/>
                  <a:gd name="connsiteY4" fmla="*/ 73572 h 1418896"/>
                  <a:gd name="connsiteX5" fmla="*/ 2627586 w 3731172"/>
                  <a:gd name="connsiteY5" fmla="*/ 441434 h 1418896"/>
                  <a:gd name="connsiteX6" fmla="*/ 2596055 w 3731172"/>
                  <a:gd name="connsiteY6" fmla="*/ 914400 h 1418896"/>
                  <a:gd name="connsiteX7" fmla="*/ 3731172 w 3731172"/>
                  <a:gd name="connsiteY7" fmla="*/ 1345324 h 1418896"/>
                  <a:gd name="connsiteX8" fmla="*/ 3447393 w 3731172"/>
                  <a:gd name="connsiteY8" fmla="*/ 1408386 h 1418896"/>
                  <a:gd name="connsiteX9" fmla="*/ 1870841 w 3731172"/>
                  <a:gd name="connsiteY9" fmla="*/ 746234 h 1418896"/>
                  <a:gd name="connsiteX10" fmla="*/ 262758 w 3731172"/>
                  <a:gd name="connsiteY10" fmla="*/ 1418896 h 1418896"/>
                  <a:gd name="connsiteX11" fmla="*/ 0 w 3731172"/>
                  <a:gd name="connsiteY11" fmla="*/ 1324303 h 1418896"/>
                  <a:gd name="connsiteX12" fmla="*/ 1145627 w 3731172"/>
                  <a:gd name="connsiteY12" fmla="*/ 903890 h 1418896"/>
                  <a:gd name="connsiteX13" fmla="*/ 1145626 w 3731172"/>
                  <a:gd name="connsiteY13" fmla="*/ 451945 h 1418896"/>
                  <a:gd name="connsiteX14" fmla="*/ 189185 w 3731172"/>
                  <a:gd name="connsiteY14" fmla="*/ 84081 h 1418896"/>
                  <a:gd name="connsiteX15" fmla="*/ 168165 w 3731172"/>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575034 w 3710151"/>
                  <a:gd name="connsiteY6" fmla="*/ 91440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06565 w 3710151"/>
                  <a:gd name="connsiteY6" fmla="*/ 924910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06565 w 3710151"/>
                  <a:gd name="connsiteY5" fmla="*/ 441434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5151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60331 w 3710151"/>
                  <a:gd name="connsiteY2" fmla="*/ 599089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124605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12460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47144 w 3710151"/>
                  <a:gd name="connsiteY0" fmla="*/ 73572 h 1418896"/>
                  <a:gd name="connsiteX1" fmla="*/ 430924 w 3710151"/>
                  <a:gd name="connsiteY1" fmla="*/ 0 h 1418896"/>
                  <a:gd name="connsiteX2" fmla="*/ 1838028 w 3710151"/>
                  <a:gd name="connsiteY2" fmla="*/ 591655 h 1418896"/>
                  <a:gd name="connsiteX3" fmla="*/ 3342289 w 3710151"/>
                  <a:gd name="connsiteY3" fmla="*/ 0 h 1418896"/>
                  <a:gd name="connsiteX4" fmla="*/ 3563006 w 3710151"/>
                  <a:gd name="connsiteY4" fmla="*/ 73572 h 1418896"/>
                  <a:gd name="connsiteX5" fmla="*/ 2617717 w 3710151"/>
                  <a:gd name="connsiteY5" fmla="*/ 448868 h 1418896"/>
                  <a:gd name="connsiteX6" fmla="*/ 2610282 w 3710151"/>
                  <a:gd name="connsiteY6" fmla="*/ 902607 h 1418896"/>
                  <a:gd name="connsiteX7" fmla="*/ 3710151 w 3710151"/>
                  <a:gd name="connsiteY7" fmla="*/ 1345324 h 1418896"/>
                  <a:gd name="connsiteX8" fmla="*/ 3426372 w 3710151"/>
                  <a:gd name="connsiteY8" fmla="*/ 1408386 h 1418896"/>
                  <a:gd name="connsiteX9" fmla="*/ 1849820 w 3710151"/>
                  <a:gd name="connsiteY9" fmla="*/ 746234 h 1418896"/>
                  <a:gd name="connsiteX10" fmla="*/ 241737 w 3710151"/>
                  <a:gd name="connsiteY10" fmla="*/ 1418896 h 1418896"/>
                  <a:gd name="connsiteX11" fmla="*/ 0 w 3710151"/>
                  <a:gd name="connsiteY11" fmla="*/ 1334814 h 1418896"/>
                  <a:gd name="connsiteX12" fmla="*/ 1098586 w 3710151"/>
                  <a:gd name="connsiteY12" fmla="*/ 903890 h 1418896"/>
                  <a:gd name="connsiteX13" fmla="*/ 1087434 w 3710151"/>
                  <a:gd name="connsiteY13" fmla="*/ 451945 h 1418896"/>
                  <a:gd name="connsiteX14" fmla="*/ 168164 w 3710151"/>
                  <a:gd name="connsiteY14" fmla="*/ 84081 h 1418896"/>
                  <a:gd name="connsiteX15" fmla="*/ 147144 w 3710151"/>
                  <a:gd name="connsiteY15" fmla="*/ 73572 h 1418896"/>
                  <a:gd name="connsiteX0" fmla="*/ 162012 w 3725019"/>
                  <a:gd name="connsiteY0" fmla="*/ 73572 h 1418896"/>
                  <a:gd name="connsiteX1" fmla="*/ 445792 w 3725019"/>
                  <a:gd name="connsiteY1" fmla="*/ 0 h 1418896"/>
                  <a:gd name="connsiteX2" fmla="*/ 1852896 w 3725019"/>
                  <a:gd name="connsiteY2" fmla="*/ 591655 h 1418896"/>
                  <a:gd name="connsiteX3" fmla="*/ 3357157 w 3725019"/>
                  <a:gd name="connsiteY3" fmla="*/ 0 h 1418896"/>
                  <a:gd name="connsiteX4" fmla="*/ 3577874 w 3725019"/>
                  <a:gd name="connsiteY4" fmla="*/ 73572 h 1418896"/>
                  <a:gd name="connsiteX5" fmla="*/ 2632585 w 3725019"/>
                  <a:gd name="connsiteY5" fmla="*/ 448868 h 1418896"/>
                  <a:gd name="connsiteX6" fmla="*/ 2625150 w 3725019"/>
                  <a:gd name="connsiteY6" fmla="*/ 902607 h 1418896"/>
                  <a:gd name="connsiteX7" fmla="*/ 3725019 w 3725019"/>
                  <a:gd name="connsiteY7" fmla="*/ 1345324 h 1418896"/>
                  <a:gd name="connsiteX8" fmla="*/ 3441240 w 3725019"/>
                  <a:gd name="connsiteY8" fmla="*/ 1408386 h 1418896"/>
                  <a:gd name="connsiteX9" fmla="*/ 1864688 w 3725019"/>
                  <a:gd name="connsiteY9" fmla="*/ 746234 h 1418896"/>
                  <a:gd name="connsiteX10" fmla="*/ 256605 w 3725019"/>
                  <a:gd name="connsiteY10" fmla="*/ 1418896 h 1418896"/>
                  <a:gd name="connsiteX11" fmla="*/ 0 w 3725019"/>
                  <a:gd name="connsiteY11" fmla="*/ 1331097 h 1418896"/>
                  <a:gd name="connsiteX12" fmla="*/ 1113454 w 3725019"/>
                  <a:gd name="connsiteY12" fmla="*/ 903890 h 1418896"/>
                  <a:gd name="connsiteX13" fmla="*/ 1102302 w 3725019"/>
                  <a:gd name="connsiteY13" fmla="*/ 451945 h 1418896"/>
                  <a:gd name="connsiteX14" fmla="*/ 183032 w 3725019"/>
                  <a:gd name="connsiteY14" fmla="*/ 84081 h 1418896"/>
                  <a:gd name="connsiteX15" fmla="*/ 162012 w 3725019"/>
                  <a:gd name="connsiteY15" fmla="*/ 73572 h 141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019" h="1418896">
                    <a:moveTo>
                      <a:pt x="162012" y="73572"/>
                    </a:moveTo>
                    <a:lnTo>
                      <a:pt x="445792" y="0"/>
                    </a:lnTo>
                    <a:lnTo>
                      <a:pt x="1852896" y="591655"/>
                    </a:lnTo>
                    <a:lnTo>
                      <a:pt x="3357157" y="0"/>
                    </a:lnTo>
                    <a:lnTo>
                      <a:pt x="3577874" y="73572"/>
                    </a:lnTo>
                    <a:lnTo>
                      <a:pt x="2632585" y="448868"/>
                    </a:lnTo>
                    <a:lnTo>
                      <a:pt x="2625150" y="902607"/>
                    </a:lnTo>
                    <a:lnTo>
                      <a:pt x="3725019" y="1345324"/>
                    </a:lnTo>
                    <a:lnTo>
                      <a:pt x="3441240" y="1408386"/>
                    </a:lnTo>
                    <a:lnTo>
                      <a:pt x="1864688" y="746234"/>
                    </a:lnTo>
                    <a:lnTo>
                      <a:pt x="256605" y="1418896"/>
                    </a:lnTo>
                    <a:lnTo>
                      <a:pt x="0" y="1331097"/>
                    </a:lnTo>
                    <a:lnTo>
                      <a:pt x="1113454" y="903890"/>
                    </a:lnTo>
                    <a:cubicBezTo>
                      <a:pt x="1113454" y="760249"/>
                      <a:pt x="1102302" y="595586"/>
                      <a:pt x="1102302" y="451945"/>
                    </a:cubicBezTo>
                    <a:lnTo>
                      <a:pt x="183032" y="84081"/>
                    </a:lnTo>
                    <a:cubicBezTo>
                      <a:pt x="26317" y="21019"/>
                      <a:pt x="169019" y="77075"/>
                      <a:pt x="162012" y="73572"/>
                    </a:cubicBezTo>
                    <a:close/>
                  </a:path>
                </a:pathLst>
              </a:custGeom>
              <a:solidFill>
                <a:schemeClr val="accent1">
                  <a:lumMod val="60000"/>
                  <a:lumOff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49" name="Group 248">
            <a:extLst>
              <a:ext uri="{FF2B5EF4-FFF2-40B4-BE49-F238E27FC236}">
                <a16:creationId xmlns:a16="http://schemas.microsoft.com/office/drawing/2014/main" id="{931C36A9-E761-0148-9032-D81ACCB48A29}"/>
              </a:ext>
            </a:extLst>
          </p:cNvPr>
          <p:cNvGrpSpPr/>
          <p:nvPr/>
        </p:nvGrpSpPr>
        <p:grpSpPr>
          <a:xfrm>
            <a:off x="7439074" y="2356613"/>
            <a:ext cx="534987" cy="407988"/>
            <a:chOff x="7432700" y="2327293"/>
            <a:chExt cx="534987" cy="407988"/>
          </a:xfrm>
        </p:grpSpPr>
        <p:pic>
          <p:nvPicPr>
            <p:cNvPr id="250" name="Picture 1017" descr="antenna_stylized">
              <a:extLst>
                <a:ext uri="{FF2B5EF4-FFF2-40B4-BE49-F238E27FC236}">
                  <a16:creationId xmlns:a16="http://schemas.microsoft.com/office/drawing/2014/main" id="{A1B3AFF0-514E-1142-A2F6-8BE3FF21744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32700" y="2327293"/>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1" name="Picture 1018" descr="laptop_keyboard">
              <a:extLst>
                <a:ext uri="{FF2B5EF4-FFF2-40B4-BE49-F238E27FC236}">
                  <a16:creationId xmlns:a16="http://schemas.microsoft.com/office/drawing/2014/main" id="{F72A8B16-D68A-BE43-A9DC-2099F128817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109064" flipH="1">
              <a:off x="7458407" y="2575770"/>
              <a:ext cx="437221" cy="159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2" name="Freeform 1019">
              <a:extLst>
                <a:ext uri="{FF2B5EF4-FFF2-40B4-BE49-F238E27FC236}">
                  <a16:creationId xmlns:a16="http://schemas.microsoft.com/office/drawing/2014/main" id="{8BD550C1-DB66-1D43-B0FF-2194D6CE59D3}"/>
                </a:ext>
              </a:extLst>
            </p:cNvPr>
            <p:cNvSpPr>
              <a:spLocks/>
            </p:cNvSpPr>
            <p:nvPr/>
          </p:nvSpPr>
          <p:spPr bwMode="auto">
            <a:xfrm>
              <a:off x="7603304" y="2420984"/>
              <a:ext cx="351919" cy="208167"/>
            </a:xfrm>
            <a:custGeom>
              <a:avLst/>
              <a:gdLst>
                <a:gd name="T0" fmla="*/ 775798119 w 2982"/>
                <a:gd name="T1" fmla="*/ 0 h 2442"/>
                <a:gd name="T2" fmla="*/ 0 w 2982"/>
                <a:gd name="T3" fmla="*/ 211226083 h 2442"/>
                <a:gd name="T4" fmla="*/ 2147483646 w 2982"/>
                <a:gd name="T5" fmla="*/ 263880059 h 2442"/>
                <a:gd name="T6" fmla="*/ 2147483646 w 2982"/>
                <a:gd name="T7" fmla="*/ 52653891 h 2442"/>
                <a:gd name="T8" fmla="*/ 775798119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53" name="Picture 1020" descr="screen">
              <a:extLst>
                <a:ext uri="{FF2B5EF4-FFF2-40B4-BE49-F238E27FC236}">
                  <a16:creationId xmlns:a16="http://schemas.microsoft.com/office/drawing/2014/main" id="{5B7A4293-9090-2C47-A5F9-1484B3E8E43A}"/>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20637" y="2426338"/>
              <a:ext cx="319785" cy="189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4" name="Freeform 1021">
              <a:extLst>
                <a:ext uri="{FF2B5EF4-FFF2-40B4-BE49-F238E27FC236}">
                  <a16:creationId xmlns:a16="http://schemas.microsoft.com/office/drawing/2014/main" id="{66A9E8A3-089D-144F-8C74-780D0252320C}"/>
                </a:ext>
              </a:extLst>
            </p:cNvPr>
            <p:cNvSpPr>
              <a:spLocks/>
            </p:cNvSpPr>
            <p:nvPr/>
          </p:nvSpPr>
          <p:spPr bwMode="auto">
            <a:xfrm>
              <a:off x="7667378" y="2414843"/>
              <a:ext cx="298167" cy="38736"/>
            </a:xfrm>
            <a:custGeom>
              <a:avLst/>
              <a:gdLst>
                <a:gd name="T0" fmla="*/ 193616298 w 2528"/>
                <a:gd name="T1" fmla="*/ 0 h 455"/>
                <a:gd name="T2" fmla="*/ 2147483646 w 2528"/>
                <a:gd name="T3" fmla="*/ 52445139 h 455"/>
                <a:gd name="T4" fmla="*/ 2147483646 w 2528"/>
                <a:gd name="T5" fmla="*/ 52445139 h 455"/>
                <a:gd name="T6" fmla="*/ 0 w 2528"/>
                <a:gd name="T7" fmla="*/ 52445139 h 455"/>
                <a:gd name="T8" fmla="*/ 193616298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5" name="Freeform 1022">
              <a:extLst>
                <a:ext uri="{FF2B5EF4-FFF2-40B4-BE49-F238E27FC236}">
                  <a16:creationId xmlns:a16="http://schemas.microsoft.com/office/drawing/2014/main" id="{2DEB5F56-4F04-4A4C-B2A9-7F75D7610902}"/>
                </a:ext>
              </a:extLst>
            </p:cNvPr>
            <p:cNvSpPr>
              <a:spLocks/>
            </p:cNvSpPr>
            <p:nvPr/>
          </p:nvSpPr>
          <p:spPr bwMode="auto">
            <a:xfrm>
              <a:off x="7600188" y="2414528"/>
              <a:ext cx="82770" cy="161243"/>
            </a:xfrm>
            <a:custGeom>
              <a:avLst/>
              <a:gdLst>
                <a:gd name="T0" fmla="*/ 773664160 w 702"/>
                <a:gd name="T1" fmla="*/ 0 h 1893"/>
                <a:gd name="T2" fmla="*/ 0 w 702"/>
                <a:gd name="T3" fmla="*/ 210739916 h 1893"/>
                <a:gd name="T4" fmla="*/ 193416040 w 702"/>
                <a:gd name="T5" fmla="*/ 210739916 h 1893"/>
                <a:gd name="T6" fmla="*/ 967080200 w 702"/>
                <a:gd name="T7" fmla="*/ 52529017 h 1893"/>
                <a:gd name="T8" fmla="*/ 773664160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6" name="Freeform 1023">
              <a:extLst>
                <a:ext uri="{FF2B5EF4-FFF2-40B4-BE49-F238E27FC236}">
                  <a16:creationId xmlns:a16="http://schemas.microsoft.com/office/drawing/2014/main" id="{264AB736-6181-DD49-9CF8-34CDC3C98A87}"/>
                </a:ext>
              </a:extLst>
            </p:cNvPr>
            <p:cNvSpPr>
              <a:spLocks/>
            </p:cNvSpPr>
            <p:nvPr/>
          </p:nvSpPr>
          <p:spPr bwMode="auto">
            <a:xfrm>
              <a:off x="7874205" y="2443344"/>
              <a:ext cx="89197" cy="186122"/>
            </a:xfrm>
            <a:custGeom>
              <a:avLst/>
              <a:gdLst>
                <a:gd name="T0" fmla="*/ 969024527 w 756"/>
                <a:gd name="T1" fmla="*/ 0 h 2184"/>
                <a:gd name="T2" fmla="*/ 193802074 w 756"/>
                <a:gd name="T3" fmla="*/ 263660221 h 2184"/>
                <a:gd name="T4" fmla="*/ 0 w 756"/>
                <a:gd name="T5" fmla="*/ 263660221 h 2184"/>
                <a:gd name="T6" fmla="*/ 775222454 w 756"/>
                <a:gd name="T7" fmla="*/ 52610059 h 2184"/>
                <a:gd name="T8" fmla="*/ 969024527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7" name="Freeform 1024">
              <a:extLst>
                <a:ext uri="{FF2B5EF4-FFF2-40B4-BE49-F238E27FC236}">
                  <a16:creationId xmlns:a16="http://schemas.microsoft.com/office/drawing/2014/main" id="{B30F467B-7CAE-E14D-A3A5-8BE8EC571FCC}"/>
                </a:ext>
              </a:extLst>
            </p:cNvPr>
            <p:cNvSpPr>
              <a:spLocks/>
            </p:cNvSpPr>
            <p:nvPr/>
          </p:nvSpPr>
          <p:spPr bwMode="auto">
            <a:xfrm>
              <a:off x="7599214" y="2567582"/>
              <a:ext cx="327185" cy="62828"/>
            </a:xfrm>
            <a:custGeom>
              <a:avLst/>
              <a:gdLst>
                <a:gd name="T0" fmla="*/ 193829444 w 2773"/>
                <a:gd name="T1" fmla="*/ 0 h 738"/>
                <a:gd name="T2" fmla="*/ 0 w 2773"/>
                <a:gd name="T3" fmla="*/ 52443587 h 738"/>
                <a:gd name="T4" fmla="*/ 2147483646 w 2773"/>
                <a:gd name="T5" fmla="*/ 104894411 h 738"/>
                <a:gd name="T6" fmla="*/ 2147483646 w 2773"/>
                <a:gd name="T7" fmla="*/ 52443587 h 738"/>
                <a:gd name="T8" fmla="*/ 193829444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8" name="Freeform 1025">
              <a:extLst>
                <a:ext uri="{FF2B5EF4-FFF2-40B4-BE49-F238E27FC236}">
                  <a16:creationId xmlns:a16="http://schemas.microsoft.com/office/drawing/2014/main" id="{714DEECF-C2B9-3646-8D8C-520B14AFF2A3}"/>
                </a:ext>
              </a:extLst>
            </p:cNvPr>
            <p:cNvSpPr>
              <a:spLocks/>
            </p:cNvSpPr>
            <p:nvPr/>
          </p:nvSpPr>
          <p:spPr bwMode="auto">
            <a:xfrm>
              <a:off x="7884138" y="2444918"/>
              <a:ext cx="83549" cy="186909"/>
            </a:xfrm>
            <a:custGeom>
              <a:avLst/>
              <a:gdLst>
                <a:gd name="T0" fmla="*/ 2147483646 w 637"/>
                <a:gd name="T1" fmla="*/ 0 h 1659"/>
                <a:gd name="T2" fmla="*/ 2147483646 w 637"/>
                <a:gd name="T3" fmla="*/ 0 h 1659"/>
                <a:gd name="T4" fmla="*/ 295581541 w 637"/>
                <a:gd name="T5" fmla="*/ 2147483646 h 1659"/>
                <a:gd name="T6" fmla="*/ 0 w 637"/>
                <a:gd name="T7" fmla="*/ 2147483646 h 1659"/>
                <a:gd name="T8" fmla="*/ 214748364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59" name="Freeform 1026">
              <a:extLst>
                <a:ext uri="{FF2B5EF4-FFF2-40B4-BE49-F238E27FC236}">
                  <a16:creationId xmlns:a16="http://schemas.microsoft.com/office/drawing/2014/main" id="{434760BE-7A82-7348-8C26-8BB88B73F057}"/>
                </a:ext>
              </a:extLst>
            </p:cNvPr>
            <p:cNvSpPr>
              <a:spLocks/>
            </p:cNvSpPr>
            <p:nvPr/>
          </p:nvSpPr>
          <p:spPr bwMode="auto">
            <a:xfrm>
              <a:off x="7599603" y="2575928"/>
              <a:ext cx="290961" cy="62041"/>
            </a:xfrm>
            <a:custGeom>
              <a:avLst/>
              <a:gdLst>
                <a:gd name="T0" fmla="*/ 0 w 2216"/>
                <a:gd name="T1" fmla="*/ 0 h 550"/>
                <a:gd name="T2" fmla="*/ 296523134 w 2216"/>
                <a:gd name="T3" fmla="*/ 324379338 h 550"/>
                <a:gd name="T4" fmla="*/ 2147483646 w 2216"/>
                <a:gd name="T5" fmla="*/ 2147483646 h 550"/>
                <a:gd name="T6" fmla="*/ 2147483646 w 2216"/>
                <a:gd name="T7" fmla="*/ 2147483646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60" name="Group 1027">
              <a:extLst>
                <a:ext uri="{FF2B5EF4-FFF2-40B4-BE49-F238E27FC236}">
                  <a16:creationId xmlns:a16="http://schemas.microsoft.com/office/drawing/2014/main" id="{A3D737A2-33B2-B843-993D-3954163D2F8B}"/>
                </a:ext>
              </a:extLst>
            </p:cNvPr>
            <p:cNvGrpSpPr>
              <a:grpSpLocks/>
            </p:cNvGrpSpPr>
            <p:nvPr/>
          </p:nvGrpSpPr>
          <p:grpSpPr bwMode="auto">
            <a:xfrm>
              <a:off x="7594735" y="2642220"/>
              <a:ext cx="98740" cy="36846"/>
              <a:chOff x="1740" y="2642"/>
              <a:chExt cx="752" cy="327"/>
            </a:xfrm>
          </p:grpSpPr>
          <p:sp>
            <p:nvSpPr>
              <p:cNvPr id="267" name="Freeform 1028">
                <a:extLst>
                  <a:ext uri="{FF2B5EF4-FFF2-40B4-BE49-F238E27FC236}">
                    <a16:creationId xmlns:a16="http://schemas.microsoft.com/office/drawing/2014/main" id="{2B8D95DD-AA07-CA46-8938-5982463E0F58}"/>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Freeform 1029">
                <a:extLst>
                  <a:ext uri="{FF2B5EF4-FFF2-40B4-BE49-F238E27FC236}">
                    <a16:creationId xmlns:a16="http://schemas.microsoft.com/office/drawing/2014/main" id="{F36872DC-490B-E041-B789-63AE7E7ACD2E}"/>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9" name="Freeform 1030">
                <a:extLst>
                  <a:ext uri="{FF2B5EF4-FFF2-40B4-BE49-F238E27FC236}">
                    <a16:creationId xmlns:a16="http://schemas.microsoft.com/office/drawing/2014/main" id="{97C01B49-8BEB-1A42-A62D-556A20AEDCF4}"/>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0" name="Freeform 1031">
                <a:extLst>
                  <a:ext uri="{FF2B5EF4-FFF2-40B4-BE49-F238E27FC236}">
                    <a16:creationId xmlns:a16="http://schemas.microsoft.com/office/drawing/2014/main" id="{FDC4BA15-39D3-CD4E-97DA-6107F8C4DFF2}"/>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1" name="Freeform 1032">
                <a:extLst>
                  <a:ext uri="{FF2B5EF4-FFF2-40B4-BE49-F238E27FC236}">
                    <a16:creationId xmlns:a16="http://schemas.microsoft.com/office/drawing/2014/main" id="{B4ED9D93-7953-574C-B8DB-E31647E53850}"/>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2" name="Freeform 1033">
                <a:extLst>
                  <a:ext uri="{FF2B5EF4-FFF2-40B4-BE49-F238E27FC236}">
                    <a16:creationId xmlns:a16="http://schemas.microsoft.com/office/drawing/2014/main" id="{9040F4DE-59D9-0446-9953-D7CF4E6052CB}"/>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61" name="Freeform 1034">
              <a:extLst>
                <a:ext uri="{FF2B5EF4-FFF2-40B4-BE49-F238E27FC236}">
                  <a16:creationId xmlns:a16="http://schemas.microsoft.com/office/drawing/2014/main" id="{2C7F706E-3A83-E04B-96B6-0DFA0DD19559}"/>
                </a:ext>
              </a:extLst>
            </p:cNvPr>
            <p:cNvSpPr>
              <a:spLocks/>
            </p:cNvSpPr>
            <p:nvPr/>
          </p:nvSpPr>
          <p:spPr bwMode="auto">
            <a:xfrm>
              <a:off x="7763780" y="2647731"/>
              <a:ext cx="119578" cy="80936"/>
            </a:xfrm>
            <a:custGeom>
              <a:avLst/>
              <a:gdLst>
                <a:gd name="T0" fmla="*/ 213221464 w 990"/>
                <a:gd name="T1" fmla="*/ 1090686587 h 792"/>
                <a:gd name="T2" fmla="*/ 1915477586 w 990"/>
                <a:gd name="T3" fmla="*/ 0 h 792"/>
                <a:gd name="T4" fmla="*/ 1915477586 w 990"/>
                <a:gd name="T5" fmla="*/ 108859840 h 792"/>
                <a:gd name="T6" fmla="*/ 0 w 990"/>
                <a:gd name="T7" fmla="*/ 1090686587 h 792"/>
                <a:gd name="T8" fmla="*/ 213221464 w 990"/>
                <a:gd name="T9" fmla="*/ 1090686587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2" name="Freeform 1035">
              <a:extLst>
                <a:ext uri="{FF2B5EF4-FFF2-40B4-BE49-F238E27FC236}">
                  <a16:creationId xmlns:a16="http://schemas.microsoft.com/office/drawing/2014/main" id="{60E14294-2508-FB4A-AE0F-000AF5BCFC85}"/>
                </a:ext>
              </a:extLst>
            </p:cNvPr>
            <p:cNvSpPr>
              <a:spLocks/>
            </p:cNvSpPr>
            <p:nvPr/>
          </p:nvSpPr>
          <p:spPr bwMode="auto">
            <a:xfrm>
              <a:off x="7458602" y="2654187"/>
              <a:ext cx="305957" cy="73850"/>
            </a:xfrm>
            <a:custGeom>
              <a:avLst/>
              <a:gdLst>
                <a:gd name="T0" fmla="*/ 213486572 w 2532"/>
                <a:gd name="T1" fmla="*/ 0 h 723"/>
                <a:gd name="T2" fmla="*/ 213486572 w 2532"/>
                <a:gd name="T3" fmla="*/ 0 h 723"/>
                <a:gd name="T4" fmla="*/ 2147483646 w 2532"/>
                <a:gd name="T5" fmla="*/ 979380008 h 723"/>
                <a:gd name="T6" fmla="*/ 2147483646 w 2532"/>
                <a:gd name="T7" fmla="*/ 1088085165 h 723"/>
                <a:gd name="T8" fmla="*/ 0 w 2532"/>
                <a:gd name="T9" fmla="*/ 108705259 h 723"/>
                <a:gd name="T10" fmla="*/ 21348657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3" name="Freeform 1036">
              <a:extLst>
                <a:ext uri="{FF2B5EF4-FFF2-40B4-BE49-F238E27FC236}">
                  <a16:creationId xmlns:a16="http://schemas.microsoft.com/office/drawing/2014/main" id="{6816A6AE-0883-4D48-8DF3-05A4914E713B}"/>
                </a:ext>
              </a:extLst>
            </p:cNvPr>
            <p:cNvSpPr>
              <a:spLocks/>
            </p:cNvSpPr>
            <p:nvPr/>
          </p:nvSpPr>
          <p:spPr bwMode="auto">
            <a:xfrm>
              <a:off x="7458797" y="2640645"/>
              <a:ext cx="3311" cy="14959"/>
            </a:xfrm>
            <a:custGeom>
              <a:avLst/>
              <a:gdLst>
                <a:gd name="T0" fmla="*/ 262278191 w 26"/>
                <a:gd name="T1" fmla="*/ 107489981 h 147"/>
                <a:gd name="T2" fmla="*/ 262278191 w 26"/>
                <a:gd name="T3" fmla="*/ 214969480 h 147"/>
                <a:gd name="T4" fmla="*/ 0 w 26"/>
                <a:gd name="T5" fmla="*/ 214969480 h 147"/>
                <a:gd name="T6" fmla="*/ 262278191 w 26"/>
                <a:gd name="T7" fmla="*/ 0 h 147"/>
                <a:gd name="T8" fmla="*/ 262278191 w 26"/>
                <a:gd name="T9" fmla="*/ 10748998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4" name="Freeform 1037">
              <a:extLst>
                <a:ext uri="{FF2B5EF4-FFF2-40B4-BE49-F238E27FC236}">
                  <a16:creationId xmlns:a16="http://schemas.microsoft.com/office/drawing/2014/main" id="{0C4F2B5B-D9EF-F242-A282-CB6CB4D90EE9}"/>
                </a:ext>
              </a:extLst>
            </p:cNvPr>
            <p:cNvSpPr>
              <a:spLocks/>
            </p:cNvSpPr>
            <p:nvPr/>
          </p:nvSpPr>
          <p:spPr bwMode="auto">
            <a:xfrm>
              <a:off x="7458992" y="2579707"/>
              <a:ext cx="142170" cy="61883"/>
            </a:xfrm>
            <a:custGeom>
              <a:avLst/>
              <a:gdLst>
                <a:gd name="T0" fmla="*/ 2136125890 w 1176"/>
                <a:gd name="T1" fmla="*/ 0 h 606"/>
                <a:gd name="T2" fmla="*/ 0 w 1176"/>
                <a:gd name="T3" fmla="*/ 870000945 h 606"/>
                <a:gd name="T4" fmla="*/ 213789467 w 1176"/>
                <a:gd name="T5" fmla="*/ 870000945 h 606"/>
                <a:gd name="T6" fmla="*/ 2136125890 w 1176"/>
                <a:gd name="T7" fmla="*/ 108617123 h 606"/>
                <a:gd name="T8" fmla="*/ 2136125890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5" name="Freeform 1038">
              <a:extLst>
                <a:ext uri="{FF2B5EF4-FFF2-40B4-BE49-F238E27FC236}">
                  <a16:creationId xmlns:a16="http://schemas.microsoft.com/office/drawing/2014/main" id="{CA94116C-A643-F041-BE08-F16F1FF3EF9E}"/>
                </a:ext>
              </a:extLst>
            </p:cNvPr>
            <p:cNvSpPr>
              <a:spLocks/>
            </p:cNvSpPr>
            <p:nvPr/>
          </p:nvSpPr>
          <p:spPr bwMode="auto">
            <a:xfrm>
              <a:off x="7468535" y="2643795"/>
              <a:ext cx="290182" cy="71016"/>
            </a:xfrm>
            <a:custGeom>
              <a:avLst/>
              <a:gdLst>
                <a:gd name="T0" fmla="*/ 173112702 w 2532"/>
                <a:gd name="T1" fmla="*/ 0 h 723"/>
                <a:gd name="T2" fmla="*/ 173112702 w 2532"/>
                <a:gd name="T3" fmla="*/ 0 h 723"/>
                <a:gd name="T4" fmla="*/ 2069773885 w 2532"/>
                <a:gd name="T5" fmla="*/ 558173482 h 723"/>
                <a:gd name="T6" fmla="*/ 2069773885 w 2532"/>
                <a:gd name="T7" fmla="*/ 558173482 h 723"/>
                <a:gd name="T8" fmla="*/ 0 w 2532"/>
                <a:gd name="T9" fmla="*/ 92871346 h 723"/>
                <a:gd name="T10" fmla="*/ 173112702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Freeform 1039">
              <a:extLst>
                <a:ext uri="{FF2B5EF4-FFF2-40B4-BE49-F238E27FC236}">
                  <a16:creationId xmlns:a16="http://schemas.microsoft.com/office/drawing/2014/main" id="{EBBEB869-CEFF-3B4D-8790-DF10B6E9EDC0}"/>
                </a:ext>
              </a:extLst>
            </p:cNvPr>
            <p:cNvSpPr>
              <a:spLocks/>
            </p:cNvSpPr>
            <p:nvPr/>
          </p:nvSpPr>
          <p:spPr bwMode="auto">
            <a:xfrm flipV="1">
              <a:off x="7758327" y="2638756"/>
              <a:ext cx="118410" cy="73535"/>
            </a:xfrm>
            <a:custGeom>
              <a:avLst/>
              <a:gdLst>
                <a:gd name="T0" fmla="*/ 0 w 2532"/>
                <a:gd name="T1" fmla="*/ 0 h 723"/>
                <a:gd name="T2" fmla="*/ 0 w 2532"/>
                <a:gd name="T3" fmla="*/ 0 h 723"/>
                <a:gd name="T4" fmla="*/ 0 w 2532"/>
                <a:gd name="T5" fmla="*/ 962694895 h 723"/>
                <a:gd name="T6" fmla="*/ 0 w 2532"/>
                <a:gd name="T7" fmla="*/ 962694895 h 723"/>
                <a:gd name="T8" fmla="*/ 0 w 2532"/>
                <a:gd name="T9" fmla="*/ 107314314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3" name="Group 272">
            <a:extLst>
              <a:ext uri="{FF2B5EF4-FFF2-40B4-BE49-F238E27FC236}">
                <a16:creationId xmlns:a16="http://schemas.microsoft.com/office/drawing/2014/main" id="{7BE84195-0460-B24A-9BFA-64009B70F0D4}"/>
              </a:ext>
            </a:extLst>
          </p:cNvPr>
          <p:cNvGrpSpPr/>
          <p:nvPr/>
        </p:nvGrpSpPr>
        <p:grpSpPr>
          <a:xfrm>
            <a:off x="8637781" y="2319727"/>
            <a:ext cx="530702" cy="478009"/>
            <a:chOff x="8631407" y="2290407"/>
            <a:chExt cx="530702" cy="478009"/>
          </a:xfrm>
        </p:grpSpPr>
        <p:pic>
          <p:nvPicPr>
            <p:cNvPr id="274" name="Picture 568" descr="light2.png">
              <a:extLst>
                <a:ext uri="{FF2B5EF4-FFF2-40B4-BE49-F238E27FC236}">
                  <a16:creationId xmlns:a16="http://schemas.microsoft.com/office/drawing/2014/main" id="{9C2ABCA4-2AB6-604A-BAF1-3DCCB40F3CF6}"/>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flipH="1">
              <a:off x="8825293" y="2362969"/>
              <a:ext cx="92772" cy="405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5" name="Picture 1017" descr="antenna_stylized">
              <a:extLst>
                <a:ext uri="{FF2B5EF4-FFF2-40B4-BE49-F238E27FC236}">
                  <a16:creationId xmlns:a16="http://schemas.microsoft.com/office/drawing/2014/main" id="{650AA1D1-0ECD-3E4A-81DB-CC97A96B57C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631407" y="2290407"/>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6" name="Group 275">
            <a:extLst>
              <a:ext uri="{FF2B5EF4-FFF2-40B4-BE49-F238E27FC236}">
                <a16:creationId xmlns:a16="http://schemas.microsoft.com/office/drawing/2014/main" id="{EFF79B51-BA03-584F-A0CE-2E5C3CDBD9C8}"/>
              </a:ext>
            </a:extLst>
          </p:cNvPr>
          <p:cNvGrpSpPr/>
          <p:nvPr/>
        </p:nvGrpSpPr>
        <p:grpSpPr>
          <a:xfrm>
            <a:off x="8499539" y="2059124"/>
            <a:ext cx="849312" cy="226109"/>
            <a:chOff x="8493165" y="2029804"/>
            <a:chExt cx="849312" cy="226109"/>
          </a:xfrm>
        </p:grpSpPr>
        <p:pic>
          <p:nvPicPr>
            <p:cNvPr id="277" name="Picture 603" descr="car_icon_small">
              <a:extLst>
                <a:ext uri="{FF2B5EF4-FFF2-40B4-BE49-F238E27FC236}">
                  <a16:creationId xmlns:a16="http://schemas.microsoft.com/office/drawing/2014/main" id="{A16178BF-CE10-DF42-8C1F-E2AAFB94BBE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493165" y="2087638"/>
              <a:ext cx="8493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8" name="Picture 1017" descr="antenna_stylized">
              <a:extLst>
                <a:ext uri="{FF2B5EF4-FFF2-40B4-BE49-F238E27FC236}">
                  <a16:creationId xmlns:a16="http://schemas.microsoft.com/office/drawing/2014/main" id="{BF73CD36-5E1A-D143-A3EA-8721982417D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704645" y="2029804"/>
              <a:ext cx="530702" cy="223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9" name="Group 278">
            <a:extLst>
              <a:ext uri="{FF2B5EF4-FFF2-40B4-BE49-F238E27FC236}">
                <a16:creationId xmlns:a16="http://schemas.microsoft.com/office/drawing/2014/main" id="{053CF7AA-EEE7-E849-8975-45A554C35F5B}"/>
              </a:ext>
            </a:extLst>
          </p:cNvPr>
          <p:cNvGrpSpPr/>
          <p:nvPr/>
        </p:nvGrpSpPr>
        <p:grpSpPr>
          <a:xfrm>
            <a:off x="7493518" y="3325424"/>
            <a:ext cx="857739" cy="583764"/>
            <a:chOff x="7487144" y="3296104"/>
            <a:chExt cx="857739" cy="583764"/>
          </a:xfrm>
        </p:grpSpPr>
        <p:grpSp>
          <p:nvGrpSpPr>
            <p:cNvPr id="280" name="Group 279">
              <a:extLst>
                <a:ext uri="{FF2B5EF4-FFF2-40B4-BE49-F238E27FC236}">
                  <a16:creationId xmlns:a16="http://schemas.microsoft.com/office/drawing/2014/main" id="{90508AE9-865D-844C-B2E1-CAED9E70CF88}"/>
                </a:ext>
              </a:extLst>
            </p:cNvPr>
            <p:cNvGrpSpPr/>
            <p:nvPr/>
          </p:nvGrpSpPr>
          <p:grpSpPr>
            <a:xfrm>
              <a:off x="7487144" y="3389820"/>
              <a:ext cx="350807" cy="305517"/>
              <a:chOff x="7487144" y="3389820"/>
              <a:chExt cx="350807" cy="305517"/>
            </a:xfrm>
          </p:grpSpPr>
          <p:pic>
            <p:nvPicPr>
              <p:cNvPr id="287" name="Picture 1115" descr="antenna_stylized">
                <a:extLst>
                  <a:ext uri="{FF2B5EF4-FFF2-40B4-BE49-F238E27FC236}">
                    <a16:creationId xmlns:a16="http://schemas.microsoft.com/office/drawing/2014/main" id="{AD910864-C9F4-C94B-9B97-60E50CF30ACE}"/>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87144" y="3389820"/>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8" name="Picture 1116" descr="laptop_keyboard">
                <a:extLst>
                  <a:ext uri="{FF2B5EF4-FFF2-40B4-BE49-F238E27FC236}">
                    <a16:creationId xmlns:a16="http://schemas.microsoft.com/office/drawing/2014/main" id="{89C482D5-7199-3040-A39E-C983C7E76CD5}"/>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rot="109064" flipH="1">
                <a:off x="7504001" y="3575889"/>
                <a:ext cx="286699" cy="11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 name="Freeform 1117">
                <a:extLst>
                  <a:ext uri="{FF2B5EF4-FFF2-40B4-BE49-F238E27FC236}">
                    <a16:creationId xmlns:a16="http://schemas.microsoft.com/office/drawing/2014/main" id="{0D17FA05-6DB9-CE4E-8353-3DB3EF64CEF2}"/>
                  </a:ext>
                </a:extLst>
              </p:cNvPr>
              <p:cNvSpPr>
                <a:spLocks/>
              </p:cNvSpPr>
              <p:nvPr/>
            </p:nvSpPr>
            <p:spPr bwMode="auto">
              <a:xfrm>
                <a:off x="7599014" y="3459979"/>
                <a:ext cx="230764" cy="155883"/>
              </a:xfrm>
              <a:custGeom>
                <a:avLst/>
                <a:gdLst>
                  <a:gd name="T0" fmla="*/ 143665061 w 2982"/>
                  <a:gd name="T1" fmla="*/ 0 h 2442"/>
                  <a:gd name="T2" fmla="*/ 0 w 2982"/>
                  <a:gd name="T3" fmla="*/ 66329557 h 2442"/>
                  <a:gd name="T4" fmla="*/ 573719931 w 2982"/>
                  <a:gd name="T5" fmla="*/ 82975142 h 2442"/>
                  <a:gd name="T6" fmla="*/ 717384993 w 2982"/>
                  <a:gd name="T7" fmla="*/ 16645585 h 2442"/>
                  <a:gd name="T8" fmla="*/ 14366506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290" name="Picture 1118" descr="screen">
                <a:extLst>
                  <a:ext uri="{FF2B5EF4-FFF2-40B4-BE49-F238E27FC236}">
                    <a16:creationId xmlns:a16="http://schemas.microsoft.com/office/drawing/2014/main" id="{4A4B2A13-447B-ED4B-A13F-5489BEAC9BE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610380" y="3463988"/>
                <a:ext cx="209692" cy="14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1" name="Freeform 1119">
                <a:extLst>
                  <a:ext uri="{FF2B5EF4-FFF2-40B4-BE49-F238E27FC236}">
                    <a16:creationId xmlns:a16="http://schemas.microsoft.com/office/drawing/2014/main" id="{02BC84AC-7149-BD45-BC93-E0DD4ADF91EE}"/>
                  </a:ext>
                </a:extLst>
              </p:cNvPr>
              <p:cNvSpPr>
                <a:spLocks/>
              </p:cNvSpPr>
              <p:nvPr/>
            </p:nvSpPr>
            <p:spPr bwMode="auto">
              <a:xfrm>
                <a:off x="7641029" y="3455381"/>
                <a:ext cx="195517" cy="29007"/>
              </a:xfrm>
              <a:custGeom>
                <a:avLst/>
                <a:gdLst>
                  <a:gd name="T0" fmla="*/ 35620212 w 2528"/>
                  <a:gd name="T1" fmla="*/ 0 h 455"/>
                  <a:gd name="T2" fmla="*/ 608343257 w 2528"/>
                  <a:gd name="T3" fmla="*/ 16582250 h 455"/>
                  <a:gd name="T4" fmla="*/ 572256449 w 2528"/>
                  <a:gd name="T5" fmla="*/ 16582250 h 455"/>
                  <a:gd name="T6" fmla="*/ 0 w 2528"/>
                  <a:gd name="T7" fmla="*/ 16582250 h 455"/>
                  <a:gd name="T8" fmla="*/ 35620212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2" name="Freeform 1120">
                <a:extLst>
                  <a:ext uri="{FF2B5EF4-FFF2-40B4-BE49-F238E27FC236}">
                    <a16:creationId xmlns:a16="http://schemas.microsoft.com/office/drawing/2014/main" id="{43377E2E-A43C-E048-A432-F337E7B5EE63}"/>
                  </a:ext>
                </a:extLst>
              </p:cNvPr>
              <p:cNvSpPr>
                <a:spLocks/>
              </p:cNvSpPr>
              <p:nvPr/>
            </p:nvSpPr>
            <p:spPr bwMode="auto">
              <a:xfrm>
                <a:off x="7596971" y="3455145"/>
                <a:ext cx="54275" cy="120745"/>
              </a:xfrm>
              <a:custGeom>
                <a:avLst/>
                <a:gdLst>
                  <a:gd name="T0" fmla="*/ 142804406 w 702"/>
                  <a:gd name="T1" fmla="*/ 0 h 1893"/>
                  <a:gd name="T2" fmla="*/ 0 w 702"/>
                  <a:gd name="T3" fmla="*/ 66174575 h 1893"/>
                  <a:gd name="T4" fmla="*/ 35584530 w 702"/>
                  <a:gd name="T5" fmla="*/ 66174575 h 1893"/>
                  <a:gd name="T6" fmla="*/ 178855222 w 702"/>
                  <a:gd name="T7" fmla="*/ 16607700 h 1893"/>
                  <a:gd name="T8" fmla="*/ 142804406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3" name="Freeform 1121">
                <a:extLst>
                  <a:ext uri="{FF2B5EF4-FFF2-40B4-BE49-F238E27FC236}">
                    <a16:creationId xmlns:a16="http://schemas.microsoft.com/office/drawing/2014/main" id="{268349DA-55F4-ED45-92D9-0389907B3CA7}"/>
                  </a:ext>
                </a:extLst>
              </p:cNvPr>
              <p:cNvSpPr>
                <a:spLocks/>
              </p:cNvSpPr>
              <p:nvPr/>
            </p:nvSpPr>
            <p:spPr bwMode="auto">
              <a:xfrm>
                <a:off x="7776652" y="3476723"/>
                <a:ext cx="58489" cy="139375"/>
              </a:xfrm>
              <a:custGeom>
                <a:avLst/>
                <a:gdLst>
                  <a:gd name="T0" fmla="*/ 179213623 w 756"/>
                  <a:gd name="T1" fmla="*/ 0 h 2184"/>
                  <a:gd name="T2" fmla="*/ 35656008 w 756"/>
                  <a:gd name="T3" fmla="*/ 82904513 h 2184"/>
                  <a:gd name="T4" fmla="*/ 0 w 756"/>
                  <a:gd name="T5" fmla="*/ 82904513 h 2184"/>
                  <a:gd name="T6" fmla="*/ 143090785 w 756"/>
                  <a:gd name="T7" fmla="*/ 16632211 h 2184"/>
                  <a:gd name="T8" fmla="*/ 179213623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4" name="Freeform 1122">
                <a:extLst>
                  <a:ext uri="{FF2B5EF4-FFF2-40B4-BE49-F238E27FC236}">
                    <a16:creationId xmlns:a16="http://schemas.microsoft.com/office/drawing/2014/main" id="{EB4B31C8-34A6-6D47-B6E1-260958CFBD6F}"/>
                  </a:ext>
                </a:extLst>
              </p:cNvPr>
              <p:cNvSpPr>
                <a:spLocks/>
              </p:cNvSpPr>
              <p:nvPr/>
            </p:nvSpPr>
            <p:spPr bwMode="auto">
              <a:xfrm>
                <a:off x="7596332" y="3569758"/>
                <a:ext cx="214545" cy="47048"/>
              </a:xfrm>
              <a:custGeom>
                <a:avLst/>
                <a:gdLst>
                  <a:gd name="T0" fmla="*/ 35658648 w 2773"/>
                  <a:gd name="T1" fmla="*/ 0 h 738"/>
                  <a:gd name="T2" fmla="*/ 0 w 2773"/>
                  <a:gd name="T3" fmla="*/ 16581742 h 738"/>
                  <a:gd name="T4" fmla="*/ 573357470 w 2773"/>
                  <a:gd name="T5" fmla="*/ 33163485 h 738"/>
                  <a:gd name="T6" fmla="*/ 573357470 w 2773"/>
                  <a:gd name="T7" fmla="*/ 16581742 h 738"/>
                  <a:gd name="T8" fmla="*/ 35658648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1123">
                <a:extLst>
                  <a:ext uri="{FF2B5EF4-FFF2-40B4-BE49-F238E27FC236}">
                    <a16:creationId xmlns:a16="http://schemas.microsoft.com/office/drawing/2014/main" id="{91DE791A-C87B-7849-8B6A-CB3B398F112D}"/>
                  </a:ext>
                </a:extLst>
              </p:cNvPr>
              <p:cNvSpPr>
                <a:spLocks/>
              </p:cNvSpPr>
              <p:nvPr/>
            </p:nvSpPr>
            <p:spPr bwMode="auto">
              <a:xfrm>
                <a:off x="7783165" y="3477902"/>
                <a:ext cx="54786" cy="139965"/>
              </a:xfrm>
              <a:custGeom>
                <a:avLst/>
                <a:gdLst>
                  <a:gd name="T0" fmla="*/ 656550006 w 637"/>
                  <a:gd name="T1" fmla="*/ 0 h 1659"/>
                  <a:gd name="T2" fmla="*/ 656550006 w 637"/>
                  <a:gd name="T3" fmla="*/ 0 h 1659"/>
                  <a:gd name="T4" fmla="*/ 54716163 w 637"/>
                  <a:gd name="T5" fmla="*/ 2147483646 h 1659"/>
                  <a:gd name="T6" fmla="*/ 0 w 637"/>
                  <a:gd name="T7" fmla="*/ 2147483646 h 1659"/>
                  <a:gd name="T8" fmla="*/ 656550006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6" name="Freeform 1124">
                <a:extLst>
                  <a:ext uri="{FF2B5EF4-FFF2-40B4-BE49-F238E27FC236}">
                    <a16:creationId xmlns:a16="http://schemas.microsoft.com/office/drawing/2014/main" id="{A02AA6E2-5FD6-D14F-9923-83771333B1DB}"/>
                  </a:ext>
                </a:extLst>
              </p:cNvPr>
              <p:cNvSpPr>
                <a:spLocks/>
              </p:cNvSpPr>
              <p:nvPr/>
            </p:nvSpPr>
            <p:spPr bwMode="auto">
              <a:xfrm>
                <a:off x="7596588" y="3576007"/>
                <a:ext cx="190792" cy="46458"/>
              </a:xfrm>
              <a:custGeom>
                <a:avLst/>
                <a:gdLst>
                  <a:gd name="T0" fmla="*/ 0 w 2216"/>
                  <a:gd name="T1" fmla="*/ 0 h 550"/>
                  <a:gd name="T2" fmla="*/ 54884212 w 2216"/>
                  <a:gd name="T3" fmla="*/ 101852492 h 550"/>
                  <a:gd name="T4" fmla="*/ 2147483646 w 2216"/>
                  <a:gd name="T5" fmla="*/ 1017940055 h 550"/>
                  <a:gd name="T6" fmla="*/ 2147483646 w 2216"/>
                  <a:gd name="T7" fmla="*/ 865464562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7" name="Group 1125">
                <a:extLst>
                  <a:ext uri="{FF2B5EF4-FFF2-40B4-BE49-F238E27FC236}">
                    <a16:creationId xmlns:a16="http://schemas.microsoft.com/office/drawing/2014/main" id="{7117A071-F66A-A547-B2A3-FDEC23474639}"/>
                  </a:ext>
                </a:extLst>
              </p:cNvPr>
              <p:cNvGrpSpPr>
                <a:grpSpLocks/>
              </p:cNvGrpSpPr>
              <p:nvPr/>
            </p:nvGrpSpPr>
            <p:grpSpPr bwMode="auto">
              <a:xfrm>
                <a:off x="7593395" y="3625649"/>
                <a:ext cx="64747" cy="27592"/>
                <a:chOff x="1740" y="2642"/>
                <a:chExt cx="752" cy="327"/>
              </a:xfrm>
            </p:grpSpPr>
            <p:sp>
              <p:nvSpPr>
                <p:cNvPr id="304" name="Freeform 1126">
                  <a:extLst>
                    <a:ext uri="{FF2B5EF4-FFF2-40B4-BE49-F238E27FC236}">
                      <a16:creationId xmlns:a16="http://schemas.microsoft.com/office/drawing/2014/main" id="{C6A05ABF-09D5-204F-A863-798CDA488ABE}"/>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5" name="Freeform 1127">
                  <a:extLst>
                    <a:ext uri="{FF2B5EF4-FFF2-40B4-BE49-F238E27FC236}">
                      <a16:creationId xmlns:a16="http://schemas.microsoft.com/office/drawing/2014/main" id="{5CAC6B94-A95D-C842-8436-C6DF872191F5}"/>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1128">
                  <a:extLst>
                    <a:ext uri="{FF2B5EF4-FFF2-40B4-BE49-F238E27FC236}">
                      <a16:creationId xmlns:a16="http://schemas.microsoft.com/office/drawing/2014/main" id="{A944E62C-7CE5-5840-927D-ABB2F8B5C22E}"/>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Freeform 1129">
                  <a:extLst>
                    <a:ext uri="{FF2B5EF4-FFF2-40B4-BE49-F238E27FC236}">
                      <a16:creationId xmlns:a16="http://schemas.microsoft.com/office/drawing/2014/main" id="{5E333F33-6B42-F449-BD09-5F8DBBA551CF}"/>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8" name="Freeform 1130">
                  <a:extLst>
                    <a:ext uri="{FF2B5EF4-FFF2-40B4-BE49-F238E27FC236}">
                      <a16:creationId xmlns:a16="http://schemas.microsoft.com/office/drawing/2014/main" id="{A3DB0786-C2BD-4E43-9012-01938AED5F19}"/>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9" name="Freeform 1131">
                  <a:extLst>
                    <a:ext uri="{FF2B5EF4-FFF2-40B4-BE49-F238E27FC236}">
                      <a16:creationId xmlns:a16="http://schemas.microsoft.com/office/drawing/2014/main" id="{36DD7204-13F9-8C4B-ADCB-9CEF387EE715}"/>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98" name="Freeform 1132">
                <a:extLst>
                  <a:ext uri="{FF2B5EF4-FFF2-40B4-BE49-F238E27FC236}">
                    <a16:creationId xmlns:a16="http://schemas.microsoft.com/office/drawing/2014/main" id="{8DD637FC-2617-F14C-8226-2FC83A2DC1C3}"/>
                  </a:ext>
                </a:extLst>
              </p:cNvPr>
              <p:cNvSpPr>
                <a:spLocks/>
              </p:cNvSpPr>
              <p:nvPr/>
            </p:nvSpPr>
            <p:spPr bwMode="auto">
              <a:xfrm>
                <a:off x="7704243" y="3629776"/>
                <a:ext cx="78411" cy="60608"/>
              </a:xfrm>
              <a:custGeom>
                <a:avLst/>
                <a:gdLst>
                  <a:gd name="T0" fmla="*/ 39250883 w 990"/>
                  <a:gd name="T1" fmla="*/ 342828616 h 792"/>
                  <a:gd name="T2" fmla="*/ 354255671 w 990"/>
                  <a:gd name="T3" fmla="*/ 0 h 792"/>
                  <a:gd name="T4" fmla="*/ 354255671 w 990"/>
                  <a:gd name="T5" fmla="*/ 34504242 h 792"/>
                  <a:gd name="T6" fmla="*/ 0 w 990"/>
                  <a:gd name="T7" fmla="*/ 342828616 h 792"/>
                  <a:gd name="T8" fmla="*/ 39250883 w 990"/>
                  <a:gd name="T9" fmla="*/ 342828616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Freeform 1133">
                <a:extLst>
                  <a:ext uri="{FF2B5EF4-FFF2-40B4-BE49-F238E27FC236}">
                    <a16:creationId xmlns:a16="http://schemas.microsoft.com/office/drawing/2014/main" id="{DD3D6FA8-3859-DC44-8888-8CB70CFB17F5}"/>
                  </a:ext>
                </a:extLst>
              </p:cNvPr>
              <p:cNvSpPr>
                <a:spLocks/>
              </p:cNvSpPr>
              <p:nvPr/>
            </p:nvSpPr>
            <p:spPr bwMode="auto">
              <a:xfrm>
                <a:off x="7504129" y="3634611"/>
                <a:ext cx="200625" cy="55302"/>
              </a:xfrm>
              <a:custGeom>
                <a:avLst/>
                <a:gdLst>
                  <a:gd name="T0" fmla="*/ 39302216 w 2532"/>
                  <a:gd name="T1" fmla="*/ 0 h 723"/>
                  <a:gd name="T2" fmla="*/ 39302216 w 2532"/>
                  <a:gd name="T3" fmla="*/ 0 h 723"/>
                  <a:gd name="T4" fmla="*/ 867084690 w 2532"/>
                  <a:gd name="T5" fmla="*/ 307891170 h 723"/>
                  <a:gd name="T6" fmla="*/ 867084690 w 2532"/>
                  <a:gd name="T7" fmla="*/ 342351506 h 723"/>
                  <a:gd name="T8" fmla="*/ 0 w 2532"/>
                  <a:gd name="T9" fmla="*/ 34009889 h 723"/>
                  <a:gd name="T10" fmla="*/ 39302216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Freeform 1134">
                <a:extLst>
                  <a:ext uri="{FF2B5EF4-FFF2-40B4-BE49-F238E27FC236}">
                    <a16:creationId xmlns:a16="http://schemas.microsoft.com/office/drawing/2014/main" id="{C236FB39-37F7-B848-9AD5-F22CFFE062B2}"/>
                  </a:ext>
                </a:extLst>
              </p:cNvPr>
              <p:cNvSpPr>
                <a:spLocks/>
              </p:cNvSpPr>
              <p:nvPr/>
            </p:nvSpPr>
            <p:spPr bwMode="auto">
              <a:xfrm>
                <a:off x="7504257" y="3624470"/>
                <a:ext cx="2171" cy="11202"/>
              </a:xfrm>
              <a:custGeom>
                <a:avLst/>
                <a:gdLst>
                  <a:gd name="T0" fmla="*/ 48903362 w 26"/>
                  <a:gd name="T1" fmla="*/ 33634500 h 147"/>
                  <a:gd name="T2" fmla="*/ 48903362 w 26"/>
                  <a:gd name="T3" fmla="*/ 67263209 h 147"/>
                  <a:gd name="T4" fmla="*/ 0 w 26"/>
                  <a:gd name="T5" fmla="*/ 67263209 h 147"/>
                  <a:gd name="T6" fmla="*/ 48903362 w 26"/>
                  <a:gd name="T7" fmla="*/ 0 h 147"/>
                  <a:gd name="T8" fmla="*/ 48903362 w 26"/>
                  <a:gd name="T9" fmla="*/ 33634500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Freeform 1135">
                <a:extLst>
                  <a:ext uri="{FF2B5EF4-FFF2-40B4-BE49-F238E27FC236}">
                    <a16:creationId xmlns:a16="http://schemas.microsoft.com/office/drawing/2014/main" id="{0FC27225-99A5-B741-A309-ECBEFBCA7E27}"/>
                  </a:ext>
                </a:extLst>
              </p:cNvPr>
              <p:cNvSpPr>
                <a:spLocks/>
              </p:cNvSpPr>
              <p:nvPr/>
            </p:nvSpPr>
            <p:spPr bwMode="auto">
              <a:xfrm>
                <a:off x="7504384" y="3578837"/>
                <a:ext cx="93225" cy="46340"/>
              </a:xfrm>
              <a:custGeom>
                <a:avLst/>
                <a:gdLst>
                  <a:gd name="T0" fmla="*/ 395043791 w 1176"/>
                  <a:gd name="T1" fmla="*/ 0 h 606"/>
                  <a:gd name="T2" fmla="*/ 0 w 1176"/>
                  <a:gd name="T3" fmla="*/ 273654982 h 606"/>
                  <a:gd name="T4" fmla="*/ 39357994 w 1176"/>
                  <a:gd name="T5" fmla="*/ 273654982 h 606"/>
                  <a:gd name="T6" fmla="*/ 395043791 w 1176"/>
                  <a:gd name="T7" fmla="*/ 33985420 h 606"/>
                  <a:gd name="T8" fmla="*/ 39504379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2" name="Freeform 1136">
                <a:extLst>
                  <a:ext uri="{FF2B5EF4-FFF2-40B4-BE49-F238E27FC236}">
                    <a16:creationId xmlns:a16="http://schemas.microsoft.com/office/drawing/2014/main" id="{E2FC0D41-6288-E741-A785-A83E6CED2AEA}"/>
                  </a:ext>
                </a:extLst>
              </p:cNvPr>
              <p:cNvSpPr>
                <a:spLocks/>
              </p:cNvSpPr>
              <p:nvPr/>
            </p:nvSpPr>
            <p:spPr bwMode="auto">
              <a:xfrm>
                <a:off x="7510642" y="3626829"/>
                <a:ext cx="190281" cy="53180"/>
              </a:xfrm>
              <a:custGeom>
                <a:avLst/>
                <a:gdLst>
                  <a:gd name="T0" fmla="*/ 31829833 w 2532"/>
                  <a:gd name="T1" fmla="*/ 0 h 723"/>
                  <a:gd name="T2" fmla="*/ 31829833 w 2532"/>
                  <a:gd name="T3" fmla="*/ 0 h 723"/>
                  <a:gd name="T4" fmla="*/ 382827787 w 2532"/>
                  <a:gd name="T5" fmla="*/ 175498781 h 723"/>
                  <a:gd name="T6" fmla="*/ 382827787 w 2532"/>
                  <a:gd name="T7" fmla="*/ 175498781 h 723"/>
                  <a:gd name="T8" fmla="*/ 0 w 2532"/>
                  <a:gd name="T9" fmla="*/ 29448186 h 723"/>
                  <a:gd name="T10" fmla="*/ 31829833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3" name="Freeform 1137">
                <a:extLst>
                  <a:ext uri="{FF2B5EF4-FFF2-40B4-BE49-F238E27FC236}">
                    <a16:creationId xmlns:a16="http://schemas.microsoft.com/office/drawing/2014/main" id="{CA6DB5BC-B521-B849-B156-91FAF531CEC8}"/>
                  </a:ext>
                </a:extLst>
              </p:cNvPr>
              <p:cNvSpPr>
                <a:spLocks/>
              </p:cNvSpPr>
              <p:nvPr/>
            </p:nvSpPr>
            <p:spPr bwMode="auto">
              <a:xfrm flipV="1">
                <a:off x="7700668" y="3623055"/>
                <a:ext cx="77645" cy="55066"/>
              </a:xfrm>
              <a:custGeom>
                <a:avLst/>
                <a:gdLst>
                  <a:gd name="T0" fmla="*/ 0 w 2532"/>
                  <a:gd name="T1" fmla="*/ 0 h 723"/>
                  <a:gd name="T2" fmla="*/ 0 w 2532"/>
                  <a:gd name="T3" fmla="*/ 0 h 723"/>
                  <a:gd name="T4" fmla="*/ 0 w 2532"/>
                  <a:gd name="T5" fmla="*/ 302641137 h 723"/>
                  <a:gd name="T6" fmla="*/ 0 w 2532"/>
                  <a:gd name="T7" fmla="*/ 302641137 h 723"/>
                  <a:gd name="T8" fmla="*/ 0 w 2532"/>
                  <a:gd name="T9" fmla="*/ 33575256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1" name="Group 1139">
              <a:extLst>
                <a:ext uri="{FF2B5EF4-FFF2-40B4-BE49-F238E27FC236}">
                  <a16:creationId xmlns:a16="http://schemas.microsoft.com/office/drawing/2014/main" id="{88F41A8A-CF3F-494E-9A2F-B26D7CA16434}"/>
                </a:ext>
              </a:extLst>
            </p:cNvPr>
            <p:cNvGrpSpPr>
              <a:grpSpLocks/>
            </p:cNvGrpSpPr>
            <p:nvPr/>
          </p:nvGrpSpPr>
          <p:grpSpPr bwMode="auto">
            <a:xfrm flipH="1">
              <a:off x="7985622" y="3537823"/>
              <a:ext cx="359261" cy="342045"/>
              <a:chOff x="2839" y="3501"/>
              <a:chExt cx="755" cy="803"/>
            </a:xfrm>
          </p:grpSpPr>
          <p:pic>
            <p:nvPicPr>
              <p:cNvPr id="285" name="Picture 1140" descr="desktop_computer_stylized_medium">
                <a:extLst>
                  <a:ext uri="{FF2B5EF4-FFF2-40B4-BE49-F238E27FC236}">
                    <a16:creationId xmlns:a16="http://schemas.microsoft.com/office/drawing/2014/main" id="{DF6CF23B-627F-354F-9A8F-4AC37674F07C}"/>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 name="Freeform 1141">
                <a:extLst>
                  <a:ext uri="{FF2B5EF4-FFF2-40B4-BE49-F238E27FC236}">
                    <a16:creationId xmlns:a16="http://schemas.microsoft.com/office/drawing/2014/main" id="{5B53917A-96FB-2B49-82B9-6BB3BB16C4AF}"/>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2" name="Group 281">
              <a:extLst>
                <a:ext uri="{FF2B5EF4-FFF2-40B4-BE49-F238E27FC236}">
                  <a16:creationId xmlns:a16="http://schemas.microsoft.com/office/drawing/2014/main" id="{685FF657-B3CE-E945-BB86-D18EC9B7226A}"/>
                </a:ext>
              </a:extLst>
            </p:cNvPr>
            <p:cNvGrpSpPr/>
            <p:nvPr/>
          </p:nvGrpSpPr>
          <p:grpSpPr>
            <a:xfrm>
              <a:off x="7797061" y="3296104"/>
              <a:ext cx="347997" cy="396620"/>
              <a:chOff x="7797061" y="3296104"/>
              <a:chExt cx="347997" cy="396620"/>
            </a:xfrm>
          </p:grpSpPr>
          <p:pic>
            <p:nvPicPr>
              <p:cNvPr id="283" name="Picture 571" descr="fridge2.png">
                <a:extLst>
                  <a:ext uri="{FF2B5EF4-FFF2-40B4-BE49-F238E27FC236}">
                    <a16:creationId xmlns:a16="http://schemas.microsoft.com/office/drawing/2014/main" id="{52D49911-07F8-3343-8A41-1B2AC79DBF22}"/>
                  </a:ext>
                </a:extLst>
              </p:cNvPr>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7896825" y="3355697"/>
                <a:ext cx="189578" cy="337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4" name="Picture 1115" descr="antenna_stylized">
                <a:extLst>
                  <a:ext uri="{FF2B5EF4-FFF2-40B4-BE49-F238E27FC236}">
                    <a16:creationId xmlns:a16="http://schemas.microsoft.com/office/drawing/2014/main" id="{E5CB4C1D-6CCE-AD42-A805-75067034C0A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797061" y="3296104"/>
                <a:ext cx="347997" cy="167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nvGrpSpPr>
          <p:cNvPr id="310" name="Group 309">
            <a:extLst>
              <a:ext uri="{FF2B5EF4-FFF2-40B4-BE49-F238E27FC236}">
                <a16:creationId xmlns:a16="http://schemas.microsoft.com/office/drawing/2014/main" id="{09017FE0-34A3-FC43-92EF-C44FBDE65EF6}"/>
              </a:ext>
            </a:extLst>
          </p:cNvPr>
          <p:cNvGrpSpPr/>
          <p:nvPr/>
        </p:nvGrpSpPr>
        <p:grpSpPr>
          <a:xfrm>
            <a:off x="11064947" y="3428485"/>
            <a:ext cx="518448" cy="1212242"/>
            <a:chOff x="11058573" y="3399165"/>
            <a:chExt cx="518448" cy="1212242"/>
          </a:xfrm>
        </p:grpSpPr>
        <p:grpSp>
          <p:nvGrpSpPr>
            <p:cNvPr id="311" name="Group 310">
              <a:extLst>
                <a:ext uri="{FF2B5EF4-FFF2-40B4-BE49-F238E27FC236}">
                  <a16:creationId xmlns:a16="http://schemas.microsoft.com/office/drawing/2014/main" id="{1D2297AB-8C1D-774F-89FF-8EBF734EB162}"/>
                </a:ext>
              </a:extLst>
            </p:cNvPr>
            <p:cNvGrpSpPr/>
            <p:nvPr/>
          </p:nvGrpSpPr>
          <p:grpSpPr>
            <a:xfrm>
              <a:off x="11087182" y="4159591"/>
              <a:ext cx="489839" cy="451816"/>
              <a:chOff x="5103720" y="2693365"/>
              <a:chExt cx="611650" cy="414788"/>
            </a:xfrm>
          </p:grpSpPr>
          <p:cxnSp>
            <p:nvCxnSpPr>
              <p:cNvPr id="318" name="Straight Connector 317">
                <a:extLst>
                  <a:ext uri="{FF2B5EF4-FFF2-40B4-BE49-F238E27FC236}">
                    <a16:creationId xmlns:a16="http://schemas.microsoft.com/office/drawing/2014/main" id="{8983DA81-C479-F849-AB06-EDCD924EF8B3}"/>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9" name="Group 318">
                <a:extLst>
                  <a:ext uri="{FF2B5EF4-FFF2-40B4-BE49-F238E27FC236}">
                    <a16:creationId xmlns:a16="http://schemas.microsoft.com/office/drawing/2014/main" id="{B934C059-B2C0-5D4F-95BD-4B77D403B522}"/>
                  </a:ext>
                </a:extLst>
              </p:cNvPr>
              <p:cNvGrpSpPr/>
              <p:nvPr/>
            </p:nvGrpSpPr>
            <p:grpSpPr>
              <a:xfrm>
                <a:off x="5275406" y="2693365"/>
                <a:ext cx="439964" cy="414788"/>
                <a:chOff x="5275406" y="2711455"/>
                <a:chExt cx="452949" cy="405518"/>
              </a:xfrm>
            </p:grpSpPr>
            <p:pic>
              <p:nvPicPr>
                <p:cNvPr id="320" name="Picture 319" descr="server_rack.png">
                  <a:extLst>
                    <a:ext uri="{FF2B5EF4-FFF2-40B4-BE49-F238E27FC236}">
                      <a16:creationId xmlns:a16="http://schemas.microsoft.com/office/drawing/2014/main" id="{764A46D5-D344-3246-B4CA-E1BF2CFDEE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21" name="Picture 320" descr="server_rack.png">
                  <a:extLst>
                    <a:ext uri="{FF2B5EF4-FFF2-40B4-BE49-F238E27FC236}">
                      <a16:creationId xmlns:a16="http://schemas.microsoft.com/office/drawing/2014/main" id="{90C1BE08-C428-E74E-B929-C6D1271BFE16}"/>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22" name="Picture 321" descr="server_rack.png">
                  <a:extLst>
                    <a:ext uri="{FF2B5EF4-FFF2-40B4-BE49-F238E27FC236}">
                      <a16:creationId xmlns:a16="http://schemas.microsoft.com/office/drawing/2014/main" id="{35FFED4D-9863-0F4E-8222-435564693420}"/>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nvGrpSpPr>
            <p:cNvPr id="312" name="Group 311">
              <a:extLst>
                <a:ext uri="{FF2B5EF4-FFF2-40B4-BE49-F238E27FC236}">
                  <a16:creationId xmlns:a16="http://schemas.microsoft.com/office/drawing/2014/main" id="{57017C35-5A73-C341-95B3-2D62C8998FD7}"/>
                </a:ext>
              </a:extLst>
            </p:cNvPr>
            <p:cNvGrpSpPr/>
            <p:nvPr/>
          </p:nvGrpSpPr>
          <p:grpSpPr>
            <a:xfrm>
              <a:off x="11058573" y="3399165"/>
              <a:ext cx="423724" cy="405973"/>
              <a:chOff x="5103720" y="2693365"/>
              <a:chExt cx="611650" cy="414788"/>
            </a:xfrm>
          </p:grpSpPr>
          <p:cxnSp>
            <p:nvCxnSpPr>
              <p:cNvPr id="313" name="Straight Connector 312">
                <a:extLst>
                  <a:ext uri="{FF2B5EF4-FFF2-40B4-BE49-F238E27FC236}">
                    <a16:creationId xmlns:a16="http://schemas.microsoft.com/office/drawing/2014/main" id="{0B18831A-9F50-FF4A-B278-F70615A9BC25}"/>
                  </a:ext>
                </a:extLst>
              </p:cNvPr>
              <p:cNvCxnSpPr/>
              <p:nvPr/>
            </p:nvCxnSpPr>
            <p:spPr>
              <a:xfrm>
                <a:off x="5103720" y="2914214"/>
                <a:ext cx="232559" cy="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14" name="Group 313">
                <a:extLst>
                  <a:ext uri="{FF2B5EF4-FFF2-40B4-BE49-F238E27FC236}">
                    <a16:creationId xmlns:a16="http://schemas.microsoft.com/office/drawing/2014/main" id="{DFC7A0EC-A9C9-974E-928E-28DD6455D09A}"/>
                  </a:ext>
                </a:extLst>
              </p:cNvPr>
              <p:cNvGrpSpPr/>
              <p:nvPr/>
            </p:nvGrpSpPr>
            <p:grpSpPr>
              <a:xfrm>
                <a:off x="5275406" y="2693365"/>
                <a:ext cx="439964" cy="414788"/>
                <a:chOff x="5275406" y="2711455"/>
                <a:chExt cx="452949" cy="405518"/>
              </a:xfrm>
            </p:grpSpPr>
            <p:pic>
              <p:nvPicPr>
                <p:cNvPr id="315" name="Picture 314" descr="server_rack.png">
                  <a:extLst>
                    <a:ext uri="{FF2B5EF4-FFF2-40B4-BE49-F238E27FC236}">
                      <a16:creationId xmlns:a16="http://schemas.microsoft.com/office/drawing/2014/main" id="{E480D9A5-8FB7-3647-AB54-42D9700E6451}"/>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537367" y="2770786"/>
                  <a:ext cx="190988" cy="313366"/>
                </a:xfrm>
                <a:prstGeom prst="rect">
                  <a:avLst/>
                </a:prstGeom>
              </p:spPr>
            </p:pic>
            <p:pic>
              <p:nvPicPr>
                <p:cNvPr id="316" name="Picture 315" descr="server_rack.png">
                  <a:extLst>
                    <a:ext uri="{FF2B5EF4-FFF2-40B4-BE49-F238E27FC236}">
                      <a16:creationId xmlns:a16="http://schemas.microsoft.com/office/drawing/2014/main" id="{C17EE074-02D0-4143-8ED9-E4D2205689F5}"/>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275406" y="2764002"/>
                  <a:ext cx="190988" cy="313366"/>
                </a:xfrm>
                <a:prstGeom prst="rect">
                  <a:avLst/>
                </a:prstGeom>
              </p:spPr>
            </p:pic>
            <p:pic>
              <p:nvPicPr>
                <p:cNvPr id="317" name="Picture 316" descr="server_rack.png">
                  <a:extLst>
                    <a:ext uri="{FF2B5EF4-FFF2-40B4-BE49-F238E27FC236}">
                      <a16:creationId xmlns:a16="http://schemas.microsoft.com/office/drawing/2014/main" id="{589F8E4F-69B9-FA46-8D10-90FC7573C77E}"/>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385676" y="2711455"/>
                  <a:ext cx="247152" cy="405518"/>
                </a:xfrm>
                <a:prstGeom prst="rect">
                  <a:avLst/>
                </a:prstGeom>
              </p:spPr>
            </p:pic>
          </p:grpSp>
        </p:grpSp>
      </p:grpSp>
      <p:grpSp>
        <p:nvGrpSpPr>
          <p:cNvPr id="356" name="Group 590">
            <a:extLst>
              <a:ext uri="{FF2B5EF4-FFF2-40B4-BE49-F238E27FC236}">
                <a16:creationId xmlns:a16="http://schemas.microsoft.com/office/drawing/2014/main" id="{002C44D5-1F60-7447-A1D2-6EE5F802021D}"/>
              </a:ext>
            </a:extLst>
          </p:cNvPr>
          <p:cNvGrpSpPr>
            <a:grpSpLocks/>
          </p:cNvGrpSpPr>
          <p:nvPr/>
        </p:nvGrpSpPr>
        <p:grpSpPr bwMode="auto">
          <a:xfrm flipH="1">
            <a:off x="7980855" y="4900161"/>
            <a:ext cx="345630" cy="320302"/>
            <a:chOff x="2839" y="3501"/>
            <a:chExt cx="755" cy="803"/>
          </a:xfrm>
        </p:grpSpPr>
        <p:pic>
          <p:nvPicPr>
            <p:cNvPr id="357" name="Picture 591" descr="desktop_computer_stylized_medium">
              <a:extLst>
                <a:ext uri="{FF2B5EF4-FFF2-40B4-BE49-F238E27FC236}">
                  <a16:creationId xmlns:a16="http://schemas.microsoft.com/office/drawing/2014/main" id="{7F433925-7699-B34E-88C0-C818C4963B38}"/>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 name="Freeform 592">
              <a:extLst>
                <a:ext uri="{FF2B5EF4-FFF2-40B4-BE49-F238E27FC236}">
                  <a16:creationId xmlns:a16="http://schemas.microsoft.com/office/drawing/2014/main" id="{0D0F51BD-6356-DE48-89F6-A645151C0C31}"/>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59" name="Group 1064">
            <a:extLst>
              <a:ext uri="{FF2B5EF4-FFF2-40B4-BE49-F238E27FC236}">
                <a16:creationId xmlns:a16="http://schemas.microsoft.com/office/drawing/2014/main" id="{CF2DB679-9CD3-5148-94F7-225CE8489122}"/>
              </a:ext>
            </a:extLst>
          </p:cNvPr>
          <p:cNvGrpSpPr>
            <a:grpSpLocks/>
          </p:cNvGrpSpPr>
          <p:nvPr/>
        </p:nvGrpSpPr>
        <p:grpSpPr bwMode="auto">
          <a:xfrm>
            <a:off x="9201681" y="5852809"/>
            <a:ext cx="310186" cy="307808"/>
            <a:chOff x="877" y="1008"/>
            <a:chExt cx="2747" cy="2591"/>
          </a:xfrm>
        </p:grpSpPr>
        <p:pic>
          <p:nvPicPr>
            <p:cNvPr id="360" name="Picture 1065" descr="antenna_stylized">
              <a:extLst>
                <a:ext uri="{FF2B5EF4-FFF2-40B4-BE49-F238E27FC236}">
                  <a16:creationId xmlns:a16="http://schemas.microsoft.com/office/drawing/2014/main" id="{9C0613C0-FBB7-284C-AA40-5548C7D21D6A}"/>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1" name="Picture 1066" descr="laptop_keyboard">
              <a:extLst>
                <a:ext uri="{FF2B5EF4-FFF2-40B4-BE49-F238E27FC236}">
                  <a16:creationId xmlns:a16="http://schemas.microsoft.com/office/drawing/2014/main" id="{4AC7E45E-9572-044A-9C56-FC7ECFA5552F}"/>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2" name="Freeform 1067">
              <a:extLst>
                <a:ext uri="{FF2B5EF4-FFF2-40B4-BE49-F238E27FC236}">
                  <a16:creationId xmlns:a16="http://schemas.microsoft.com/office/drawing/2014/main" id="{F03C1D3B-84C4-D14D-85A1-78A65057D89D}"/>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63" name="Picture 1068" descr="screen">
              <a:extLst>
                <a:ext uri="{FF2B5EF4-FFF2-40B4-BE49-F238E27FC236}">
                  <a16:creationId xmlns:a16="http://schemas.microsoft.com/office/drawing/2014/main" id="{F1045CBD-A537-1447-9CC0-AA3BBA3EFD1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4" name="Freeform 1069">
              <a:extLst>
                <a:ext uri="{FF2B5EF4-FFF2-40B4-BE49-F238E27FC236}">
                  <a16:creationId xmlns:a16="http://schemas.microsoft.com/office/drawing/2014/main" id="{76BB7C6D-EEEF-2649-B828-0A9E5351AEAE}"/>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5" name="Freeform 1070">
              <a:extLst>
                <a:ext uri="{FF2B5EF4-FFF2-40B4-BE49-F238E27FC236}">
                  <a16:creationId xmlns:a16="http://schemas.microsoft.com/office/drawing/2014/main" id="{3EACCABC-F6A7-9342-BDAE-E9A2DF204C0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6" name="Freeform 1071">
              <a:extLst>
                <a:ext uri="{FF2B5EF4-FFF2-40B4-BE49-F238E27FC236}">
                  <a16:creationId xmlns:a16="http://schemas.microsoft.com/office/drawing/2014/main" id="{D720BF6A-08AA-AD41-9F98-FEEAF38FA2C7}"/>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7" name="Freeform 1072">
              <a:extLst>
                <a:ext uri="{FF2B5EF4-FFF2-40B4-BE49-F238E27FC236}">
                  <a16:creationId xmlns:a16="http://schemas.microsoft.com/office/drawing/2014/main" id="{EBF545D7-85F7-654E-89B4-82A30829C94E}"/>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8" name="Freeform 1073">
              <a:extLst>
                <a:ext uri="{FF2B5EF4-FFF2-40B4-BE49-F238E27FC236}">
                  <a16:creationId xmlns:a16="http://schemas.microsoft.com/office/drawing/2014/main" id="{6EF35D5A-3DBA-4D49-BA09-E93CEA361840}"/>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9" name="Freeform 1074">
              <a:extLst>
                <a:ext uri="{FF2B5EF4-FFF2-40B4-BE49-F238E27FC236}">
                  <a16:creationId xmlns:a16="http://schemas.microsoft.com/office/drawing/2014/main" id="{B6F9A7A1-3455-6E4B-9C84-C9854E64B326}"/>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70" name="Group 1075">
              <a:extLst>
                <a:ext uri="{FF2B5EF4-FFF2-40B4-BE49-F238E27FC236}">
                  <a16:creationId xmlns:a16="http://schemas.microsoft.com/office/drawing/2014/main" id="{EE846B91-FBCE-4D4F-98BC-92FA6506F511}"/>
                </a:ext>
              </a:extLst>
            </p:cNvPr>
            <p:cNvGrpSpPr>
              <a:grpSpLocks/>
            </p:cNvGrpSpPr>
            <p:nvPr/>
          </p:nvGrpSpPr>
          <p:grpSpPr bwMode="auto">
            <a:xfrm>
              <a:off x="1709" y="3008"/>
              <a:ext cx="507" cy="234"/>
              <a:chOff x="1740" y="2642"/>
              <a:chExt cx="752" cy="327"/>
            </a:xfrm>
          </p:grpSpPr>
          <p:sp>
            <p:nvSpPr>
              <p:cNvPr id="377" name="Freeform 1076">
                <a:extLst>
                  <a:ext uri="{FF2B5EF4-FFF2-40B4-BE49-F238E27FC236}">
                    <a16:creationId xmlns:a16="http://schemas.microsoft.com/office/drawing/2014/main" id="{446AF9FA-9A2B-6646-8305-E78C2A20B6D2}"/>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8" name="Freeform 1077">
                <a:extLst>
                  <a:ext uri="{FF2B5EF4-FFF2-40B4-BE49-F238E27FC236}">
                    <a16:creationId xmlns:a16="http://schemas.microsoft.com/office/drawing/2014/main" id="{032C23DF-A006-EC41-8986-D3A29EAAEE3A}"/>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9" name="Freeform 1078">
                <a:extLst>
                  <a:ext uri="{FF2B5EF4-FFF2-40B4-BE49-F238E27FC236}">
                    <a16:creationId xmlns:a16="http://schemas.microsoft.com/office/drawing/2014/main" id="{12058F0B-8516-DB42-97C6-166A9AB8DD4A}"/>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0" name="Freeform 1079">
                <a:extLst>
                  <a:ext uri="{FF2B5EF4-FFF2-40B4-BE49-F238E27FC236}">
                    <a16:creationId xmlns:a16="http://schemas.microsoft.com/office/drawing/2014/main" id="{E56484E4-7DE8-5D40-A604-ADBF9CAC6CD8}"/>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1" name="Freeform 1080">
                <a:extLst>
                  <a:ext uri="{FF2B5EF4-FFF2-40B4-BE49-F238E27FC236}">
                    <a16:creationId xmlns:a16="http://schemas.microsoft.com/office/drawing/2014/main" id="{F26D0989-3D25-C44A-99EB-C0C43C9CAD1A}"/>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2" name="Freeform 1081">
                <a:extLst>
                  <a:ext uri="{FF2B5EF4-FFF2-40B4-BE49-F238E27FC236}">
                    <a16:creationId xmlns:a16="http://schemas.microsoft.com/office/drawing/2014/main" id="{F72E0F31-1D88-144B-BBDB-07D0278D1933}"/>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71" name="Freeform 1082">
              <a:extLst>
                <a:ext uri="{FF2B5EF4-FFF2-40B4-BE49-F238E27FC236}">
                  <a16:creationId xmlns:a16="http://schemas.microsoft.com/office/drawing/2014/main" id="{ACBC1450-C521-8449-9515-C8DD92D56656}"/>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2" name="Freeform 1083">
              <a:extLst>
                <a:ext uri="{FF2B5EF4-FFF2-40B4-BE49-F238E27FC236}">
                  <a16:creationId xmlns:a16="http://schemas.microsoft.com/office/drawing/2014/main" id="{FF494D13-5944-0E4F-BD7D-0B76A1DAD742}"/>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3" name="Freeform 1084">
              <a:extLst>
                <a:ext uri="{FF2B5EF4-FFF2-40B4-BE49-F238E27FC236}">
                  <a16:creationId xmlns:a16="http://schemas.microsoft.com/office/drawing/2014/main" id="{9558A80C-37DE-F248-8BD6-AB3D92B29761}"/>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4" name="Freeform 1085">
              <a:extLst>
                <a:ext uri="{FF2B5EF4-FFF2-40B4-BE49-F238E27FC236}">
                  <a16:creationId xmlns:a16="http://schemas.microsoft.com/office/drawing/2014/main" id="{B4C7A048-5EFA-F841-8C13-E26E13A6AE63}"/>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5" name="Freeform 1086">
              <a:extLst>
                <a:ext uri="{FF2B5EF4-FFF2-40B4-BE49-F238E27FC236}">
                  <a16:creationId xmlns:a16="http://schemas.microsoft.com/office/drawing/2014/main" id="{AEB574AA-8683-A443-B9F7-0D254045C3FE}"/>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6" name="Freeform 1087">
              <a:extLst>
                <a:ext uri="{FF2B5EF4-FFF2-40B4-BE49-F238E27FC236}">
                  <a16:creationId xmlns:a16="http://schemas.microsoft.com/office/drawing/2014/main" id="{F9C1D164-EACB-FA4C-A7B6-9E26AB4B776C}"/>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3" name="Group 590">
            <a:extLst>
              <a:ext uri="{FF2B5EF4-FFF2-40B4-BE49-F238E27FC236}">
                <a16:creationId xmlns:a16="http://schemas.microsoft.com/office/drawing/2014/main" id="{0E70B6A3-FE5E-A44E-9290-B5AD07E8CD4C}"/>
              </a:ext>
            </a:extLst>
          </p:cNvPr>
          <p:cNvGrpSpPr>
            <a:grpSpLocks/>
          </p:cNvGrpSpPr>
          <p:nvPr/>
        </p:nvGrpSpPr>
        <p:grpSpPr bwMode="auto">
          <a:xfrm flipH="1">
            <a:off x="8153909" y="5504657"/>
            <a:ext cx="345630" cy="320302"/>
            <a:chOff x="2839" y="3501"/>
            <a:chExt cx="755" cy="803"/>
          </a:xfrm>
        </p:grpSpPr>
        <p:pic>
          <p:nvPicPr>
            <p:cNvPr id="384" name="Picture 591" descr="desktop_computer_stylized_medium">
              <a:extLst>
                <a:ext uri="{FF2B5EF4-FFF2-40B4-BE49-F238E27FC236}">
                  <a16:creationId xmlns:a16="http://schemas.microsoft.com/office/drawing/2014/main" id="{F2BC7D5E-BF7D-1249-AFC8-B8B0E8165A3E}"/>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5" name="Freeform 592">
              <a:extLst>
                <a:ext uri="{FF2B5EF4-FFF2-40B4-BE49-F238E27FC236}">
                  <a16:creationId xmlns:a16="http://schemas.microsoft.com/office/drawing/2014/main" id="{5BDC8880-AD2D-4C4E-B14E-AAED9CDF1B48}"/>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6" name="Group 590">
            <a:extLst>
              <a:ext uri="{FF2B5EF4-FFF2-40B4-BE49-F238E27FC236}">
                <a16:creationId xmlns:a16="http://schemas.microsoft.com/office/drawing/2014/main" id="{F4D03415-B38F-5B44-9B13-ABF6FE4BB199}"/>
              </a:ext>
            </a:extLst>
          </p:cNvPr>
          <p:cNvGrpSpPr>
            <a:grpSpLocks/>
          </p:cNvGrpSpPr>
          <p:nvPr/>
        </p:nvGrpSpPr>
        <p:grpSpPr bwMode="auto">
          <a:xfrm flipH="1">
            <a:off x="8552134" y="5526130"/>
            <a:ext cx="345630" cy="320302"/>
            <a:chOff x="2839" y="3501"/>
            <a:chExt cx="755" cy="803"/>
          </a:xfrm>
        </p:grpSpPr>
        <p:pic>
          <p:nvPicPr>
            <p:cNvPr id="387" name="Picture 591" descr="desktop_computer_stylized_medium">
              <a:extLst>
                <a:ext uri="{FF2B5EF4-FFF2-40B4-BE49-F238E27FC236}">
                  <a16:creationId xmlns:a16="http://schemas.microsoft.com/office/drawing/2014/main" id="{32EA6117-AAC5-C94D-B49B-C43DF16E6002}"/>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8" name="Freeform 592">
              <a:extLst>
                <a:ext uri="{FF2B5EF4-FFF2-40B4-BE49-F238E27FC236}">
                  <a16:creationId xmlns:a16="http://schemas.microsoft.com/office/drawing/2014/main" id="{3508017E-8AA9-D647-891A-276887DA9B44}"/>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89" name="Group 1064">
            <a:extLst>
              <a:ext uri="{FF2B5EF4-FFF2-40B4-BE49-F238E27FC236}">
                <a16:creationId xmlns:a16="http://schemas.microsoft.com/office/drawing/2014/main" id="{8D491387-EBC3-2D40-9285-1F06C1D72E08}"/>
              </a:ext>
            </a:extLst>
          </p:cNvPr>
          <p:cNvGrpSpPr>
            <a:grpSpLocks/>
          </p:cNvGrpSpPr>
          <p:nvPr/>
        </p:nvGrpSpPr>
        <p:grpSpPr bwMode="auto">
          <a:xfrm>
            <a:off x="9534746" y="5795138"/>
            <a:ext cx="319264" cy="253379"/>
            <a:chOff x="877" y="1008"/>
            <a:chExt cx="2747" cy="2591"/>
          </a:xfrm>
        </p:grpSpPr>
        <p:pic>
          <p:nvPicPr>
            <p:cNvPr id="390" name="Picture 1065" descr="antenna_stylized">
              <a:extLst>
                <a:ext uri="{FF2B5EF4-FFF2-40B4-BE49-F238E27FC236}">
                  <a16:creationId xmlns:a16="http://schemas.microsoft.com/office/drawing/2014/main" id="{E1605A46-E7E7-DA4D-A7B1-3F2BF5D0E037}"/>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7" y="1008"/>
              <a:ext cx="2725" cy="1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1" name="Picture 1066" descr="laptop_keyboard">
              <a:extLst>
                <a:ext uri="{FF2B5EF4-FFF2-40B4-BE49-F238E27FC236}">
                  <a16:creationId xmlns:a16="http://schemas.microsoft.com/office/drawing/2014/main" id="{E538A48B-7DCF-524B-8A59-631429692CBD}"/>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rot="109064" flipH="1">
              <a:off x="1009" y="2586"/>
              <a:ext cx="2245" cy="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2" name="Freeform 1067">
              <a:extLst>
                <a:ext uri="{FF2B5EF4-FFF2-40B4-BE49-F238E27FC236}">
                  <a16:creationId xmlns:a16="http://schemas.microsoft.com/office/drawing/2014/main" id="{0DF72841-010E-EF4C-BF8A-912117577CBB}"/>
                </a:ext>
              </a:extLst>
            </p:cNvPr>
            <p:cNvSpPr>
              <a:spLocks/>
            </p:cNvSpPr>
            <p:nvPr/>
          </p:nvSpPr>
          <p:spPr bwMode="auto">
            <a:xfrm>
              <a:off x="1753" y="1603"/>
              <a:ext cx="1807" cy="1322"/>
            </a:xfrm>
            <a:custGeom>
              <a:avLst/>
              <a:gdLst>
                <a:gd name="T0" fmla="*/ 1 w 2982"/>
                <a:gd name="T1" fmla="*/ 0 h 2442"/>
                <a:gd name="T2" fmla="*/ 0 w 2982"/>
                <a:gd name="T3" fmla="*/ 1 h 2442"/>
                <a:gd name="T4" fmla="*/ 2 w 2982"/>
                <a:gd name="T5" fmla="*/ 1 h 2442"/>
                <a:gd name="T6" fmla="*/ 2 w 2982"/>
                <a:gd name="T7" fmla="*/ 1 h 2442"/>
                <a:gd name="T8" fmla="*/ 1 w 2982"/>
                <a:gd name="T9" fmla="*/ 0 h 2442"/>
                <a:gd name="T10" fmla="*/ 0 60000 65536"/>
                <a:gd name="T11" fmla="*/ 0 60000 65536"/>
                <a:gd name="T12" fmla="*/ 0 60000 65536"/>
                <a:gd name="T13" fmla="*/ 0 60000 65536"/>
                <a:gd name="T14" fmla="*/ 0 60000 65536"/>
                <a:gd name="T15" fmla="*/ 0 w 2982"/>
                <a:gd name="T16" fmla="*/ 0 h 2442"/>
                <a:gd name="T17" fmla="*/ 2982 w 2982"/>
                <a:gd name="T18" fmla="*/ 2442 h 2442"/>
              </a:gdLst>
              <a:ahLst/>
              <a:cxnLst>
                <a:cxn ang="T10">
                  <a:pos x="T0" y="T1"/>
                </a:cxn>
                <a:cxn ang="T11">
                  <a:pos x="T2" y="T3"/>
                </a:cxn>
                <a:cxn ang="T12">
                  <a:pos x="T4" y="T5"/>
                </a:cxn>
                <a:cxn ang="T13">
                  <a:pos x="T6" y="T7"/>
                </a:cxn>
                <a:cxn ang="T14">
                  <a:pos x="T8" y="T9"/>
                </a:cxn>
              </a:cxnLst>
              <a:rect l="T15" t="T16" r="T17" b="T18"/>
              <a:pathLst>
                <a:path w="2982" h="2442">
                  <a:moveTo>
                    <a:pt x="540" y="0"/>
                  </a:moveTo>
                  <a:lnTo>
                    <a:pt x="0" y="1734"/>
                  </a:lnTo>
                  <a:lnTo>
                    <a:pt x="2394" y="2442"/>
                  </a:lnTo>
                  <a:lnTo>
                    <a:pt x="2982" y="318"/>
                  </a:lnTo>
                  <a:lnTo>
                    <a:pt x="540" y="0"/>
                  </a:lnTo>
                  <a:close/>
                </a:path>
              </a:pathLst>
            </a:custGeom>
            <a:solidFill>
              <a:schemeClr val="tx1"/>
            </a:solidFill>
            <a:ln w="9525">
              <a:solidFill>
                <a:schemeClr val="tx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393" name="Picture 1068" descr="screen">
              <a:extLst>
                <a:ext uri="{FF2B5EF4-FFF2-40B4-BE49-F238E27FC236}">
                  <a16:creationId xmlns:a16="http://schemas.microsoft.com/office/drawing/2014/main" id="{05FB75E6-02C0-C749-B8C1-6EE94751EFE8}"/>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1842" y="1637"/>
              <a:ext cx="1642" cy="1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4" name="Freeform 1069">
              <a:extLst>
                <a:ext uri="{FF2B5EF4-FFF2-40B4-BE49-F238E27FC236}">
                  <a16:creationId xmlns:a16="http://schemas.microsoft.com/office/drawing/2014/main" id="{2C42E210-EA7A-7243-97B1-C77EE2476096}"/>
                </a:ext>
              </a:extLst>
            </p:cNvPr>
            <p:cNvSpPr>
              <a:spLocks/>
            </p:cNvSpPr>
            <p:nvPr/>
          </p:nvSpPr>
          <p:spPr bwMode="auto">
            <a:xfrm>
              <a:off x="2082" y="1564"/>
              <a:ext cx="1531" cy="246"/>
            </a:xfrm>
            <a:custGeom>
              <a:avLst/>
              <a:gdLst>
                <a:gd name="T0" fmla="*/ 1 w 2528"/>
                <a:gd name="T1" fmla="*/ 0 h 455"/>
                <a:gd name="T2" fmla="*/ 2 w 2528"/>
                <a:gd name="T3" fmla="*/ 1 h 455"/>
                <a:gd name="T4" fmla="*/ 2 w 2528"/>
                <a:gd name="T5" fmla="*/ 1 h 455"/>
                <a:gd name="T6" fmla="*/ 0 w 2528"/>
                <a:gd name="T7" fmla="*/ 1 h 455"/>
                <a:gd name="T8" fmla="*/ 1 w 2528"/>
                <a:gd name="T9" fmla="*/ 0 h 455"/>
                <a:gd name="T10" fmla="*/ 0 60000 65536"/>
                <a:gd name="T11" fmla="*/ 0 60000 65536"/>
                <a:gd name="T12" fmla="*/ 0 60000 65536"/>
                <a:gd name="T13" fmla="*/ 0 60000 65536"/>
                <a:gd name="T14" fmla="*/ 0 60000 65536"/>
                <a:gd name="T15" fmla="*/ 0 w 2528"/>
                <a:gd name="T16" fmla="*/ 0 h 455"/>
                <a:gd name="T17" fmla="*/ 2528 w 2528"/>
                <a:gd name="T18" fmla="*/ 455 h 455"/>
              </a:gdLst>
              <a:ahLst/>
              <a:cxnLst>
                <a:cxn ang="T10">
                  <a:pos x="T0" y="T1"/>
                </a:cxn>
                <a:cxn ang="T11">
                  <a:pos x="T2" y="T3"/>
                </a:cxn>
                <a:cxn ang="T12">
                  <a:pos x="T4" y="T5"/>
                </a:cxn>
                <a:cxn ang="T13">
                  <a:pos x="T6" y="T7"/>
                </a:cxn>
                <a:cxn ang="T14">
                  <a:pos x="T8" y="T9"/>
                </a:cxn>
              </a:cxnLst>
              <a:rect l="T15" t="T16" r="T17" b="T18"/>
              <a:pathLst>
                <a:path w="2528" h="455">
                  <a:moveTo>
                    <a:pt x="14" y="0"/>
                  </a:moveTo>
                  <a:lnTo>
                    <a:pt x="2528" y="341"/>
                  </a:lnTo>
                  <a:lnTo>
                    <a:pt x="2480" y="455"/>
                  </a:lnTo>
                  <a:lnTo>
                    <a:pt x="0" y="86"/>
                  </a:lnTo>
                  <a:lnTo>
                    <a:pt x="14" y="0"/>
                  </a:lnTo>
                  <a:close/>
                </a:path>
              </a:pathLst>
            </a:custGeom>
            <a:gradFill rotWithShape="1">
              <a:gsLst>
                <a:gs pos="0">
                  <a:srgbClr val="000099"/>
                </a:gs>
                <a:gs pos="100000">
                  <a:srgbClr val="EAEAEA"/>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5" name="Freeform 1070">
              <a:extLst>
                <a:ext uri="{FF2B5EF4-FFF2-40B4-BE49-F238E27FC236}">
                  <a16:creationId xmlns:a16="http://schemas.microsoft.com/office/drawing/2014/main" id="{020C16FB-B47C-5A40-8613-E3DA0F01335A}"/>
                </a:ext>
              </a:extLst>
            </p:cNvPr>
            <p:cNvSpPr>
              <a:spLocks/>
            </p:cNvSpPr>
            <p:nvPr/>
          </p:nvSpPr>
          <p:spPr bwMode="auto">
            <a:xfrm>
              <a:off x="1737" y="1562"/>
              <a:ext cx="425" cy="1024"/>
            </a:xfrm>
            <a:custGeom>
              <a:avLst/>
              <a:gdLst>
                <a:gd name="T0" fmla="*/ 1 w 702"/>
                <a:gd name="T1" fmla="*/ 0 h 1893"/>
                <a:gd name="T2" fmla="*/ 0 w 702"/>
                <a:gd name="T3" fmla="*/ 1 h 1893"/>
                <a:gd name="T4" fmla="*/ 1 w 702"/>
                <a:gd name="T5" fmla="*/ 1 h 1893"/>
                <a:gd name="T6" fmla="*/ 1 w 702"/>
                <a:gd name="T7" fmla="*/ 1 h 1893"/>
                <a:gd name="T8" fmla="*/ 1 w 702"/>
                <a:gd name="T9" fmla="*/ 0 h 1893"/>
                <a:gd name="T10" fmla="*/ 0 60000 65536"/>
                <a:gd name="T11" fmla="*/ 0 60000 65536"/>
                <a:gd name="T12" fmla="*/ 0 60000 65536"/>
                <a:gd name="T13" fmla="*/ 0 60000 65536"/>
                <a:gd name="T14" fmla="*/ 0 60000 65536"/>
                <a:gd name="T15" fmla="*/ 0 w 702"/>
                <a:gd name="T16" fmla="*/ 0 h 1893"/>
                <a:gd name="T17" fmla="*/ 702 w 702"/>
                <a:gd name="T18" fmla="*/ 1893 h 1893"/>
              </a:gdLst>
              <a:ahLst/>
              <a:cxnLst>
                <a:cxn ang="T10">
                  <a:pos x="T0" y="T1"/>
                </a:cxn>
                <a:cxn ang="T11">
                  <a:pos x="T2" y="T3"/>
                </a:cxn>
                <a:cxn ang="T12">
                  <a:pos x="T4" y="T5"/>
                </a:cxn>
                <a:cxn ang="T13">
                  <a:pos x="T6" y="T7"/>
                </a:cxn>
                <a:cxn ang="T14">
                  <a:pos x="T8" y="T9"/>
                </a:cxn>
              </a:cxnLst>
              <a:rect l="T15" t="T16" r="T17" b="T18"/>
              <a:pathLst>
                <a:path w="702" h="1893">
                  <a:moveTo>
                    <a:pt x="579" y="0"/>
                  </a:moveTo>
                  <a:lnTo>
                    <a:pt x="0" y="1869"/>
                  </a:lnTo>
                  <a:lnTo>
                    <a:pt x="114" y="1893"/>
                  </a:lnTo>
                  <a:lnTo>
                    <a:pt x="702" y="51"/>
                  </a:lnTo>
                  <a:lnTo>
                    <a:pt x="579"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6" name="Freeform 1071">
              <a:extLst>
                <a:ext uri="{FF2B5EF4-FFF2-40B4-BE49-F238E27FC236}">
                  <a16:creationId xmlns:a16="http://schemas.microsoft.com/office/drawing/2014/main" id="{B6AF1532-CB13-784D-8AF3-B5F865952BA8}"/>
                </a:ext>
              </a:extLst>
            </p:cNvPr>
            <p:cNvSpPr>
              <a:spLocks/>
            </p:cNvSpPr>
            <p:nvPr/>
          </p:nvSpPr>
          <p:spPr bwMode="auto">
            <a:xfrm>
              <a:off x="3144" y="1745"/>
              <a:ext cx="458" cy="1182"/>
            </a:xfrm>
            <a:custGeom>
              <a:avLst/>
              <a:gdLst>
                <a:gd name="T0" fmla="*/ 1 w 756"/>
                <a:gd name="T1" fmla="*/ 0 h 2184"/>
                <a:gd name="T2" fmla="*/ 1 w 756"/>
                <a:gd name="T3" fmla="*/ 1 h 2184"/>
                <a:gd name="T4" fmla="*/ 0 w 756"/>
                <a:gd name="T5" fmla="*/ 1 h 2184"/>
                <a:gd name="T6" fmla="*/ 1 w 756"/>
                <a:gd name="T7" fmla="*/ 1 h 2184"/>
                <a:gd name="T8" fmla="*/ 1 w 756"/>
                <a:gd name="T9" fmla="*/ 0 h 2184"/>
                <a:gd name="T10" fmla="*/ 0 60000 65536"/>
                <a:gd name="T11" fmla="*/ 0 60000 65536"/>
                <a:gd name="T12" fmla="*/ 0 60000 65536"/>
                <a:gd name="T13" fmla="*/ 0 60000 65536"/>
                <a:gd name="T14" fmla="*/ 0 60000 65536"/>
                <a:gd name="T15" fmla="*/ 0 w 756"/>
                <a:gd name="T16" fmla="*/ 0 h 2184"/>
                <a:gd name="T17" fmla="*/ 756 w 756"/>
                <a:gd name="T18" fmla="*/ 2184 h 2184"/>
              </a:gdLst>
              <a:ahLst/>
              <a:cxnLst>
                <a:cxn ang="T10">
                  <a:pos x="T0" y="T1"/>
                </a:cxn>
                <a:cxn ang="T11">
                  <a:pos x="T2" y="T3"/>
                </a:cxn>
                <a:cxn ang="T12">
                  <a:pos x="T4" y="T5"/>
                </a:cxn>
                <a:cxn ang="T13">
                  <a:pos x="T6" y="T7"/>
                </a:cxn>
                <a:cxn ang="T14">
                  <a:pos x="T8" y="T9"/>
                </a:cxn>
              </a:cxnLst>
              <a:rect l="T15" t="T16" r="T17" b="T18"/>
              <a:pathLst>
                <a:path w="756" h="2184">
                  <a:moveTo>
                    <a:pt x="756" y="0"/>
                  </a:moveTo>
                  <a:lnTo>
                    <a:pt x="138" y="2184"/>
                  </a:lnTo>
                  <a:lnTo>
                    <a:pt x="0" y="2148"/>
                  </a:lnTo>
                  <a:lnTo>
                    <a:pt x="606" y="78"/>
                  </a:lnTo>
                  <a:lnTo>
                    <a:pt x="756" y="0"/>
                  </a:lnTo>
                  <a:close/>
                </a:path>
              </a:pathLst>
            </a:custGeom>
            <a:gradFill rotWithShape="1">
              <a:gsLst>
                <a:gs pos="0">
                  <a:srgbClr val="DDDDDD"/>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7" name="Freeform 1072">
              <a:extLst>
                <a:ext uri="{FF2B5EF4-FFF2-40B4-BE49-F238E27FC236}">
                  <a16:creationId xmlns:a16="http://schemas.microsoft.com/office/drawing/2014/main" id="{A71AE470-9F14-D044-93DB-3DCB5DBEBD96}"/>
                </a:ext>
              </a:extLst>
            </p:cNvPr>
            <p:cNvSpPr>
              <a:spLocks/>
            </p:cNvSpPr>
            <p:nvPr/>
          </p:nvSpPr>
          <p:spPr bwMode="auto">
            <a:xfrm>
              <a:off x="1732" y="2534"/>
              <a:ext cx="1680" cy="399"/>
            </a:xfrm>
            <a:custGeom>
              <a:avLst/>
              <a:gdLst>
                <a:gd name="T0" fmla="*/ 1 w 2773"/>
                <a:gd name="T1" fmla="*/ 0 h 738"/>
                <a:gd name="T2" fmla="*/ 0 w 2773"/>
                <a:gd name="T3" fmla="*/ 1 h 738"/>
                <a:gd name="T4" fmla="*/ 2 w 2773"/>
                <a:gd name="T5" fmla="*/ 1 h 738"/>
                <a:gd name="T6" fmla="*/ 2 w 2773"/>
                <a:gd name="T7" fmla="*/ 1 h 738"/>
                <a:gd name="T8" fmla="*/ 1 w 2773"/>
                <a:gd name="T9" fmla="*/ 0 h 738"/>
                <a:gd name="T10" fmla="*/ 0 60000 65536"/>
                <a:gd name="T11" fmla="*/ 0 60000 65536"/>
                <a:gd name="T12" fmla="*/ 0 60000 65536"/>
                <a:gd name="T13" fmla="*/ 0 60000 65536"/>
                <a:gd name="T14" fmla="*/ 0 60000 65536"/>
                <a:gd name="T15" fmla="*/ 0 w 2773"/>
                <a:gd name="T16" fmla="*/ 0 h 738"/>
                <a:gd name="T17" fmla="*/ 2773 w 2773"/>
                <a:gd name="T18" fmla="*/ 738 h 738"/>
              </a:gdLst>
              <a:ahLst/>
              <a:cxnLst>
                <a:cxn ang="T10">
                  <a:pos x="T0" y="T1"/>
                </a:cxn>
                <a:cxn ang="T11">
                  <a:pos x="T2" y="T3"/>
                </a:cxn>
                <a:cxn ang="T12">
                  <a:pos x="T4" y="T5"/>
                </a:cxn>
                <a:cxn ang="T13">
                  <a:pos x="T6" y="T7"/>
                </a:cxn>
                <a:cxn ang="T14">
                  <a:pos x="T8" y="T9"/>
                </a:cxn>
              </a:cxnLst>
              <a:rect l="T15" t="T16" r="T17" b="T18"/>
              <a:pathLst>
                <a:path w="2773" h="738">
                  <a:moveTo>
                    <a:pt x="33" y="0"/>
                  </a:moveTo>
                  <a:lnTo>
                    <a:pt x="0" y="99"/>
                  </a:lnTo>
                  <a:lnTo>
                    <a:pt x="2436" y="738"/>
                  </a:lnTo>
                  <a:cubicBezTo>
                    <a:pt x="2499" y="501"/>
                    <a:pt x="2773" y="727"/>
                    <a:pt x="2373" y="603"/>
                  </a:cubicBezTo>
                  <a:lnTo>
                    <a:pt x="33" y="0"/>
                  </a:lnTo>
                  <a:close/>
                </a:path>
              </a:pathLst>
            </a:custGeom>
            <a:gradFill rotWithShape="1">
              <a:gsLst>
                <a:gs pos="0">
                  <a:srgbClr val="0000CC"/>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8" name="Freeform 1073">
              <a:extLst>
                <a:ext uri="{FF2B5EF4-FFF2-40B4-BE49-F238E27FC236}">
                  <a16:creationId xmlns:a16="http://schemas.microsoft.com/office/drawing/2014/main" id="{7753045D-9842-CC41-9B0D-EB58149EA7D3}"/>
                </a:ext>
              </a:extLst>
            </p:cNvPr>
            <p:cNvSpPr>
              <a:spLocks/>
            </p:cNvSpPr>
            <p:nvPr/>
          </p:nvSpPr>
          <p:spPr bwMode="auto">
            <a:xfrm>
              <a:off x="3195" y="1755"/>
              <a:ext cx="429" cy="1187"/>
            </a:xfrm>
            <a:custGeom>
              <a:avLst/>
              <a:gdLst>
                <a:gd name="T0" fmla="*/ 2 w 637"/>
                <a:gd name="T1" fmla="*/ 0 h 1659"/>
                <a:gd name="T2" fmla="*/ 2 w 637"/>
                <a:gd name="T3" fmla="*/ 0 h 1659"/>
                <a:gd name="T4" fmla="*/ 1 w 637"/>
                <a:gd name="T5" fmla="*/ 15 h 1659"/>
                <a:gd name="T6" fmla="*/ 0 w 637"/>
                <a:gd name="T7" fmla="*/ 15 h 1659"/>
                <a:gd name="T8" fmla="*/ 2 w 637"/>
                <a:gd name="T9" fmla="*/ 0 h 1659"/>
                <a:gd name="T10" fmla="*/ 0 60000 65536"/>
                <a:gd name="T11" fmla="*/ 0 60000 65536"/>
                <a:gd name="T12" fmla="*/ 0 60000 65536"/>
                <a:gd name="T13" fmla="*/ 0 60000 65536"/>
                <a:gd name="T14" fmla="*/ 0 60000 65536"/>
                <a:gd name="T15" fmla="*/ 0 w 637"/>
                <a:gd name="T16" fmla="*/ 0 h 1659"/>
                <a:gd name="T17" fmla="*/ 637 w 637"/>
                <a:gd name="T18" fmla="*/ 1659 h 1659"/>
              </a:gdLst>
              <a:ahLst/>
              <a:cxnLst>
                <a:cxn ang="T10">
                  <a:pos x="T0" y="T1"/>
                </a:cxn>
                <a:cxn ang="T11">
                  <a:pos x="T2" y="T3"/>
                </a:cxn>
                <a:cxn ang="T12">
                  <a:pos x="T4" y="T5"/>
                </a:cxn>
                <a:cxn ang="T13">
                  <a:pos x="T6" y="T7"/>
                </a:cxn>
                <a:cxn ang="T14">
                  <a:pos x="T8" y="T9"/>
                </a:cxn>
              </a:cxnLst>
              <a:rect l="T15" t="T16" r="T17" b="T18"/>
              <a:pathLst>
                <a:path w="637" h="1659">
                  <a:moveTo>
                    <a:pt x="615" y="0"/>
                  </a:moveTo>
                  <a:lnTo>
                    <a:pt x="637" y="0"/>
                  </a:lnTo>
                  <a:lnTo>
                    <a:pt x="68" y="1659"/>
                  </a:lnTo>
                  <a:lnTo>
                    <a:pt x="0" y="1647"/>
                  </a:lnTo>
                  <a:lnTo>
                    <a:pt x="61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9" name="Freeform 1074">
              <a:extLst>
                <a:ext uri="{FF2B5EF4-FFF2-40B4-BE49-F238E27FC236}">
                  <a16:creationId xmlns:a16="http://schemas.microsoft.com/office/drawing/2014/main" id="{FB62560B-8A1D-1D4A-9C7F-3D1ED4E8CEDD}"/>
                </a:ext>
              </a:extLst>
            </p:cNvPr>
            <p:cNvSpPr>
              <a:spLocks/>
            </p:cNvSpPr>
            <p:nvPr/>
          </p:nvSpPr>
          <p:spPr bwMode="auto">
            <a:xfrm>
              <a:off x="1734" y="2587"/>
              <a:ext cx="1494" cy="394"/>
            </a:xfrm>
            <a:custGeom>
              <a:avLst/>
              <a:gdLst>
                <a:gd name="T0" fmla="*/ 0 w 2216"/>
                <a:gd name="T1" fmla="*/ 0 h 550"/>
                <a:gd name="T2" fmla="*/ 1 w 2216"/>
                <a:gd name="T3" fmla="*/ 1 h 550"/>
                <a:gd name="T4" fmla="*/ 9 w 2216"/>
                <a:gd name="T5" fmla="*/ 5 h 550"/>
                <a:gd name="T6" fmla="*/ 9 w 2216"/>
                <a:gd name="T7" fmla="*/ 4 h 550"/>
                <a:gd name="T8" fmla="*/ 0 w 2216"/>
                <a:gd name="T9" fmla="*/ 0 h 550"/>
                <a:gd name="T10" fmla="*/ 0 60000 65536"/>
                <a:gd name="T11" fmla="*/ 0 60000 65536"/>
                <a:gd name="T12" fmla="*/ 0 60000 65536"/>
                <a:gd name="T13" fmla="*/ 0 60000 65536"/>
                <a:gd name="T14" fmla="*/ 0 60000 65536"/>
                <a:gd name="T15" fmla="*/ 0 w 2216"/>
                <a:gd name="T16" fmla="*/ 0 h 550"/>
                <a:gd name="T17" fmla="*/ 2216 w 2216"/>
                <a:gd name="T18" fmla="*/ 550 h 550"/>
              </a:gdLst>
              <a:ahLst/>
              <a:cxnLst>
                <a:cxn ang="T10">
                  <a:pos x="T0" y="T1"/>
                </a:cxn>
                <a:cxn ang="T11">
                  <a:pos x="T2" y="T3"/>
                </a:cxn>
                <a:cxn ang="T12">
                  <a:pos x="T4" y="T5"/>
                </a:cxn>
                <a:cxn ang="T13">
                  <a:pos x="T6" y="T7"/>
                </a:cxn>
                <a:cxn ang="T14">
                  <a:pos x="T8" y="T9"/>
                </a:cxn>
              </a:cxnLst>
              <a:rect l="T15" t="T16" r="T17" b="T18"/>
              <a:pathLst>
                <a:path w="2216" h="550">
                  <a:moveTo>
                    <a:pt x="0" y="0"/>
                  </a:moveTo>
                  <a:lnTo>
                    <a:pt x="9" y="57"/>
                  </a:lnTo>
                  <a:lnTo>
                    <a:pt x="2164" y="550"/>
                  </a:lnTo>
                  <a:lnTo>
                    <a:pt x="2216" y="496"/>
                  </a:lnTo>
                  <a:lnTo>
                    <a:pt x="0" y="0"/>
                  </a:lnTo>
                  <a:close/>
                </a:path>
              </a:pathLst>
            </a:custGeom>
            <a:gradFill rotWithShape="1">
              <a:gsLst>
                <a:gs pos="0">
                  <a:srgbClr val="00009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00" name="Group 1075">
              <a:extLst>
                <a:ext uri="{FF2B5EF4-FFF2-40B4-BE49-F238E27FC236}">
                  <a16:creationId xmlns:a16="http://schemas.microsoft.com/office/drawing/2014/main" id="{954A64CB-1C45-324C-8CBE-16624C1A0B84}"/>
                </a:ext>
              </a:extLst>
            </p:cNvPr>
            <p:cNvGrpSpPr>
              <a:grpSpLocks/>
            </p:cNvGrpSpPr>
            <p:nvPr/>
          </p:nvGrpSpPr>
          <p:grpSpPr bwMode="auto">
            <a:xfrm>
              <a:off x="1709" y="3008"/>
              <a:ext cx="507" cy="234"/>
              <a:chOff x="1740" y="2642"/>
              <a:chExt cx="752" cy="327"/>
            </a:xfrm>
          </p:grpSpPr>
          <p:sp>
            <p:nvSpPr>
              <p:cNvPr id="407" name="Freeform 1076">
                <a:extLst>
                  <a:ext uri="{FF2B5EF4-FFF2-40B4-BE49-F238E27FC236}">
                    <a16:creationId xmlns:a16="http://schemas.microsoft.com/office/drawing/2014/main" id="{69DEB18E-BA65-9043-A426-C13F767151ED}"/>
                  </a:ext>
                </a:extLst>
              </p:cNvPr>
              <p:cNvSpPr>
                <a:spLocks/>
              </p:cNvSpPr>
              <p:nvPr/>
            </p:nvSpPr>
            <p:spPr bwMode="auto">
              <a:xfrm>
                <a:off x="1740" y="2642"/>
                <a:ext cx="752" cy="327"/>
              </a:xfrm>
              <a:custGeom>
                <a:avLst/>
                <a:gdLst>
                  <a:gd name="T0" fmla="*/ 293 w 752"/>
                  <a:gd name="T1" fmla="*/ 0 h 327"/>
                  <a:gd name="T2" fmla="*/ 752 w 752"/>
                  <a:gd name="T3" fmla="*/ 124 h 327"/>
                  <a:gd name="T4" fmla="*/ 470 w 752"/>
                  <a:gd name="T5" fmla="*/ 327 h 327"/>
                  <a:gd name="T6" fmla="*/ 0 w 752"/>
                  <a:gd name="T7" fmla="*/ 183 h 327"/>
                  <a:gd name="T8" fmla="*/ 293 w 752"/>
                  <a:gd name="T9" fmla="*/ 0 h 327"/>
                  <a:gd name="T10" fmla="*/ 0 60000 65536"/>
                  <a:gd name="T11" fmla="*/ 0 60000 65536"/>
                  <a:gd name="T12" fmla="*/ 0 60000 65536"/>
                  <a:gd name="T13" fmla="*/ 0 60000 65536"/>
                  <a:gd name="T14" fmla="*/ 0 60000 65536"/>
                  <a:gd name="T15" fmla="*/ 0 w 752"/>
                  <a:gd name="T16" fmla="*/ 0 h 327"/>
                  <a:gd name="T17" fmla="*/ 752 w 752"/>
                  <a:gd name="T18" fmla="*/ 327 h 327"/>
                </a:gdLst>
                <a:ahLst/>
                <a:cxnLst>
                  <a:cxn ang="T10">
                    <a:pos x="T0" y="T1"/>
                  </a:cxn>
                  <a:cxn ang="T11">
                    <a:pos x="T2" y="T3"/>
                  </a:cxn>
                  <a:cxn ang="T12">
                    <a:pos x="T4" y="T5"/>
                  </a:cxn>
                  <a:cxn ang="T13">
                    <a:pos x="T6" y="T7"/>
                  </a:cxn>
                  <a:cxn ang="T14">
                    <a:pos x="T8" y="T9"/>
                  </a:cxn>
                </a:cxnLst>
                <a:rect l="T15" t="T16" r="T17" b="T18"/>
                <a:pathLst>
                  <a:path w="752" h="327">
                    <a:moveTo>
                      <a:pt x="293" y="0"/>
                    </a:moveTo>
                    <a:lnTo>
                      <a:pt x="752" y="124"/>
                    </a:lnTo>
                    <a:lnTo>
                      <a:pt x="470" y="327"/>
                    </a:lnTo>
                    <a:lnTo>
                      <a:pt x="0" y="183"/>
                    </a:lnTo>
                    <a:lnTo>
                      <a:pt x="293"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8" name="Freeform 1077">
                <a:extLst>
                  <a:ext uri="{FF2B5EF4-FFF2-40B4-BE49-F238E27FC236}">
                    <a16:creationId xmlns:a16="http://schemas.microsoft.com/office/drawing/2014/main" id="{4DE24D51-7581-B14D-B3B6-84A687083206}"/>
                  </a:ext>
                </a:extLst>
              </p:cNvPr>
              <p:cNvSpPr>
                <a:spLocks/>
              </p:cNvSpPr>
              <p:nvPr/>
            </p:nvSpPr>
            <p:spPr bwMode="auto">
              <a:xfrm>
                <a:off x="1754" y="2649"/>
                <a:ext cx="726" cy="311"/>
              </a:xfrm>
              <a:custGeom>
                <a:avLst/>
                <a:gdLst>
                  <a:gd name="T0" fmla="*/ 282 w 726"/>
                  <a:gd name="T1" fmla="*/ 0 h 311"/>
                  <a:gd name="T2" fmla="*/ 726 w 726"/>
                  <a:gd name="T3" fmla="*/ 119 h 311"/>
                  <a:gd name="T4" fmla="*/ 457 w 726"/>
                  <a:gd name="T5" fmla="*/ 311 h 311"/>
                  <a:gd name="T6" fmla="*/ 0 w 726"/>
                  <a:gd name="T7" fmla="*/ 173 h 311"/>
                  <a:gd name="T8" fmla="*/ 282 w 726"/>
                  <a:gd name="T9" fmla="*/ 0 h 311"/>
                  <a:gd name="T10" fmla="*/ 0 60000 65536"/>
                  <a:gd name="T11" fmla="*/ 0 60000 65536"/>
                  <a:gd name="T12" fmla="*/ 0 60000 65536"/>
                  <a:gd name="T13" fmla="*/ 0 60000 65536"/>
                  <a:gd name="T14" fmla="*/ 0 60000 65536"/>
                  <a:gd name="T15" fmla="*/ 0 w 726"/>
                  <a:gd name="T16" fmla="*/ 0 h 311"/>
                  <a:gd name="T17" fmla="*/ 726 w 726"/>
                  <a:gd name="T18" fmla="*/ 311 h 311"/>
                </a:gdLst>
                <a:ahLst/>
                <a:cxnLst>
                  <a:cxn ang="T10">
                    <a:pos x="T0" y="T1"/>
                  </a:cxn>
                  <a:cxn ang="T11">
                    <a:pos x="T2" y="T3"/>
                  </a:cxn>
                  <a:cxn ang="T12">
                    <a:pos x="T4" y="T5"/>
                  </a:cxn>
                  <a:cxn ang="T13">
                    <a:pos x="T6" y="T7"/>
                  </a:cxn>
                  <a:cxn ang="T14">
                    <a:pos x="T8" y="T9"/>
                  </a:cxn>
                </a:cxnLst>
                <a:rect l="T15" t="T16" r="T17" b="T18"/>
                <a:pathLst>
                  <a:path w="726" h="311">
                    <a:moveTo>
                      <a:pt x="282" y="0"/>
                    </a:moveTo>
                    <a:lnTo>
                      <a:pt x="726" y="119"/>
                    </a:lnTo>
                    <a:lnTo>
                      <a:pt x="457" y="311"/>
                    </a:lnTo>
                    <a:lnTo>
                      <a:pt x="0" y="173"/>
                    </a:lnTo>
                    <a:lnTo>
                      <a:pt x="282" y="0"/>
                    </a:lnTo>
                    <a:close/>
                  </a:path>
                </a:pathLst>
              </a:custGeom>
              <a:gradFill rotWithShape="1">
                <a:gsLst>
                  <a:gs pos="0">
                    <a:srgbClr val="4D4D4D"/>
                  </a:gs>
                  <a:gs pos="100000">
                    <a:srgbClr val="DDDDDD"/>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9" name="Freeform 1078">
                <a:extLst>
                  <a:ext uri="{FF2B5EF4-FFF2-40B4-BE49-F238E27FC236}">
                    <a16:creationId xmlns:a16="http://schemas.microsoft.com/office/drawing/2014/main" id="{EFD736A0-861B-7C41-B7C6-101FA03763F8}"/>
                  </a:ext>
                </a:extLst>
              </p:cNvPr>
              <p:cNvSpPr>
                <a:spLocks/>
              </p:cNvSpPr>
              <p:nvPr/>
            </p:nvSpPr>
            <p:spPr bwMode="auto">
              <a:xfrm>
                <a:off x="1808" y="2770"/>
                <a:ext cx="258" cy="100"/>
              </a:xfrm>
              <a:custGeom>
                <a:avLst/>
                <a:gdLst>
                  <a:gd name="T0" fmla="*/ 0 w 258"/>
                  <a:gd name="T1" fmla="*/ 44 h 100"/>
                  <a:gd name="T2" fmla="*/ 75 w 258"/>
                  <a:gd name="T3" fmla="*/ 0 h 100"/>
                  <a:gd name="T4" fmla="*/ 258 w 258"/>
                  <a:gd name="T5" fmla="*/ 50 h 100"/>
                  <a:gd name="T6" fmla="*/ 183 w 258"/>
                  <a:gd name="T7" fmla="*/ 100 h 100"/>
                  <a:gd name="T8" fmla="*/ 0 w 258"/>
                  <a:gd name="T9" fmla="*/ 44 h 100"/>
                  <a:gd name="T10" fmla="*/ 0 60000 65536"/>
                  <a:gd name="T11" fmla="*/ 0 60000 65536"/>
                  <a:gd name="T12" fmla="*/ 0 60000 65536"/>
                  <a:gd name="T13" fmla="*/ 0 60000 65536"/>
                  <a:gd name="T14" fmla="*/ 0 60000 65536"/>
                  <a:gd name="T15" fmla="*/ 0 w 258"/>
                  <a:gd name="T16" fmla="*/ 0 h 100"/>
                  <a:gd name="T17" fmla="*/ 258 w 258"/>
                  <a:gd name="T18" fmla="*/ 100 h 100"/>
                </a:gdLst>
                <a:ahLst/>
                <a:cxnLst>
                  <a:cxn ang="T10">
                    <a:pos x="T0" y="T1"/>
                  </a:cxn>
                  <a:cxn ang="T11">
                    <a:pos x="T2" y="T3"/>
                  </a:cxn>
                  <a:cxn ang="T12">
                    <a:pos x="T4" y="T5"/>
                  </a:cxn>
                  <a:cxn ang="T13">
                    <a:pos x="T6" y="T7"/>
                  </a:cxn>
                  <a:cxn ang="T14">
                    <a:pos x="T8" y="T9"/>
                  </a:cxn>
                </a:cxnLst>
                <a:rect l="T15" t="T16" r="T17" b="T18"/>
                <a:pathLst>
                  <a:path w="258" h="100">
                    <a:moveTo>
                      <a:pt x="0" y="44"/>
                    </a:moveTo>
                    <a:lnTo>
                      <a:pt x="75" y="0"/>
                    </a:lnTo>
                    <a:lnTo>
                      <a:pt x="258" y="50"/>
                    </a:lnTo>
                    <a:lnTo>
                      <a:pt x="183" y="100"/>
                    </a:lnTo>
                    <a:lnTo>
                      <a:pt x="0" y="4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0" name="Freeform 1079">
                <a:extLst>
                  <a:ext uri="{FF2B5EF4-FFF2-40B4-BE49-F238E27FC236}">
                    <a16:creationId xmlns:a16="http://schemas.microsoft.com/office/drawing/2014/main" id="{8BD7163E-D90B-7647-AEF5-5CECAFA59C37}"/>
                  </a:ext>
                </a:extLst>
              </p:cNvPr>
              <p:cNvSpPr>
                <a:spLocks/>
              </p:cNvSpPr>
              <p:nvPr/>
            </p:nvSpPr>
            <p:spPr bwMode="auto">
              <a:xfrm>
                <a:off x="1799" y="2816"/>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1" name="Freeform 1080">
                <a:extLst>
                  <a:ext uri="{FF2B5EF4-FFF2-40B4-BE49-F238E27FC236}">
                    <a16:creationId xmlns:a16="http://schemas.microsoft.com/office/drawing/2014/main" id="{FC877D4D-D065-104D-8CA3-E0607A9B3F87}"/>
                  </a:ext>
                </a:extLst>
              </p:cNvPr>
              <p:cNvSpPr>
                <a:spLocks/>
              </p:cNvSpPr>
              <p:nvPr/>
            </p:nvSpPr>
            <p:spPr bwMode="auto">
              <a:xfrm>
                <a:off x="2020" y="2834"/>
                <a:ext cx="258" cy="102"/>
              </a:xfrm>
              <a:custGeom>
                <a:avLst/>
                <a:gdLst>
                  <a:gd name="T0" fmla="*/ 0 w 258"/>
                  <a:gd name="T1" fmla="*/ 46 h 102"/>
                  <a:gd name="T2" fmla="*/ 71 w 258"/>
                  <a:gd name="T3" fmla="*/ 0 h 102"/>
                  <a:gd name="T4" fmla="*/ 258 w 258"/>
                  <a:gd name="T5" fmla="*/ 52 h 102"/>
                  <a:gd name="T6" fmla="*/ 183 w 258"/>
                  <a:gd name="T7" fmla="*/ 102 h 102"/>
                  <a:gd name="T8" fmla="*/ 0 w 258"/>
                  <a:gd name="T9" fmla="*/ 46 h 102"/>
                  <a:gd name="T10" fmla="*/ 0 60000 65536"/>
                  <a:gd name="T11" fmla="*/ 0 60000 65536"/>
                  <a:gd name="T12" fmla="*/ 0 60000 65536"/>
                  <a:gd name="T13" fmla="*/ 0 60000 65536"/>
                  <a:gd name="T14" fmla="*/ 0 60000 65536"/>
                  <a:gd name="T15" fmla="*/ 0 w 258"/>
                  <a:gd name="T16" fmla="*/ 0 h 102"/>
                  <a:gd name="T17" fmla="*/ 258 w 258"/>
                  <a:gd name="T18" fmla="*/ 102 h 102"/>
                </a:gdLst>
                <a:ahLst/>
                <a:cxnLst>
                  <a:cxn ang="T10">
                    <a:pos x="T0" y="T1"/>
                  </a:cxn>
                  <a:cxn ang="T11">
                    <a:pos x="T2" y="T3"/>
                  </a:cxn>
                  <a:cxn ang="T12">
                    <a:pos x="T4" y="T5"/>
                  </a:cxn>
                  <a:cxn ang="T13">
                    <a:pos x="T6" y="T7"/>
                  </a:cxn>
                  <a:cxn ang="T14">
                    <a:pos x="T8" y="T9"/>
                  </a:cxn>
                </a:cxnLst>
                <a:rect l="T15" t="T16" r="T17" b="T18"/>
                <a:pathLst>
                  <a:path w="258" h="102">
                    <a:moveTo>
                      <a:pt x="0" y="46"/>
                    </a:moveTo>
                    <a:lnTo>
                      <a:pt x="71" y="0"/>
                    </a:lnTo>
                    <a:lnTo>
                      <a:pt x="258" y="52"/>
                    </a:lnTo>
                    <a:lnTo>
                      <a:pt x="183" y="102"/>
                    </a:lnTo>
                    <a:lnTo>
                      <a:pt x="0" y="4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2" name="Freeform 1081">
                <a:extLst>
                  <a:ext uri="{FF2B5EF4-FFF2-40B4-BE49-F238E27FC236}">
                    <a16:creationId xmlns:a16="http://schemas.microsoft.com/office/drawing/2014/main" id="{BA9728F5-6BD1-104C-9953-C37CCA79F582}"/>
                  </a:ext>
                </a:extLst>
              </p:cNvPr>
              <p:cNvSpPr>
                <a:spLocks/>
              </p:cNvSpPr>
              <p:nvPr/>
            </p:nvSpPr>
            <p:spPr bwMode="auto">
              <a:xfrm>
                <a:off x="2011" y="2882"/>
                <a:ext cx="194" cy="63"/>
              </a:xfrm>
              <a:custGeom>
                <a:avLst/>
                <a:gdLst>
                  <a:gd name="T0" fmla="*/ 12 w 194"/>
                  <a:gd name="T1" fmla="*/ 0 h 63"/>
                  <a:gd name="T2" fmla="*/ 194 w 194"/>
                  <a:gd name="T3" fmla="*/ 53 h 63"/>
                  <a:gd name="T4" fmla="*/ 180 w 194"/>
                  <a:gd name="T5" fmla="*/ 63 h 63"/>
                  <a:gd name="T6" fmla="*/ 0 w 194"/>
                  <a:gd name="T7" fmla="*/ 9 h 63"/>
                  <a:gd name="T8" fmla="*/ 12 w 194"/>
                  <a:gd name="T9" fmla="*/ 0 h 63"/>
                  <a:gd name="T10" fmla="*/ 0 60000 65536"/>
                  <a:gd name="T11" fmla="*/ 0 60000 65536"/>
                  <a:gd name="T12" fmla="*/ 0 60000 65536"/>
                  <a:gd name="T13" fmla="*/ 0 60000 65536"/>
                  <a:gd name="T14" fmla="*/ 0 60000 65536"/>
                  <a:gd name="T15" fmla="*/ 0 w 194"/>
                  <a:gd name="T16" fmla="*/ 0 h 63"/>
                  <a:gd name="T17" fmla="*/ 194 w 194"/>
                  <a:gd name="T18" fmla="*/ 63 h 63"/>
                </a:gdLst>
                <a:ahLst/>
                <a:cxnLst>
                  <a:cxn ang="T10">
                    <a:pos x="T0" y="T1"/>
                  </a:cxn>
                  <a:cxn ang="T11">
                    <a:pos x="T2" y="T3"/>
                  </a:cxn>
                  <a:cxn ang="T12">
                    <a:pos x="T4" y="T5"/>
                  </a:cxn>
                  <a:cxn ang="T13">
                    <a:pos x="T6" y="T7"/>
                  </a:cxn>
                  <a:cxn ang="T14">
                    <a:pos x="T8" y="T9"/>
                  </a:cxn>
                </a:cxnLst>
                <a:rect l="T15" t="T16" r="T17" b="T18"/>
                <a:pathLst>
                  <a:path w="194" h="63">
                    <a:moveTo>
                      <a:pt x="12" y="0"/>
                    </a:moveTo>
                    <a:lnTo>
                      <a:pt x="194" y="53"/>
                    </a:lnTo>
                    <a:lnTo>
                      <a:pt x="180" y="63"/>
                    </a:lnTo>
                    <a:lnTo>
                      <a:pt x="0" y="9"/>
                    </a:lnTo>
                    <a:lnTo>
                      <a:pt x="12"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01" name="Freeform 1082">
              <a:extLst>
                <a:ext uri="{FF2B5EF4-FFF2-40B4-BE49-F238E27FC236}">
                  <a16:creationId xmlns:a16="http://schemas.microsoft.com/office/drawing/2014/main" id="{D3A627E4-20E1-094F-91E7-9E62C1D73A8B}"/>
                </a:ext>
              </a:extLst>
            </p:cNvPr>
            <p:cNvSpPr>
              <a:spLocks/>
            </p:cNvSpPr>
            <p:nvPr/>
          </p:nvSpPr>
          <p:spPr bwMode="auto">
            <a:xfrm>
              <a:off x="2577" y="3043"/>
              <a:ext cx="614" cy="514"/>
            </a:xfrm>
            <a:custGeom>
              <a:avLst/>
              <a:gdLst>
                <a:gd name="T0" fmla="*/ 1 w 990"/>
                <a:gd name="T1" fmla="*/ 2 h 792"/>
                <a:gd name="T2" fmla="*/ 1 w 990"/>
                <a:gd name="T3" fmla="*/ 0 h 792"/>
                <a:gd name="T4" fmla="*/ 1 w 990"/>
                <a:gd name="T5" fmla="*/ 1 h 792"/>
                <a:gd name="T6" fmla="*/ 0 w 990"/>
                <a:gd name="T7" fmla="*/ 2 h 792"/>
                <a:gd name="T8" fmla="*/ 1 w 990"/>
                <a:gd name="T9" fmla="*/ 2 h 792"/>
                <a:gd name="T10" fmla="*/ 0 60000 65536"/>
                <a:gd name="T11" fmla="*/ 0 60000 65536"/>
                <a:gd name="T12" fmla="*/ 0 60000 65536"/>
                <a:gd name="T13" fmla="*/ 0 60000 65536"/>
                <a:gd name="T14" fmla="*/ 0 60000 65536"/>
                <a:gd name="T15" fmla="*/ 0 w 990"/>
                <a:gd name="T16" fmla="*/ 0 h 792"/>
                <a:gd name="T17" fmla="*/ 990 w 990"/>
                <a:gd name="T18" fmla="*/ 792 h 792"/>
              </a:gdLst>
              <a:ahLst/>
              <a:cxnLst>
                <a:cxn ang="T10">
                  <a:pos x="T0" y="T1"/>
                </a:cxn>
                <a:cxn ang="T11">
                  <a:pos x="T2" y="T3"/>
                </a:cxn>
                <a:cxn ang="T12">
                  <a:pos x="T4" y="T5"/>
                </a:cxn>
                <a:cxn ang="T13">
                  <a:pos x="T6" y="T7"/>
                </a:cxn>
                <a:cxn ang="T14">
                  <a:pos x="T8" y="T9"/>
                </a:cxn>
              </a:cxnLst>
              <a:rect l="T15" t="T16" r="T17" b="T18"/>
              <a:pathLst>
                <a:path w="990" h="792">
                  <a:moveTo>
                    <a:pt x="3" y="738"/>
                  </a:moveTo>
                  <a:lnTo>
                    <a:pt x="990" y="0"/>
                  </a:lnTo>
                  <a:lnTo>
                    <a:pt x="987" y="60"/>
                  </a:lnTo>
                  <a:lnTo>
                    <a:pt x="0" y="792"/>
                  </a:lnTo>
                  <a:lnTo>
                    <a:pt x="3" y="738"/>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2" name="Freeform 1083">
              <a:extLst>
                <a:ext uri="{FF2B5EF4-FFF2-40B4-BE49-F238E27FC236}">
                  <a16:creationId xmlns:a16="http://schemas.microsoft.com/office/drawing/2014/main" id="{DE5062C9-C70B-B74E-90B7-8B999FB4955F}"/>
                </a:ext>
              </a:extLst>
            </p:cNvPr>
            <p:cNvSpPr>
              <a:spLocks/>
            </p:cNvSpPr>
            <p:nvPr/>
          </p:nvSpPr>
          <p:spPr bwMode="auto">
            <a:xfrm>
              <a:off x="1010" y="3084"/>
              <a:ext cx="1571" cy="469"/>
            </a:xfrm>
            <a:custGeom>
              <a:avLst/>
              <a:gdLst>
                <a:gd name="T0" fmla="*/ 1 w 2532"/>
                <a:gd name="T1" fmla="*/ 0 h 723"/>
                <a:gd name="T2" fmla="*/ 1 w 2532"/>
                <a:gd name="T3" fmla="*/ 0 h 723"/>
                <a:gd name="T4" fmla="*/ 4 w 2532"/>
                <a:gd name="T5" fmla="*/ 2 h 723"/>
                <a:gd name="T6" fmla="*/ 4 w 2532"/>
                <a:gd name="T7" fmla="*/ 2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3" name="Freeform 1084">
              <a:extLst>
                <a:ext uri="{FF2B5EF4-FFF2-40B4-BE49-F238E27FC236}">
                  <a16:creationId xmlns:a16="http://schemas.microsoft.com/office/drawing/2014/main" id="{60A19E6B-9711-D44A-9A86-78531884592C}"/>
                </a:ext>
              </a:extLst>
            </p:cNvPr>
            <p:cNvSpPr>
              <a:spLocks/>
            </p:cNvSpPr>
            <p:nvPr/>
          </p:nvSpPr>
          <p:spPr bwMode="auto">
            <a:xfrm>
              <a:off x="1011" y="2998"/>
              <a:ext cx="17" cy="95"/>
            </a:xfrm>
            <a:custGeom>
              <a:avLst/>
              <a:gdLst>
                <a:gd name="T0" fmla="*/ 1 w 26"/>
                <a:gd name="T1" fmla="*/ 1 h 147"/>
                <a:gd name="T2" fmla="*/ 1 w 26"/>
                <a:gd name="T3" fmla="*/ 1 h 147"/>
                <a:gd name="T4" fmla="*/ 0 w 26"/>
                <a:gd name="T5" fmla="*/ 1 h 147"/>
                <a:gd name="T6" fmla="*/ 1 w 26"/>
                <a:gd name="T7" fmla="*/ 0 h 147"/>
                <a:gd name="T8" fmla="*/ 1 w 26"/>
                <a:gd name="T9" fmla="*/ 1 h 147"/>
                <a:gd name="T10" fmla="*/ 0 60000 65536"/>
                <a:gd name="T11" fmla="*/ 0 60000 65536"/>
                <a:gd name="T12" fmla="*/ 0 60000 65536"/>
                <a:gd name="T13" fmla="*/ 0 60000 65536"/>
                <a:gd name="T14" fmla="*/ 0 60000 65536"/>
                <a:gd name="T15" fmla="*/ 0 w 26"/>
                <a:gd name="T16" fmla="*/ 0 h 147"/>
                <a:gd name="T17" fmla="*/ 26 w 26"/>
                <a:gd name="T18" fmla="*/ 147 h 147"/>
              </a:gdLst>
              <a:ahLst/>
              <a:cxnLst>
                <a:cxn ang="T10">
                  <a:pos x="T0" y="T1"/>
                </a:cxn>
                <a:cxn ang="T11">
                  <a:pos x="T2" y="T3"/>
                </a:cxn>
                <a:cxn ang="T12">
                  <a:pos x="T4" y="T5"/>
                </a:cxn>
                <a:cxn ang="T13">
                  <a:pos x="T6" y="T7"/>
                </a:cxn>
                <a:cxn ang="T14">
                  <a:pos x="T8" y="T9"/>
                </a:cxn>
              </a:cxnLst>
              <a:rect l="T15" t="T16" r="T17" b="T18"/>
              <a:pathLst>
                <a:path w="26" h="147">
                  <a:moveTo>
                    <a:pt x="26" y="10"/>
                  </a:moveTo>
                  <a:lnTo>
                    <a:pt x="23" y="147"/>
                  </a:lnTo>
                  <a:lnTo>
                    <a:pt x="0" y="144"/>
                  </a:lnTo>
                  <a:lnTo>
                    <a:pt x="3" y="0"/>
                  </a:lnTo>
                  <a:lnTo>
                    <a:pt x="26" y="1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4" name="Freeform 1085">
              <a:extLst>
                <a:ext uri="{FF2B5EF4-FFF2-40B4-BE49-F238E27FC236}">
                  <a16:creationId xmlns:a16="http://schemas.microsoft.com/office/drawing/2014/main" id="{DABF2084-7101-4A42-808E-03169821851D}"/>
                </a:ext>
              </a:extLst>
            </p:cNvPr>
            <p:cNvSpPr>
              <a:spLocks/>
            </p:cNvSpPr>
            <p:nvPr/>
          </p:nvSpPr>
          <p:spPr bwMode="auto">
            <a:xfrm>
              <a:off x="1012" y="2611"/>
              <a:ext cx="730" cy="393"/>
            </a:xfrm>
            <a:custGeom>
              <a:avLst/>
              <a:gdLst>
                <a:gd name="T0" fmla="*/ 1 w 1176"/>
                <a:gd name="T1" fmla="*/ 0 h 606"/>
                <a:gd name="T2" fmla="*/ 0 w 1176"/>
                <a:gd name="T3" fmla="*/ 1 h 606"/>
                <a:gd name="T4" fmla="*/ 1 w 1176"/>
                <a:gd name="T5" fmla="*/ 1 h 606"/>
                <a:gd name="T6" fmla="*/ 1 w 1176"/>
                <a:gd name="T7" fmla="*/ 1 h 606"/>
                <a:gd name="T8" fmla="*/ 1 w 1176"/>
                <a:gd name="T9" fmla="*/ 0 h 606"/>
                <a:gd name="T10" fmla="*/ 0 60000 65536"/>
                <a:gd name="T11" fmla="*/ 0 60000 65536"/>
                <a:gd name="T12" fmla="*/ 0 60000 65536"/>
                <a:gd name="T13" fmla="*/ 0 60000 65536"/>
                <a:gd name="T14" fmla="*/ 0 60000 65536"/>
                <a:gd name="T15" fmla="*/ 0 w 1176"/>
                <a:gd name="T16" fmla="*/ 0 h 606"/>
                <a:gd name="T17" fmla="*/ 1176 w 1176"/>
                <a:gd name="T18" fmla="*/ 606 h 606"/>
              </a:gdLst>
              <a:ahLst/>
              <a:cxnLst>
                <a:cxn ang="T10">
                  <a:pos x="T0" y="T1"/>
                </a:cxn>
                <a:cxn ang="T11">
                  <a:pos x="T2" y="T3"/>
                </a:cxn>
                <a:cxn ang="T12">
                  <a:pos x="T4" y="T5"/>
                </a:cxn>
                <a:cxn ang="T13">
                  <a:pos x="T6" y="T7"/>
                </a:cxn>
                <a:cxn ang="T14">
                  <a:pos x="T8" y="T9"/>
                </a:cxn>
              </a:cxnLst>
              <a:rect l="T15" t="T16" r="T17" b="T18"/>
              <a:pathLst>
                <a:path w="1176" h="606">
                  <a:moveTo>
                    <a:pt x="1170" y="0"/>
                  </a:moveTo>
                  <a:lnTo>
                    <a:pt x="0" y="597"/>
                  </a:lnTo>
                  <a:lnTo>
                    <a:pt x="30" y="606"/>
                  </a:lnTo>
                  <a:lnTo>
                    <a:pt x="1176" y="18"/>
                  </a:lnTo>
                  <a:lnTo>
                    <a:pt x="1170"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5" name="Freeform 1086">
              <a:extLst>
                <a:ext uri="{FF2B5EF4-FFF2-40B4-BE49-F238E27FC236}">
                  <a16:creationId xmlns:a16="http://schemas.microsoft.com/office/drawing/2014/main" id="{3BECAB59-402D-C44C-8F0A-AC630F6F2AAC}"/>
                </a:ext>
              </a:extLst>
            </p:cNvPr>
            <p:cNvSpPr>
              <a:spLocks/>
            </p:cNvSpPr>
            <p:nvPr/>
          </p:nvSpPr>
          <p:spPr bwMode="auto">
            <a:xfrm>
              <a:off x="1061" y="3018"/>
              <a:ext cx="1490" cy="451"/>
            </a:xfrm>
            <a:custGeom>
              <a:avLst/>
              <a:gdLst>
                <a:gd name="T0" fmla="*/ 1 w 2532"/>
                <a:gd name="T1" fmla="*/ 0 h 723"/>
                <a:gd name="T2" fmla="*/ 1 w 2532"/>
                <a:gd name="T3" fmla="*/ 0 h 723"/>
                <a:gd name="T4" fmla="*/ 1 w 2532"/>
                <a:gd name="T5" fmla="*/ 1 h 723"/>
                <a:gd name="T6" fmla="*/ 1 w 2532"/>
                <a:gd name="T7" fmla="*/ 1 h 723"/>
                <a:gd name="T8" fmla="*/ 0 w 2532"/>
                <a:gd name="T9" fmla="*/ 1 h 723"/>
                <a:gd name="T10" fmla="*/ 1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6" name="Freeform 1087">
              <a:extLst>
                <a:ext uri="{FF2B5EF4-FFF2-40B4-BE49-F238E27FC236}">
                  <a16:creationId xmlns:a16="http://schemas.microsoft.com/office/drawing/2014/main" id="{C431D1EA-39CA-5549-B407-D7CBF12DC371}"/>
                </a:ext>
              </a:extLst>
            </p:cNvPr>
            <p:cNvSpPr>
              <a:spLocks/>
            </p:cNvSpPr>
            <p:nvPr/>
          </p:nvSpPr>
          <p:spPr bwMode="auto">
            <a:xfrm flipV="1">
              <a:off x="2549" y="2986"/>
              <a:ext cx="608" cy="467"/>
            </a:xfrm>
            <a:custGeom>
              <a:avLst/>
              <a:gdLst>
                <a:gd name="T0" fmla="*/ 0 w 2532"/>
                <a:gd name="T1" fmla="*/ 0 h 723"/>
                <a:gd name="T2" fmla="*/ 0 w 2532"/>
                <a:gd name="T3" fmla="*/ 0 h 723"/>
                <a:gd name="T4" fmla="*/ 0 w 2532"/>
                <a:gd name="T5" fmla="*/ 2 h 723"/>
                <a:gd name="T6" fmla="*/ 0 w 2532"/>
                <a:gd name="T7" fmla="*/ 2 h 723"/>
                <a:gd name="T8" fmla="*/ 0 w 2532"/>
                <a:gd name="T9" fmla="*/ 1 h 723"/>
                <a:gd name="T10" fmla="*/ 0 w 2532"/>
                <a:gd name="T11" fmla="*/ 0 h 723"/>
                <a:gd name="T12" fmla="*/ 0 60000 65536"/>
                <a:gd name="T13" fmla="*/ 0 60000 65536"/>
                <a:gd name="T14" fmla="*/ 0 60000 65536"/>
                <a:gd name="T15" fmla="*/ 0 60000 65536"/>
                <a:gd name="T16" fmla="*/ 0 60000 65536"/>
                <a:gd name="T17" fmla="*/ 0 60000 65536"/>
                <a:gd name="T18" fmla="*/ 0 w 2532"/>
                <a:gd name="T19" fmla="*/ 0 h 723"/>
                <a:gd name="T20" fmla="*/ 2532 w 2532"/>
                <a:gd name="T21" fmla="*/ 723 h 723"/>
              </a:gdLst>
              <a:ahLst/>
              <a:cxnLst>
                <a:cxn ang="T12">
                  <a:pos x="T0" y="T1"/>
                </a:cxn>
                <a:cxn ang="T13">
                  <a:pos x="T2" y="T3"/>
                </a:cxn>
                <a:cxn ang="T14">
                  <a:pos x="T4" y="T5"/>
                </a:cxn>
                <a:cxn ang="T15">
                  <a:pos x="T6" y="T7"/>
                </a:cxn>
                <a:cxn ang="T16">
                  <a:pos x="T8" y="T9"/>
                </a:cxn>
                <a:cxn ang="T17">
                  <a:pos x="T10" y="T11"/>
                </a:cxn>
              </a:cxnLst>
              <a:rect l="T18" t="T19" r="T20" b="T21"/>
              <a:pathLst>
                <a:path w="2532" h="723">
                  <a:moveTo>
                    <a:pt x="6" y="0"/>
                  </a:moveTo>
                  <a:cubicBezTo>
                    <a:pt x="16" y="0"/>
                    <a:pt x="26" y="0"/>
                    <a:pt x="36" y="0"/>
                  </a:cubicBezTo>
                  <a:lnTo>
                    <a:pt x="2532" y="678"/>
                  </a:lnTo>
                  <a:lnTo>
                    <a:pt x="2529" y="723"/>
                  </a:lnTo>
                  <a:lnTo>
                    <a:pt x="0" y="24"/>
                  </a:lnTo>
                  <a:lnTo>
                    <a:pt x="6" y="0"/>
                  </a:lnTo>
                  <a:close/>
                </a:path>
              </a:pathLst>
            </a:custGeom>
            <a:solidFill>
              <a:srgbClr val="0000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13" name="Freeform 984">
            <a:extLst>
              <a:ext uri="{FF2B5EF4-FFF2-40B4-BE49-F238E27FC236}">
                <a16:creationId xmlns:a16="http://schemas.microsoft.com/office/drawing/2014/main" id="{EF28E360-D52F-294F-97A4-5B43A7D60CE3}"/>
              </a:ext>
            </a:extLst>
          </p:cNvPr>
          <p:cNvSpPr>
            <a:spLocks/>
          </p:cNvSpPr>
          <p:nvPr/>
        </p:nvSpPr>
        <p:spPr bwMode="auto">
          <a:xfrm>
            <a:off x="10153593" y="5636971"/>
            <a:ext cx="34049" cy="332924"/>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4" name="Freeform 986">
            <a:extLst>
              <a:ext uri="{FF2B5EF4-FFF2-40B4-BE49-F238E27FC236}">
                <a16:creationId xmlns:a16="http://schemas.microsoft.com/office/drawing/2014/main" id="{9D5E80B1-F637-9E4D-BFD5-5F5ADB827A42}"/>
              </a:ext>
            </a:extLst>
          </p:cNvPr>
          <p:cNvSpPr>
            <a:spLocks/>
          </p:cNvSpPr>
          <p:nvPr/>
        </p:nvSpPr>
        <p:spPr bwMode="auto">
          <a:xfrm>
            <a:off x="10159970" y="5656923"/>
            <a:ext cx="20333" cy="308020"/>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5" name="Freeform 987">
            <a:extLst>
              <a:ext uri="{FF2B5EF4-FFF2-40B4-BE49-F238E27FC236}">
                <a16:creationId xmlns:a16="http://schemas.microsoft.com/office/drawing/2014/main" id="{F21D56DB-F5E9-8D44-92D9-C4770361B950}"/>
              </a:ext>
            </a:extLst>
          </p:cNvPr>
          <p:cNvSpPr>
            <a:spLocks/>
          </p:cNvSpPr>
          <p:nvPr/>
        </p:nvSpPr>
        <p:spPr bwMode="auto">
          <a:xfrm>
            <a:off x="10155518" y="5812753"/>
            <a:ext cx="31643" cy="27525"/>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6" name="Rectangle 988">
            <a:extLst>
              <a:ext uri="{FF2B5EF4-FFF2-40B4-BE49-F238E27FC236}">
                <a16:creationId xmlns:a16="http://schemas.microsoft.com/office/drawing/2014/main" id="{0447DE90-707A-1F42-8981-9A87D22C1D1D}"/>
              </a:ext>
            </a:extLst>
          </p:cNvPr>
          <p:cNvSpPr>
            <a:spLocks noChangeArrowheads="1"/>
          </p:cNvSpPr>
          <p:nvPr/>
        </p:nvSpPr>
        <p:spPr bwMode="auto">
          <a:xfrm>
            <a:off x="10026299" y="5674399"/>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17" name="Group 989">
            <a:extLst>
              <a:ext uri="{FF2B5EF4-FFF2-40B4-BE49-F238E27FC236}">
                <a16:creationId xmlns:a16="http://schemas.microsoft.com/office/drawing/2014/main" id="{A6C8AE16-7445-9845-8F83-A3F851D4F042}"/>
              </a:ext>
            </a:extLst>
          </p:cNvPr>
          <p:cNvGrpSpPr>
            <a:grpSpLocks/>
          </p:cNvGrpSpPr>
          <p:nvPr/>
        </p:nvGrpSpPr>
        <p:grpSpPr bwMode="auto">
          <a:xfrm>
            <a:off x="10091149" y="5671195"/>
            <a:ext cx="69903" cy="21117"/>
            <a:chOff x="614" y="2568"/>
            <a:chExt cx="725" cy="139"/>
          </a:xfrm>
        </p:grpSpPr>
        <p:sp>
          <p:nvSpPr>
            <p:cNvPr id="418" name="AutoShape 990">
              <a:extLst>
                <a:ext uri="{FF2B5EF4-FFF2-40B4-BE49-F238E27FC236}">
                  <a16:creationId xmlns:a16="http://schemas.microsoft.com/office/drawing/2014/main" id="{5E1B1032-2F46-EF4A-B472-E7BC9E83CB4B}"/>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19" name="AutoShape 991">
              <a:extLst>
                <a:ext uri="{FF2B5EF4-FFF2-40B4-BE49-F238E27FC236}">
                  <a16:creationId xmlns:a16="http://schemas.microsoft.com/office/drawing/2014/main" id="{F24B042A-2483-8545-A723-0074F55A1DC8}"/>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0" name="Rectangle 992">
            <a:extLst>
              <a:ext uri="{FF2B5EF4-FFF2-40B4-BE49-F238E27FC236}">
                <a16:creationId xmlns:a16="http://schemas.microsoft.com/office/drawing/2014/main" id="{E881C066-69A3-D649-893B-A3C4CB9FAE81}"/>
              </a:ext>
            </a:extLst>
          </p:cNvPr>
          <p:cNvSpPr>
            <a:spLocks noChangeArrowheads="1"/>
          </p:cNvSpPr>
          <p:nvPr/>
        </p:nvSpPr>
        <p:spPr bwMode="auto">
          <a:xfrm>
            <a:off x="10027502" y="5722750"/>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1" name="Group 993">
            <a:extLst>
              <a:ext uri="{FF2B5EF4-FFF2-40B4-BE49-F238E27FC236}">
                <a16:creationId xmlns:a16="http://schemas.microsoft.com/office/drawing/2014/main" id="{2B8081F4-DBFC-C442-BDEE-DF67BF3817BC}"/>
              </a:ext>
            </a:extLst>
          </p:cNvPr>
          <p:cNvGrpSpPr>
            <a:grpSpLocks/>
          </p:cNvGrpSpPr>
          <p:nvPr/>
        </p:nvGrpSpPr>
        <p:grpSpPr bwMode="auto">
          <a:xfrm>
            <a:off x="10090909" y="5718672"/>
            <a:ext cx="69903" cy="19515"/>
            <a:chOff x="614" y="2568"/>
            <a:chExt cx="725" cy="139"/>
          </a:xfrm>
        </p:grpSpPr>
        <p:sp>
          <p:nvSpPr>
            <p:cNvPr id="422" name="AutoShape 994">
              <a:extLst>
                <a:ext uri="{FF2B5EF4-FFF2-40B4-BE49-F238E27FC236}">
                  <a16:creationId xmlns:a16="http://schemas.microsoft.com/office/drawing/2014/main" id="{B9A9624E-B9DF-9A46-B31E-DD7EFD0F21E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3" name="AutoShape 995">
              <a:extLst>
                <a:ext uri="{FF2B5EF4-FFF2-40B4-BE49-F238E27FC236}">
                  <a16:creationId xmlns:a16="http://schemas.microsoft.com/office/drawing/2014/main" id="{642F554B-5A88-A44B-AAB6-61F7D5A17F6A}"/>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4" name="Rectangle 996">
            <a:extLst>
              <a:ext uri="{FF2B5EF4-FFF2-40B4-BE49-F238E27FC236}">
                <a16:creationId xmlns:a16="http://schemas.microsoft.com/office/drawing/2014/main" id="{2F7E8752-11E5-3642-90E6-5285D40EA469}"/>
              </a:ext>
            </a:extLst>
          </p:cNvPr>
          <p:cNvSpPr>
            <a:spLocks noChangeArrowheads="1"/>
          </p:cNvSpPr>
          <p:nvPr/>
        </p:nvSpPr>
        <p:spPr bwMode="auto">
          <a:xfrm>
            <a:off x="10027502" y="5771101"/>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5" name="Rectangle 997">
            <a:extLst>
              <a:ext uri="{FF2B5EF4-FFF2-40B4-BE49-F238E27FC236}">
                <a16:creationId xmlns:a16="http://schemas.microsoft.com/office/drawing/2014/main" id="{C884D5C3-FF18-F04A-B4E2-7E02117C03FE}"/>
              </a:ext>
            </a:extLst>
          </p:cNvPr>
          <p:cNvSpPr>
            <a:spLocks noChangeArrowheads="1"/>
          </p:cNvSpPr>
          <p:nvPr/>
        </p:nvSpPr>
        <p:spPr bwMode="auto">
          <a:xfrm>
            <a:off x="10028705" y="5814938"/>
            <a:ext cx="71949" cy="6845"/>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26" name="Group 998">
            <a:extLst>
              <a:ext uri="{FF2B5EF4-FFF2-40B4-BE49-F238E27FC236}">
                <a16:creationId xmlns:a16="http://schemas.microsoft.com/office/drawing/2014/main" id="{D321F228-396F-C44B-AA64-15D0F1B6CEFB}"/>
              </a:ext>
            </a:extLst>
          </p:cNvPr>
          <p:cNvGrpSpPr>
            <a:grpSpLocks/>
          </p:cNvGrpSpPr>
          <p:nvPr/>
        </p:nvGrpSpPr>
        <p:grpSpPr bwMode="auto">
          <a:xfrm>
            <a:off x="10089465" y="5810860"/>
            <a:ext cx="70024" cy="21991"/>
            <a:chOff x="614" y="2568"/>
            <a:chExt cx="725" cy="139"/>
          </a:xfrm>
        </p:grpSpPr>
        <p:sp>
          <p:nvSpPr>
            <p:cNvPr id="427" name="AutoShape 999">
              <a:extLst>
                <a:ext uri="{FF2B5EF4-FFF2-40B4-BE49-F238E27FC236}">
                  <a16:creationId xmlns:a16="http://schemas.microsoft.com/office/drawing/2014/main" id="{849EBD72-C779-B442-B144-4C92B9E79F20}"/>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28" name="AutoShape 1000">
              <a:extLst>
                <a:ext uri="{FF2B5EF4-FFF2-40B4-BE49-F238E27FC236}">
                  <a16:creationId xmlns:a16="http://schemas.microsoft.com/office/drawing/2014/main" id="{D93FB61F-FF29-F24D-8788-4165F508316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29" name="Freeform 1001">
            <a:extLst>
              <a:ext uri="{FF2B5EF4-FFF2-40B4-BE49-F238E27FC236}">
                <a16:creationId xmlns:a16="http://schemas.microsoft.com/office/drawing/2014/main" id="{A40EEA2E-A801-414B-8FBC-BBC009ECE19B}"/>
              </a:ext>
            </a:extLst>
          </p:cNvPr>
          <p:cNvSpPr>
            <a:spLocks/>
          </p:cNvSpPr>
          <p:nvPr/>
        </p:nvSpPr>
        <p:spPr bwMode="auto">
          <a:xfrm>
            <a:off x="10156000" y="5771101"/>
            <a:ext cx="31643" cy="27380"/>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30" name="Group 1002">
            <a:extLst>
              <a:ext uri="{FF2B5EF4-FFF2-40B4-BE49-F238E27FC236}">
                <a16:creationId xmlns:a16="http://schemas.microsoft.com/office/drawing/2014/main" id="{F068EC4B-78B0-B24C-99A7-F96D6C86A2B9}"/>
              </a:ext>
            </a:extLst>
          </p:cNvPr>
          <p:cNvGrpSpPr>
            <a:grpSpLocks/>
          </p:cNvGrpSpPr>
          <p:nvPr/>
        </p:nvGrpSpPr>
        <p:grpSpPr bwMode="auto">
          <a:xfrm>
            <a:off x="10089946" y="5767169"/>
            <a:ext cx="70024" cy="20243"/>
            <a:chOff x="614" y="2568"/>
            <a:chExt cx="725" cy="139"/>
          </a:xfrm>
        </p:grpSpPr>
        <p:sp>
          <p:nvSpPr>
            <p:cNvPr id="431" name="AutoShape 1003">
              <a:extLst>
                <a:ext uri="{FF2B5EF4-FFF2-40B4-BE49-F238E27FC236}">
                  <a16:creationId xmlns:a16="http://schemas.microsoft.com/office/drawing/2014/main" id="{76307DFD-7DBD-DD4D-8615-A8A8D15D823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2" name="AutoShape 1004">
              <a:extLst>
                <a:ext uri="{FF2B5EF4-FFF2-40B4-BE49-F238E27FC236}">
                  <a16:creationId xmlns:a16="http://schemas.microsoft.com/office/drawing/2014/main" id="{B5EA7410-FCB5-3C42-A74F-F566ABFADDB8}"/>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33" name="Rectangle 1005">
            <a:extLst>
              <a:ext uri="{FF2B5EF4-FFF2-40B4-BE49-F238E27FC236}">
                <a16:creationId xmlns:a16="http://schemas.microsoft.com/office/drawing/2014/main" id="{10238275-C02A-F74A-A765-B593C055F724}"/>
              </a:ext>
            </a:extLst>
          </p:cNvPr>
          <p:cNvSpPr>
            <a:spLocks noChangeArrowheads="1"/>
          </p:cNvSpPr>
          <p:nvPr/>
        </p:nvSpPr>
        <p:spPr bwMode="auto">
          <a:xfrm>
            <a:off x="10150946" y="5636388"/>
            <a:ext cx="8422" cy="332778"/>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4" name="Freeform 1006">
            <a:extLst>
              <a:ext uri="{FF2B5EF4-FFF2-40B4-BE49-F238E27FC236}">
                <a16:creationId xmlns:a16="http://schemas.microsoft.com/office/drawing/2014/main" id="{81D6D301-6C77-C64B-B2D0-382D840AA7FC}"/>
              </a:ext>
            </a:extLst>
          </p:cNvPr>
          <p:cNvSpPr>
            <a:spLocks/>
          </p:cNvSpPr>
          <p:nvPr/>
        </p:nvSpPr>
        <p:spPr bwMode="auto">
          <a:xfrm>
            <a:off x="10158887" y="5720566"/>
            <a:ext cx="28515" cy="31020"/>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5" name="Freeform 1007">
            <a:extLst>
              <a:ext uri="{FF2B5EF4-FFF2-40B4-BE49-F238E27FC236}">
                <a16:creationId xmlns:a16="http://schemas.microsoft.com/office/drawing/2014/main" id="{6966CA35-6F7B-6C4F-AEE3-078FED56DF20}"/>
              </a:ext>
            </a:extLst>
          </p:cNvPr>
          <p:cNvSpPr>
            <a:spLocks/>
          </p:cNvSpPr>
          <p:nvPr/>
        </p:nvSpPr>
        <p:spPr bwMode="auto">
          <a:xfrm>
            <a:off x="10159248" y="5672943"/>
            <a:ext cx="29357" cy="34953"/>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6" name="Oval 1008">
            <a:extLst>
              <a:ext uri="{FF2B5EF4-FFF2-40B4-BE49-F238E27FC236}">
                <a16:creationId xmlns:a16="http://schemas.microsoft.com/office/drawing/2014/main" id="{2CFA9381-C4F6-8A4A-BCBB-312388656716}"/>
              </a:ext>
            </a:extLst>
          </p:cNvPr>
          <p:cNvSpPr>
            <a:spLocks noChangeArrowheads="1"/>
          </p:cNvSpPr>
          <p:nvPr/>
        </p:nvSpPr>
        <p:spPr bwMode="auto">
          <a:xfrm>
            <a:off x="10183311" y="5954166"/>
            <a:ext cx="6016" cy="1383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7" name="Freeform 1009">
            <a:extLst>
              <a:ext uri="{FF2B5EF4-FFF2-40B4-BE49-F238E27FC236}">
                <a16:creationId xmlns:a16="http://schemas.microsoft.com/office/drawing/2014/main" id="{B30AEBEB-78E1-754E-BA64-FEE706BFF392}"/>
              </a:ext>
            </a:extLst>
          </p:cNvPr>
          <p:cNvSpPr>
            <a:spLocks/>
          </p:cNvSpPr>
          <p:nvPr/>
        </p:nvSpPr>
        <p:spPr bwMode="auto">
          <a:xfrm>
            <a:off x="10157684" y="5954603"/>
            <a:ext cx="29477" cy="29127"/>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8" name="AutoShape 1010">
            <a:extLst>
              <a:ext uri="{FF2B5EF4-FFF2-40B4-BE49-F238E27FC236}">
                <a16:creationId xmlns:a16="http://schemas.microsoft.com/office/drawing/2014/main" id="{F2779901-7D8F-784A-8E8D-397036700A71}"/>
              </a:ext>
            </a:extLst>
          </p:cNvPr>
          <p:cNvSpPr>
            <a:spLocks noChangeArrowheads="1"/>
          </p:cNvSpPr>
          <p:nvPr/>
        </p:nvSpPr>
        <p:spPr bwMode="auto">
          <a:xfrm>
            <a:off x="10017877" y="5963487"/>
            <a:ext cx="143898" cy="21845"/>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39" name="AutoShape 1011">
            <a:extLst>
              <a:ext uri="{FF2B5EF4-FFF2-40B4-BE49-F238E27FC236}">
                <a16:creationId xmlns:a16="http://schemas.microsoft.com/office/drawing/2014/main" id="{87A8BD55-4166-4643-A7DA-52B9D36F3801}"/>
              </a:ext>
            </a:extLst>
          </p:cNvPr>
          <p:cNvSpPr>
            <a:spLocks noChangeArrowheads="1"/>
          </p:cNvSpPr>
          <p:nvPr/>
        </p:nvSpPr>
        <p:spPr bwMode="auto">
          <a:xfrm>
            <a:off x="10026299" y="5969166"/>
            <a:ext cx="128257" cy="11505"/>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0" name="Oval 1012">
            <a:extLst>
              <a:ext uri="{FF2B5EF4-FFF2-40B4-BE49-F238E27FC236}">
                <a16:creationId xmlns:a16="http://schemas.microsoft.com/office/drawing/2014/main" id="{0F991E83-25F4-2549-B34F-7A98472010D7}"/>
              </a:ext>
            </a:extLst>
          </p:cNvPr>
          <p:cNvSpPr>
            <a:spLocks noChangeArrowheads="1"/>
          </p:cNvSpPr>
          <p:nvPr/>
        </p:nvSpPr>
        <p:spPr bwMode="auto">
          <a:xfrm>
            <a:off x="10038210"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1" name="Oval 1013">
            <a:extLst>
              <a:ext uri="{FF2B5EF4-FFF2-40B4-BE49-F238E27FC236}">
                <a16:creationId xmlns:a16="http://schemas.microsoft.com/office/drawing/2014/main" id="{01F6513A-F015-D94A-929C-75D48673F75A}"/>
              </a:ext>
            </a:extLst>
          </p:cNvPr>
          <p:cNvSpPr>
            <a:spLocks noChangeArrowheads="1"/>
          </p:cNvSpPr>
          <p:nvPr/>
        </p:nvSpPr>
        <p:spPr bwMode="auto">
          <a:xfrm>
            <a:off x="10059867" y="5920815"/>
            <a:ext cx="19130" cy="20680"/>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2" name="Oval 1014">
            <a:extLst>
              <a:ext uri="{FF2B5EF4-FFF2-40B4-BE49-F238E27FC236}">
                <a16:creationId xmlns:a16="http://schemas.microsoft.com/office/drawing/2014/main" id="{DF2F1710-E7DF-7E48-A534-44E42CD00502}"/>
              </a:ext>
            </a:extLst>
          </p:cNvPr>
          <p:cNvSpPr>
            <a:spLocks noChangeArrowheads="1"/>
          </p:cNvSpPr>
          <p:nvPr/>
        </p:nvSpPr>
        <p:spPr bwMode="auto">
          <a:xfrm>
            <a:off x="10080201" y="5920815"/>
            <a:ext cx="19130" cy="20680"/>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43" name="Rectangle 1015">
            <a:extLst>
              <a:ext uri="{FF2B5EF4-FFF2-40B4-BE49-F238E27FC236}">
                <a16:creationId xmlns:a16="http://schemas.microsoft.com/office/drawing/2014/main" id="{328DCBC9-32E9-FD44-B2CF-3BC801D59B6C}"/>
              </a:ext>
            </a:extLst>
          </p:cNvPr>
          <p:cNvSpPr>
            <a:spLocks noChangeArrowheads="1"/>
          </p:cNvSpPr>
          <p:nvPr/>
        </p:nvSpPr>
        <p:spPr bwMode="auto">
          <a:xfrm>
            <a:off x="10129410" y="5841444"/>
            <a:ext cx="9625" cy="110538"/>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47" name="Group 590">
            <a:extLst>
              <a:ext uri="{FF2B5EF4-FFF2-40B4-BE49-F238E27FC236}">
                <a16:creationId xmlns:a16="http://schemas.microsoft.com/office/drawing/2014/main" id="{CCAB7625-FEE3-BB4A-97C1-EF1CC2679904}"/>
              </a:ext>
            </a:extLst>
          </p:cNvPr>
          <p:cNvGrpSpPr>
            <a:grpSpLocks/>
          </p:cNvGrpSpPr>
          <p:nvPr/>
        </p:nvGrpSpPr>
        <p:grpSpPr bwMode="auto">
          <a:xfrm flipH="1">
            <a:off x="7773981" y="5281060"/>
            <a:ext cx="345630" cy="320302"/>
            <a:chOff x="2839" y="3501"/>
            <a:chExt cx="755" cy="803"/>
          </a:xfrm>
        </p:grpSpPr>
        <p:pic>
          <p:nvPicPr>
            <p:cNvPr id="451" name="Picture 591" descr="desktop_computer_stylized_medium">
              <a:extLst>
                <a:ext uri="{FF2B5EF4-FFF2-40B4-BE49-F238E27FC236}">
                  <a16:creationId xmlns:a16="http://schemas.microsoft.com/office/drawing/2014/main" id="{FC71EB74-5BE7-7A48-B637-5058D8494691}"/>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2" name="Freeform 592">
              <a:extLst>
                <a:ext uri="{FF2B5EF4-FFF2-40B4-BE49-F238E27FC236}">
                  <a16:creationId xmlns:a16="http://schemas.microsoft.com/office/drawing/2014/main" id="{B9007CC0-7362-AE4E-9B5B-742E3046FEFC}"/>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44" name="Rectangle 443">
            <a:extLst>
              <a:ext uri="{FF2B5EF4-FFF2-40B4-BE49-F238E27FC236}">
                <a16:creationId xmlns:a16="http://schemas.microsoft.com/office/drawing/2014/main" id="{C47118FD-7A98-6943-B3A3-B578E5FB9F06}"/>
              </a:ext>
            </a:extLst>
          </p:cNvPr>
          <p:cNvSpPr/>
          <p:nvPr/>
        </p:nvSpPr>
        <p:spPr>
          <a:xfrm>
            <a:off x="6539916" y="1365914"/>
            <a:ext cx="5359400" cy="4954628"/>
          </a:xfrm>
          <a:prstGeom prst="rect">
            <a:avLst/>
          </a:prstGeom>
          <a:solidFill>
            <a:schemeClr val="bg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446" name="Group 652">
            <a:extLst>
              <a:ext uri="{FF2B5EF4-FFF2-40B4-BE49-F238E27FC236}">
                <a16:creationId xmlns:a16="http://schemas.microsoft.com/office/drawing/2014/main" id="{84B474B2-2AC4-EC40-9EA0-B5E48CE68CBD}"/>
              </a:ext>
            </a:extLst>
          </p:cNvPr>
          <p:cNvGrpSpPr>
            <a:grpSpLocks/>
          </p:cNvGrpSpPr>
          <p:nvPr/>
        </p:nvGrpSpPr>
        <p:grpSpPr bwMode="auto">
          <a:xfrm>
            <a:off x="7750224" y="1859725"/>
            <a:ext cx="415925" cy="385763"/>
            <a:chOff x="2751" y="1851"/>
            <a:chExt cx="462" cy="478"/>
          </a:xfrm>
        </p:grpSpPr>
        <p:pic>
          <p:nvPicPr>
            <p:cNvPr id="453" name="Picture 653" descr="iphone_stylized_small">
              <a:extLst>
                <a:ext uri="{FF2B5EF4-FFF2-40B4-BE49-F238E27FC236}">
                  <a16:creationId xmlns:a16="http://schemas.microsoft.com/office/drawing/2014/main" id="{34A94CEC-DE5F-E64D-A5B4-F04DB32319EA}"/>
                </a:ext>
              </a:extLst>
            </p:cNvPr>
            <p:cNvPicPr>
              <a:picLocks noChangeAspect="1" noChangeArrowheads="1"/>
            </p:cNvPicPr>
            <p:nvPr/>
          </p:nvPicPr>
          <p:blipFill>
            <a:blip r:embed="rId22" cstate="print">
              <a:extLst>
                <a:ext uri="{28A0092B-C50C-407E-A947-70E740481C1C}">
                  <a14:useLocalDpi xmlns:a14="http://schemas.microsoft.com/office/drawing/2010/main" val="0"/>
                </a:ext>
              </a:extLst>
            </a:blip>
            <a:srcRect/>
            <a:stretch>
              <a:fillRect/>
            </a:stretch>
          </p:blipFill>
          <p:spPr bwMode="auto">
            <a:xfrm>
              <a:off x="2928" y="1922"/>
              <a:ext cx="15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4" name="Picture 654" descr="antenna_radiation_stylized">
              <a:extLst>
                <a:ext uri="{FF2B5EF4-FFF2-40B4-BE49-F238E27FC236}">
                  <a16:creationId xmlns:a16="http://schemas.microsoft.com/office/drawing/2014/main" id="{67C4AABE-F80E-F846-A0E8-D555DE64EBB1}"/>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2751" y="1851"/>
              <a:ext cx="462" cy="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49" name="Oval 448">
            <a:extLst>
              <a:ext uri="{FF2B5EF4-FFF2-40B4-BE49-F238E27FC236}">
                <a16:creationId xmlns:a16="http://schemas.microsoft.com/office/drawing/2014/main" id="{D57ABF6C-635D-8547-9D46-7AFB160876AA}"/>
              </a:ext>
            </a:extLst>
          </p:cNvPr>
          <p:cNvSpPr/>
          <p:nvPr/>
        </p:nvSpPr>
        <p:spPr>
          <a:xfrm>
            <a:off x="7680324" y="1814171"/>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0" name="Oval 449">
            <a:extLst>
              <a:ext uri="{FF2B5EF4-FFF2-40B4-BE49-F238E27FC236}">
                <a16:creationId xmlns:a16="http://schemas.microsoft.com/office/drawing/2014/main" id="{2895CDC0-6EA0-564A-AFB6-E1E735A44F41}"/>
              </a:ext>
            </a:extLst>
          </p:cNvPr>
          <p:cNvSpPr/>
          <p:nvPr/>
        </p:nvSpPr>
        <p:spPr>
          <a:xfrm>
            <a:off x="9823450" y="5554772"/>
            <a:ext cx="612303" cy="51006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3" name="Freeform 917">
            <a:extLst>
              <a:ext uri="{FF2B5EF4-FFF2-40B4-BE49-F238E27FC236}">
                <a16:creationId xmlns:a16="http://schemas.microsoft.com/office/drawing/2014/main" id="{ADACC4C8-123A-0642-ADC2-DC6E1D927429}"/>
              </a:ext>
            </a:extLst>
          </p:cNvPr>
          <p:cNvSpPr>
            <a:spLocks/>
          </p:cNvSpPr>
          <p:nvPr/>
        </p:nvSpPr>
        <p:spPr bwMode="auto">
          <a:xfrm>
            <a:off x="8005845" y="1190714"/>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6CFEE881-E73C-8C4D-A5ED-9848E08F428B}"/>
              </a:ext>
            </a:extLst>
          </p:cNvPr>
          <p:cNvGrpSpPr/>
          <p:nvPr/>
        </p:nvGrpSpPr>
        <p:grpSpPr>
          <a:xfrm>
            <a:off x="10288915" y="4742972"/>
            <a:ext cx="880622" cy="861812"/>
            <a:chOff x="10288915" y="4742972"/>
            <a:chExt cx="880622" cy="861812"/>
          </a:xfrm>
        </p:grpSpPr>
        <p:grpSp>
          <p:nvGrpSpPr>
            <p:cNvPr id="323" name="Group 950">
              <a:extLst>
                <a:ext uri="{FF2B5EF4-FFF2-40B4-BE49-F238E27FC236}">
                  <a16:creationId xmlns:a16="http://schemas.microsoft.com/office/drawing/2014/main" id="{BF16D25A-05F2-BD48-8851-FCCC3771B7E8}"/>
                </a:ext>
              </a:extLst>
            </p:cNvPr>
            <p:cNvGrpSpPr>
              <a:grpSpLocks/>
            </p:cNvGrpSpPr>
            <p:nvPr/>
          </p:nvGrpSpPr>
          <p:grpSpPr bwMode="auto">
            <a:xfrm>
              <a:off x="10288915" y="5273951"/>
              <a:ext cx="177192" cy="330833"/>
              <a:chOff x="4140" y="429"/>
              <a:chExt cx="1425" cy="2396"/>
            </a:xfrm>
          </p:grpSpPr>
          <p:sp>
            <p:nvSpPr>
              <p:cNvPr id="324" name="Freeform 951">
                <a:extLst>
                  <a:ext uri="{FF2B5EF4-FFF2-40B4-BE49-F238E27FC236}">
                    <a16:creationId xmlns:a16="http://schemas.microsoft.com/office/drawing/2014/main" id="{72C50429-8235-E440-B0F8-ADCFAC748511}"/>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5" name="Rectangle 952">
                <a:extLst>
                  <a:ext uri="{FF2B5EF4-FFF2-40B4-BE49-F238E27FC236}">
                    <a16:creationId xmlns:a16="http://schemas.microsoft.com/office/drawing/2014/main" id="{C8289D20-20EF-CE4A-B82D-CC6F98B220CD}"/>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26" name="Freeform 953">
                <a:extLst>
                  <a:ext uri="{FF2B5EF4-FFF2-40B4-BE49-F238E27FC236}">
                    <a16:creationId xmlns:a16="http://schemas.microsoft.com/office/drawing/2014/main" id="{512EE24C-2BC1-5A45-B541-28FAD55222BB}"/>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7" name="Freeform 954">
                <a:extLst>
                  <a:ext uri="{FF2B5EF4-FFF2-40B4-BE49-F238E27FC236}">
                    <a16:creationId xmlns:a16="http://schemas.microsoft.com/office/drawing/2014/main" id="{CC26DF50-FD02-994D-80F7-4CD21CC31FD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8" name="Rectangle 955">
                <a:extLst>
                  <a:ext uri="{FF2B5EF4-FFF2-40B4-BE49-F238E27FC236}">
                    <a16:creationId xmlns:a16="http://schemas.microsoft.com/office/drawing/2014/main" id="{12D5F885-EEB6-EA49-8F16-8E65F7B568A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29" name="Group 956">
                <a:extLst>
                  <a:ext uri="{FF2B5EF4-FFF2-40B4-BE49-F238E27FC236}">
                    <a16:creationId xmlns:a16="http://schemas.microsoft.com/office/drawing/2014/main" id="{4819CF1A-CAA2-2445-BACA-6333C67700FA}"/>
                  </a:ext>
                </a:extLst>
              </p:cNvPr>
              <p:cNvGrpSpPr>
                <a:grpSpLocks/>
              </p:cNvGrpSpPr>
              <p:nvPr/>
            </p:nvGrpSpPr>
            <p:grpSpPr bwMode="auto">
              <a:xfrm>
                <a:off x="4749" y="668"/>
                <a:ext cx="581" cy="145"/>
                <a:chOff x="614" y="2568"/>
                <a:chExt cx="725" cy="139"/>
              </a:xfrm>
            </p:grpSpPr>
            <p:sp>
              <p:nvSpPr>
                <p:cNvPr id="354" name="AutoShape 957">
                  <a:extLst>
                    <a:ext uri="{FF2B5EF4-FFF2-40B4-BE49-F238E27FC236}">
                      <a16:creationId xmlns:a16="http://schemas.microsoft.com/office/drawing/2014/main" id="{F403CAA7-7575-5B45-9B26-74060E67EDD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5" name="AutoShape 958">
                  <a:extLst>
                    <a:ext uri="{FF2B5EF4-FFF2-40B4-BE49-F238E27FC236}">
                      <a16:creationId xmlns:a16="http://schemas.microsoft.com/office/drawing/2014/main" id="{E7C03107-B3D4-E74B-8026-51FC5FB4C97E}"/>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0" name="Rectangle 959">
                <a:extLst>
                  <a:ext uri="{FF2B5EF4-FFF2-40B4-BE49-F238E27FC236}">
                    <a16:creationId xmlns:a16="http://schemas.microsoft.com/office/drawing/2014/main" id="{8C82FD14-8B3E-4C45-BA2F-1D536922BBF8}"/>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1" name="Group 960">
                <a:extLst>
                  <a:ext uri="{FF2B5EF4-FFF2-40B4-BE49-F238E27FC236}">
                    <a16:creationId xmlns:a16="http://schemas.microsoft.com/office/drawing/2014/main" id="{848EC42A-6B0F-D74E-99AF-9287D4319DF2}"/>
                  </a:ext>
                </a:extLst>
              </p:cNvPr>
              <p:cNvGrpSpPr>
                <a:grpSpLocks/>
              </p:cNvGrpSpPr>
              <p:nvPr/>
            </p:nvGrpSpPr>
            <p:grpSpPr bwMode="auto">
              <a:xfrm>
                <a:off x="4747" y="994"/>
                <a:ext cx="581" cy="134"/>
                <a:chOff x="614" y="2568"/>
                <a:chExt cx="725" cy="139"/>
              </a:xfrm>
            </p:grpSpPr>
            <p:sp>
              <p:nvSpPr>
                <p:cNvPr id="352" name="AutoShape 961">
                  <a:extLst>
                    <a:ext uri="{FF2B5EF4-FFF2-40B4-BE49-F238E27FC236}">
                      <a16:creationId xmlns:a16="http://schemas.microsoft.com/office/drawing/2014/main" id="{5837F05C-C8FD-5D48-B46A-FAF46F8F6D0B}"/>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3" name="AutoShape 962">
                  <a:extLst>
                    <a:ext uri="{FF2B5EF4-FFF2-40B4-BE49-F238E27FC236}">
                      <a16:creationId xmlns:a16="http://schemas.microsoft.com/office/drawing/2014/main" id="{85884ACD-1556-C049-9208-BBD38D4BCBC0}"/>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2" name="Rectangle 963">
                <a:extLst>
                  <a:ext uri="{FF2B5EF4-FFF2-40B4-BE49-F238E27FC236}">
                    <a16:creationId xmlns:a16="http://schemas.microsoft.com/office/drawing/2014/main" id="{BB3BDCEC-6ABC-7E44-B9C4-70680B6560C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3" name="Rectangle 964">
                <a:extLst>
                  <a:ext uri="{FF2B5EF4-FFF2-40B4-BE49-F238E27FC236}">
                    <a16:creationId xmlns:a16="http://schemas.microsoft.com/office/drawing/2014/main" id="{BF659529-BF75-D64D-A398-3F5F02E8D6F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334" name="Group 965">
                <a:extLst>
                  <a:ext uri="{FF2B5EF4-FFF2-40B4-BE49-F238E27FC236}">
                    <a16:creationId xmlns:a16="http://schemas.microsoft.com/office/drawing/2014/main" id="{08EED94E-296E-6944-AB01-4E0F74CF6006}"/>
                  </a:ext>
                </a:extLst>
              </p:cNvPr>
              <p:cNvGrpSpPr>
                <a:grpSpLocks/>
              </p:cNvGrpSpPr>
              <p:nvPr/>
            </p:nvGrpSpPr>
            <p:grpSpPr bwMode="auto">
              <a:xfrm>
                <a:off x="4735" y="1627"/>
                <a:ext cx="582" cy="151"/>
                <a:chOff x="614" y="2568"/>
                <a:chExt cx="725" cy="139"/>
              </a:xfrm>
            </p:grpSpPr>
            <p:sp>
              <p:nvSpPr>
                <p:cNvPr id="350" name="AutoShape 966">
                  <a:extLst>
                    <a:ext uri="{FF2B5EF4-FFF2-40B4-BE49-F238E27FC236}">
                      <a16:creationId xmlns:a16="http://schemas.microsoft.com/office/drawing/2014/main" id="{E45BC691-EDAB-5043-B974-6931BF4A1A74}"/>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51" name="AutoShape 967">
                  <a:extLst>
                    <a:ext uri="{FF2B5EF4-FFF2-40B4-BE49-F238E27FC236}">
                      <a16:creationId xmlns:a16="http://schemas.microsoft.com/office/drawing/2014/main" id="{BC4BCC73-0226-7344-A90F-A319311EB05E}"/>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5" name="Freeform 968">
                <a:extLst>
                  <a:ext uri="{FF2B5EF4-FFF2-40B4-BE49-F238E27FC236}">
                    <a16:creationId xmlns:a16="http://schemas.microsoft.com/office/drawing/2014/main" id="{4D3CB3E6-04E9-DD42-A1E2-B9CFDE5F4080}"/>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36" name="Group 969">
                <a:extLst>
                  <a:ext uri="{FF2B5EF4-FFF2-40B4-BE49-F238E27FC236}">
                    <a16:creationId xmlns:a16="http://schemas.microsoft.com/office/drawing/2014/main" id="{D3A85C8F-5C9D-004C-BED1-826FD6B7538B}"/>
                  </a:ext>
                </a:extLst>
              </p:cNvPr>
              <p:cNvGrpSpPr>
                <a:grpSpLocks/>
              </p:cNvGrpSpPr>
              <p:nvPr/>
            </p:nvGrpSpPr>
            <p:grpSpPr bwMode="auto">
              <a:xfrm>
                <a:off x="4739" y="1327"/>
                <a:ext cx="582" cy="139"/>
                <a:chOff x="614" y="2568"/>
                <a:chExt cx="725" cy="139"/>
              </a:xfrm>
            </p:grpSpPr>
            <p:sp>
              <p:nvSpPr>
                <p:cNvPr id="348" name="AutoShape 970">
                  <a:extLst>
                    <a:ext uri="{FF2B5EF4-FFF2-40B4-BE49-F238E27FC236}">
                      <a16:creationId xmlns:a16="http://schemas.microsoft.com/office/drawing/2014/main" id="{61DC189F-D857-CE49-9706-A99AFD074139}"/>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9" name="AutoShape 971">
                  <a:extLst>
                    <a:ext uri="{FF2B5EF4-FFF2-40B4-BE49-F238E27FC236}">
                      <a16:creationId xmlns:a16="http://schemas.microsoft.com/office/drawing/2014/main" id="{8FED6611-7057-CD45-9474-CA215533CFCA}"/>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337" name="Rectangle 972">
                <a:extLst>
                  <a:ext uri="{FF2B5EF4-FFF2-40B4-BE49-F238E27FC236}">
                    <a16:creationId xmlns:a16="http://schemas.microsoft.com/office/drawing/2014/main" id="{043E3E2C-723D-CA49-8604-B8FA4FD29217}"/>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38" name="Freeform 973">
                <a:extLst>
                  <a:ext uri="{FF2B5EF4-FFF2-40B4-BE49-F238E27FC236}">
                    <a16:creationId xmlns:a16="http://schemas.microsoft.com/office/drawing/2014/main" id="{A7D59DBF-B240-2743-8F05-CD66521792A4}"/>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9" name="Freeform 974">
                <a:extLst>
                  <a:ext uri="{FF2B5EF4-FFF2-40B4-BE49-F238E27FC236}">
                    <a16:creationId xmlns:a16="http://schemas.microsoft.com/office/drawing/2014/main" id="{782758E0-5FA1-2541-8957-4820DA264444}"/>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0" name="Oval 975">
                <a:extLst>
                  <a:ext uri="{FF2B5EF4-FFF2-40B4-BE49-F238E27FC236}">
                    <a16:creationId xmlns:a16="http://schemas.microsoft.com/office/drawing/2014/main" id="{E43434A9-1771-1841-B10D-00C68B13FB31}"/>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1" name="Freeform 976">
                <a:extLst>
                  <a:ext uri="{FF2B5EF4-FFF2-40B4-BE49-F238E27FC236}">
                    <a16:creationId xmlns:a16="http://schemas.microsoft.com/office/drawing/2014/main" id="{7F3BC29B-77D4-0345-BC99-5EBDE517864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2" name="AutoShape 977">
                <a:extLst>
                  <a:ext uri="{FF2B5EF4-FFF2-40B4-BE49-F238E27FC236}">
                    <a16:creationId xmlns:a16="http://schemas.microsoft.com/office/drawing/2014/main" id="{AB8C4D5D-D558-0E48-B735-10A1700F94AB}"/>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3" name="AutoShape 978">
                <a:extLst>
                  <a:ext uri="{FF2B5EF4-FFF2-40B4-BE49-F238E27FC236}">
                    <a16:creationId xmlns:a16="http://schemas.microsoft.com/office/drawing/2014/main" id="{A52E34C3-2A4E-6E43-AEAD-80E9029E9F40}"/>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4" name="Oval 979">
                <a:extLst>
                  <a:ext uri="{FF2B5EF4-FFF2-40B4-BE49-F238E27FC236}">
                    <a16:creationId xmlns:a16="http://schemas.microsoft.com/office/drawing/2014/main" id="{CF996EB8-B8AF-1645-81FB-5C4480FC108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5" name="Oval 980">
                <a:extLst>
                  <a:ext uri="{FF2B5EF4-FFF2-40B4-BE49-F238E27FC236}">
                    <a16:creationId xmlns:a16="http://schemas.microsoft.com/office/drawing/2014/main" id="{6ABBF416-3D25-A54A-B9CB-9BC7B8D8BD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6" name="Oval 981">
                <a:extLst>
                  <a:ext uri="{FF2B5EF4-FFF2-40B4-BE49-F238E27FC236}">
                    <a16:creationId xmlns:a16="http://schemas.microsoft.com/office/drawing/2014/main" id="{BEBFB614-43B9-5A4B-8E5D-794244BE125E}"/>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347" name="Rectangle 982">
                <a:extLst>
                  <a:ext uri="{FF2B5EF4-FFF2-40B4-BE49-F238E27FC236}">
                    <a16:creationId xmlns:a16="http://schemas.microsoft.com/office/drawing/2014/main" id="{C5CE1C8E-4047-8540-B7FB-EBAB3DBC646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65" name="Rectangle 227">
              <a:extLst>
                <a:ext uri="{FF2B5EF4-FFF2-40B4-BE49-F238E27FC236}">
                  <a16:creationId xmlns:a16="http://schemas.microsoft.com/office/drawing/2014/main" id="{DDE0D48B-5AA6-5340-937B-33FE1BA44B20}"/>
                </a:ext>
              </a:extLst>
            </p:cNvPr>
            <p:cNvSpPr>
              <a:spLocks noChangeArrowheads="1"/>
            </p:cNvSpPr>
            <p:nvPr/>
          </p:nvSpPr>
          <p:spPr bwMode="auto">
            <a:xfrm>
              <a:off x="10452186" y="4753064"/>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6" name="Rectangle 228">
              <a:extLst>
                <a:ext uri="{FF2B5EF4-FFF2-40B4-BE49-F238E27FC236}">
                  <a16:creationId xmlns:a16="http://schemas.microsoft.com/office/drawing/2014/main" id="{AEBD2839-8A70-0849-9413-EA386C5B0A76}"/>
                </a:ext>
              </a:extLst>
            </p:cNvPr>
            <p:cNvSpPr>
              <a:spLocks noChangeArrowheads="1"/>
            </p:cNvSpPr>
            <p:nvPr/>
          </p:nvSpPr>
          <p:spPr bwMode="auto">
            <a:xfrm>
              <a:off x="10418848" y="4776877"/>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7" name="Rectangle 229">
              <a:extLst>
                <a:ext uri="{FF2B5EF4-FFF2-40B4-BE49-F238E27FC236}">
                  <a16:creationId xmlns:a16="http://schemas.microsoft.com/office/drawing/2014/main" id="{66D99AF7-74D7-B440-A1E0-2DC5D0A5EFA3}"/>
                </a:ext>
              </a:extLst>
            </p:cNvPr>
            <p:cNvSpPr>
              <a:spLocks noChangeArrowheads="1"/>
            </p:cNvSpPr>
            <p:nvPr/>
          </p:nvSpPr>
          <p:spPr bwMode="auto">
            <a:xfrm>
              <a:off x="10425991" y="4930726"/>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8" name="Text Box 230">
              <a:extLst>
                <a:ext uri="{FF2B5EF4-FFF2-40B4-BE49-F238E27FC236}">
                  <a16:creationId xmlns:a16="http://schemas.microsoft.com/office/drawing/2014/main" id="{0C785C80-53AC-EA4E-992A-05BE1EFF5EBC}"/>
                </a:ext>
              </a:extLst>
            </p:cNvPr>
            <p:cNvSpPr txBox="1">
              <a:spLocks noChangeArrowheads="1"/>
            </p:cNvSpPr>
            <p:nvPr/>
          </p:nvSpPr>
          <p:spPr bwMode="auto">
            <a:xfrm>
              <a:off x="10355149" y="4742972"/>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469" name="Line 231">
              <a:extLst>
                <a:ext uri="{FF2B5EF4-FFF2-40B4-BE49-F238E27FC236}">
                  <a16:creationId xmlns:a16="http://schemas.microsoft.com/office/drawing/2014/main" id="{444422FC-4C08-2E49-AD0C-394B62D1B370}"/>
                </a:ext>
              </a:extLst>
            </p:cNvPr>
            <p:cNvSpPr>
              <a:spLocks noChangeShapeType="1"/>
            </p:cNvSpPr>
            <p:nvPr/>
          </p:nvSpPr>
          <p:spPr bwMode="auto">
            <a:xfrm>
              <a:off x="10418848" y="5119777"/>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0" name="Line 232">
              <a:extLst>
                <a:ext uri="{FF2B5EF4-FFF2-40B4-BE49-F238E27FC236}">
                  <a16:creationId xmlns:a16="http://schemas.microsoft.com/office/drawing/2014/main" id="{D3DF9882-BA24-4148-9227-6803DB03F930}"/>
                </a:ext>
              </a:extLst>
            </p:cNvPr>
            <p:cNvSpPr>
              <a:spLocks noChangeShapeType="1"/>
            </p:cNvSpPr>
            <p:nvPr/>
          </p:nvSpPr>
          <p:spPr bwMode="auto">
            <a:xfrm>
              <a:off x="10428373" y="5257889"/>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1" name="Line 233">
              <a:extLst>
                <a:ext uri="{FF2B5EF4-FFF2-40B4-BE49-F238E27FC236}">
                  <a16:creationId xmlns:a16="http://schemas.microsoft.com/office/drawing/2014/main" id="{238E9799-3D8B-F54E-BFBB-FE1237FADF63}"/>
                </a:ext>
              </a:extLst>
            </p:cNvPr>
            <p:cNvSpPr>
              <a:spLocks noChangeShapeType="1"/>
            </p:cNvSpPr>
            <p:nvPr/>
          </p:nvSpPr>
          <p:spPr bwMode="auto">
            <a:xfrm>
              <a:off x="10428373" y="5396002"/>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72" name="Freeform 917">
            <a:extLst>
              <a:ext uri="{FF2B5EF4-FFF2-40B4-BE49-F238E27FC236}">
                <a16:creationId xmlns:a16="http://schemas.microsoft.com/office/drawing/2014/main" id="{831FA212-BCFB-1F40-96A0-1C871E9EF3AB}"/>
              </a:ext>
            </a:extLst>
          </p:cNvPr>
          <p:cNvSpPr>
            <a:spLocks/>
          </p:cNvSpPr>
          <p:nvPr/>
        </p:nvSpPr>
        <p:spPr bwMode="auto">
          <a:xfrm>
            <a:off x="10104523" y="4775289"/>
            <a:ext cx="304800" cy="942975"/>
          </a:xfrm>
          <a:custGeom>
            <a:avLst/>
            <a:gdLst>
              <a:gd name="T0" fmla="*/ 0 w 192"/>
              <a:gd name="T1" fmla="*/ 594 h 594"/>
              <a:gd name="T2" fmla="*/ 192 w 192"/>
              <a:gd name="T3" fmla="*/ 0 h 594"/>
              <a:gd name="T4" fmla="*/ 192 w 192"/>
              <a:gd name="T5" fmla="*/ 515 h 594"/>
              <a:gd name="T6" fmla="*/ 0 w 192"/>
              <a:gd name="T7" fmla="*/ 594 h 594"/>
              <a:gd name="T8" fmla="*/ 0 60000 65536"/>
              <a:gd name="T9" fmla="*/ 0 60000 65536"/>
              <a:gd name="T10" fmla="*/ 0 60000 65536"/>
              <a:gd name="T11" fmla="*/ 0 60000 65536"/>
              <a:gd name="T12" fmla="*/ 0 w 192"/>
              <a:gd name="T13" fmla="*/ 0 h 594"/>
              <a:gd name="T14" fmla="*/ 192 w 192"/>
              <a:gd name="T15" fmla="*/ 594 h 594"/>
            </a:gdLst>
            <a:ahLst/>
            <a:cxnLst>
              <a:cxn ang="T8">
                <a:pos x="T0" y="T1"/>
              </a:cxn>
              <a:cxn ang="T9">
                <a:pos x="T2" y="T3"/>
              </a:cxn>
              <a:cxn ang="T10">
                <a:pos x="T4" y="T5"/>
              </a:cxn>
              <a:cxn ang="T11">
                <a:pos x="T6" y="T7"/>
              </a:cxn>
            </a:cxnLst>
            <a:rect l="T12" t="T13" r="T14" b="T15"/>
            <a:pathLst>
              <a:path w="192" h="594">
                <a:moveTo>
                  <a:pt x="0" y="594"/>
                </a:moveTo>
                <a:lnTo>
                  <a:pt x="192" y="0"/>
                </a:lnTo>
                <a:lnTo>
                  <a:pt x="192" y="515"/>
                </a:lnTo>
                <a:lnTo>
                  <a:pt x="0" y="594"/>
                </a:lnTo>
                <a:close/>
              </a:path>
            </a:pathLst>
          </a:custGeom>
          <a:gradFill rotWithShape="1">
            <a:gsLst>
              <a:gs pos="0">
                <a:schemeClr val="bg1"/>
              </a:gs>
              <a:gs pos="100000">
                <a:srgbClr val="CC000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84" name="Group 950">
            <a:extLst>
              <a:ext uri="{FF2B5EF4-FFF2-40B4-BE49-F238E27FC236}">
                <a16:creationId xmlns:a16="http://schemas.microsoft.com/office/drawing/2014/main" id="{7CEBBAF6-579E-3943-B1EB-BB883618D6D9}"/>
              </a:ext>
            </a:extLst>
          </p:cNvPr>
          <p:cNvGrpSpPr>
            <a:grpSpLocks/>
          </p:cNvGrpSpPr>
          <p:nvPr/>
        </p:nvGrpSpPr>
        <p:grpSpPr bwMode="auto">
          <a:xfrm>
            <a:off x="10002508" y="5616400"/>
            <a:ext cx="214974" cy="403920"/>
            <a:chOff x="4140" y="429"/>
            <a:chExt cx="1425" cy="2396"/>
          </a:xfrm>
        </p:grpSpPr>
        <p:sp>
          <p:nvSpPr>
            <p:cNvPr id="485" name="Freeform 951">
              <a:extLst>
                <a:ext uri="{FF2B5EF4-FFF2-40B4-BE49-F238E27FC236}">
                  <a16:creationId xmlns:a16="http://schemas.microsoft.com/office/drawing/2014/main" id="{984581C6-7CED-A042-809F-11066F04B55E}"/>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6" name="Rectangle 952">
              <a:extLst>
                <a:ext uri="{FF2B5EF4-FFF2-40B4-BE49-F238E27FC236}">
                  <a16:creationId xmlns:a16="http://schemas.microsoft.com/office/drawing/2014/main" id="{0E0A78D4-7C3B-2143-AE69-FA504AD75E5E}"/>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87" name="Freeform 953">
              <a:extLst>
                <a:ext uri="{FF2B5EF4-FFF2-40B4-BE49-F238E27FC236}">
                  <a16:creationId xmlns:a16="http://schemas.microsoft.com/office/drawing/2014/main" id="{B0C7F238-A8B7-7443-8BA5-8939FF6B5572}"/>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8" name="Freeform 954">
              <a:extLst>
                <a:ext uri="{FF2B5EF4-FFF2-40B4-BE49-F238E27FC236}">
                  <a16:creationId xmlns:a16="http://schemas.microsoft.com/office/drawing/2014/main" id="{6F90FD17-11E4-EE4F-AF2F-7122C053E0C1}"/>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9" name="Rectangle 955">
              <a:extLst>
                <a:ext uri="{FF2B5EF4-FFF2-40B4-BE49-F238E27FC236}">
                  <a16:creationId xmlns:a16="http://schemas.microsoft.com/office/drawing/2014/main" id="{53A75298-B138-094F-9787-1B231F48063D}"/>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0" name="Group 956">
              <a:extLst>
                <a:ext uri="{FF2B5EF4-FFF2-40B4-BE49-F238E27FC236}">
                  <a16:creationId xmlns:a16="http://schemas.microsoft.com/office/drawing/2014/main" id="{AD456B50-CD82-6F4C-9CF1-09ABBC571C85}"/>
                </a:ext>
              </a:extLst>
            </p:cNvPr>
            <p:cNvGrpSpPr>
              <a:grpSpLocks/>
            </p:cNvGrpSpPr>
            <p:nvPr/>
          </p:nvGrpSpPr>
          <p:grpSpPr bwMode="auto">
            <a:xfrm>
              <a:off x="4749" y="668"/>
              <a:ext cx="581" cy="145"/>
              <a:chOff x="614" y="2568"/>
              <a:chExt cx="725" cy="139"/>
            </a:xfrm>
          </p:grpSpPr>
          <p:sp>
            <p:nvSpPr>
              <p:cNvPr id="515" name="AutoShape 957">
                <a:extLst>
                  <a:ext uri="{FF2B5EF4-FFF2-40B4-BE49-F238E27FC236}">
                    <a16:creationId xmlns:a16="http://schemas.microsoft.com/office/drawing/2014/main" id="{4C074F81-A723-5F4E-9479-CE1CDCFBCB8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6" name="AutoShape 958">
                <a:extLst>
                  <a:ext uri="{FF2B5EF4-FFF2-40B4-BE49-F238E27FC236}">
                    <a16:creationId xmlns:a16="http://schemas.microsoft.com/office/drawing/2014/main" id="{4DE71513-1E1D-B644-992C-AE6AB0DB1197}"/>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1" name="Rectangle 959">
              <a:extLst>
                <a:ext uri="{FF2B5EF4-FFF2-40B4-BE49-F238E27FC236}">
                  <a16:creationId xmlns:a16="http://schemas.microsoft.com/office/drawing/2014/main" id="{05D448DB-B3CB-C64D-8C4B-72D790DFFD42}"/>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2" name="Group 960">
              <a:extLst>
                <a:ext uri="{FF2B5EF4-FFF2-40B4-BE49-F238E27FC236}">
                  <a16:creationId xmlns:a16="http://schemas.microsoft.com/office/drawing/2014/main" id="{9CDEBDA5-A066-D749-B9E9-47DB05253D32}"/>
                </a:ext>
              </a:extLst>
            </p:cNvPr>
            <p:cNvGrpSpPr>
              <a:grpSpLocks/>
            </p:cNvGrpSpPr>
            <p:nvPr/>
          </p:nvGrpSpPr>
          <p:grpSpPr bwMode="auto">
            <a:xfrm>
              <a:off x="4747" y="994"/>
              <a:ext cx="581" cy="134"/>
              <a:chOff x="614" y="2568"/>
              <a:chExt cx="725" cy="139"/>
            </a:xfrm>
          </p:grpSpPr>
          <p:sp>
            <p:nvSpPr>
              <p:cNvPr id="513" name="AutoShape 961">
                <a:extLst>
                  <a:ext uri="{FF2B5EF4-FFF2-40B4-BE49-F238E27FC236}">
                    <a16:creationId xmlns:a16="http://schemas.microsoft.com/office/drawing/2014/main" id="{8E73CA32-EF58-EA45-A4FE-37E560EBE8C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4" name="AutoShape 962">
                <a:extLst>
                  <a:ext uri="{FF2B5EF4-FFF2-40B4-BE49-F238E27FC236}">
                    <a16:creationId xmlns:a16="http://schemas.microsoft.com/office/drawing/2014/main" id="{2E2C05F9-1F42-CF46-83F8-339E874CF6F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3" name="Rectangle 963">
              <a:extLst>
                <a:ext uri="{FF2B5EF4-FFF2-40B4-BE49-F238E27FC236}">
                  <a16:creationId xmlns:a16="http://schemas.microsoft.com/office/drawing/2014/main" id="{D2B5715C-9E55-D04D-BD32-A700B9DCC1E1}"/>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4" name="Rectangle 964">
              <a:extLst>
                <a:ext uri="{FF2B5EF4-FFF2-40B4-BE49-F238E27FC236}">
                  <a16:creationId xmlns:a16="http://schemas.microsoft.com/office/drawing/2014/main" id="{3A8FF8A7-C248-1B42-80FA-051974D95224}"/>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nvGrpSpPr>
            <p:cNvPr id="495" name="Group 965">
              <a:extLst>
                <a:ext uri="{FF2B5EF4-FFF2-40B4-BE49-F238E27FC236}">
                  <a16:creationId xmlns:a16="http://schemas.microsoft.com/office/drawing/2014/main" id="{8E71E5B0-A3F5-D344-B255-99112EB195F7}"/>
                </a:ext>
              </a:extLst>
            </p:cNvPr>
            <p:cNvGrpSpPr>
              <a:grpSpLocks/>
            </p:cNvGrpSpPr>
            <p:nvPr/>
          </p:nvGrpSpPr>
          <p:grpSpPr bwMode="auto">
            <a:xfrm>
              <a:off x="4735" y="1627"/>
              <a:ext cx="582" cy="151"/>
              <a:chOff x="614" y="2568"/>
              <a:chExt cx="725" cy="139"/>
            </a:xfrm>
          </p:grpSpPr>
          <p:sp>
            <p:nvSpPr>
              <p:cNvPr id="511" name="AutoShape 966">
                <a:extLst>
                  <a:ext uri="{FF2B5EF4-FFF2-40B4-BE49-F238E27FC236}">
                    <a16:creationId xmlns:a16="http://schemas.microsoft.com/office/drawing/2014/main" id="{A2F22898-EA39-FB4D-B255-ABCB1B7C1663}"/>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2" name="AutoShape 967">
                <a:extLst>
                  <a:ext uri="{FF2B5EF4-FFF2-40B4-BE49-F238E27FC236}">
                    <a16:creationId xmlns:a16="http://schemas.microsoft.com/office/drawing/2014/main" id="{FBF034BA-270B-6F40-B57B-8A19ABF2818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6" name="Freeform 968">
              <a:extLst>
                <a:ext uri="{FF2B5EF4-FFF2-40B4-BE49-F238E27FC236}">
                  <a16:creationId xmlns:a16="http://schemas.microsoft.com/office/drawing/2014/main" id="{C6616798-D999-124B-8365-0FF6B1AC6B22}"/>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97" name="Group 969">
              <a:extLst>
                <a:ext uri="{FF2B5EF4-FFF2-40B4-BE49-F238E27FC236}">
                  <a16:creationId xmlns:a16="http://schemas.microsoft.com/office/drawing/2014/main" id="{0D2B7299-399C-9748-80B1-8B82EA570848}"/>
                </a:ext>
              </a:extLst>
            </p:cNvPr>
            <p:cNvGrpSpPr>
              <a:grpSpLocks/>
            </p:cNvGrpSpPr>
            <p:nvPr/>
          </p:nvGrpSpPr>
          <p:grpSpPr bwMode="auto">
            <a:xfrm>
              <a:off x="4739" y="1327"/>
              <a:ext cx="582" cy="139"/>
              <a:chOff x="614" y="2568"/>
              <a:chExt cx="725" cy="139"/>
            </a:xfrm>
          </p:grpSpPr>
          <p:sp>
            <p:nvSpPr>
              <p:cNvPr id="509" name="AutoShape 970">
                <a:extLst>
                  <a:ext uri="{FF2B5EF4-FFF2-40B4-BE49-F238E27FC236}">
                    <a16:creationId xmlns:a16="http://schemas.microsoft.com/office/drawing/2014/main" id="{791F8FFE-36CE-5D47-899C-7B6F5471D9AF}"/>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10" name="AutoShape 971">
                <a:extLst>
                  <a:ext uri="{FF2B5EF4-FFF2-40B4-BE49-F238E27FC236}">
                    <a16:creationId xmlns:a16="http://schemas.microsoft.com/office/drawing/2014/main" id="{96614370-C84C-644E-AF93-94853FD47AF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sp>
          <p:nvSpPr>
            <p:cNvPr id="498" name="Rectangle 972">
              <a:extLst>
                <a:ext uri="{FF2B5EF4-FFF2-40B4-BE49-F238E27FC236}">
                  <a16:creationId xmlns:a16="http://schemas.microsoft.com/office/drawing/2014/main" id="{3024E21F-4580-974D-A923-DBF7106EF15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499" name="Freeform 973">
              <a:extLst>
                <a:ext uri="{FF2B5EF4-FFF2-40B4-BE49-F238E27FC236}">
                  <a16:creationId xmlns:a16="http://schemas.microsoft.com/office/drawing/2014/main" id="{355CC750-A436-114A-B13D-15B18BE0099A}"/>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0" name="Freeform 974">
              <a:extLst>
                <a:ext uri="{FF2B5EF4-FFF2-40B4-BE49-F238E27FC236}">
                  <a16:creationId xmlns:a16="http://schemas.microsoft.com/office/drawing/2014/main" id="{D88AEB08-419C-994D-B9AF-2D260494D17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1" name="Oval 975">
              <a:extLst>
                <a:ext uri="{FF2B5EF4-FFF2-40B4-BE49-F238E27FC236}">
                  <a16:creationId xmlns:a16="http://schemas.microsoft.com/office/drawing/2014/main" id="{A70DC3D0-7F41-FB4E-BF25-4A8051E0D90D}"/>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2" name="Freeform 976">
              <a:extLst>
                <a:ext uri="{FF2B5EF4-FFF2-40B4-BE49-F238E27FC236}">
                  <a16:creationId xmlns:a16="http://schemas.microsoft.com/office/drawing/2014/main" id="{00011472-61BE-7D4E-BF36-C4C4F0A5D72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3" name="AutoShape 977">
              <a:extLst>
                <a:ext uri="{FF2B5EF4-FFF2-40B4-BE49-F238E27FC236}">
                  <a16:creationId xmlns:a16="http://schemas.microsoft.com/office/drawing/2014/main" id="{369D2889-1BFC-A340-B67F-54F258D6F1F5}"/>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4" name="AutoShape 978">
              <a:extLst>
                <a:ext uri="{FF2B5EF4-FFF2-40B4-BE49-F238E27FC236}">
                  <a16:creationId xmlns:a16="http://schemas.microsoft.com/office/drawing/2014/main" id="{CEFA09E5-3186-4445-AD94-60C0E15196A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5" name="Oval 979">
              <a:extLst>
                <a:ext uri="{FF2B5EF4-FFF2-40B4-BE49-F238E27FC236}">
                  <a16:creationId xmlns:a16="http://schemas.microsoft.com/office/drawing/2014/main" id="{9AFADA62-C3CB-594F-8048-88710642763B}"/>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6" name="Oval 980">
              <a:extLst>
                <a:ext uri="{FF2B5EF4-FFF2-40B4-BE49-F238E27FC236}">
                  <a16:creationId xmlns:a16="http://schemas.microsoft.com/office/drawing/2014/main" id="{C82FFABC-4C4C-6243-9D2D-3C99FBC51814}"/>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altLang="en-US" sz="1800" b="0" i="0" u="none" strike="noStrike" kern="1200" cap="none" spc="0" normalizeH="0" baseline="0" noProof="0">
                <a:ln>
                  <a:noFill/>
                </a:ln>
                <a:solidFill>
                  <a:srgbClr val="FF0000"/>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7" name="Oval 981">
              <a:extLst>
                <a:ext uri="{FF2B5EF4-FFF2-40B4-BE49-F238E27FC236}">
                  <a16:creationId xmlns:a16="http://schemas.microsoft.com/office/drawing/2014/main" id="{C0EFDD4D-FB5A-6D4E-97DD-CFA89D4A969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sp>
          <p:nvSpPr>
            <p:cNvPr id="508" name="Rectangle 982">
              <a:extLst>
                <a:ext uri="{FF2B5EF4-FFF2-40B4-BE49-F238E27FC236}">
                  <a16:creationId xmlns:a16="http://schemas.microsoft.com/office/drawing/2014/main" id="{99A1B872-581F-BE49-AADF-3A6775C166D0}"/>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lnSpc>
                  <a:spcPct val="85000"/>
                </a:lnSpc>
                <a:spcBef>
                  <a:spcPts val="1675"/>
                </a:spcBef>
                <a:buClr>
                  <a:srgbClr val="000090"/>
                </a:buClr>
                <a:buSzPct val="100000"/>
                <a:buFont typeface="Wingdings" panose="05000000000000000000" pitchFamily="2" charset="2"/>
                <a:buChar char="§"/>
                <a:defRPr sz="2800">
                  <a:solidFill>
                    <a:schemeClr val="tx1"/>
                  </a:solidFill>
                  <a:latin typeface="Gill Sans MT" panose="020B0502020104020203" pitchFamily="34" charset="0"/>
                  <a:ea typeface="MS PGothic" panose="020B0600070205080204" pitchFamily="34" charset="-128"/>
                  <a:cs typeface="Arial" panose="020B0604020202020204" pitchFamily="34" charset="0"/>
                </a:defRPr>
              </a:lvl1pPr>
              <a:lvl2pPr marL="742950" indent="-285750">
                <a:lnSpc>
                  <a:spcPct val="85000"/>
                </a:lnSpc>
                <a:spcBef>
                  <a:spcPts val="1438"/>
                </a:spcBef>
                <a:buClr>
                  <a:srgbClr val="000090"/>
                </a:buClr>
                <a:buFont typeface="Wingdings" panose="05000000000000000000" pitchFamily="2" charset="2"/>
                <a:buChar char="§"/>
                <a:defRPr sz="2400">
                  <a:solidFill>
                    <a:schemeClr val="tx1"/>
                  </a:solidFill>
                  <a:latin typeface="Gill Sans MT" panose="020B0502020104020203" pitchFamily="34" charset="0"/>
                  <a:ea typeface="Arial" panose="020B0604020202020204" pitchFamily="34" charset="0"/>
                  <a:cs typeface="Arial" panose="020B0604020202020204" pitchFamily="34" charset="0"/>
                </a:defRPr>
              </a:lvl2pPr>
              <a:lvl3pPr marL="1143000" indent="-228600">
                <a:spcBef>
                  <a:spcPct val="20000"/>
                </a:spcBef>
                <a:buClr>
                  <a:srgbClr val="000090"/>
                </a:buClr>
                <a:buFont typeface="Wingdings" panose="05000000000000000000" pitchFamily="2" charset="2"/>
                <a:buChar char="§"/>
                <a:defRPr sz="2000">
                  <a:solidFill>
                    <a:schemeClr val="tx1"/>
                  </a:solidFill>
                  <a:latin typeface="Comic Sans MS" panose="030F0702030302020204" pitchFamily="66" charset="0"/>
                  <a:ea typeface="Arial" panose="020B0604020202020204" pitchFamily="34" charset="0"/>
                  <a:cs typeface="Arial" panose="020B0604020202020204" pitchFamily="34" charset="0"/>
                </a:defRPr>
              </a:lvl3pPr>
              <a:lvl4pPr marL="1600200" indent="-228600">
                <a:spcBef>
                  <a:spcPct val="20000"/>
                </a:spcBef>
                <a:buClr>
                  <a:srgbClr val="000090"/>
                </a:buClr>
                <a:buFont typeface="Wingdings" panose="05000000000000000000" pitchFamily="2" charset="2"/>
                <a:buChar char="§"/>
                <a:defRPr>
                  <a:solidFill>
                    <a:schemeClr val="tx1"/>
                  </a:solidFill>
                  <a:latin typeface="Comic Sans MS" panose="030F0702030302020204" pitchFamily="66" charset="0"/>
                  <a:ea typeface="Comic Sans MS" panose="030F0702030302020204" pitchFamily="66" charset="0"/>
                  <a:cs typeface="Arial" panose="020B0604020202020204" pitchFamily="34" charset="0"/>
                </a:defRPr>
              </a:lvl4pPr>
              <a:lvl5pPr marL="2057400" indent="-228600">
                <a:spcBef>
                  <a:spcPct val="20000"/>
                </a:spcBef>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5pPr>
              <a:lvl6pPr marL="25146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6pPr>
              <a:lvl7pPr marL="29718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7pPr>
              <a:lvl8pPr marL="34290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8pPr>
              <a:lvl9pPr marL="3886200" indent="-228600" eaLnBrk="0" fontAlgn="base" hangingPunct="0">
                <a:spcBef>
                  <a:spcPct val="20000"/>
                </a:spcBef>
                <a:spcAft>
                  <a:spcPct val="0"/>
                </a:spcAft>
                <a:buClr>
                  <a:srgbClr val="000090"/>
                </a:buClr>
                <a:buFont typeface="Wingdings" panose="05000000000000000000" pitchFamily="2" charset="2"/>
                <a:buChar char="§"/>
                <a:defRPr sz="1600">
                  <a:solidFill>
                    <a:schemeClr val="tx1"/>
                  </a:solidFill>
                  <a:latin typeface="Comic Sans MS" panose="030F0702030302020204" pitchFamily="66" charset="0"/>
                  <a:ea typeface="Comic Sans MS" panose="030F0702030302020204" pitchFamily="66" charset="0"/>
                  <a:cs typeface="Arial" panose="020B0604020202020204"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MS PGothic" panose="020B0600070205080204" pitchFamily="34" charset="-128"/>
                <a:cs typeface="Arial" panose="020B0604020202020204" pitchFamily="34" charset="0"/>
              </a:endParaRPr>
            </a:p>
          </p:txBody>
        </p:sp>
      </p:grpSp>
      <p:grpSp>
        <p:nvGrpSpPr>
          <p:cNvPr id="8" name="Group 7">
            <a:extLst>
              <a:ext uri="{FF2B5EF4-FFF2-40B4-BE49-F238E27FC236}">
                <a16:creationId xmlns:a16="http://schemas.microsoft.com/office/drawing/2014/main" id="{677610FF-4F61-2C4A-A861-FC0ED9C69928}"/>
              </a:ext>
            </a:extLst>
          </p:cNvPr>
          <p:cNvGrpSpPr/>
          <p:nvPr/>
        </p:nvGrpSpPr>
        <p:grpSpPr>
          <a:xfrm>
            <a:off x="8252702" y="1137866"/>
            <a:ext cx="814388" cy="854075"/>
            <a:chOff x="9791027" y="656358"/>
            <a:chExt cx="814388" cy="854075"/>
          </a:xfrm>
        </p:grpSpPr>
        <p:sp>
          <p:nvSpPr>
            <p:cNvPr id="519" name="Rectangle 227">
              <a:extLst>
                <a:ext uri="{FF2B5EF4-FFF2-40B4-BE49-F238E27FC236}">
                  <a16:creationId xmlns:a16="http://schemas.microsoft.com/office/drawing/2014/main" id="{B61510CE-247E-1E43-BA4A-EC188AFE0CB8}"/>
                </a:ext>
              </a:extLst>
            </p:cNvPr>
            <p:cNvSpPr>
              <a:spLocks noChangeArrowheads="1"/>
            </p:cNvSpPr>
            <p:nvPr/>
          </p:nvSpPr>
          <p:spPr bwMode="auto">
            <a:xfrm>
              <a:off x="9888064" y="666450"/>
              <a:ext cx="676276" cy="776288"/>
            </a:xfrm>
            <a:prstGeom prst="rect">
              <a:avLst/>
            </a:prstGeom>
            <a:solidFill>
              <a:srgbClr val="0000A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0" name="Rectangle 228">
              <a:extLst>
                <a:ext uri="{FF2B5EF4-FFF2-40B4-BE49-F238E27FC236}">
                  <a16:creationId xmlns:a16="http://schemas.microsoft.com/office/drawing/2014/main" id="{4174338D-3A0E-9747-819D-0C19F4DF4AA8}"/>
                </a:ext>
              </a:extLst>
            </p:cNvPr>
            <p:cNvSpPr>
              <a:spLocks noChangeArrowheads="1"/>
            </p:cNvSpPr>
            <p:nvPr/>
          </p:nvSpPr>
          <p:spPr bwMode="auto">
            <a:xfrm>
              <a:off x="9854726" y="690263"/>
              <a:ext cx="690563" cy="800100"/>
            </a:xfrm>
            <a:prstGeom prst="rect">
              <a:avLst/>
            </a:prstGeom>
            <a:solidFill>
              <a:schemeClr val="bg1"/>
            </a:solidFill>
            <a:ln w="12700">
              <a:solidFill>
                <a:schemeClr val="tx1"/>
              </a:solidFill>
              <a:miter lim="800000"/>
              <a:headEnd/>
              <a:tailEnd/>
            </a:ln>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1" name="Rectangle 229">
              <a:extLst>
                <a:ext uri="{FF2B5EF4-FFF2-40B4-BE49-F238E27FC236}">
                  <a16:creationId xmlns:a16="http://schemas.microsoft.com/office/drawing/2014/main" id="{621AE13C-4ABC-334F-8206-4D5E08465C6E}"/>
                </a:ext>
              </a:extLst>
            </p:cNvPr>
            <p:cNvSpPr>
              <a:spLocks noChangeArrowheads="1"/>
            </p:cNvSpPr>
            <p:nvPr/>
          </p:nvSpPr>
          <p:spPr bwMode="auto">
            <a:xfrm>
              <a:off x="9861869" y="844112"/>
              <a:ext cx="676276" cy="186668"/>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2400" b="0" i="0" u="none" strike="noStrike" kern="1200" cap="none" spc="0" normalizeH="0" baseline="0" noProof="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2" name="Text Box 230">
              <a:extLst>
                <a:ext uri="{FF2B5EF4-FFF2-40B4-BE49-F238E27FC236}">
                  <a16:creationId xmlns:a16="http://schemas.microsoft.com/office/drawing/2014/main" id="{CA38D367-F86F-AB43-B21E-1EEE691D3D74}"/>
                </a:ext>
              </a:extLst>
            </p:cNvPr>
            <p:cNvSpPr txBox="1">
              <a:spLocks noChangeArrowheads="1"/>
            </p:cNvSpPr>
            <p:nvPr/>
          </p:nvSpPr>
          <p:spPr bwMode="auto">
            <a:xfrm>
              <a:off x="9791027" y="656358"/>
              <a:ext cx="814388"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pitchFamily="82"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application</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white"/>
                  </a:solidFill>
                  <a:effectLst/>
                  <a:uLnTx/>
                  <a:uFillTx/>
                  <a:latin typeface="Arial" panose="020B0604020202020204" pitchFamily="34" charset="0"/>
                  <a:ea typeface="ＭＳ Ｐゴシック" panose="020B0600070205080204" pitchFamily="34" charset="-128"/>
                  <a:cs typeface="+mn-cs"/>
                </a:rPr>
                <a:t>transport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network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data link</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rPr>
                <a:t>physical</a:t>
              </a:r>
              <a:endParaRPr kumimoji="0" lang="en-US" altLang="en-US" sz="2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523" name="Line 231">
              <a:extLst>
                <a:ext uri="{FF2B5EF4-FFF2-40B4-BE49-F238E27FC236}">
                  <a16:creationId xmlns:a16="http://schemas.microsoft.com/office/drawing/2014/main" id="{A3474A7D-75ED-1D4F-BB1C-5BA4ECFE69E7}"/>
                </a:ext>
              </a:extLst>
            </p:cNvPr>
            <p:cNvSpPr>
              <a:spLocks noChangeShapeType="1"/>
            </p:cNvSpPr>
            <p:nvPr/>
          </p:nvSpPr>
          <p:spPr bwMode="auto">
            <a:xfrm>
              <a:off x="9854726" y="1033163"/>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4" name="Line 232">
              <a:extLst>
                <a:ext uri="{FF2B5EF4-FFF2-40B4-BE49-F238E27FC236}">
                  <a16:creationId xmlns:a16="http://schemas.microsoft.com/office/drawing/2014/main" id="{79D6BFCD-0081-1543-8A02-CDC78B944799}"/>
                </a:ext>
              </a:extLst>
            </p:cNvPr>
            <p:cNvSpPr>
              <a:spLocks noChangeShapeType="1"/>
            </p:cNvSpPr>
            <p:nvPr/>
          </p:nvSpPr>
          <p:spPr bwMode="auto">
            <a:xfrm>
              <a:off x="9864251" y="1171275"/>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5" name="Line 233">
              <a:extLst>
                <a:ext uri="{FF2B5EF4-FFF2-40B4-BE49-F238E27FC236}">
                  <a16:creationId xmlns:a16="http://schemas.microsoft.com/office/drawing/2014/main" id="{539E5FFB-197B-6F44-A1D2-C9A93359AB7C}"/>
                </a:ext>
              </a:extLst>
            </p:cNvPr>
            <p:cNvSpPr>
              <a:spLocks noChangeShapeType="1"/>
            </p:cNvSpPr>
            <p:nvPr/>
          </p:nvSpPr>
          <p:spPr bwMode="auto">
            <a:xfrm>
              <a:off x="9864251" y="1309388"/>
              <a:ext cx="690563" cy="47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558" name="Up-Down Arrow 557">
            <a:extLst>
              <a:ext uri="{FF2B5EF4-FFF2-40B4-BE49-F238E27FC236}">
                <a16:creationId xmlns:a16="http://schemas.microsoft.com/office/drawing/2014/main" id="{1F1264FF-C88C-CF4E-85AF-1CB82BE0554E}"/>
              </a:ext>
            </a:extLst>
          </p:cNvPr>
          <p:cNvSpPr/>
          <p:nvPr/>
        </p:nvSpPr>
        <p:spPr>
          <a:xfrm rot="19889198">
            <a:off x="9544123" y="1270072"/>
            <a:ext cx="626354" cy="3838406"/>
          </a:xfrm>
          <a:prstGeom prst="up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9" name="TextBox 558">
            <a:extLst>
              <a:ext uri="{FF2B5EF4-FFF2-40B4-BE49-F238E27FC236}">
                <a16:creationId xmlns:a16="http://schemas.microsoft.com/office/drawing/2014/main" id="{BDB4ECF5-2BA8-034C-9E12-98E6A9A3E77D}"/>
              </a:ext>
            </a:extLst>
          </p:cNvPr>
          <p:cNvSpPr txBox="1"/>
          <p:nvPr/>
        </p:nvSpPr>
        <p:spPr>
          <a:xfrm rot="3706861">
            <a:off x="8640694" y="3103268"/>
            <a:ext cx="255044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logical end-end transport</a:t>
            </a:r>
          </a:p>
        </p:txBody>
      </p:sp>
      <p:sp>
        <p:nvSpPr>
          <p:cNvPr id="517" name="Rectangle 3">
            <a:extLst>
              <a:ext uri="{FF2B5EF4-FFF2-40B4-BE49-F238E27FC236}">
                <a16:creationId xmlns:a16="http://schemas.microsoft.com/office/drawing/2014/main" id="{6893AA1C-B5CC-D446-9A4F-4636B0A87E22}"/>
              </a:ext>
            </a:extLst>
          </p:cNvPr>
          <p:cNvSpPr txBox="1">
            <a:spLocks noChangeArrowheads="1"/>
          </p:cNvSpPr>
          <p:nvPr/>
        </p:nvSpPr>
        <p:spPr>
          <a:xfrm>
            <a:off x="736738" y="1365914"/>
            <a:ext cx="6288757" cy="5114925"/>
          </a:xfrm>
          <a:prstGeom prst="rect">
            <a:avLst/>
          </a:prstGeom>
        </p:spPr>
        <p:txBody>
          <a:bodyPr vert="horz" lIns="91440" tIns="45720" rIns="91440" bIns="45720" rtlCol="0">
            <a:normAutofit fontScale="92500" lnSpcReduction="10000"/>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3200" b="1" i="0" u="none" strike="noStrike" kern="1200" cap="none" spc="0" normalizeH="0" baseline="0" noProof="0" dirty="0">
                <a:ln>
                  <a:noFill/>
                </a:ln>
                <a:solidFill>
                  <a:srgbClr val="CD0004"/>
                </a:solidFill>
                <a:effectLst/>
                <a:uLnTx/>
                <a:uFillTx/>
                <a:latin typeface="Calibri" panose="020F0502020204030204"/>
                <a:ea typeface="ＭＳ Ｐゴシック" panose="020B0600070205080204" pitchFamily="34" charset="-128"/>
                <a:cs typeface="+mn-cs"/>
              </a:rPr>
              <a:t>TCP: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Transmission Control Protocol</a:t>
            </a: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reliable, in-order delivery</a:t>
            </a:r>
          </a:p>
          <a:p>
            <a:pPr marL="695325" marR="0" lvl="1" indent="-231775" algn="l" defTabSz="914400" rtl="0" eaLnBrk="1" fontAlgn="auto" latinLnBrk="0" hangingPunct="1">
              <a:lnSpc>
                <a:spcPct val="100000"/>
              </a:lnSpc>
              <a:spcBef>
                <a:spcPts val="6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congestion control </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flow control</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connection setup</a:t>
            </a:r>
            <a:endPar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3200" b="1" i="0" u="none" strike="noStrike" kern="1200" cap="none" spc="0" normalizeH="0" baseline="0" noProof="0" dirty="0">
                <a:ln>
                  <a:noFill/>
                </a:ln>
                <a:solidFill>
                  <a:srgbClr val="CD0004"/>
                </a:solidFill>
                <a:effectLst/>
                <a:uLnTx/>
                <a:uFillTx/>
                <a:latin typeface="Calibri" panose="020F0502020204030204"/>
                <a:ea typeface="ＭＳ Ｐゴシック" panose="020B0600070205080204" pitchFamily="34" charset="-128"/>
                <a:cs typeface="+mn-cs"/>
              </a:rPr>
              <a:t>UDP: </a:t>
            </a: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User Datagram Protocol</a:t>
            </a:r>
          </a:p>
          <a:p>
            <a:pPr marL="747713" marR="0" lvl="1" indent="-274638" algn="l" defTabSz="914400" rtl="0" eaLnBrk="1" fontAlgn="auto" latinLnBrk="0" hangingPunct="1">
              <a:lnSpc>
                <a:spcPct val="100000"/>
              </a:lnSpc>
              <a:spcBef>
                <a:spcPts val="6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unreliable, unordered delivery</a:t>
            </a:r>
          </a:p>
          <a:p>
            <a:pPr marL="747713" marR="0" lvl="1" indent="-274638" algn="l" defTabSz="914400" rtl="0" eaLnBrk="1" fontAlgn="auto" latinLnBrk="0" hangingPunct="1">
              <a:lnSpc>
                <a:spcPct val="100000"/>
              </a:lnSpc>
              <a:spcBef>
                <a:spcPts val="600"/>
              </a:spcBef>
              <a:spcAft>
                <a:spcPts val="0"/>
              </a:spcAft>
              <a:buClr>
                <a:srgbClr val="0000A3"/>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no-frills extension of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best-effort” IP</a:t>
            </a:r>
          </a:p>
          <a:p>
            <a:pPr marL="352425" marR="0" lvl="0" indent="-222250" algn="l" defTabSz="914400" rtl="0" eaLnBrk="1" fontAlgn="auto" latinLnBrk="0" hangingPunct="1">
              <a:lnSpc>
                <a:spcPct val="100000"/>
              </a:lnSpc>
              <a:spcBef>
                <a:spcPts val="600"/>
              </a:spcBef>
              <a:spcAft>
                <a:spcPts val="0"/>
              </a:spcAft>
              <a:buClr>
                <a:srgbClr val="0000A3"/>
              </a:buClr>
              <a:buSzTx/>
              <a:buFont typeface="Wingdings" pitchFamily="2" charset="2"/>
              <a:buChar char="§"/>
              <a:tabLst/>
              <a:defRPr/>
            </a:pPr>
            <a:r>
              <a:rPr kumimoji="0" lang="en-US" altLang="en-US" sz="32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services not available: </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delay guarantees</a:t>
            </a:r>
          </a:p>
          <a:p>
            <a:pPr marL="695325" marR="0" lvl="1" indent="-231775" algn="l" defTabSz="914400" rtl="0" eaLnBrk="1" fontAlgn="auto" latinLnBrk="0" hangingPunct="1">
              <a:lnSpc>
                <a:spcPct val="100000"/>
              </a:lnSpc>
              <a:spcBef>
                <a:spcPts val="400"/>
              </a:spcBef>
              <a:spcAft>
                <a:spcPts val="0"/>
              </a:spcAft>
              <a:buClr>
                <a:srgbClr val="0000A8"/>
              </a:buClr>
              <a:buSzTx/>
              <a:buFont typeface="Arial" panose="020B0604020202020204" pitchFamily="34" charset="0"/>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bandwidth guarantees</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sp>
        <p:nvSpPr>
          <p:cNvPr id="518" name="Slide Number Placeholder 2">
            <a:extLst>
              <a:ext uri="{FF2B5EF4-FFF2-40B4-BE49-F238E27FC236}">
                <a16:creationId xmlns:a16="http://schemas.microsoft.com/office/drawing/2014/main" id="{5EAB89B4-AD20-DC49-B545-2C57C5923FCF}"/>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a:t>
            </a:fld>
            <a:endParaRPr lang="en-US" dirty="0"/>
          </a:p>
        </p:txBody>
      </p:sp>
    </p:spTree>
    <p:extLst>
      <p:ext uri="{BB962C8B-B14F-4D97-AF65-F5344CB8AC3E}">
        <p14:creationId xmlns:p14="http://schemas.microsoft.com/office/powerpoint/2010/main" val="2570528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17">
                                            <p:txEl>
                                              <p:pRg st="0" end="0"/>
                                            </p:txEl>
                                          </p:spTgt>
                                        </p:tgtEl>
                                        <p:attrNameLst>
                                          <p:attrName>style.visibility</p:attrName>
                                        </p:attrNameLst>
                                      </p:cBhvr>
                                      <p:to>
                                        <p:strVal val="visible"/>
                                      </p:to>
                                    </p:set>
                                    <p:animEffect transition="in" filter="dissolve">
                                      <p:cBhvr>
                                        <p:cTn id="7" dur="500"/>
                                        <p:tgtEl>
                                          <p:spTgt spid="517">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17">
                                            <p:txEl>
                                              <p:pRg st="1" end="1"/>
                                            </p:txEl>
                                          </p:spTgt>
                                        </p:tgtEl>
                                        <p:attrNameLst>
                                          <p:attrName>style.visibility</p:attrName>
                                        </p:attrNameLst>
                                      </p:cBhvr>
                                      <p:to>
                                        <p:strVal val="visible"/>
                                      </p:to>
                                    </p:set>
                                    <p:animEffect transition="in" filter="dissolve">
                                      <p:cBhvr>
                                        <p:cTn id="10" dur="500"/>
                                        <p:tgtEl>
                                          <p:spTgt spid="517">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17">
                                            <p:txEl>
                                              <p:pRg st="2" end="2"/>
                                            </p:txEl>
                                          </p:spTgt>
                                        </p:tgtEl>
                                        <p:attrNameLst>
                                          <p:attrName>style.visibility</p:attrName>
                                        </p:attrNameLst>
                                      </p:cBhvr>
                                      <p:to>
                                        <p:strVal val="visible"/>
                                      </p:to>
                                    </p:set>
                                    <p:animEffect transition="in" filter="dissolve">
                                      <p:cBhvr>
                                        <p:cTn id="13" dur="500"/>
                                        <p:tgtEl>
                                          <p:spTgt spid="517">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17">
                                            <p:txEl>
                                              <p:pRg st="3" end="3"/>
                                            </p:txEl>
                                          </p:spTgt>
                                        </p:tgtEl>
                                        <p:attrNameLst>
                                          <p:attrName>style.visibility</p:attrName>
                                        </p:attrNameLst>
                                      </p:cBhvr>
                                      <p:to>
                                        <p:strVal val="visible"/>
                                      </p:to>
                                    </p:set>
                                    <p:animEffect transition="in" filter="dissolve">
                                      <p:cBhvr>
                                        <p:cTn id="16" dur="500"/>
                                        <p:tgtEl>
                                          <p:spTgt spid="517">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517">
                                            <p:txEl>
                                              <p:pRg st="4" end="4"/>
                                            </p:txEl>
                                          </p:spTgt>
                                        </p:tgtEl>
                                        <p:attrNameLst>
                                          <p:attrName>style.visibility</p:attrName>
                                        </p:attrNameLst>
                                      </p:cBhvr>
                                      <p:to>
                                        <p:strVal val="visible"/>
                                      </p:to>
                                    </p:set>
                                    <p:animEffect transition="in" filter="dissolve">
                                      <p:cBhvr>
                                        <p:cTn id="19" dur="500"/>
                                        <p:tgtEl>
                                          <p:spTgt spid="517">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517">
                                            <p:txEl>
                                              <p:pRg st="5" end="5"/>
                                            </p:txEl>
                                          </p:spTgt>
                                        </p:tgtEl>
                                        <p:attrNameLst>
                                          <p:attrName>style.visibility</p:attrName>
                                        </p:attrNameLst>
                                      </p:cBhvr>
                                      <p:to>
                                        <p:strVal val="visible"/>
                                      </p:to>
                                    </p:set>
                                    <p:animEffect transition="in" filter="dissolve">
                                      <p:cBhvr>
                                        <p:cTn id="24" dur="500"/>
                                        <p:tgtEl>
                                          <p:spTgt spid="517">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517">
                                            <p:txEl>
                                              <p:pRg st="6" end="6"/>
                                            </p:txEl>
                                          </p:spTgt>
                                        </p:tgtEl>
                                        <p:attrNameLst>
                                          <p:attrName>style.visibility</p:attrName>
                                        </p:attrNameLst>
                                      </p:cBhvr>
                                      <p:to>
                                        <p:strVal val="visible"/>
                                      </p:to>
                                    </p:set>
                                    <p:animEffect transition="in" filter="dissolve">
                                      <p:cBhvr>
                                        <p:cTn id="27" dur="500"/>
                                        <p:tgtEl>
                                          <p:spTgt spid="517">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517">
                                            <p:txEl>
                                              <p:pRg st="7" end="7"/>
                                            </p:txEl>
                                          </p:spTgt>
                                        </p:tgtEl>
                                        <p:attrNameLst>
                                          <p:attrName>style.visibility</p:attrName>
                                        </p:attrNameLst>
                                      </p:cBhvr>
                                      <p:to>
                                        <p:strVal val="visible"/>
                                      </p:to>
                                    </p:set>
                                    <p:animEffect transition="in" filter="dissolve">
                                      <p:cBhvr>
                                        <p:cTn id="30" dur="500"/>
                                        <p:tgtEl>
                                          <p:spTgt spid="517">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517">
                                            <p:txEl>
                                              <p:pRg st="8" end="8"/>
                                            </p:txEl>
                                          </p:spTgt>
                                        </p:tgtEl>
                                        <p:attrNameLst>
                                          <p:attrName>style.visibility</p:attrName>
                                        </p:attrNameLst>
                                      </p:cBhvr>
                                      <p:to>
                                        <p:strVal val="visible"/>
                                      </p:to>
                                    </p:set>
                                    <p:animEffect transition="in" filter="dissolve">
                                      <p:cBhvr>
                                        <p:cTn id="35" dur="500"/>
                                        <p:tgtEl>
                                          <p:spTgt spid="517">
                                            <p:txEl>
                                              <p:pRg st="8" end="8"/>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517">
                                            <p:txEl>
                                              <p:pRg st="9" end="9"/>
                                            </p:txEl>
                                          </p:spTgt>
                                        </p:tgtEl>
                                        <p:attrNameLst>
                                          <p:attrName>style.visibility</p:attrName>
                                        </p:attrNameLst>
                                      </p:cBhvr>
                                      <p:to>
                                        <p:strVal val="visible"/>
                                      </p:to>
                                    </p:set>
                                    <p:animEffect transition="in" filter="dissolve">
                                      <p:cBhvr>
                                        <p:cTn id="38" dur="500"/>
                                        <p:tgtEl>
                                          <p:spTgt spid="517">
                                            <p:txEl>
                                              <p:pRg st="9" end="9"/>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517">
                                            <p:txEl>
                                              <p:pRg st="10" end="10"/>
                                            </p:txEl>
                                          </p:spTgt>
                                        </p:tgtEl>
                                        <p:attrNameLst>
                                          <p:attrName>style.visibility</p:attrName>
                                        </p:attrNameLst>
                                      </p:cBhvr>
                                      <p:to>
                                        <p:strVal val="visible"/>
                                      </p:to>
                                    </p:set>
                                    <p:animEffect transition="in" filter="dissolve">
                                      <p:cBhvr>
                                        <p:cTn id="41" dur="500"/>
                                        <p:tgtEl>
                                          <p:spTgt spid="51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7" grpId="0"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137" name="Rectangle 72">
            <a:extLst>
              <a:ext uri="{FF2B5EF4-FFF2-40B4-BE49-F238E27FC236}">
                <a16:creationId xmlns:a16="http://schemas.microsoft.com/office/drawing/2014/main" id="{C267ED98-FBDB-D24C-A351-3097B056B078}"/>
              </a:ext>
            </a:extLst>
          </p:cNvPr>
          <p:cNvSpPr>
            <a:spLocks noChangeArrowheads="1"/>
          </p:cNvSpPr>
          <p:nvPr/>
        </p:nvSpPr>
        <p:spPr bwMode="auto">
          <a:xfrm>
            <a:off x="7848422" y="1084921"/>
            <a:ext cx="2524125" cy="3854450"/>
          </a:xfrm>
          <a:prstGeom prst="rect">
            <a:avLst/>
          </a:prstGeom>
          <a:solidFill>
            <a:srgbClr val="00009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Freeform 32">
            <a:extLst>
              <a:ext uri="{FF2B5EF4-FFF2-40B4-BE49-F238E27FC236}">
                <a16:creationId xmlns:a16="http://schemas.microsoft.com/office/drawing/2014/main" id="{58EA8CF4-DBF4-E34D-8254-A77227811341}"/>
              </a:ext>
            </a:extLst>
          </p:cNvPr>
          <p:cNvSpPr>
            <a:spLocks/>
          </p:cNvSpPr>
          <p:nvPr/>
        </p:nvSpPr>
        <p:spPr bwMode="auto">
          <a:xfrm>
            <a:off x="10289997" y="1078571"/>
            <a:ext cx="581025" cy="42068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Rectangle 40">
            <a:extLst>
              <a:ext uri="{FF2B5EF4-FFF2-40B4-BE49-F238E27FC236}">
                <a16:creationId xmlns:a16="http://schemas.microsoft.com/office/drawing/2014/main" id="{8F576ED5-5855-F048-B4BB-75BF51C27D5C}"/>
              </a:ext>
            </a:extLst>
          </p:cNvPr>
          <p:cNvSpPr>
            <a:spLocks noChangeArrowheads="1"/>
          </p:cNvSpPr>
          <p:nvPr/>
        </p:nvSpPr>
        <p:spPr bwMode="auto">
          <a:xfrm>
            <a:off x="7762697" y="1186521"/>
            <a:ext cx="2533650" cy="3814762"/>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Oval 31">
            <a:extLst>
              <a:ext uri="{FF2B5EF4-FFF2-40B4-BE49-F238E27FC236}">
                <a16:creationId xmlns:a16="http://schemas.microsoft.com/office/drawing/2014/main" id="{E56CABC0-9BC4-164D-8001-714872CF7127}"/>
              </a:ext>
            </a:extLst>
          </p:cNvPr>
          <p:cNvSpPr>
            <a:spLocks noChangeArrowheads="1"/>
          </p:cNvSpPr>
          <p:nvPr/>
        </p:nvSpPr>
        <p:spPr bwMode="auto">
          <a:xfrm>
            <a:off x="8302447" y="1243671"/>
            <a:ext cx="137795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process</a:t>
            </a:r>
          </a:p>
        </p:txBody>
      </p:sp>
      <p:grpSp>
        <p:nvGrpSpPr>
          <p:cNvPr id="141" name="Group 47">
            <a:extLst>
              <a:ext uri="{FF2B5EF4-FFF2-40B4-BE49-F238E27FC236}">
                <a16:creationId xmlns:a16="http://schemas.microsoft.com/office/drawing/2014/main" id="{02602D35-C64D-9445-8BEF-315190C777FA}"/>
              </a:ext>
            </a:extLst>
          </p:cNvPr>
          <p:cNvGrpSpPr>
            <a:grpSpLocks/>
          </p:cNvGrpSpPr>
          <p:nvPr/>
        </p:nvGrpSpPr>
        <p:grpSpPr bwMode="auto">
          <a:xfrm>
            <a:off x="8070672" y="2312058"/>
            <a:ext cx="1795463" cy="688975"/>
            <a:chOff x="1173" y="2345"/>
            <a:chExt cx="1131" cy="434"/>
          </a:xfrm>
        </p:grpSpPr>
        <p:sp>
          <p:nvSpPr>
            <p:cNvPr id="142" name="Rectangle 44">
              <a:extLst>
                <a:ext uri="{FF2B5EF4-FFF2-40B4-BE49-F238E27FC236}">
                  <a16:creationId xmlns:a16="http://schemas.microsoft.com/office/drawing/2014/main" id="{92C6A498-BA40-944E-B932-C93263DCC5C7}"/>
                </a:ext>
              </a:extLst>
            </p:cNvPr>
            <p:cNvSpPr>
              <a:spLocks noChangeArrowheads="1"/>
            </p:cNvSpPr>
            <p:nvPr/>
          </p:nvSpPr>
          <p:spPr bwMode="auto">
            <a:xfrm>
              <a:off x="1173" y="2345"/>
              <a:ext cx="1131" cy="434"/>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46">
              <a:extLst>
                <a:ext uri="{FF2B5EF4-FFF2-40B4-BE49-F238E27FC236}">
                  <a16:creationId xmlns:a16="http://schemas.microsoft.com/office/drawing/2014/main" id="{ED90C8EB-7D14-B54F-AC97-04DAEC25D0A4}"/>
                </a:ext>
              </a:extLst>
            </p:cNvPr>
            <p:cNvSpPr txBox="1">
              <a:spLocks noChangeArrowheads="1"/>
            </p:cNvSpPr>
            <p:nvPr/>
          </p:nvSpPr>
          <p:spPr bwMode="auto">
            <a:xfrm>
              <a:off x="1235" y="2368"/>
              <a:ext cx="995"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TCP socket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receiver buffers</a:t>
              </a:r>
            </a:p>
          </p:txBody>
        </p:sp>
      </p:grpSp>
      <p:sp>
        <p:nvSpPr>
          <p:cNvPr id="144" name="Oval 48">
            <a:extLst>
              <a:ext uri="{FF2B5EF4-FFF2-40B4-BE49-F238E27FC236}">
                <a16:creationId xmlns:a16="http://schemas.microsoft.com/office/drawing/2014/main" id="{0742E955-8C93-5F47-BE4B-8E6ACFB2E75E}"/>
              </a:ext>
            </a:extLst>
          </p:cNvPr>
          <p:cNvSpPr>
            <a:spLocks noChangeArrowheads="1"/>
          </p:cNvSpPr>
          <p:nvPr/>
        </p:nvSpPr>
        <p:spPr bwMode="auto">
          <a:xfrm>
            <a:off x="8238947" y="3335996"/>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5" name="Text Box 64">
            <a:extLst>
              <a:ext uri="{FF2B5EF4-FFF2-40B4-BE49-F238E27FC236}">
                <a16:creationId xmlns:a16="http://schemas.microsoft.com/office/drawing/2014/main" id="{FCF30813-93D4-B644-BB9A-DEC80D916306}"/>
              </a:ext>
            </a:extLst>
          </p:cNvPr>
          <p:cNvSpPr txBox="1">
            <a:spLocks noChangeArrowheads="1"/>
          </p:cNvSpPr>
          <p:nvPr/>
        </p:nvSpPr>
        <p:spPr bwMode="auto">
          <a:xfrm>
            <a:off x="8745360" y="336483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6" name="Oval 65">
            <a:extLst>
              <a:ext uri="{FF2B5EF4-FFF2-40B4-BE49-F238E27FC236}">
                <a16:creationId xmlns:a16="http://schemas.microsoft.com/office/drawing/2014/main" id="{6BD69667-2B04-344B-AF15-D9A7175F3571}"/>
              </a:ext>
            </a:extLst>
          </p:cNvPr>
          <p:cNvSpPr>
            <a:spLocks noChangeArrowheads="1"/>
          </p:cNvSpPr>
          <p:nvPr/>
        </p:nvSpPr>
        <p:spPr bwMode="auto">
          <a:xfrm>
            <a:off x="8246885" y="4321833"/>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7" name="Text Box 66">
            <a:extLst>
              <a:ext uri="{FF2B5EF4-FFF2-40B4-BE49-F238E27FC236}">
                <a16:creationId xmlns:a16="http://schemas.microsoft.com/office/drawing/2014/main" id="{19C3DDC5-2A06-B840-8A80-61FECF597774}"/>
              </a:ext>
            </a:extLst>
          </p:cNvPr>
          <p:cNvSpPr txBox="1">
            <a:spLocks noChangeArrowheads="1"/>
          </p:cNvSpPr>
          <p:nvPr/>
        </p:nvSpPr>
        <p:spPr bwMode="auto">
          <a:xfrm>
            <a:off x="8731699" y="435497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9" name="Line 68">
            <a:extLst>
              <a:ext uri="{FF2B5EF4-FFF2-40B4-BE49-F238E27FC236}">
                <a16:creationId xmlns:a16="http://schemas.microsoft.com/office/drawing/2014/main" id="{68A5AD3F-8561-BA43-8CCB-23369CB3F10B}"/>
              </a:ext>
            </a:extLst>
          </p:cNvPr>
          <p:cNvSpPr>
            <a:spLocks noChangeShapeType="1"/>
          </p:cNvSpPr>
          <p:nvPr/>
        </p:nvSpPr>
        <p:spPr bwMode="auto">
          <a:xfrm>
            <a:off x="7756347" y="4071008"/>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Line 69">
            <a:extLst>
              <a:ext uri="{FF2B5EF4-FFF2-40B4-BE49-F238E27FC236}">
                <a16:creationId xmlns:a16="http://schemas.microsoft.com/office/drawing/2014/main" id="{069D68E8-3A07-7842-BBE3-A83C41548FBA}"/>
              </a:ext>
            </a:extLst>
          </p:cNvPr>
          <p:cNvSpPr>
            <a:spLocks noChangeShapeType="1"/>
          </p:cNvSpPr>
          <p:nvPr/>
        </p:nvSpPr>
        <p:spPr bwMode="auto">
          <a:xfrm>
            <a:off x="7769047" y="2219983"/>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1" name="Group 56">
            <a:extLst>
              <a:ext uri="{FF2B5EF4-FFF2-40B4-BE49-F238E27FC236}">
                <a16:creationId xmlns:a16="http://schemas.microsoft.com/office/drawing/2014/main" id="{9D087FDD-1E50-B54A-BAF1-08F2E9EB032C}"/>
              </a:ext>
            </a:extLst>
          </p:cNvPr>
          <p:cNvGrpSpPr>
            <a:grpSpLocks/>
          </p:cNvGrpSpPr>
          <p:nvPr/>
        </p:nvGrpSpPr>
        <p:grpSpPr bwMode="auto">
          <a:xfrm>
            <a:off x="8745360" y="2104096"/>
            <a:ext cx="533400" cy="206375"/>
            <a:chOff x="2003" y="1816"/>
            <a:chExt cx="336" cy="130"/>
          </a:xfrm>
        </p:grpSpPr>
        <p:sp>
          <p:nvSpPr>
            <p:cNvPr id="152" name="Rectangle 16">
              <a:extLst>
                <a:ext uri="{FF2B5EF4-FFF2-40B4-BE49-F238E27FC236}">
                  <a16:creationId xmlns:a16="http://schemas.microsoft.com/office/drawing/2014/main" id="{4802C0EA-E5A8-E447-A8F6-A96701A0BAC0}"/>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17">
              <a:extLst>
                <a:ext uri="{FF2B5EF4-FFF2-40B4-BE49-F238E27FC236}">
                  <a16:creationId xmlns:a16="http://schemas.microsoft.com/office/drawing/2014/main" id="{620EA98C-EF38-184B-A03B-82616FCB9AE2}"/>
                </a:ext>
              </a:extLst>
            </p:cNvPr>
            <p:cNvSpPr>
              <a:spLocks noChangeArrowheads="1"/>
            </p:cNvSpPr>
            <p:nvPr/>
          </p:nvSpPr>
          <p:spPr bwMode="auto">
            <a:xfrm>
              <a:off x="2105" y="183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Rectangle 18">
              <a:extLst>
                <a:ext uri="{FF2B5EF4-FFF2-40B4-BE49-F238E27FC236}">
                  <a16:creationId xmlns:a16="http://schemas.microsoft.com/office/drawing/2014/main" id="{1C3BBD2A-6ACC-C349-BDA8-0843C2DEA508}"/>
                </a:ext>
              </a:extLst>
            </p:cNvPr>
            <p:cNvSpPr>
              <a:spLocks noChangeArrowheads="1"/>
            </p:cNvSpPr>
            <p:nvPr/>
          </p:nvSpPr>
          <p:spPr bwMode="auto">
            <a:xfrm>
              <a:off x="2229" y="189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9">
              <a:extLst>
                <a:ext uri="{FF2B5EF4-FFF2-40B4-BE49-F238E27FC236}">
                  <a16:creationId xmlns:a16="http://schemas.microsoft.com/office/drawing/2014/main" id="{96FBD4A2-E799-8F4F-9D14-53FD99E5BFAA}"/>
                </a:ext>
              </a:extLst>
            </p:cNvPr>
            <p:cNvSpPr>
              <a:spLocks noChangeArrowheads="1"/>
            </p:cNvSpPr>
            <p:nvPr/>
          </p:nvSpPr>
          <p:spPr bwMode="auto">
            <a:xfrm>
              <a:off x="2058"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5" name="Text Box 103">
            <a:extLst>
              <a:ext uri="{FF2B5EF4-FFF2-40B4-BE49-F238E27FC236}">
                <a16:creationId xmlns:a16="http://schemas.microsoft.com/office/drawing/2014/main" id="{4ECF9189-0AD6-144B-8167-6762F7B3E868}"/>
              </a:ext>
            </a:extLst>
          </p:cNvPr>
          <p:cNvSpPr txBox="1">
            <a:spLocks noChangeArrowheads="1"/>
          </p:cNvSpPr>
          <p:nvPr/>
        </p:nvSpPr>
        <p:spPr bwMode="auto">
          <a:xfrm>
            <a:off x="7549972" y="5823520"/>
            <a:ext cx="2714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receiver protocol stack</a:t>
            </a:r>
          </a:p>
        </p:txBody>
      </p:sp>
      <p:sp>
        <p:nvSpPr>
          <p:cNvPr id="169" name="Line 115">
            <a:extLst>
              <a:ext uri="{FF2B5EF4-FFF2-40B4-BE49-F238E27FC236}">
                <a16:creationId xmlns:a16="http://schemas.microsoft.com/office/drawing/2014/main" id="{ABF785A9-86A1-6E46-9624-CABBC5E29FA3}"/>
              </a:ext>
            </a:extLst>
          </p:cNvPr>
          <p:cNvSpPr>
            <a:spLocks noChangeShapeType="1"/>
          </p:cNvSpPr>
          <p:nvPr/>
        </p:nvSpPr>
        <p:spPr bwMode="auto">
          <a:xfrm>
            <a:off x="8790777" y="5419835"/>
            <a:ext cx="0" cy="34925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118">
            <a:extLst>
              <a:ext uri="{FF2B5EF4-FFF2-40B4-BE49-F238E27FC236}">
                <a16:creationId xmlns:a16="http://schemas.microsoft.com/office/drawing/2014/main" id="{5E5B6E3E-966C-D44A-B01C-0473357F14EE}"/>
              </a:ext>
            </a:extLst>
          </p:cNvPr>
          <p:cNvSpPr>
            <a:spLocks noChangeShapeType="1"/>
          </p:cNvSpPr>
          <p:nvPr/>
        </p:nvSpPr>
        <p:spPr bwMode="auto">
          <a:xfrm>
            <a:off x="10285235" y="4996521"/>
            <a:ext cx="0" cy="463550"/>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124">
            <a:extLst>
              <a:ext uri="{FF2B5EF4-FFF2-40B4-BE49-F238E27FC236}">
                <a16:creationId xmlns:a16="http://schemas.microsoft.com/office/drawing/2014/main" id="{4194DDD2-AC6E-4846-988C-D47AF88815BF}"/>
              </a:ext>
            </a:extLst>
          </p:cNvPr>
          <p:cNvGrpSpPr>
            <a:grpSpLocks/>
          </p:cNvGrpSpPr>
          <p:nvPr/>
        </p:nvGrpSpPr>
        <p:grpSpPr bwMode="auto">
          <a:xfrm flipH="1">
            <a:off x="10523360" y="4590121"/>
            <a:ext cx="869950" cy="906462"/>
            <a:chOff x="-44" y="1473"/>
            <a:chExt cx="981" cy="1105"/>
          </a:xfrm>
        </p:grpSpPr>
        <p:pic>
          <p:nvPicPr>
            <p:cNvPr id="173" name="Picture 125" descr="desktop_computer_stylized_medium">
              <a:extLst>
                <a:ext uri="{FF2B5EF4-FFF2-40B4-BE49-F238E27FC236}">
                  <a16:creationId xmlns:a16="http://schemas.microsoft.com/office/drawing/2014/main" id="{C6DE1974-7837-334B-B35F-1B82108E3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Freeform 126">
              <a:extLst>
                <a:ext uri="{FF2B5EF4-FFF2-40B4-BE49-F238E27FC236}">
                  <a16:creationId xmlns:a16="http://schemas.microsoft.com/office/drawing/2014/main" id="{C8663771-41F7-FF4F-89C7-CFC093B9A13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 name="TextBox 8">
            <a:extLst>
              <a:ext uri="{FF2B5EF4-FFF2-40B4-BE49-F238E27FC236}">
                <a16:creationId xmlns:a16="http://schemas.microsoft.com/office/drawing/2014/main" id="{3FF08E5E-7834-074F-B7D9-7DBE006EE269}"/>
              </a:ext>
            </a:extLst>
          </p:cNvPr>
          <p:cNvSpPr txBox="1"/>
          <p:nvPr/>
        </p:nvSpPr>
        <p:spPr>
          <a:xfrm>
            <a:off x="712555" y="1437021"/>
            <a:ext cx="3850826"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sng"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network layer delivers data faster than application layer removes data from socket buffers?</a:t>
            </a:r>
          </a:p>
        </p:txBody>
      </p:sp>
      <p:sp>
        <p:nvSpPr>
          <p:cNvPr id="182" name="Line 117">
            <a:extLst>
              <a:ext uri="{FF2B5EF4-FFF2-40B4-BE49-F238E27FC236}">
                <a16:creationId xmlns:a16="http://schemas.microsoft.com/office/drawing/2014/main" id="{1B7AFE0B-8185-3E43-BF7C-730BEFE1D783}"/>
              </a:ext>
            </a:extLst>
          </p:cNvPr>
          <p:cNvSpPr>
            <a:spLocks noChangeShapeType="1"/>
          </p:cNvSpPr>
          <p:nvPr/>
        </p:nvSpPr>
        <p:spPr bwMode="auto">
          <a:xfrm>
            <a:off x="7764475" y="5006696"/>
            <a:ext cx="0" cy="463550"/>
          </a:xfrm>
          <a:prstGeom prst="line">
            <a:avLst/>
          </a:prstGeom>
          <a:noFill/>
          <a:ln w="1905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sp>
        <p:nvSpPr>
          <p:cNvPr id="163" name="Rectangle 91">
            <a:extLst>
              <a:ext uri="{FF2B5EF4-FFF2-40B4-BE49-F238E27FC236}">
                <a16:creationId xmlns:a16="http://schemas.microsoft.com/office/drawing/2014/main" id="{262B8492-92D0-1D4D-A388-8EDCD289152E}"/>
              </a:ext>
            </a:extLst>
          </p:cNvPr>
          <p:cNvSpPr>
            <a:spLocks noChangeArrowheads="1"/>
          </p:cNvSpPr>
          <p:nvPr/>
        </p:nvSpPr>
        <p:spPr bwMode="auto">
          <a:xfrm>
            <a:off x="8211960" y="4121808"/>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8F31E27D-6EC1-5943-92A1-E4210B15E8BC}"/>
              </a:ext>
            </a:extLst>
          </p:cNvPr>
          <p:cNvGrpSpPr/>
          <p:nvPr/>
        </p:nvGrpSpPr>
        <p:grpSpPr>
          <a:xfrm>
            <a:off x="7901253" y="5053671"/>
            <a:ext cx="1039369" cy="214398"/>
            <a:chOff x="7344839" y="5551212"/>
            <a:chExt cx="1039369" cy="214398"/>
          </a:xfrm>
        </p:grpSpPr>
        <p:sp>
          <p:nvSpPr>
            <p:cNvPr id="158" name="Rectangle 74">
              <a:extLst>
                <a:ext uri="{FF2B5EF4-FFF2-40B4-BE49-F238E27FC236}">
                  <a16:creationId xmlns:a16="http://schemas.microsoft.com/office/drawing/2014/main" id="{8A48CC54-2E19-7E49-AB6A-C589B7121B06}"/>
                </a:ext>
              </a:extLst>
            </p:cNvPr>
            <p:cNvSpPr>
              <a:spLocks noChangeArrowheads="1"/>
            </p:cNvSpPr>
            <p:nvPr/>
          </p:nvSpPr>
          <p:spPr bwMode="auto">
            <a:xfrm>
              <a:off x="7344839" y="5556060"/>
              <a:ext cx="1006475" cy="209550"/>
            </a:xfrm>
            <a:prstGeom prst="rect">
              <a:avLst/>
            </a:prstGeom>
            <a:solidFill>
              <a:srgbClr val="00CC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92">
              <a:extLst>
                <a:ext uri="{FF2B5EF4-FFF2-40B4-BE49-F238E27FC236}">
                  <a16:creationId xmlns:a16="http://schemas.microsoft.com/office/drawing/2014/main" id="{F086B485-A7FA-024F-AE08-D3278D535305}"/>
                </a:ext>
              </a:extLst>
            </p:cNvPr>
            <p:cNvSpPr>
              <a:spLocks noChangeArrowheads="1"/>
            </p:cNvSpPr>
            <p:nvPr/>
          </p:nvSpPr>
          <p:spPr bwMode="auto">
            <a:xfrm>
              <a:off x="7650783" y="5551212"/>
              <a:ext cx="733425" cy="212725"/>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5">
              <a:extLst>
                <a:ext uri="{FF2B5EF4-FFF2-40B4-BE49-F238E27FC236}">
                  <a16:creationId xmlns:a16="http://schemas.microsoft.com/office/drawing/2014/main" id="{3072215E-AACF-9541-93AB-D98D0EECBB60}"/>
                </a:ext>
              </a:extLst>
            </p:cNvPr>
            <p:cNvSpPr>
              <a:spLocks noChangeShapeType="1"/>
            </p:cNvSpPr>
            <p:nvPr/>
          </p:nvSpPr>
          <p:spPr bwMode="auto">
            <a:xfrm>
              <a:off x="74888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Line 76">
              <a:extLst>
                <a:ext uri="{FF2B5EF4-FFF2-40B4-BE49-F238E27FC236}">
                  <a16:creationId xmlns:a16="http://schemas.microsoft.com/office/drawing/2014/main" id="{A70802F4-DC4B-B74E-9BF2-97E565E57FB0}"/>
                </a:ext>
              </a:extLst>
            </p:cNvPr>
            <p:cNvSpPr>
              <a:spLocks noChangeShapeType="1"/>
            </p:cNvSpPr>
            <p:nvPr/>
          </p:nvSpPr>
          <p:spPr bwMode="auto">
            <a:xfrm>
              <a:off x="76412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2" name="Rectangle 86">
            <a:extLst>
              <a:ext uri="{FF2B5EF4-FFF2-40B4-BE49-F238E27FC236}">
                <a16:creationId xmlns:a16="http://schemas.microsoft.com/office/drawing/2014/main" id="{4115F8B6-91A1-7C41-83BF-8BE89BBEBEC6}"/>
              </a:ext>
            </a:extLst>
          </p:cNvPr>
          <p:cNvSpPr>
            <a:spLocks noChangeArrowheads="1"/>
          </p:cNvSpPr>
          <p:nvPr/>
        </p:nvSpPr>
        <p:spPr bwMode="auto">
          <a:xfrm>
            <a:off x="8204022" y="3080408"/>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0" name="Text Box 116">
            <a:extLst>
              <a:ext uri="{FF2B5EF4-FFF2-40B4-BE49-F238E27FC236}">
                <a16:creationId xmlns:a16="http://schemas.microsoft.com/office/drawing/2014/main" id="{698424D2-456E-974F-973C-408C9336D9D7}"/>
              </a:ext>
            </a:extLst>
          </p:cNvPr>
          <p:cNvSpPr txBox="1">
            <a:spLocks noChangeArrowheads="1"/>
          </p:cNvSpPr>
          <p:nvPr/>
        </p:nvSpPr>
        <p:spPr bwMode="auto">
          <a:xfrm>
            <a:off x="7630935" y="5473175"/>
            <a:ext cx="11334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from sender</a:t>
            </a:r>
          </a:p>
        </p:txBody>
      </p:sp>
      <p:sp>
        <p:nvSpPr>
          <p:cNvPr id="6" name="Curved Down Arrow 5">
            <a:extLst>
              <a:ext uri="{FF2B5EF4-FFF2-40B4-BE49-F238E27FC236}">
                <a16:creationId xmlns:a16="http://schemas.microsoft.com/office/drawing/2014/main" id="{1FE7EE57-FED3-864B-8F06-9CC2C77BF0DE}"/>
              </a:ext>
            </a:extLst>
          </p:cNvPr>
          <p:cNvSpPr/>
          <p:nvPr/>
        </p:nvSpPr>
        <p:spPr>
          <a:xfrm>
            <a:off x="8312727" y="2806352"/>
            <a:ext cx="1410695" cy="271814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13" name="Group 12">
            <a:extLst>
              <a:ext uri="{FF2B5EF4-FFF2-40B4-BE49-F238E27FC236}">
                <a16:creationId xmlns:a16="http://schemas.microsoft.com/office/drawing/2014/main" id="{061072C8-D06D-0540-97C3-C1DE8C5A0444}"/>
              </a:ext>
            </a:extLst>
          </p:cNvPr>
          <p:cNvGrpSpPr/>
          <p:nvPr/>
        </p:nvGrpSpPr>
        <p:grpSpPr>
          <a:xfrm>
            <a:off x="4989152" y="1607125"/>
            <a:ext cx="4984933" cy="885919"/>
            <a:chOff x="4989152" y="1607125"/>
            <a:chExt cx="4984933" cy="885919"/>
          </a:xfrm>
        </p:grpSpPr>
        <p:grpSp>
          <p:nvGrpSpPr>
            <p:cNvPr id="8" name="Group 7">
              <a:extLst>
                <a:ext uri="{FF2B5EF4-FFF2-40B4-BE49-F238E27FC236}">
                  <a16:creationId xmlns:a16="http://schemas.microsoft.com/office/drawing/2014/main" id="{F4A53074-9492-2643-8C14-D55F3A8DF9EC}"/>
                </a:ext>
              </a:extLst>
            </p:cNvPr>
            <p:cNvGrpSpPr/>
            <p:nvPr/>
          </p:nvGrpSpPr>
          <p:grpSpPr>
            <a:xfrm>
              <a:off x="4989152" y="1652814"/>
              <a:ext cx="4984933" cy="840230"/>
              <a:chOff x="4432738" y="2150355"/>
              <a:chExt cx="4984933" cy="840230"/>
            </a:xfrm>
          </p:grpSpPr>
          <p:sp>
            <p:nvSpPr>
              <p:cNvPr id="166" name="Line 105">
                <a:extLst>
                  <a:ext uri="{FF2B5EF4-FFF2-40B4-BE49-F238E27FC236}">
                    <a16:creationId xmlns:a16="http://schemas.microsoft.com/office/drawing/2014/main" id="{E962447C-3133-664A-8728-73048FD03E13}"/>
                  </a:ext>
                </a:extLst>
              </p:cNvPr>
              <p:cNvSpPr>
                <a:spLocks noChangeShapeType="1"/>
              </p:cNvSpPr>
              <p:nvPr/>
            </p:nvSpPr>
            <p:spPr bwMode="auto">
              <a:xfrm>
                <a:off x="6976294" y="2457174"/>
                <a:ext cx="1102102"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Text Box 104">
                <a:extLst>
                  <a:ext uri="{FF2B5EF4-FFF2-40B4-BE49-F238E27FC236}">
                    <a16:creationId xmlns:a16="http://schemas.microsoft.com/office/drawing/2014/main" id="{F110BC32-2D3E-6B43-8E30-DD363F7CFF88}"/>
                  </a:ext>
                </a:extLst>
              </p:cNvPr>
              <p:cNvSpPr txBox="1">
                <a:spLocks noChangeArrowheads="1"/>
              </p:cNvSpPr>
              <p:nvPr/>
            </p:nvSpPr>
            <p:spPr bwMode="auto">
              <a:xfrm>
                <a:off x="4432738" y="2150355"/>
                <a:ext cx="2533651"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 removing data from TCP socket buffers</a:t>
                </a:r>
              </a:p>
            </p:txBody>
          </p:sp>
          <p:sp>
            <p:nvSpPr>
              <p:cNvPr id="176" name="Rectangle 86">
                <a:extLst>
                  <a:ext uri="{FF2B5EF4-FFF2-40B4-BE49-F238E27FC236}">
                    <a16:creationId xmlns:a16="http://schemas.microsoft.com/office/drawing/2014/main" id="{4FC9FA64-3313-7441-820B-DA439AD3A891}"/>
                  </a:ext>
                </a:extLst>
              </p:cNvPr>
              <p:cNvSpPr>
                <a:spLocks noChangeArrowheads="1"/>
              </p:cNvSpPr>
              <p:nvPr/>
            </p:nvSpPr>
            <p:spPr bwMode="auto">
              <a:xfrm>
                <a:off x="8696946" y="2344462"/>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56" name="Curved Down Arrow 55">
              <a:extLst>
                <a:ext uri="{FF2B5EF4-FFF2-40B4-BE49-F238E27FC236}">
                  <a16:creationId xmlns:a16="http://schemas.microsoft.com/office/drawing/2014/main" id="{1957E969-1EF1-4941-A40B-CB97CA05EBA4}"/>
                </a:ext>
              </a:extLst>
            </p:cNvPr>
            <p:cNvSpPr/>
            <p:nvPr/>
          </p:nvSpPr>
          <p:spPr>
            <a:xfrm rot="10800000" flipH="1">
              <a:off x="8517082" y="1607125"/>
              <a:ext cx="1000991" cy="87283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54" name="Group 53">
            <a:extLst>
              <a:ext uri="{FF2B5EF4-FFF2-40B4-BE49-F238E27FC236}">
                <a16:creationId xmlns:a16="http://schemas.microsoft.com/office/drawing/2014/main" id="{FB367096-84FB-0C47-BA14-5CD76A63BC39}"/>
              </a:ext>
            </a:extLst>
          </p:cNvPr>
          <p:cNvGrpSpPr/>
          <p:nvPr/>
        </p:nvGrpSpPr>
        <p:grpSpPr>
          <a:xfrm>
            <a:off x="1111171" y="3426107"/>
            <a:ext cx="5034986" cy="2800562"/>
            <a:chOff x="4343173" y="1560062"/>
            <a:chExt cx="9034622" cy="4921250"/>
          </a:xfrm>
        </p:grpSpPr>
        <p:sp>
          <p:nvSpPr>
            <p:cNvPr id="55" name="Rectangle 4">
              <a:extLst>
                <a:ext uri="{FF2B5EF4-FFF2-40B4-BE49-F238E27FC236}">
                  <a16:creationId xmlns:a16="http://schemas.microsoft.com/office/drawing/2014/main" id="{887BE98B-9B7E-9D41-AEF0-CA93BB1C9316}"/>
                </a:ext>
              </a:extLst>
            </p:cNvPr>
            <p:cNvSpPr>
              <a:spLocks noChangeArrowheads="1"/>
            </p:cNvSpPr>
            <p:nvPr/>
          </p:nvSpPr>
          <p:spPr bwMode="auto">
            <a:xfrm>
              <a:off x="4432073" y="1560062"/>
              <a:ext cx="3951287" cy="4824412"/>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57" name="Rectangle 5">
              <a:extLst>
                <a:ext uri="{FF2B5EF4-FFF2-40B4-BE49-F238E27FC236}">
                  <a16:creationId xmlns:a16="http://schemas.microsoft.com/office/drawing/2014/main" id="{6DD2E62C-E2CB-C147-9685-E568D5425264}"/>
                </a:ext>
              </a:extLst>
            </p:cNvPr>
            <p:cNvSpPr>
              <a:spLocks noChangeArrowheads="1"/>
            </p:cNvSpPr>
            <p:nvPr/>
          </p:nvSpPr>
          <p:spPr bwMode="auto">
            <a:xfrm>
              <a:off x="4346348" y="1675949"/>
              <a:ext cx="3951287" cy="4805363"/>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58" name="Line 8">
              <a:extLst>
                <a:ext uri="{FF2B5EF4-FFF2-40B4-BE49-F238E27FC236}">
                  <a16:creationId xmlns:a16="http://schemas.microsoft.com/office/drawing/2014/main" id="{6E5293FD-6A44-CD45-9C2D-E6EC13F48E0D}"/>
                </a:ext>
              </a:extLst>
            </p:cNvPr>
            <p:cNvSpPr>
              <a:spLocks noChangeShapeType="1"/>
            </p:cNvSpPr>
            <p:nvPr/>
          </p:nvSpPr>
          <p:spPr bwMode="auto">
            <a:xfrm>
              <a:off x="4349523" y="2050599"/>
              <a:ext cx="3946525" cy="4763"/>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59" name="Line 9">
              <a:extLst>
                <a:ext uri="{FF2B5EF4-FFF2-40B4-BE49-F238E27FC236}">
                  <a16:creationId xmlns:a16="http://schemas.microsoft.com/office/drawing/2014/main" id="{D5FD85FC-35E3-CC42-86B2-4CBE4FF7A22C}"/>
                </a:ext>
              </a:extLst>
            </p:cNvPr>
            <p:cNvSpPr>
              <a:spLocks noChangeShapeType="1"/>
            </p:cNvSpPr>
            <p:nvPr/>
          </p:nvSpPr>
          <p:spPr bwMode="auto">
            <a:xfrm flipV="1">
              <a:off x="4343173" y="2430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0" name="Line 16">
              <a:extLst>
                <a:ext uri="{FF2B5EF4-FFF2-40B4-BE49-F238E27FC236}">
                  <a16:creationId xmlns:a16="http://schemas.microsoft.com/office/drawing/2014/main" id="{1F09DA56-95A7-9740-9266-702F4D667899}"/>
                </a:ext>
              </a:extLst>
            </p:cNvPr>
            <p:cNvSpPr>
              <a:spLocks noChangeShapeType="1"/>
            </p:cNvSpPr>
            <p:nvPr/>
          </p:nvSpPr>
          <p:spPr bwMode="auto">
            <a:xfrm flipV="1">
              <a:off x="4352698" y="2811012"/>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1" name="Line 18">
              <a:extLst>
                <a:ext uri="{FF2B5EF4-FFF2-40B4-BE49-F238E27FC236}">
                  <a16:creationId xmlns:a16="http://schemas.microsoft.com/office/drawing/2014/main" id="{3173FF56-BD9B-654B-92B6-4B36C86F420A}"/>
                </a:ext>
              </a:extLst>
            </p:cNvPr>
            <p:cNvSpPr>
              <a:spLocks noChangeShapeType="1"/>
            </p:cNvSpPr>
            <p:nvPr/>
          </p:nvSpPr>
          <p:spPr bwMode="auto">
            <a:xfrm flipV="1">
              <a:off x="4347935" y="3206299"/>
              <a:ext cx="395128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2" name="Line 19">
              <a:extLst>
                <a:ext uri="{FF2B5EF4-FFF2-40B4-BE49-F238E27FC236}">
                  <a16:creationId xmlns:a16="http://schemas.microsoft.com/office/drawing/2014/main" id="{84202EA3-2833-F04E-AA3C-8BB8999BFBC1}"/>
                </a:ext>
              </a:extLst>
            </p:cNvPr>
            <p:cNvSpPr>
              <a:spLocks noChangeShapeType="1"/>
            </p:cNvSpPr>
            <p:nvPr/>
          </p:nvSpPr>
          <p:spPr bwMode="auto">
            <a:xfrm flipV="1">
              <a:off x="4343173" y="3596824"/>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3" name="Line 20">
              <a:extLst>
                <a:ext uri="{FF2B5EF4-FFF2-40B4-BE49-F238E27FC236}">
                  <a16:creationId xmlns:a16="http://schemas.microsoft.com/office/drawing/2014/main" id="{B5EE22BF-1DD2-B74E-9710-050E4C365A6C}"/>
                </a:ext>
              </a:extLst>
            </p:cNvPr>
            <p:cNvSpPr>
              <a:spLocks noChangeShapeType="1"/>
            </p:cNvSpPr>
            <p:nvPr/>
          </p:nvSpPr>
          <p:spPr bwMode="auto">
            <a:xfrm flipV="1">
              <a:off x="4343173" y="4158799"/>
              <a:ext cx="3951287"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64" name="Line 21">
              <a:extLst>
                <a:ext uri="{FF2B5EF4-FFF2-40B4-BE49-F238E27FC236}">
                  <a16:creationId xmlns:a16="http://schemas.microsoft.com/office/drawing/2014/main" id="{E3D5975A-D204-D047-91DC-FE8A65BBCCE9}"/>
                </a:ext>
              </a:extLst>
            </p:cNvPr>
            <p:cNvSpPr>
              <a:spLocks noChangeShapeType="1"/>
            </p:cNvSpPr>
            <p:nvPr/>
          </p:nvSpPr>
          <p:spPr bwMode="auto">
            <a:xfrm flipH="1" flipV="1">
              <a:off x="6303735" y="2814187"/>
              <a:ext cx="4763" cy="777875"/>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65" name="Group 64">
              <a:extLst>
                <a:ext uri="{FF2B5EF4-FFF2-40B4-BE49-F238E27FC236}">
                  <a16:creationId xmlns:a16="http://schemas.microsoft.com/office/drawing/2014/main" id="{067C1EE2-2B96-F74C-A327-2DFC2DFC62BA}"/>
                </a:ext>
              </a:extLst>
            </p:cNvPr>
            <p:cNvGrpSpPr/>
            <p:nvPr/>
          </p:nvGrpSpPr>
          <p:grpSpPr>
            <a:xfrm>
              <a:off x="6113100" y="2788385"/>
              <a:ext cx="7264695" cy="1048460"/>
              <a:chOff x="6113100" y="2788385"/>
              <a:chExt cx="7264695" cy="1048460"/>
            </a:xfrm>
          </p:grpSpPr>
          <p:sp>
            <p:nvSpPr>
              <p:cNvPr id="67" name="Text Box 22">
                <a:extLst>
                  <a:ext uri="{FF2B5EF4-FFF2-40B4-BE49-F238E27FC236}">
                    <a16:creationId xmlns:a16="http://schemas.microsoft.com/office/drawing/2014/main" id="{2E8A978C-B58F-724E-97B2-2FB3E91F6385}"/>
                  </a:ext>
                </a:extLst>
              </p:cNvPr>
              <p:cNvSpPr txBox="1">
                <a:spLocks noChangeArrowheads="1"/>
              </p:cNvSpPr>
              <p:nvPr/>
            </p:nvSpPr>
            <p:spPr bwMode="auto">
              <a:xfrm>
                <a:off x="6113100" y="2788385"/>
                <a:ext cx="2293763" cy="524776"/>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srgbClr val="000000"/>
                    </a:solidFill>
                    <a:effectLst/>
                    <a:uLnTx/>
                    <a:uFillTx/>
                    <a:latin typeface="Arial" charset="0"/>
                    <a:ea typeface="ＭＳ Ｐゴシック" charset="0"/>
                    <a:cs typeface="+mn-cs"/>
                  </a:rPr>
                  <a:t>receive window</a:t>
                </a:r>
              </a:p>
            </p:txBody>
          </p:sp>
          <p:sp>
            <p:nvSpPr>
              <p:cNvPr id="68" name="Text Box 49">
                <a:extLst>
                  <a:ext uri="{FF2B5EF4-FFF2-40B4-BE49-F238E27FC236}">
                    <a16:creationId xmlns:a16="http://schemas.microsoft.com/office/drawing/2014/main" id="{4311B6E6-847F-7C42-98B1-9875A91D17B3}"/>
                  </a:ext>
                </a:extLst>
              </p:cNvPr>
              <p:cNvSpPr txBox="1">
                <a:spLocks noChangeArrowheads="1"/>
              </p:cNvSpPr>
              <p:nvPr/>
            </p:nvSpPr>
            <p:spPr bwMode="auto">
              <a:xfrm>
                <a:off x="8724899" y="2847114"/>
                <a:ext cx="4652896" cy="989731"/>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flow control: </a:t>
                </a:r>
                <a:r>
                  <a:rPr kumimoji="0" lang="en-US" sz="16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bytes receiver willing to accept</a:t>
                </a:r>
                <a:endPar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sp>
            <p:nvSpPr>
              <p:cNvPr id="69" name="Line 53">
                <a:extLst>
                  <a:ext uri="{FF2B5EF4-FFF2-40B4-BE49-F238E27FC236}">
                    <a16:creationId xmlns:a16="http://schemas.microsoft.com/office/drawing/2014/main" id="{1B19FC7E-F3A0-3F49-A0E5-0BD2B4FBCBD0}"/>
                  </a:ext>
                </a:extLst>
              </p:cNvPr>
              <p:cNvSpPr>
                <a:spLocks noChangeShapeType="1"/>
              </p:cNvSpPr>
              <p:nvPr/>
            </p:nvSpPr>
            <p:spPr bwMode="auto">
              <a:xfrm flipH="1">
                <a:off x="8142852" y="3044701"/>
                <a:ext cx="582048" cy="0"/>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66" name="Line 10">
              <a:extLst>
                <a:ext uri="{FF2B5EF4-FFF2-40B4-BE49-F238E27FC236}">
                  <a16:creationId xmlns:a16="http://schemas.microsoft.com/office/drawing/2014/main" id="{C66942C1-B5F2-CD48-AEFD-79309840AF0C}"/>
                </a:ext>
              </a:extLst>
            </p:cNvPr>
            <p:cNvSpPr>
              <a:spLocks noChangeShapeType="1"/>
            </p:cNvSpPr>
            <p:nvPr/>
          </p:nvSpPr>
          <p:spPr bwMode="auto">
            <a:xfrm flipH="1" flipV="1">
              <a:off x="6289447" y="1679374"/>
              <a:ext cx="1761" cy="365184"/>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0" name="Slide Number Placeholder 2">
            <a:extLst>
              <a:ext uri="{FF2B5EF4-FFF2-40B4-BE49-F238E27FC236}">
                <a16:creationId xmlns:a16="http://schemas.microsoft.com/office/drawing/2014/main" id="{3A4399FC-22AC-CD4F-9984-791C62C984F2}"/>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90</a:t>
            </a:fld>
            <a:endParaRPr lang="en-US" dirty="0"/>
          </a:p>
        </p:txBody>
      </p:sp>
    </p:spTree>
    <p:extLst>
      <p:ext uri="{BB962C8B-B14F-4D97-AF65-F5344CB8AC3E}">
        <p14:creationId xmlns:p14="http://schemas.microsoft.com/office/powerpoint/2010/main" val="859008616"/>
      </p:ext>
    </p:extLst>
  </p:cSld>
  <p:clrMapOvr>
    <a:masterClrMapping/>
  </p:clrMapOvr>
  <p:transition spd="med">
    <p:fade/>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137" name="Rectangle 72">
            <a:extLst>
              <a:ext uri="{FF2B5EF4-FFF2-40B4-BE49-F238E27FC236}">
                <a16:creationId xmlns:a16="http://schemas.microsoft.com/office/drawing/2014/main" id="{C267ED98-FBDB-D24C-A351-3097B056B078}"/>
              </a:ext>
            </a:extLst>
          </p:cNvPr>
          <p:cNvSpPr>
            <a:spLocks noChangeArrowheads="1"/>
          </p:cNvSpPr>
          <p:nvPr/>
        </p:nvSpPr>
        <p:spPr bwMode="auto">
          <a:xfrm>
            <a:off x="7848422" y="1084921"/>
            <a:ext cx="2524125" cy="3854450"/>
          </a:xfrm>
          <a:prstGeom prst="rect">
            <a:avLst/>
          </a:prstGeom>
          <a:solidFill>
            <a:srgbClr val="00009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8" name="Freeform 32">
            <a:extLst>
              <a:ext uri="{FF2B5EF4-FFF2-40B4-BE49-F238E27FC236}">
                <a16:creationId xmlns:a16="http://schemas.microsoft.com/office/drawing/2014/main" id="{58EA8CF4-DBF4-E34D-8254-A77227811341}"/>
              </a:ext>
            </a:extLst>
          </p:cNvPr>
          <p:cNvSpPr>
            <a:spLocks/>
          </p:cNvSpPr>
          <p:nvPr/>
        </p:nvSpPr>
        <p:spPr bwMode="auto">
          <a:xfrm>
            <a:off x="10289997" y="1078571"/>
            <a:ext cx="581025" cy="4206875"/>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39" name="Rectangle 40">
            <a:extLst>
              <a:ext uri="{FF2B5EF4-FFF2-40B4-BE49-F238E27FC236}">
                <a16:creationId xmlns:a16="http://schemas.microsoft.com/office/drawing/2014/main" id="{8F576ED5-5855-F048-B4BB-75BF51C27D5C}"/>
              </a:ext>
            </a:extLst>
          </p:cNvPr>
          <p:cNvSpPr>
            <a:spLocks noChangeArrowheads="1"/>
          </p:cNvSpPr>
          <p:nvPr/>
        </p:nvSpPr>
        <p:spPr bwMode="auto">
          <a:xfrm>
            <a:off x="7762697" y="1186521"/>
            <a:ext cx="2533650" cy="3814762"/>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Oval 31">
            <a:extLst>
              <a:ext uri="{FF2B5EF4-FFF2-40B4-BE49-F238E27FC236}">
                <a16:creationId xmlns:a16="http://schemas.microsoft.com/office/drawing/2014/main" id="{E56CABC0-9BC4-164D-8001-714872CF7127}"/>
              </a:ext>
            </a:extLst>
          </p:cNvPr>
          <p:cNvSpPr>
            <a:spLocks noChangeArrowheads="1"/>
          </p:cNvSpPr>
          <p:nvPr/>
        </p:nvSpPr>
        <p:spPr bwMode="auto">
          <a:xfrm>
            <a:off x="8302447" y="1243671"/>
            <a:ext cx="137795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application</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rPr>
              <a:t>process</a:t>
            </a:r>
          </a:p>
        </p:txBody>
      </p:sp>
      <p:grpSp>
        <p:nvGrpSpPr>
          <p:cNvPr id="141" name="Group 47">
            <a:extLst>
              <a:ext uri="{FF2B5EF4-FFF2-40B4-BE49-F238E27FC236}">
                <a16:creationId xmlns:a16="http://schemas.microsoft.com/office/drawing/2014/main" id="{02602D35-C64D-9445-8BEF-315190C777FA}"/>
              </a:ext>
            </a:extLst>
          </p:cNvPr>
          <p:cNvGrpSpPr>
            <a:grpSpLocks/>
          </p:cNvGrpSpPr>
          <p:nvPr/>
        </p:nvGrpSpPr>
        <p:grpSpPr bwMode="auto">
          <a:xfrm>
            <a:off x="8070672" y="2312058"/>
            <a:ext cx="1795463" cy="688975"/>
            <a:chOff x="1173" y="2345"/>
            <a:chExt cx="1131" cy="434"/>
          </a:xfrm>
        </p:grpSpPr>
        <p:sp>
          <p:nvSpPr>
            <p:cNvPr id="142" name="Rectangle 44">
              <a:extLst>
                <a:ext uri="{FF2B5EF4-FFF2-40B4-BE49-F238E27FC236}">
                  <a16:creationId xmlns:a16="http://schemas.microsoft.com/office/drawing/2014/main" id="{92C6A498-BA40-944E-B932-C93263DCC5C7}"/>
                </a:ext>
              </a:extLst>
            </p:cNvPr>
            <p:cNvSpPr>
              <a:spLocks noChangeArrowheads="1"/>
            </p:cNvSpPr>
            <p:nvPr/>
          </p:nvSpPr>
          <p:spPr bwMode="auto">
            <a:xfrm>
              <a:off x="1173" y="2345"/>
              <a:ext cx="1131" cy="434"/>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Text Box 46">
              <a:extLst>
                <a:ext uri="{FF2B5EF4-FFF2-40B4-BE49-F238E27FC236}">
                  <a16:creationId xmlns:a16="http://schemas.microsoft.com/office/drawing/2014/main" id="{ED90C8EB-7D14-B54F-AC97-04DAEC25D0A4}"/>
                </a:ext>
              </a:extLst>
            </p:cNvPr>
            <p:cNvSpPr txBox="1">
              <a:spLocks noChangeArrowheads="1"/>
            </p:cNvSpPr>
            <p:nvPr/>
          </p:nvSpPr>
          <p:spPr bwMode="auto">
            <a:xfrm>
              <a:off x="1235" y="2368"/>
              <a:ext cx="995"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TCP socket</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prstClr val="white">
                      <a:lumMod val="95000"/>
                    </a:prstClr>
                  </a:solidFill>
                  <a:effectLst/>
                  <a:uLnTx/>
                  <a:uFillTx/>
                  <a:latin typeface="Tahoma" charset="0"/>
                  <a:ea typeface="ＭＳ Ｐゴシック" charset="0"/>
                  <a:cs typeface="+mn-cs"/>
                </a:rPr>
                <a:t>receiver buffers</a:t>
              </a:r>
            </a:p>
          </p:txBody>
        </p:sp>
      </p:grpSp>
      <p:sp>
        <p:nvSpPr>
          <p:cNvPr id="144" name="Oval 48">
            <a:extLst>
              <a:ext uri="{FF2B5EF4-FFF2-40B4-BE49-F238E27FC236}">
                <a16:creationId xmlns:a16="http://schemas.microsoft.com/office/drawing/2014/main" id="{0742E955-8C93-5F47-BE4B-8E6ACFB2E75E}"/>
              </a:ext>
            </a:extLst>
          </p:cNvPr>
          <p:cNvSpPr>
            <a:spLocks noChangeArrowheads="1"/>
          </p:cNvSpPr>
          <p:nvPr/>
        </p:nvSpPr>
        <p:spPr bwMode="auto">
          <a:xfrm>
            <a:off x="8238947" y="3335996"/>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5" name="Text Box 64">
            <a:extLst>
              <a:ext uri="{FF2B5EF4-FFF2-40B4-BE49-F238E27FC236}">
                <a16:creationId xmlns:a16="http://schemas.microsoft.com/office/drawing/2014/main" id="{FCF30813-93D4-B644-BB9A-DEC80D916306}"/>
              </a:ext>
            </a:extLst>
          </p:cNvPr>
          <p:cNvSpPr txBox="1">
            <a:spLocks noChangeArrowheads="1"/>
          </p:cNvSpPr>
          <p:nvPr/>
        </p:nvSpPr>
        <p:spPr bwMode="auto">
          <a:xfrm>
            <a:off x="8745360" y="336483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TCP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6" name="Oval 65">
            <a:extLst>
              <a:ext uri="{FF2B5EF4-FFF2-40B4-BE49-F238E27FC236}">
                <a16:creationId xmlns:a16="http://schemas.microsoft.com/office/drawing/2014/main" id="{6BD69667-2B04-344B-AF15-D9A7175F3571}"/>
              </a:ext>
            </a:extLst>
          </p:cNvPr>
          <p:cNvSpPr>
            <a:spLocks noChangeArrowheads="1"/>
          </p:cNvSpPr>
          <p:nvPr/>
        </p:nvSpPr>
        <p:spPr bwMode="auto">
          <a:xfrm>
            <a:off x="8246885" y="4321833"/>
            <a:ext cx="1562100" cy="596900"/>
          </a:xfrm>
          <a:prstGeom prst="ellipse">
            <a:avLst/>
          </a:prstGeom>
          <a:solidFill>
            <a:srgbClr val="CCFFFF"/>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147" name="Text Box 66">
            <a:extLst>
              <a:ext uri="{FF2B5EF4-FFF2-40B4-BE49-F238E27FC236}">
                <a16:creationId xmlns:a16="http://schemas.microsoft.com/office/drawing/2014/main" id="{19C3DDC5-2A06-B840-8A80-61FECF597774}"/>
              </a:ext>
            </a:extLst>
          </p:cNvPr>
          <p:cNvSpPr txBox="1">
            <a:spLocks noChangeArrowheads="1"/>
          </p:cNvSpPr>
          <p:nvPr/>
        </p:nvSpPr>
        <p:spPr bwMode="auto">
          <a:xfrm>
            <a:off x="8731699" y="4354979"/>
            <a:ext cx="559769" cy="5232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IP</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code</a:t>
            </a:r>
          </a:p>
        </p:txBody>
      </p:sp>
      <p:sp>
        <p:nvSpPr>
          <p:cNvPr id="149" name="Line 68">
            <a:extLst>
              <a:ext uri="{FF2B5EF4-FFF2-40B4-BE49-F238E27FC236}">
                <a16:creationId xmlns:a16="http://schemas.microsoft.com/office/drawing/2014/main" id="{68A5AD3F-8561-BA43-8CCB-23369CB3F10B}"/>
              </a:ext>
            </a:extLst>
          </p:cNvPr>
          <p:cNvSpPr>
            <a:spLocks noChangeShapeType="1"/>
          </p:cNvSpPr>
          <p:nvPr/>
        </p:nvSpPr>
        <p:spPr bwMode="auto">
          <a:xfrm>
            <a:off x="7756347" y="4071008"/>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0" name="Line 69">
            <a:extLst>
              <a:ext uri="{FF2B5EF4-FFF2-40B4-BE49-F238E27FC236}">
                <a16:creationId xmlns:a16="http://schemas.microsoft.com/office/drawing/2014/main" id="{069D68E8-3A07-7842-BBE3-A83C41548FBA}"/>
              </a:ext>
            </a:extLst>
          </p:cNvPr>
          <p:cNvSpPr>
            <a:spLocks noChangeShapeType="1"/>
          </p:cNvSpPr>
          <p:nvPr/>
        </p:nvSpPr>
        <p:spPr bwMode="auto">
          <a:xfrm>
            <a:off x="7769047" y="2219983"/>
            <a:ext cx="25463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51" name="Group 56">
            <a:extLst>
              <a:ext uri="{FF2B5EF4-FFF2-40B4-BE49-F238E27FC236}">
                <a16:creationId xmlns:a16="http://schemas.microsoft.com/office/drawing/2014/main" id="{9D087FDD-1E50-B54A-BAF1-08F2E9EB032C}"/>
              </a:ext>
            </a:extLst>
          </p:cNvPr>
          <p:cNvGrpSpPr>
            <a:grpSpLocks/>
          </p:cNvGrpSpPr>
          <p:nvPr/>
        </p:nvGrpSpPr>
        <p:grpSpPr bwMode="auto">
          <a:xfrm>
            <a:off x="8745360" y="2104096"/>
            <a:ext cx="533400" cy="206375"/>
            <a:chOff x="2003" y="1816"/>
            <a:chExt cx="336" cy="130"/>
          </a:xfrm>
        </p:grpSpPr>
        <p:sp>
          <p:nvSpPr>
            <p:cNvPr id="152" name="Rectangle 16">
              <a:extLst>
                <a:ext uri="{FF2B5EF4-FFF2-40B4-BE49-F238E27FC236}">
                  <a16:creationId xmlns:a16="http://schemas.microsoft.com/office/drawing/2014/main" id="{4802C0EA-E5A8-E447-A8F6-A96701A0BAC0}"/>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17">
              <a:extLst>
                <a:ext uri="{FF2B5EF4-FFF2-40B4-BE49-F238E27FC236}">
                  <a16:creationId xmlns:a16="http://schemas.microsoft.com/office/drawing/2014/main" id="{620EA98C-EF38-184B-A03B-82616FCB9AE2}"/>
                </a:ext>
              </a:extLst>
            </p:cNvPr>
            <p:cNvSpPr>
              <a:spLocks noChangeArrowheads="1"/>
            </p:cNvSpPr>
            <p:nvPr/>
          </p:nvSpPr>
          <p:spPr bwMode="auto">
            <a:xfrm>
              <a:off x="2105" y="1833"/>
              <a:ext cx="110"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4" name="Rectangle 18">
              <a:extLst>
                <a:ext uri="{FF2B5EF4-FFF2-40B4-BE49-F238E27FC236}">
                  <a16:creationId xmlns:a16="http://schemas.microsoft.com/office/drawing/2014/main" id="{1C3BBD2A-6ACC-C349-BDA8-0843C2DEA508}"/>
                </a:ext>
              </a:extLst>
            </p:cNvPr>
            <p:cNvSpPr>
              <a:spLocks noChangeArrowheads="1"/>
            </p:cNvSpPr>
            <p:nvPr/>
          </p:nvSpPr>
          <p:spPr bwMode="auto">
            <a:xfrm>
              <a:off x="2229" y="189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5" name="Rectangle 19">
              <a:extLst>
                <a:ext uri="{FF2B5EF4-FFF2-40B4-BE49-F238E27FC236}">
                  <a16:creationId xmlns:a16="http://schemas.microsoft.com/office/drawing/2014/main" id="{96FBD4A2-E799-8F4F-9D14-53FD99E5BFAA}"/>
                </a:ext>
              </a:extLst>
            </p:cNvPr>
            <p:cNvSpPr>
              <a:spLocks noChangeArrowheads="1"/>
            </p:cNvSpPr>
            <p:nvPr/>
          </p:nvSpPr>
          <p:spPr bwMode="auto">
            <a:xfrm>
              <a:off x="2058"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5" name="Text Box 103">
            <a:extLst>
              <a:ext uri="{FF2B5EF4-FFF2-40B4-BE49-F238E27FC236}">
                <a16:creationId xmlns:a16="http://schemas.microsoft.com/office/drawing/2014/main" id="{4ECF9189-0AD6-144B-8167-6762F7B3E868}"/>
              </a:ext>
            </a:extLst>
          </p:cNvPr>
          <p:cNvSpPr txBox="1">
            <a:spLocks noChangeArrowheads="1"/>
          </p:cNvSpPr>
          <p:nvPr/>
        </p:nvSpPr>
        <p:spPr bwMode="auto">
          <a:xfrm>
            <a:off x="7549972" y="5823520"/>
            <a:ext cx="2714625"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Tahoma" charset="0"/>
                <a:ea typeface="ＭＳ Ｐゴシック" charset="0"/>
                <a:cs typeface="+mn-cs"/>
              </a:rPr>
              <a:t>receiver protocol stack</a:t>
            </a:r>
          </a:p>
        </p:txBody>
      </p:sp>
      <p:sp>
        <p:nvSpPr>
          <p:cNvPr id="169" name="Line 115">
            <a:extLst>
              <a:ext uri="{FF2B5EF4-FFF2-40B4-BE49-F238E27FC236}">
                <a16:creationId xmlns:a16="http://schemas.microsoft.com/office/drawing/2014/main" id="{ABF785A9-86A1-6E46-9624-CABBC5E29FA3}"/>
              </a:ext>
            </a:extLst>
          </p:cNvPr>
          <p:cNvSpPr>
            <a:spLocks noChangeShapeType="1"/>
          </p:cNvSpPr>
          <p:nvPr/>
        </p:nvSpPr>
        <p:spPr bwMode="auto">
          <a:xfrm>
            <a:off x="8790777" y="5419835"/>
            <a:ext cx="0" cy="34925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1" name="Line 118">
            <a:extLst>
              <a:ext uri="{FF2B5EF4-FFF2-40B4-BE49-F238E27FC236}">
                <a16:creationId xmlns:a16="http://schemas.microsoft.com/office/drawing/2014/main" id="{5E5B6E3E-966C-D44A-B01C-0473357F14EE}"/>
              </a:ext>
            </a:extLst>
          </p:cNvPr>
          <p:cNvSpPr>
            <a:spLocks noChangeShapeType="1"/>
          </p:cNvSpPr>
          <p:nvPr/>
        </p:nvSpPr>
        <p:spPr bwMode="auto">
          <a:xfrm>
            <a:off x="10285235" y="4996521"/>
            <a:ext cx="0" cy="463550"/>
          </a:xfrm>
          <a:prstGeom prst="line">
            <a:avLst/>
          </a:prstGeom>
          <a:noFill/>
          <a:ln w="19050">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124">
            <a:extLst>
              <a:ext uri="{FF2B5EF4-FFF2-40B4-BE49-F238E27FC236}">
                <a16:creationId xmlns:a16="http://schemas.microsoft.com/office/drawing/2014/main" id="{4194DDD2-AC6E-4846-988C-D47AF88815BF}"/>
              </a:ext>
            </a:extLst>
          </p:cNvPr>
          <p:cNvGrpSpPr>
            <a:grpSpLocks/>
          </p:cNvGrpSpPr>
          <p:nvPr/>
        </p:nvGrpSpPr>
        <p:grpSpPr bwMode="auto">
          <a:xfrm flipH="1">
            <a:off x="10523360" y="4590121"/>
            <a:ext cx="869950" cy="906462"/>
            <a:chOff x="-44" y="1473"/>
            <a:chExt cx="981" cy="1105"/>
          </a:xfrm>
        </p:grpSpPr>
        <p:pic>
          <p:nvPicPr>
            <p:cNvPr id="173" name="Picture 125" descr="desktop_computer_stylized_medium">
              <a:extLst>
                <a:ext uri="{FF2B5EF4-FFF2-40B4-BE49-F238E27FC236}">
                  <a16:creationId xmlns:a16="http://schemas.microsoft.com/office/drawing/2014/main" id="{C6DE1974-7837-334B-B35F-1B82108E3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 name="Freeform 126">
              <a:extLst>
                <a:ext uri="{FF2B5EF4-FFF2-40B4-BE49-F238E27FC236}">
                  <a16:creationId xmlns:a16="http://schemas.microsoft.com/office/drawing/2014/main" id="{C8663771-41F7-FF4F-89C7-CFC093B9A13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sp>
        <p:nvSpPr>
          <p:cNvPr id="9" name="TextBox 8">
            <a:extLst>
              <a:ext uri="{FF2B5EF4-FFF2-40B4-BE49-F238E27FC236}">
                <a16:creationId xmlns:a16="http://schemas.microsoft.com/office/drawing/2014/main" id="{3FF08E5E-7834-074F-B7D9-7DBE006EE269}"/>
              </a:ext>
            </a:extLst>
          </p:cNvPr>
          <p:cNvSpPr txBox="1"/>
          <p:nvPr/>
        </p:nvSpPr>
        <p:spPr>
          <a:xfrm>
            <a:off x="712555" y="1437021"/>
            <a:ext cx="3850826" cy="15696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sng" strike="noStrike" kern="1200" cap="none" spc="0" normalizeH="0" baseline="0" noProof="0" dirty="0">
                <a:ln>
                  <a:noFill/>
                </a:ln>
                <a:solidFill>
                  <a:srgbClr val="C00000"/>
                </a:solidFill>
                <a:effectLst/>
                <a:uLnTx/>
                <a:uFillTx/>
                <a:latin typeface="Calibri" panose="020F0502020204030204"/>
                <a:ea typeface="+mn-ea"/>
                <a:cs typeface="+mn-cs"/>
              </a:rPr>
              <a:t>Q: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What happens if network layer delivers data faster than application layer removes data from socket buffers?</a:t>
            </a:r>
          </a:p>
        </p:txBody>
      </p:sp>
      <p:grpSp>
        <p:nvGrpSpPr>
          <p:cNvPr id="10" name="Group 9">
            <a:extLst>
              <a:ext uri="{FF2B5EF4-FFF2-40B4-BE49-F238E27FC236}">
                <a16:creationId xmlns:a16="http://schemas.microsoft.com/office/drawing/2014/main" id="{9B4B0832-7295-6748-A6EB-5D9B0607F222}"/>
              </a:ext>
            </a:extLst>
          </p:cNvPr>
          <p:cNvGrpSpPr/>
          <p:nvPr/>
        </p:nvGrpSpPr>
        <p:grpSpPr>
          <a:xfrm>
            <a:off x="756989" y="3535828"/>
            <a:ext cx="4164772" cy="1950572"/>
            <a:chOff x="363537" y="4127499"/>
            <a:chExt cx="4164772" cy="1950572"/>
          </a:xfrm>
        </p:grpSpPr>
        <p:sp>
          <p:nvSpPr>
            <p:cNvPr id="179" name="Rectangle 110">
              <a:extLst>
                <a:ext uri="{FF2B5EF4-FFF2-40B4-BE49-F238E27FC236}">
                  <a16:creationId xmlns:a16="http://schemas.microsoft.com/office/drawing/2014/main" id="{71EEDA6C-9700-F540-8450-88D0CF387D8C}"/>
                </a:ext>
              </a:extLst>
            </p:cNvPr>
            <p:cNvSpPr>
              <a:spLocks noChangeArrowheads="1"/>
            </p:cNvSpPr>
            <p:nvPr/>
          </p:nvSpPr>
          <p:spPr bwMode="auto">
            <a:xfrm>
              <a:off x="363537" y="4397375"/>
              <a:ext cx="4134671" cy="1680696"/>
            </a:xfrm>
            <a:prstGeom prst="rect">
              <a:avLst/>
            </a:prstGeom>
            <a:solidFill>
              <a:srgbClr val="FFFFFF"/>
            </a:solidFill>
            <a:ln w="28575">
              <a:solidFill>
                <a:srgbClr val="CC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80" name="Text Box 111">
              <a:extLst>
                <a:ext uri="{FF2B5EF4-FFF2-40B4-BE49-F238E27FC236}">
                  <a16:creationId xmlns:a16="http://schemas.microsoft.com/office/drawing/2014/main" id="{8C96D4BC-6609-824B-A9B9-24E2A66F66C2}"/>
                </a:ext>
              </a:extLst>
            </p:cNvPr>
            <p:cNvSpPr txBox="1">
              <a:spLocks noChangeArrowheads="1"/>
            </p:cNvSpPr>
            <p:nvPr/>
          </p:nvSpPr>
          <p:spPr bwMode="auto">
            <a:xfrm>
              <a:off x="455613" y="4549775"/>
              <a:ext cx="4072696" cy="142192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receiver controls sender, so sender won’</a:t>
              </a:r>
              <a:r>
                <a:rPr kumimoji="0" lang="en-US" altLang="ja-JP"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 overflow receiver’s buffer by transmitting too much, too fast</a:t>
              </a:r>
              <a:endParaRPr kumimoji="0" lang="en-US" altLang="en-US" sz="105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p:txBody>
        </p:sp>
        <p:grpSp>
          <p:nvGrpSpPr>
            <p:cNvPr id="181" name="Group 112">
              <a:extLst>
                <a:ext uri="{FF2B5EF4-FFF2-40B4-BE49-F238E27FC236}">
                  <a16:creationId xmlns:a16="http://schemas.microsoft.com/office/drawing/2014/main" id="{6B4EAE2E-56DA-864E-99A1-E535BFD3AF51}"/>
                </a:ext>
              </a:extLst>
            </p:cNvPr>
            <p:cNvGrpSpPr>
              <a:grpSpLocks/>
            </p:cNvGrpSpPr>
            <p:nvPr/>
          </p:nvGrpSpPr>
          <p:grpSpPr bwMode="auto">
            <a:xfrm>
              <a:off x="551438" y="4127499"/>
              <a:ext cx="2003542" cy="523875"/>
              <a:chOff x="3327" y="230"/>
              <a:chExt cx="1176" cy="330"/>
            </a:xfrm>
          </p:grpSpPr>
          <p:sp>
            <p:nvSpPr>
              <p:cNvPr id="183" name="Rectangle 113">
                <a:extLst>
                  <a:ext uri="{FF2B5EF4-FFF2-40B4-BE49-F238E27FC236}">
                    <a16:creationId xmlns:a16="http://schemas.microsoft.com/office/drawing/2014/main" id="{364B36BC-850A-C443-AFE1-8C4A92F8CA4E}"/>
                  </a:ext>
                </a:extLst>
              </p:cNvPr>
              <p:cNvSpPr>
                <a:spLocks noChangeArrowheads="1"/>
              </p:cNvSpPr>
              <p:nvPr/>
            </p:nvSpPr>
            <p:spPr bwMode="auto">
              <a:xfrm>
                <a:off x="3369" y="323"/>
                <a:ext cx="1134" cy="222"/>
              </a:xfrm>
              <a:prstGeom prst="rect">
                <a:avLst/>
              </a:prstGeom>
              <a:solidFill>
                <a:schemeClr val="bg1"/>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ＭＳ Ｐゴシック" charset="0"/>
                  <a:cs typeface="+mn-cs"/>
                </a:endParaRPr>
              </a:p>
            </p:txBody>
          </p:sp>
          <p:sp>
            <p:nvSpPr>
              <p:cNvPr id="184" name="Text Box 114">
                <a:extLst>
                  <a:ext uri="{FF2B5EF4-FFF2-40B4-BE49-F238E27FC236}">
                    <a16:creationId xmlns:a16="http://schemas.microsoft.com/office/drawing/2014/main" id="{4A67984A-D193-3248-9AD8-3DC1586083A2}"/>
                  </a:ext>
                </a:extLst>
              </p:cNvPr>
              <p:cNvSpPr txBox="1">
                <a:spLocks noChangeArrowheads="1"/>
              </p:cNvSpPr>
              <p:nvPr/>
            </p:nvSpPr>
            <p:spPr bwMode="auto">
              <a:xfrm>
                <a:off x="3327" y="230"/>
                <a:ext cx="1136" cy="33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CC0000"/>
                    </a:solidFill>
                    <a:effectLst/>
                    <a:uLnTx/>
                    <a:uFillTx/>
                    <a:latin typeface="Calibri" panose="020F0502020204030204"/>
                    <a:ea typeface="ＭＳ Ｐゴシック" charset="0"/>
                    <a:cs typeface="+mn-cs"/>
                  </a:rPr>
                  <a:t>flow control</a:t>
                </a:r>
              </a:p>
            </p:txBody>
          </p:sp>
        </p:grpSp>
      </p:grpSp>
      <p:sp>
        <p:nvSpPr>
          <p:cNvPr id="182" name="Line 117">
            <a:extLst>
              <a:ext uri="{FF2B5EF4-FFF2-40B4-BE49-F238E27FC236}">
                <a16:creationId xmlns:a16="http://schemas.microsoft.com/office/drawing/2014/main" id="{1B7AFE0B-8185-3E43-BF7C-730BEFE1D783}"/>
              </a:ext>
            </a:extLst>
          </p:cNvPr>
          <p:cNvSpPr>
            <a:spLocks noChangeShapeType="1"/>
          </p:cNvSpPr>
          <p:nvPr/>
        </p:nvSpPr>
        <p:spPr bwMode="auto">
          <a:xfrm>
            <a:off x="7764475" y="5006696"/>
            <a:ext cx="0" cy="463550"/>
          </a:xfrm>
          <a:prstGeom prst="line">
            <a:avLst/>
          </a:prstGeom>
          <a:noFill/>
          <a:ln w="19050">
            <a:solidFill>
              <a:schemeClr val="tx1"/>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ahoma" charset="0"/>
              <a:ea typeface="ＭＳ Ｐゴシック" charset="0"/>
              <a:cs typeface="+mn-cs"/>
            </a:endParaRPr>
          </a:p>
        </p:txBody>
      </p:sp>
      <p:grpSp>
        <p:nvGrpSpPr>
          <p:cNvPr id="12" name="Group 11">
            <a:extLst>
              <a:ext uri="{FF2B5EF4-FFF2-40B4-BE49-F238E27FC236}">
                <a16:creationId xmlns:a16="http://schemas.microsoft.com/office/drawing/2014/main" id="{C820FA96-992D-4547-BB82-D80AD6340B76}"/>
              </a:ext>
            </a:extLst>
          </p:cNvPr>
          <p:cNvGrpSpPr/>
          <p:nvPr/>
        </p:nvGrpSpPr>
        <p:grpSpPr>
          <a:xfrm>
            <a:off x="7630935" y="2806352"/>
            <a:ext cx="2092487" cy="2971623"/>
            <a:chOff x="7630935" y="2806352"/>
            <a:chExt cx="2092487" cy="2971623"/>
          </a:xfrm>
        </p:grpSpPr>
        <p:grpSp>
          <p:nvGrpSpPr>
            <p:cNvPr id="7" name="Group 6">
              <a:extLst>
                <a:ext uri="{FF2B5EF4-FFF2-40B4-BE49-F238E27FC236}">
                  <a16:creationId xmlns:a16="http://schemas.microsoft.com/office/drawing/2014/main" id="{90136498-1DCA-8245-9AEB-79D923D0965C}"/>
                </a:ext>
              </a:extLst>
            </p:cNvPr>
            <p:cNvGrpSpPr/>
            <p:nvPr/>
          </p:nvGrpSpPr>
          <p:grpSpPr>
            <a:xfrm>
              <a:off x="7630935" y="3080408"/>
              <a:ext cx="1309687" cy="2697567"/>
              <a:chOff x="7074521" y="3577949"/>
              <a:chExt cx="1309687" cy="2697567"/>
            </a:xfrm>
          </p:grpSpPr>
          <p:sp>
            <p:nvSpPr>
              <p:cNvPr id="163" name="Rectangle 91">
                <a:extLst>
                  <a:ext uri="{FF2B5EF4-FFF2-40B4-BE49-F238E27FC236}">
                    <a16:creationId xmlns:a16="http://schemas.microsoft.com/office/drawing/2014/main" id="{262B8492-92D0-1D4D-A388-8EDCD289152E}"/>
                  </a:ext>
                </a:extLst>
              </p:cNvPr>
              <p:cNvSpPr>
                <a:spLocks noChangeArrowheads="1"/>
              </p:cNvSpPr>
              <p:nvPr/>
            </p:nvSpPr>
            <p:spPr bwMode="auto">
              <a:xfrm>
                <a:off x="7655546" y="46193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5" name="Group 4">
                <a:extLst>
                  <a:ext uri="{FF2B5EF4-FFF2-40B4-BE49-F238E27FC236}">
                    <a16:creationId xmlns:a16="http://schemas.microsoft.com/office/drawing/2014/main" id="{8F31E27D-6EC1-5943-92A1-E4210B15E8BC}"/>
                  </a:ext>
                </a:extLst>
              </p:cNvPr>
              <p:cNvGrpSpPr/>
              <p:nvPr/>
            </p:nvGrpSpPr>
            <p:grpSpPr>
              <a:xfrm>
                <a:off x="7344839" y="5551212"/>
                <a:ext cx="1039369" cy="214398"/>
                <a:chOff x="7344839" y="5551212"/>
                <a:chExt cx="1039369" cy="214398"/>
              </a:xfrm>
            </p:grpSpPr>
            <p:sp>
              <p:nvSpPr>
                <p:cNvPr id="158" name="Rectangle 74">
                  <a:extLst>
                    <a:ext uri="{FF2B5EF4-FFF2-40B4-BE49-F238E27FC236}">
                      <a16:creationId xmlns:a16="http://schemas.microsoft.com/office/drawing/2014/main" id="{8A48CC54-2E19-7E49-AB6A-C589B7121B06}"/>
                    </a:ext>
                  </a:extLst>
                </p:cNvPr>
                <p:cNvSpPr>
                  <a:spLocks noChangeArrowheads="1"/>
                </p:cNvSpPr>
                <p:nvPr/>
              </p:nvSpPr>
              <p:spPr bwMode="auto">
                <a:xfrm>
                  <a:off x="7344839" y="5556060"/>
                  <a:ext cx="1006475" cy="209550"/>
                </a:xfrm>
                <a:prstGeom prst="rect">
                  <a:avLst/>
                </a:prstGeom>
                <a:solidFill>
                  <a:srgbClr val="00CC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4" name="Rectangle 92">
                  <a:extLst>
                    <a:ext uri="{FF2B5EF4-FFF2-40B4-BE49-F238E27FC236}">
                      <a16:creationId xmlns:a16="http://schemas.microsoft.com/office/drawing/2014/main" id="{F086B485-A7FA-024F-AE08-D3278D535305}"/>
                    </a:ext>
                  </a:extLst>
                </p:cNvPr>
                <p:cNvSpPr>
                  <a:spLocks noChangeArrowheads="1"/>
                </p:cNvSpPr>
                <p:nvPr/>
              </p:nvSpPr>
              <p:spPr bwMode="auto">
                <a:xfrm>
                  <a:off x="7650783" y="5551212"/>
                  <a:ext cx="733425" cy="212725"/>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5">
                  <a:extLst>
                    <a:ext uri="{FF2B5EF4-FFF2-40B4-BE49-F238E27FC236}">
                      <a16:creationId xmlns:a16="http://schemas.microsoft.com/office/drawing/2014/main" id="{3072215E-AACF-9541-93AB-D98D0EECBB60}"/>
                    </a:ext>
                  </a:extLst>
                </p:cNvPr>
                <p:cNvSpPr>
                  <a:spLocks noChangeShapeType="1"/>
                </p:cNvSpPr>
                <p:nvPr/>
              </p:nvSpPr>
              <p:spPr bwMode="auto">
                <a:xfrm>
                  <a:off x="74888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Line 76">
                  <a:extLst>
                    <a:ext uri="{FF2B5EF4-FFF2-40B4-BE49-F238E27FC236}">
                      <a16:creationId xmlns:a16="http://schemas.microsoft.com/office/drawing/2014/main" id="{A70802F4-DC4B-B74E-9BF2-97E565E57FB0}"/>
                    </a:ext>
                  </a:extLst>
                </p:cNvPr>
                <p:cNvSpPr>
                  <a:spLocks noChangeShapeType="1"/>
                </p:cNvSpPr>
                <p:nvPr/>
              </p:nvSpPr>
              <p:spPr bwMode="auto">
                <a:xfrm>
                  <a:off x="7641259" y="5555058"/>
                  <a:ext cx="0" cy="206375"/>
                </a:xfrm>
                <a:prstGeom prst="line">
                  <a:avLst/>
                </a:prstGeom>
                <a:noFill/>
                <a:ln w="28575">
                  <a:solidFill>
                    <a:srgbClr val="FFFFFF"/>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62" name="Rectangle 86">
                <a:extLst>
                  <a:ext uri="{FF2B5EF4-FFF2-40B4-BE49-F238E27FC236}">
                    <a16:creationId xmlns:a16="http://schemas.microsoft.com/office/drawing/2014/main" id="{4115F8B6-91A1-7C41-83BF-8BE89BBEBEC6}"/>
                  </a:ext>
                </a:extLst>
              </p:cNvPr>
              <p:cNvSpPr>
                <a:spLocks noChangeArrowheads="1"/>
              </p:cNvSpPr>
              <p:nvPr/>
            </p:nvSpPr>
            <p:spPr bwMode="auto">
              <a:xfrm>
                <a:off x="7647608" y="3577949"/>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0" name="Text Box 116">
                <a:extLst>
                  <a:ext uri="{FF2B5EF4-FFF2-40B4-BE49-F238E27FC236}">
                    <a16:creationId xmlns:a16="http://schemas.microsoft.com/office/drawing/2014/main" id="{698424D2-456E-974F-973C-408C9336D9D7}"/>
                  </a:ext>
                </a:extLst>
              </p:cNvPr>
              <p:cNvSpPr txBox="1">
                <a:spLocks noChangeArrowheads="1"/>
              </p:cNvSpPr>
              <p:nvPr/>
            </p:nvSpPr>
            <p:spPr bwMode="auto">
              <a:xfrm>
                <a:off x="7074521" y="5970716"/>
                <a:ext cx="1133475" cy="30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from sender</a:t>
                </a:r>
              </a:p>
            </p:txBody>
          </p:sp>
        </p:grpSp>
        <p:sp>
          <p:nvSpPr>
            <p:cNvPr id="6" name="Curved Down Arrow 5">
              <a:extLst>
                <a:ext uri="{FF2B5EF4-FFF2-40B4-BE49-F238E27FC236}">
                  <a16:creationId xmlns:a16="http://schemas.microsoft.com/office/drawing/2014/main" id="{1FE7EE57-FED3-864B-8F06-9CC2C77BF0DE}"/>
                </a:ext>
              </a:extLst>
            </p:cNvPr>
            <p:cNvSpPr/>
            <p:nvPr/>
          </p:nvSpPr>
          <p:spPr>
            <a:xfrm>
              <a:off x="8312727" y="2806352"/>
              <a:ext cx="1410695" cy="271814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3" name="Group 12">
            <a:extLst>
              <a:ext uri="{FF2B5EF4-FFF2-40B4-BE49-F238E27FC236}">
                <a16:creationId xmlns:a16="http://schemas.microsoft.com/office/drawing/2014/main" id="{061072C8-D06D-0540-97C3-C1DE8C5A0444}"/>
              </a:ext>
            </a:extLst>
          </p:cNvPr>
          <p:cNvGrpSpPr/>
          <p:nvPr/>
        </p:nvGrpSpPr>
        <p:grpSpPr>
          <a:xfrm>
            <a:off x="4989152" y="1607125"/>
            <a:ext cx="4984933" cy="885919"/>
            <a:chOff x="4989152" y="1607125"/>
            <a:chExt cx="4984933" cy="885919"/>
          </a:xfrm>
        </p:grpSpPr>
        <p:grpSp>
          <p:nvGrpSpPr>
            <p:cNvPr id="8" name="Group 7">
              <a:extLst>
                <a:ext uri="{FF2B5EF4-FFF2-40B4-BE49-F238E27FC236}">
                  <a16:creationId xmlns:a16="http://schemas.microsoft.com/office/drawing/2014/main" id="{F4A53074-9492-2643-8C14-D55F3A8DF9EC}"/>
                </a:ext>
              </a:extLst>
            </p:cNvPr>
            <p:cNvGrpSpPr/>
            <p:nvPr/>
          </p:nvGrpSpPr>
          <p:grpSpPr>
            <a:xfrm>
              <a:off x="4989152" y="1652814"/>
              <a:ext cx="4984933" cy="840230"/>
              <a:chOff x="4432738" y="2150355"/>
              <a:chExt cx="4984933" cy="840230"/>
            </a:xfrm>
          </p:grpSpPr>
          <p:sp>
            <p:nvSpPr>
              <p:cNvPr id="166" name="Line 105">
                <a:extLst>
                  <a:ext uri="{FF2B5EF4-FFF2-40B4-BE49-F238E27FC236}">
                    <a16:creationId xmlns:a16="http://schemas.microsoft.com/office/drawing/2014/main" id="{E962447C-3133-664A-8728-73048FD03E13}"/>
                  </a:ext>
                </a:extLst>
              </p:cNvPr>
              <p:cNvSpPr>
                <a:spLocks noChangeShapeType="1"/>
              </p:cNvSpPr>
              <p:nvPr/>
            </p:nvSpPr>
            <p:spPr bwMode="auto">
              <a:xfrm>
                <a:off x="6976294" y="2457174"/>
                <a:ext cx="1102102" cy="0"/>
              </a:xfrm>
              <a:prstGeom prst="line">
                <a:avLst/>
              </a:prstGeom>
              <a:noFill/>
              <a:ln w="19050">
                <a:solidFill>
                  <a:srgbClr val="CC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75" name="Text Box 104">
                <a:extLst>
                  <a:ext uri="{FF2B5EF4-FFF2-40B4-BE49-F238E27FC236}">
                    <a16:creationId xmlns:a16="http://schemas.microsoft.com/office/drawing/2014/main" id="{F110BC32-2D3E-6B43-8E30-DD363F7CFF88}"/>
                  </a:ext>
                </a:extLst>
              </p:cNvPr>
              <p:cNvSpPr txBox="1">
                <a:spLocks noChangeArrowheads="1"/>
              </p:cNvSpPr>
              <p:nvPr/>
            </p:nvSpPr>
            <p:spPr bwMode="auto">
              <a:xfrm>
                <a:off x="4432738" y="2150355"/>
                <a:ext cx="2533651" cy="8402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r" defTabSz="914400" rtl="0" eaLnBrk="1" fontAlgn="auto" latinLnBrk="0" hangingPunct="1">
                  <a:lnSpc>
                    <a:spcPct val="90000"/>
                  </a:lnSpc>
                  <a:spcBef>
                    <a:spcPts val="0"/>
                  </a:spcBef>
                  <a:spcAft>
                    <a:spcPts val="0"/>
                  </a:spcAft>
                  <a:buClrTx/>
                  <a:buSzTx/>
                  <a:buFontTx/>
                  <a:buNone/>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Application removing data from TCP socket buffers</a:t>
                </a:r>
              </a:p>
            </p:txBody>
          </p:sp>
          <p:sp>
            <p:nvSpPr>
              <p:cNvPr id="176" name="Rectangle 86">
                <a:extLst>
                  <a:ext uri="{FF2B5EF4-FFF2-40B4-BE49-F238E27FC236}">
                    <a16:creationId xmlns:a16="http://schemas.microsoft.com/office/drawing/2014/main" id="{4FC9FA64-3313-7441-820B-DA439AD3A891}"/>
                  </a:ext>
                </a:extLst>
              </p:cNvPr>
              <p:cNvSpPr>
                <a:spLocks noChangeArrowheads="1"/>
              </p:cNvSpPr>
              <p:nvPr/>
            </p:nvSpPr>
            <p:spPr bwMode="auto">
              <a:xfrm>
                <a:off x="8696946" y="2344462"/>
                <a:ext cx="720725" cy="209550"/>
              </a:xfrm>
              <a:prstGeom prst="rect">
                <a:avLst/>
              </a:prstGeom>
              <a:solidFill>
                <a:srgbClr val="0000A8"/>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sp>
          <p:nvSpPr>
            <p:cNvPr id="56" name="Curved Down Arrow 55">
              <a:extLst>
                <a:ext uri="{FF2B5EF4-FFF2-40B4-BE49-F238E27FC236}">
                  <a16:creationId xmlns:a16="http://schemas.microsoft.com/office/drawing/2014/main" id="{1957E969-1EF1-4941-A40B-CB97CA05EBA4}"/>
                </a:ext>
              </a:extLst>
            </p:cNvPr>
            <p:cNvSpPr/>
            <p:nvPr/>
          </p:nvSpPr>
          <p:spPr>
            <a:xfrm rot="10800000" flipH="1">
              <a:off x="8517082" y="1607125"/>
              <a:ext cx="1000991" cy="872838"/>
            </a:xfrm>
            <a:prstGeom prst="curvedDownArrow">
              <a:avLst>
                <a:gd name="adj1" fmla="val 13767"/>
                <a:gd name="adj2" fmla="val 28170"/>
                <a:gd name="adj3" fmla="val 25000"/>
              </a:avLst>
            </a:prstGeom>
            <a:solidFill>
              <a:srgbClr val="C00000">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52" name="Slide Number Placeholder 2">
            <a:extLst>
              <a:ext uri="{FF2B5EF4-FFF2-40B4-BE49-F238E27FC236}">
                <a16:creationId xmlns:a16="http://schemas.microsoft.com/office/drawing/2014/main" id="{6AC88DD4-8D5E-1A4B-AF04-AF0A9B96E264}"/>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91</a:t>
            </a:fld>
            <a:endParaRPr lang="en-US" dirty="0"/>
          </a:p>
        </p:txBody>
      </p:sp>
    </p:spTree>
    <p:extLst>
      <p:ext uri="{BB962C8B-B14F-4D97-AF65-F5344CB8AC3E}">
        <p14:creationId xmlns:p14="http://schemas.microsoft.com/office/powerpoint/2010/main" val="3329041873"/>
      </p:ext>
    </p:extLst>
  </p:cSld>
  <p:clrMapOvr>
    <a:masterClrMapping/>
  </p:clrMapOvr>
  <p:transition spd="med">
    <p:fade/>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54" name="Rectangle 75">
            <a:extLst>
              <a:ext uri="{FF2B5EF4-FFF2-40B4-BE49-F238E27FC236}">
                <a16:creationId xmlns:a16="http://schemas.microsoft.com/office/drawing/2014/main" id="{78F7B284-6B74-F548-982C-C01C5F7D3D99}"/>
              </a:ext>
            </a:extLst>
          </p:cNvPr>
          <p:cNvSpPr txBox="1">
            <a:spLocks noChangeArrowheads="1"/>
          </p:cNvSpPr>
          <p:nvPr/>
        </p:nvSpPr>
        <p:spPr>
          <a:xfrm>
            <a:off x="668940" y="1485900"/>
            <a:ext cx="5826405" cy="490696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receiver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advertises” free buffer space in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field in TCP header</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r>
              <a:rPr kumimoji="0" lang="en-US" altLang="en-US" sz="24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size set via socket options (typical default is 4096 bytes)</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many operating systems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autoadjust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limits amount of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in-flight”) data to received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endParaRPr kumimoji="0" lang="en-US" altLang="ja-JP" sz="2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guarantees receive buffer will not overflow</a:t>
            </a:r>
          </a:p>
        </p:txBody>
      </p:sp>
      <p:grpSp>
        <p:nvGrpSpPr>
          <p:cNvPr id="81" name="Group 72">
            <a:extLst>
              <a:ext uri="{FF2B5EF4-FFF2-40B4-BE49-F238E27FC236}">
                <a16:creationId xmlns:a16="http://schemas.microsoft.com/office/drawing/2014/main" id="{BCF10484-C4F0-2146-A1F6-01CD23E18EAF}"/>
              </a:ext>
            </a:extLst>
          </p:cNvPr>
          <p:cNvGrpSpPr>
            <a:grpSpLocks/>
          </p:cNvGrpSpPr>
          <p:nvPr/>
        </p:nvGrpSpPr>
        <p:grpSpPr bwMode="auto">
          <a:xfrm>
            <a:off x="8147517" y="2351087"/>
            <a:ext cx="2578100" cy="2155825"/>
            <a:chOff x="512" y="1294"/>
            <a:chExt cx="1888" cy="1358"/>
          </a:xfrm>
        </p:grpSpPr>
        <p:grpSp>
          <p:nvGrpSpPr>
            <p:cNvPr id="82" name="Group 17">
              <a:extLst>
                <a:ext uri="{FF2B5EF4-FFF2-40B4-BE49-F238E27FC236}">
                  <a16:creationId xmlns:a16="http://schemas.microsoft.com/office/drawing/2014/main" id="{1B215862-92BC-FD44-8231-FAC4460EC932}"/>
                </a:ext>
              </a:extLst>
            </p:cNvPr>
            <p:cNvGrpSpPr>
              <a:grpSpLocks/>
            </p:cNvGrpSpPr>
            <p:nvPr/>
          </p:nvGrpSpPr>
          <p:grpSpPr bwMode="auto">
            <a:xfrm>
              <a:off x="1232" y="1410"/>
              <a:ext cx="336" cy="130"/>
              <a:chOff x="2003" y="1816"/>
              <a:chExt cx="336" cy="130"/>
            </a:xfrm>
          </p:grpSpPr>
          <p:sp>
            <p:nvSpPr>
              <p:cNvPr id="91" name="Rectangle 18">
                <a:extLst>
                  <a:ext uri="{FF2B5EF4-FFF2-40B4-BE49-F238E27FC236}">
                    <a16:creationId xmlns:a16="http://schemas.microsoft.com/office/drawing/2014/main" id="{9F916805-82BB-7244-99A5-5F0A5D165046}"/>
                  </a:ext>
                </a:extLst>
              </p:cNvPr>
              <p:cNvSpPr>
                <a:spLocks noChangeArrowheads="1"/>
              </p:cNvSpPr>
              <p:nvPr/>
            </p:nvSpPr>
            <p:spPr bwMode="auto">
              <a:xfrm>
                <a:off x="2003" y="181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2" name="Rectangle 19">
                <a:extLst>
                  <a:ext uri="{FF2B5EF4-FFF2-40B4-BE49-F238E27FC236}">
                    <a16:creationId xmlns:a16="http://schemas.microsoft.com/office/drawing/2014/main" id="{4DA550D0-215D-334C-AB2B-CF8748123D33}"/>
                  </a:ext>
                </a:extLst>
              </p:cNvPr>
              <p:cNvSpPr>
                <a:spLocks noChangeArrowheads="1"/>
              </p:cNvSpPr>
              <p:nvPr/>
            </p:nvSpPr>
            <p:spPr bwMode="auto">
              <a:xfrm>
                <a:off x="2105" y="1833"/>
                <a:ext cx="108"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3" name="Rectangle 20">
                <a:extLst>
                  <a:ext uri="{FF2B5EF4-FFF2-40B4-BE49-F238E27FC236}">
                    <a16:creationId xmlns:a16="http://schemas.microsoft.com/office/drawing/2014/main" id="{B48A6578-4F82-8A4E-B684-CD32D31F82B1}"/>
                  </a:ext>
                </a:extLst>
              </p:cNvPr>
              <p:cNvSpPr>
                <a:spLocks noChangeArrowheads="1"/>
              </p:cNvSpPr>
              <p:nvPr/>
            </p:nvSpPr>
            <p:spPr bwMode="auto">
              <a:xfrm>
                <a:off x="2228" y="1891"/>
                <a:ext cx="28"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4" name="Rectangle 21">
                <a:extLst>
                  <a:ext uri="{FF2B5EF4-FFF2-40B4-BE49-F238E27FC236}">
                    <a16:creationId xmlns:a16="http://schemas.microsoft.com/office/drawing/2014/main" id="{FE3C8549-958F-8C49-9BB2-21BE77A5A384}"/>
                  </a:ext>
                </a:extLst>
              </p:cNvPr>
              <p:cNvSpPr>
                <a:spLocks noChangeArrowheads="1"/>
              </p:cNvSpPr>
              <p:nvPr/>
            </p:nvSpPr>
            <p:spPr bwMode="auto">
              <a:xfrm>
                <a:off x="2056" y="189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83" name="Rectangle 52">
              <a:extLst>
                <a:ext uri="{FF2B5EF4-FFF2-40B4-BE49-F238E27FC236}">
                  <a16:creationId xmlns:a16="http://schemas.microsoft.com/office/drawing/2014/main" id="{4EAEE0E4-1542-A044-B98C-0D8E8528492B}"/>
                </a:ext>
              </a:extLst>
            </p:cNvPr>
            <p:cNvSpPr>
              <a:spLocks noChangeArrowheads="1"/>
            </p:cNvSpPr>
            <p:nvPr/>
          </p:nvSpPr>
          <p:spPr bwMode="auto">
            <a:xfrm>
              <a:off x="526" y="1522"/>
              <a:ext cx="1871" cy="896"/>
            </a:xfrm>
            <a:prstGeom prst="rect">
              <a:avLst/>
            </a:prstGeom>
            <a:solidFill>
              <a:srgbClr val="0000A8"/>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4" name="Line 53">
              <a:extLst>
                <a:ext uri="{FF2B5EF4-FFF2-40B4-BE49-F238E27FC236}">
                  <a16:creationId xmlns:a16="http://schemas.microsoft.com/office/drawing/2014/main" id="{1BF4AFA5-7079-8E48-98E5-F01131B6DC42}"/>
                </a:ext>
              </a:extLst>
            </p:cNvPr>
            <p:cNvSpPr>
              <a:spLocks noChangeShapeType="1"/>
            </p:cNvSpPr>
            <p:nvPr/>
          </p:nvSpPr>
          <p:spPr bwMode="auto">
            <a:xfrm>
              <a:off x="512" y="1863"/>
              <a:ext cx="188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5" name="AutoShape 54">
              <a:extLst>
                <a:ext uri="{FF2B5EF4-FFF2-40B4-BE49-F238E27FC236}">
                  <a16:creationId xmlns:a16="http://schemas.microsoft.com/office/drawing/2014/main" id="{01CE49A7-7FEA-2F41-B96C-9C13B374840D}"/>
                </a:ext>
              </a:extLst>
            </p:cNvPr>
            <p:cNvSpPr>
              <a:spLocks noChangeArrowheads="1"/>
            </p:cNvSpPr>
            <p:nvPr/>
          </p:nvSpPr>
          <p:spPr bwMode="auto">
            <a:xfrm>
              <a:off x="1310" y="1294"/>
              <a:ext cx="157" cy="288"/>
            </a:xfrm>
            <a:prstGeom prst="upArrow">
              <a:avLst>
                <a:gd name="adj1" fmla="val 50000"/>
                <a:gd name="adj2" fmla="val 45860"/>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6" name="Rectangle 55" descr="Dark upward diagonal">
              <a:extLst>
                <a:ext uri="{FF2B5EF4-FFF2-40B4-BE49-F238E27FC236}">
                  <a16:creationId xmlns:a16="http://schemas.microsoft.com/office/drawing/2014/main" id="{E7DBF90D-63AF-CA4B-B765-CCAF65A7F80D}"/>
                </a:ext>
              </a:extLst>
            </p:cNvPr>
            <p:cNvSpPr>
              <a:spLocks noChangeArrowheads="1"/>
            </p:cNvSpPr>
            <p:nvPr/>
          </p:nvSpPr>
          <p:spPr bwMode="auto">
            <a:xfrm>
              <a:off x="534" y="1856"/>
              <a:ext cx="1848" cy="555"/>
            </a:xfrm>
            <a:prstGeom prst="rect">
              <a:avLst/>
            </a:prstGeom>
            <a:solidFill>
              <a:schemeClr val="bg1">
                <a:lumMod val="9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7" name="AutoShape 56">
              <a:extLst>
                <a:ext uri="{FF2B5EF4-FFF2-40B4-BE49-F238E27FC236}">
                  <a16:creationId xmlns:a16="http://schemas.microsoft.com/office/drawing/2014/main" id="{E85EDD4B-2EB2-CF4B-A7E7-5DB87DD8E261}"/>
                </a:ext>
              </a:extLst>
            </p:cNvPr>
            <p:cNvSpPr>
              <a:spLocks noChangeArrowheads="1"/>
            </p:cNvSpPr>
            <p:nvPr/>
          </p:nvSpPr>
          <p:spPr bwMode="auto">
            <a:xfrm>
              <a:off x="1312" y="2364"/>
              <a:ext cx="157" cy="288"/>
            </a:xfrm>
            <a:prstGeom prst="upArrow">
              <a:avLst>
                <a:gd name="adj1" fmla="val 50000"/>
                <a:gd name="adj2" fmla="val 45860"/>
              </a:avLst>
            </a:prstGeom>
            <a:solidFill>
              <a:srgbClr val="CC0000"/>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88" name="Text Box 57">
              <a:extLst>
                <a:ext uri="{FF2B5EF4-FFF2-40B4-BE49-F238E27FC236}">
                  <a16:creationId xmlns:a16="http://schemas.microsoft.com/office/drawing/2014/main" id="{18AF2730-2703-2A49-8B1B-CCB541608D5B}"/>
                </a:ext>
              </a:extLst>
            </p:cNvPr>
            <p:cNvSpPr txBox="1">
              <a:spLocks noChangeArrowheads="1"/>
            </p:cNvSpPr>
            <p:nvPr/>
          </p:nvSpPr>
          <p:spPr bwMode="auto">
            <a:xfrm>
              <a:off x="814" y="1568"/>
              <a:ext cx="1243" cy="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Tahoma" charset="0"/>
                  <a:ea typeface="ＭＳ Ｐゴシック" charset="0"/>
                  <a:cs typeface="+mn-cs"/>
                </a:rPr>
                <a:t>buffered data</a:t>
              </a:r>
            </a:p>
          </p:txBody>
        </p:sp>
        <p:sp>
          <p:nvSpPr>
            <p:cNvPr id="89" name="Line 58">
              <a:extLst>
                <a:ext uri="{FF2B5EF4-FFF2-40B4-BE49-F238E27FC236}">
                  <a16:creationId xmlns:a16="http://schemas.microsoft.com/office/drawing/2014/main" id="{3E425F76-602D-884F-B462-CE3703890F46}"/>
                </a:ext>
              </a:extLst>
            </p:cNvPr>
            <p:cNvSpPr>
              <a:spLocks noChangeShapeType="1"/>
            </p:cNvSpPr>
            <p:nvPr/>
          </p:nvSpPr>
          <p:spPr bwMode="auto">
            <a:xfrm>
              <a:off x="522" y="1857"/>
              <a:ext cx="1878" cy="7"/>
            </a:xfrm>
            <a:prstGeom prst="line">
              <a:avLst/>
            </a:prstGeom>
            <a:noFill/>
            <a:ln w="2857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0" name="Text Box 59">
              <a:extLst>
                <a:ext uri="{FF2B5EF4-FFF2-40B4-BE49-F238E27FC236}">
                  <a16:creationId xmlns:a16="http://schemas.microsoft.com/office/drawing/2014/main" id="{FAA57939-600A-5644-BD7E-58580D1D7997}"/>
                </a:ext>
              </a:extLst>
            </p:cNvPr>
            <p:cNvSpPr txBox="1">
              <a:spLocks noChangeArrowheads="1"/>
            </p:cNvSpPr>
            <p:nvPr/>
          </p:nvSpPr>
          <p:spPr bwMode="auto">
            <a:xfrm>
              <a:off x="653" y="2020"/>
              <a:ext cx="1529" cy="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Tahoma" charset="0"/>
                  <a:ea typeface="ＭＳ Ｐゴシック" charset="0"/>
                  <a:cs typeface="+mn-cs"/>
                </a:rPr>
                <a:t>free buffer space</a:t>
              </a:r>
            </a:p>
          </p:txBody>
        </p:sp>
      </p:grpSp>
      <p:sp>
        <p:nvSpPr>
          <p:cNvPr id="95" name="Text Box 62">
            <a:extLst>
              <a:ext uri="{FF2B5EF4-FFF2-40B4-BE49-F238E27FC236}">
                <a16:creationId xmlns:a16="http://schemas.microsoft.com/office/drawing/2014/main" id="{AEFCE47F-E93D-AF44-B3F4-73BB671A7DAA}"/>
              </a:ext>
            </a:extLst>
          </p:cNvPr>
          <p:cNvSpPr txBox="1">
            <a:spLocks noChangeArrowheads="1"/>
          </p:cNvSpPr>
          <p:nvPr/>
        </p:nvSpPr>
        <p:spPr bwMode="auto">
          <a:xfrm>
            <a:off x="7260104" y="3495674"/>
            <a:ext cx="67310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ourier New" charset="0"/>
                <a:ea typeface="ＭＳ Ｐゴシック" charset="0"/>
                <a:cs typeface="+mn-cs"/>
              </a:rPr>
              <a:t>rwnd</a:t>
            </a:r>
          </a:p>
        </p:txBody>
      </p:sp>
      <p:sp>
        <p:nvSpPr>
          <p:cNvPr id="96" name="Line 64">
            <a:extLst>
              <a:ext uri="{FF2B5EF4-FFF2-40B4-BE49-F238E27FC236}">
                <a16:creationId xmlns:a16="http://schemas.microsoft.com/office/drawing/2014/main" id="{16902A7E-A0A9-CA44-AA34-DA532E0008E8}"/>
              </a:ext>
            </a:extLst>
          </p:cNvPr>
          <p:cNvSpPr>
            <a:spLocks noChangeShapeType="1"/>
          </p:cNvSpPr>
          <p:nvPr/>
        </p:nvSpPr>
        <p:spPr bwMode="auto">
          <a:xfrm>
            <a:off x="7771279" y="3228974"/>
            <a:ext cx="0" cy="322263"/>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7" name="Line 65">
            <a:extLst>
              <a:ext uri="{FF2B5EF4-FFF2-40B4-BE49-F238E27FC236}">
                <a16:creationId xmlns:a16="http://schemas.microsoft.com/office/drawing/2014/main" id="{D648F6B1-0A50-8C4D-A7D2-3CF747C8BABF}"/>
              </a:ext>
            </a:extLst>
          </p:cNvPr>
          <p:cNvSpPr>
            <a:spLocks noChangeShapeType="1"/>
          </p:cNvSpPr>
          <p:nvPr/>
        </p:nvSpPr>
        <p:spPr bwMode="auto">
          <a:xfrm flipV="1">
            <a:off x="7771279" y="3754437"/>
            <a:ext cx="0" cy="322262"/>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8" name="Line 66">
            <a:extLst>
              <a:ext uri="{FF2B5EF4-FFF2-40B4-BE49-F238E27FC236}">
                <a16:creationId xmlns:a16="http://schemas.microsoft.com/office/drawing/2014/main" id="{6D1EA1AA-F1A0-E74F-8EB6-323F135BBE4A}"/>
              </a:ext>
            </a:extLst>
          </p:cNvPr>
          <p:cNvSpPr>
            <a:spLocks noChangeShapeType="1"/>
          </p:cNvSpPr>
          <p:nvPr/>
        </p:nvSpPr>
        <p:spPr bwMode="auto">
          <a:xfrm>
            <a:off x="7617292" y="4086224"/>
            <a:ext cx="4762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99" name="Line 67">
            <a:extLst>
              <a:ext uri="{FF2B5EF4-FFF2-40B4-BE49-F238E27FC236}">
                <a16:creationId xmlns:a16="http://schemas.microsoft.com/office/drawing/2014/main" id="{1C85352E-17C9-D549-A2BD-57A09913F048}"/>
              </a:ext>
            </a:extLst>
          </p:cNvPr>
          <p:cNvSpPr>
            <a:spLocks noChangeShapeType="1"/>
          </p:cNvSpPr>
          <p:nvPr/>
        </p:nvSpPr>
        <p:spPr bwMode="auto">
          <a:xfrm>
            <a:off x="7666504" y="3217862"/>
            <a:ext cx="1968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0" name="Line 68">
            <a:extLst>
              <a:ext uri="{FF2B5EF4-FFF2-40B4-BE49-F238E27FC236}">
                <a16:creationId xmlns:a16="http://schemas.microsoft.com/office/drawing/2014/main" id="{EBC9AE0D-2B04-2645-9476-0B3051DF9276}"/>
              </a:ext>
            </a:extLst>
          </p:cNvPr>
          <p:cNvSpPr>
            <a:spLocks noChangeShapeType="1"/>
          </p:cNvSpPr>
          <p:nvPr/>
        </p:nvSpPr>
        <p:spPr bwMode="auto">
          <a:xfrm>
            <a:off x="7639517" y="2692399"/>
            <a:ext cx="476250"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1" name="Line 69">
            <a:extLst>
              <a:ext uri="{FF2B5EF4-FFF2-40B4-BE49-F238E27FC236}">
                <a16:creationId xmlns:a16="http://schemas.microsoft.com/office/drawing/2014/main" id="{C0332117-A4C3-844D-8A08-8B0B485AD2EA}"/>
              </a:ext>
            </a:extLst>
          </p:cNvPr>
          <p:cNvSpPr>
            <a:spLocks noChangeShapeType="1"/>
          </p:cNvSpPr>
          <p:nvPr/>
        </p:nvSpPr>
        <p:spPr bwMode="auto">
          <a:xfrm>
            <a:off x="8028454" y="2697162"/>
            <a:ext cx="0" cy="177800"/>
          </a:xfrm>
          <a:prstGeom prst="line">
            <a:avLst/>
          </a:prstGeom>
          <a:noFill/>
          <a:ln w="9525">
            <a:solidFill>
              <a:srgbClr val="000000"/>
            </a:solidFill>
            <a:round/>
            <a:headEnd type="triangle" w="med" len="me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2" name="Line 70">
            <a:extLst>
              <a:ext uri="{FF2B5EF4-FFF2-40B4-BE49-F238E27FC236}">
                <a16:creationId xmlns:a16="http://schemas.microsoft.com/office/drawing/2014/main" id="{838B5881-D7D0-554D-93A9-E8D16418B8D3}"/>
              </a:ext>
            </a:extLst>
          </p:cNvPr>
          <p:cNvSpPr>
            <a:spLocks noChangeShapeType="1"/>
          </p:cNvSpPr>
          <p:nvPr/>
        </p:nvSpPr>
        <p:spPr bwMode="auto">
          <a:xfrm flipH="1">
            <a:off x="8026867" y="3121024"/>
            <a:ext cx="0" cy="954088"/>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03" name="Text Box 71">
            <a:extLst>
              <a:ext uri="{FF2B5EF4-FFF2-40B4-BE49-F238E27FC236}">
                <a16:creationId xmlns:a16="http://schemas.microsoft.com/office/drawing/2014/main" id="{76399630-36A1-DE42-B526-233291123DB6}"/>
              </a:ext>
            </a:extLst>
          </p:cNvPr>
          <p:cNvSpPr txBox="1">
            <a:spLocks noChangeArrowheads="1"/>
          </p:cNvSpPr>
          <p:nvPr/>
        </p:nvSpPr>
        <p:spPr bwMode="auto">
          <a:xfrm>
            <a:off x="6874342" y="2857499"/>
            <a:ext cx="1284287"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ourier New" charset="0"/>
                <a:ea typeface="ＭＳ Ｐゴシック" charset="0"/>
                <a:cs typeface="+mn-cs"/>
              </a:rPr>
              <a:t>RcvBuffer</a:t>
            </a:r>
          </a:p>
        </p:txBody>
      </p:sp>
      <p:sp>
        <p:nvSpPr>
          <p:cNvPr id="104" name="Text Box 73">
            <a:extLst>
              <a:ext uri="{FF2B5EF4-FFF2-40B4-BE49-F238E27FC236}">
                <a16:creationId xmlns:a16="http://schemas.microsoft.com/office/drawing/2014/main" id="{B6E3B689-E8B2-BF4B-86DF-927AF5D4F690}"/>
              </a:ext>
            </a:extLst>
          </p:cNvPr>
          <p:cNvSpPr txBox="1">
            <a:spLocks noChangeArrowheads="1"/>
          </p:cNvSpPr>
          <p:nvPr/>
        </p:nvSpPr>
        <p:spPr bwMode="auto">
          <a:xfrm>
            <a:off x="8152610" y="4486274"/>
            <a:ext cx="2525050"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segment payloads</a:t>
            </a:r>
          </a:p>
        </p:txBody>
      </p:sp>
      <p:sp>
        <p:nvSpPr>
          <p:cNvPr id="105" name="Text Box 74">
            <a:extLst>
              <a:ext uri="{FF2B5EF4-FFF2-40B4-BE49-F238E27FC236}">
                <a16:creationId xmlns:a16="http://schemas.microsoft.com/office/drawing/2014/main" id="{91F2C3EF-EE52-4542-BF6E-028621EA7670}"/>
              </a:ext>
            </a:extLst>
          </p:cNvPr>
          <p:cNvSpPr txBox="1">
            <a:spLocks noChangeArrowheads="1"/>
          </p:cNvSpPr>
          <p:nvPr/>
        </p:nvSpPr>
        <p:spPr bwMode="auto">
          <a:xfrm>
            <a:off x="8203635" y="1985962"/>
            <a:ext cx="2478564"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to application process</a:t>
            </a:r>
          </a:p>
        </p:txBody>
      </p:sp>
      <p:sp>
        <p:nvSpPr>
          <p:cNvPr id="106" name="Text Box 76">
            <a:extLst>
              <a:ext uri="{FF2B5EF4-FFF2-40B4-BE49-F238E27FC236}">
                <a16:creationId xmlns:a16="http://schemas.microsoft.com/office/drawing/2014/main" id="{0CF681A2-AC47-5344-AE94-24FC5FD82425}"/>
              </a:ext>
            </a:extLst>
          </p:cNvPr>
          <p:cNvSpPr txBox="1">
            <a:spLocks noChangeArrowheads="1"/>
          </p:cNvSpPr>
          <p:nvPr/>
        </p:nvSpPr>
        <p:spPr bwMode="auto">
          <a:xfrm>
            <a:off x="7554658" y="5138737"/>
            <a:ext cx="3563796"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TCP receiver-side buffering</a:t>
            </a:r>
          </a:p>
        </p:txBody>
      </p:sp>
      <p:sp>
        <p:nvSpPr>
          <p:cNvPr id="30" name="Slide Number Placeholder 2">
            <a:extLst>
              <a:ext uri="{FF2B5EF4-FFF2-40B4-BE49-F238E27FC236}">
                <a16:creationId xmlns:a16="http://schemas.microsoft.com/office/drawing/2014/main" id="{FD800B74-F67D-AF4D-AABB-EE14B6FEBDCB}"/>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92</a:t>
            </a:fld>
            <a:endParaRPr lang="en-US" dirty="0"/>
          </a:p>
        </p:txBody>
      </p:sp>
    </p:spTree>
    <p:extLst>
      <p:ext uri="{BB962C8B-B14F-4D97-AF65-F5344CB8AC3E}">
        <p14:creationId xmlns:p14="http://schemas.microsoft.com/office/powerpoint/2010/main" val="4217487287"/>
      </p:ext>
    </p:extLst>
  </p:cSld>
  <p:clrMapOvr>
    <a:masterClrMapping/>
  </p:clrMapOvr>
  <p:transition spd="med">
    <p:fade/>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flow control</a:t>
            </a:r>
            <a:endParaRPr lang="en-US" sz="4400" b="0" dirty="0"/>
          </a:p>
        </p:txBody>
      </p:sp>
      <p:sp>
        <p:nvSpPr>
          <p:cNvPr id="54" name="Rectangle 75">
            <a:extLst>
              <a:ext uri="{FF2B5EF4-FFF2-40B4-BE49-F238E27FC236}">
                <a16:creationId xmlns:a16="http://schemas.microsoft.com/office/drawing/2014/main" id="{78F7B284-6B74-F548-982C-C01C5F7D3D99}"/>
              </a:ext>
            </a:extLst>
          </p:cNvPr>
          <p:cNvSpPr txBox="1">
            <a:spLocks noChangeArrowheads="1"/>
          </p:cNvSpPr>
          <p:nvPr/>
        </p:nvSpPr>
        <p:spPr>
          <a:xfrm>
            <a:off x="668940" y="1485900"/>
            <a:ext cx="5826405" cy="4906963"/>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TCP receiver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advertises” free buffer space in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field in TCP header</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r>
              <a:rPr kumimoji="0" lang="en-US" altLang="en-US" sz="24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rPr>
              <a:t> </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size set via socket options (typical default is 4096 bytes)</a:t>
            </a:r>
          </a:p>
          <a:p>
            <a:pPr marL="695325" marR="0" lvl="1" indent="-231775" algn="l" defTabSz="914400" rtl="0" eaLnBrk="1" fontAlgn="auto" latinLnBrk="0" hangingPunct="1">
              <a:lnSpc>
                <a:spcPct val="100000"/>
              </a:lnSpc>
              <a:spcBef>
                <a:spcPts val="500"/>
              </a:spcBef>
              <a:spcAft>
                <a:spcPts val="0"/>
              </a:spcAft>
              <a:buClr>
                <a:srgbClr val="0000A8"/>
              </a:buClr>
              <a:buSzTx/>
              <a:buFont typeface="Arial" panose="020B0604020202020204" pitchFamily="34" charset="0"/>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many operating systems </a:t>
            </a:r>
            <a:r>
              <a:rPr kumimoji="0" lang="en-US" altLang="en-US" sz="24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autoadjust</a:t>
            </a: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en-US" sz="24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RcvBuffer</a:t>
            </a:r>
            <a:endPar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sender limits amount of </a:t>
            </a:r>
            <a:r>
              <a:rPr kumimoji="0" lang="en-US" altLang="en-US" sz="2800" b="0" i="0" u="none" strike="noStrike" kern="1200" cap="none" spc="0" normalizeH="0" baseline="0" noProof="0" dirty="0" err="1">
                <a:ln>
                  <a:noFill/>
                </a:ln>
                <a:solidFill>
                  <a:prstClr val="black"/>
                </a:solidFill>
                <a:effectLst/>
                <a:uLnTx/>
                <a:uFillTx/>
                <a:latin typeface="Calibri" panose="020F0502020204030204"/>
                <a:ea typeface="ＭＳ Ｐゴシック" panose="020B0600070205080204" pitchFamily="34" charset="-128"/>
                <a:cs typeface="+mn-cs"/>
              </a:rPr>
              <a:t>unACKed</a:t>
            </a: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in-flight”) data to received </a:t>
            </a:r>
            <a:r>
              <a:rPr kumimoji="0" lang="en-US" altLang="ja-JP" sz="2800" b="1" i="0" u="none" strike="noStrike" kern="1200" cap="none" spc="0" normalizeH="0" baseline="0" noProof="0" dirty="0" err="1">
                <a:ln>
                  <a:noFill/>
                </a:ln>
                <a:solidFill>
                  <a:prstClr val="black"/>
                </a:solidFill>
                <a:effectLst/>
                <a:uLnTx/>
                <a:uFillTx/>
                <a:latin typeface="Courier New" panose="02070309020205020404" pitchFamily="49" charset="0"/>
                <a:ea typeface="ＭＳ Ｐゴシック" panose="020B0600070205080204" pitchFamily="34" charset="-128"/>
                <a:cs typeface="+mn-cs"/>
              </a:rPr>
              <a:t>rwnd</a:t>
            </a:r>
            <a:endParaRPr kumimoji="0" lang="en-US" altLang="ja-JP" sz="2800" b="1" i="0" u="none" strike="noStrike" kern="1200" cap="none" spc="0" normalizeH="0" baseline="0" noProof="0" dirty="0">
              <a:ln>
                <a:noFill/>
              </a:ln>
              <a:solidFill>
                <a:prstClr val="black"/>
              </a:solidFill>
              <a:effectLst/>
              <a:uLnTx/>
              <a:uFillTx/>
              <a:latin typeface="Courier New" panose="02070309020205020404" pitchFamily="49" charset="0"/>
              <a:ea typeface="ＭＳ Ｐゴシック" panose="020B0600070205080204" pitchFamily="34" charset="-128"/>
              <a:cs typeface="+mn-cs"/>
            </a:endParaRPr>
          </a:p>
          <a:p>
            <a:pPr marL="352425" marR="0" lvl="0" indent="-222250" algn="l" defTabSz="914400" rtl="0" eaLnBrk="1" fontAlgn="auto" latinLnBrk="0" hangingPunct="1">
              <a:lnSpc>
                <a:spcPct val="100000"/>
              </a:lnSpc>
              <a:spcBef>
                <a:spcPts val="1000"/>
              </a:spcBef>
              <a:spcAft>
                <a:spcPts val="0"/>
              </a:spcAft>
              <a:buClr>
                <a:srgbClr val="0000A3"/>
              </a:buClr>
              <a:buSzTx/>
              <a:buFont typeface="Wingdings" pitchFamily="2" charset="2"/>
              <a:buChar char="§"/>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guarantees receive buffer will not overflow</a:t>
            </a:r>
          </a:p>
        </p:txBody>
      </p:sp>
      <p:grpSp>
        <p:nvGrpSpPr>
          <p:cNvPr id="4" name="Group 3">
            <a:extLst>
              <a:ext uri="{FF2B5EF4-FFF2-40B4-BE49-F238E27FC236}">
                <a16:creationId xmlns:a16="http://schemas.microsoft.com/office/drawing/2014/main" id="{65ED315A-00AA-7C4A-8164-7D6F6F0CAA0E}"/>
              </a:ext>
            </a:extLst>
          </p:cNvPr>
          <p:cNvGrpSpPr/>
          <p:nvPr/>
        </p:nvGrpSpPr>
        <p:grpSpPr>
          <a:xfrm>
            <a:off x="7363745" y="1068614"/>
            <a:ext cx="4349284" cy="5165818"/>
            <a:chOff x="7334716" y="821871"/>
            <a:chExt cx="4349284" cy="5165818"/>
          </a:xfrm>
        </p:grpSpPr>
        <p:sp>
          <p:nvSpPr>
            <p:cNvPr id="43" name="Text Box 49">
              <a:extLst>
                <a:ext uri="{FF2B5EF4-FFF2-40B4-BE49-F238E27FC236}">
                  <a16:creationId xmlns:a16="http://schemas.microsoft.com/office/drawing/2014/main" id="{4942189D-75C7-5146-A769-620DCCD5AD2C}"/>
                </a:ext>
              </a:extLst>
            </p:cNvPr>
            <p:cNvSpPr txBox="1">
              <a:spLocks noChangeArrowheads="1"/>
            </p:cNvSpPr>
            <p:nvPr/>
          </p:nvSpPr>
          <p:spPr bwMode="auto">
            <a:xfrm>
              <a:off x="7334716" y="821871"/>
              <a:ext cx="4349284" cy="3416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flow control: </a:t>
              </a:r>
              <a:r>
                <a:rPr kumimoji="0" lang="en-US" sz="16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 bytes receiver willing to accept</a:t>
              </a:r>
              <a:endPar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endParaRPr>
            </a:p>
          </p:txBody>
        </p:sp>
        <p:grpSp>
          <p:nvGrpSpPr>
            <p:cNvPr id="3" name="Group 2">
              <a:extLst>
                <a:ext uri="{FF2B5EF4-FFF2-40B4-BE49-F238E27FC236}">
                  <a16:creationId xmlns:a16="http://schemas.microsoft.com/office/drawing/2014/main" id="{013C6F91-8B0A-654D-A104-22DAAE940A5C}"/>
                </a:ext>
              </a:extLst>
            </p:cNvPr>
            <p:cNvGrpSpPr/>
            <p:nvPr/>
          </p:nvGrpSpPr>
          <p:grpSpPr>
            <a:xfrm>
              <a:off x="7490842" y="1445945"/>
              <a:ext cx="3173211" cy="4078555"/>
              <a:chOff x="7157014" y="1873079"/>
              <a:chExt cx="2251592" cy="2800562"/>
            </a:xfrm>
          </p:grpSpPr>
          <p:sp>
            <p:nvSpPr>
              <p:cNvPr id="31" name="Rectangle 4">
                <a:extLst>
                  <a:ext uri="{FF2B5EF4-FFF2-40B4-BE49-F238E27FC236}">
                    <a16:creationId xmlns:a16="http://schemas.microsoft.com/office/drawing/2014/main" id="{F26D3C4D-BBC1-F742-A1E0-D6E34A9B3149}"/>
                  </a:ext>
                </a:extLst>
              </p:cNvPr>
              <p:cNvSpPr>
                <a:spLocks noChangeArrowheads="1"/>
              </p:cNvSpPr>
              <p:nvPr/>
            </p:nvSpPr>
            <p:spPr bwMode="auto">
              <a:xfrm>
                <a:off x="7206558" y="1873079"/>
                <a:ext cx="2202048" cy="2745454"/>
              </a:xfrm>
              <a:prstGeom prst="rect">
                <a:avLst/>
              </a:prstGeom>
              <a:solidFill>
                <a:srgbClr val="000099"/>
              </a:solidFill>
              <a:ln>
                <a:noFill/>
              </a:ln>
              <a:effectLst/>
              <a:extLst>
                <a:ext uri="{91240B29-F687-4f45-9708-019B960494DF}">
                  <a14:hiddenLine xmlns="" xmlns:a14="http://schemas.microsoft.com/office/drawing/2010/main" w="1905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32" name="Rectangle 5">
                <a:extLst>
                  <a:ext uri="{FF2B5EF4-FFF2-40B4-BE49-F238E27FC236}">
                    <a16:creationId xmlns:a16="http://schemas.microsoft.com/office/drawing/2014/main" id="{EDEADB29-BFA2-B047-B027-A9139A42EC40}"/>
                  </a:ext>
                </a:extLst>
              </p:cNvPr>
              <p:cNvSpPr>
                <a:spLocks noChangeArrowheads="1"/>
              </p:cNvSpPr>
              <p:nvPr/>
            </p:nvSpPr>
            <p:spPr bwMode="auto">
              <a:xfrm>
                <a:off x="7158783" y="1939027"/>
                <a:ext cx="2202048" cy="2734614"/>
              </a:xfrm>
              <a:prstGeom prst="rect">
                <a:avLst/>
              </a:prstGeom>
              <a:solidFill>
                <a:srgbClr val="FFFFFF"/>
              </a:solidFill>
              <a:ln w="19050">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0" cap="none" spc="0" normalizeH="0" baseline="0" noProof="0">
                  <a:ln>
                    <a:noFill/>
                  </a:ln>
                  <a:solidFill>
                    <a:srgbClr val="000000"/>
                  </a:solidFill>
                  <a:effectLst/>
                  <a:uLnTx/>
                  <a:uFillTx/>
                  <a:latin typeface="Arial" charset="0"/>
                  <a:ea typeface="ＭＳ Ｐゴシック" charset="0"/>
                  <a:cs typeface="+mn-cs"/>
                </a:endParaRPr>
              </a:p>
            </p:txBody>
          </p:sp>
          <p:sp>
            <p:nvSpPr>
              <p:cNvPr id="33" name="Line 8">
                <a:extLst>
                  <a:ext uri="{FF2B5EF4-FFF2-40B4-BE49-F238E27FC236}">
                    <a16:creationId xmlns:a16="http://schemas.microsoft.com/office/drawing/2014/main" id="{D6DDC5BF-A1E6-C24B-9CE3-F65B498DEB30}"/>
                  </a:ext>
                </a:extLst>
              </p:cNvPr>
              <p:cNvSpPr>
                <a:spLocks noChangeShapeType="1"/>
              </p:cNvSpPr>
              <p:nvPr/>
            </p:nvSpPr>
            <p:spPr bwMode="auto">
              <a:xfrm>
                <a:off x="7160553" y="2152232"/>
                <a:ext cx="2199395" cy="2711"/>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 name="Line 9">
                <a:extLst>
                  <a:ext uri="{FF2B5EF4-FFF2-40B4-BE49-F238E27FC236}">
                    <a16:creationId xmlns:a16="http://schemas.microsoft.com/office/drawing/2014/main" id="{D073AA58-CCB9-1143-BD54-AECB66E97A27}"/>
                  </a:ext>
                </a:extLst>
              </p:cNvPr>
              <p:cNvSpPr>
                <a:spLocks noChangeShapeType="1"/>
              </p:cNvSpPr>
              <p:nvPr/>
            </p:nvSpPr>
            <p:spPr bwMode="auto">
              <a:xfrm flipV="1">
                <a:off x="7157014" y="2368146"/>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 name="Line 16">
                <a:extLst>
                  <a:ext uri="{FF2B5EF4-FFF2-40B4-BE49-F238E27FC236}">
                    <a16:creationId xmlns:a16="http://schemas.microsoft.com/office/drawing/2014/main" id="{3BCF6F65-DFAE-C544-BAEE-68B6416C49EB}"/>
                  </a:ext>
                </a:extLst>
              </p:cNvPr>
              <p:cNvSpPr>
                <a:spLocks noChangeShapeType="1"/>
              </p:cNvSpPr>
              <p:nvPr/>
            </p:nvSpPr>
            <p:spPr bwMode="auto">
              <a:xfrm flipV="1">
                <a:off x="7162322" y="2584964"/>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 name="Line 18">
                <a:extLst>
                  <a:ext uri="{FF2B5EF4-FFF2-40B4-BE49-F238E27FC236}">
                    <a16:creationId xmlns:a16="http://schemas.microsoft.com/office/drawing/2014/main" id="{73D40423-B9BC-B445-A204-77B62C8A65F0}"/>
                  </a:ext>
                </a:extLst>
              </p:cNvPr>
              <p:cNvSpPr>
                <a:spLocks noChangeShapeType="1"/>
              </p:cNvSpPr>
              <p:nvPr/>
            </p:nvSpPr>
            <p:spPr bwMode="auto">
              <a:xfrm flipV="1">
                <a:off x="7159668" y="2809912"/>
                <a:ext cx="2202049"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 name="Line 19">
                <a:extLst>
                  <a:ext uri="{FF2B5EF4-FFF2-40B4-BE49-F238E27FC236}">
                    <a16:creationId xmlns:a16="http://schemas.microsoft.com/office/drawing/2014/main" id="{9E50A3C5-1DEF-C346-9F9A-A93A3289A502}"/>
                  </a:ext>
                </a:extLst>
              </p:cNvPr>
              <p:cNvSpPr>
                <a:spLocks noChangeShapeType="1"/>
              </p:cNvSpPr>
              <p:nvPr/>
            </p:nvSpPr>
            <p:spPr bwMode="auto">
              <a:xfrm flipV="1">
                <a:off x="7157014" y="3032150"/>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 name="Line 20">
                <a:extLst>
                  <a:ext uri="{FF2B5EF4-FFF2-40B4-BE49-F238E27FC236}">
                    <a16:creationId xmlns:a16="http://schemas.microsoft.com/office/drawing/2014/main" id="{548B775C-D85F-5847-B406-FA9F2CBD5940}"/>
                  </a:ext>
                </a:extLst>
              </p:cNvPr>
              <p:cNvSpPr>
                <a:spLocks noChangeShapeType="1"/>
              </p:cNvSpPr>
              <p:nvPr/>
            </p:nvSpPr>
            <p:spPr bwMode="auto">
              <a:xfrm flipV="1">
                <a:off x="7157014" y="3351956"/>
                <a:ext cx="2202048" cy="0"/>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 name="Line 21">
                <a:extLst>
                  <a:ext uri="{FF2B5EF4-FFF2-40B4-BE49-F238E27FC236}">
                    <a16:creationId xmlns:a16="http://schemas.microsoft.com/office/drawing/2014/main" id="{5295938A-7AD9-3A43-B065-16AE7DE46620}"/>
                  </a:ext>
                </a:extLst>
              </p:cNvPr>
              <p:cNvSpPr>
                <a:spLocks noChangeShapeType="1"/>
              </p:cNvSpPr>
              <p:nvPr/>
            </p:nvSpPr>
            <p:spPr bwMode="auto">
              <a:xfrm flipH="1" flipV="1">
                <a:off x="8249633" y="2586771"/>
                <a:ext cx="2654" cy="442669"/>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 name="Text Box 22">
                <a:extLst>
                  <a:ext uri="{FF2B5EF4-FFF2-40B4-BE49-F238E27FC236}">
                    <a16:creationId xmlns:a16="http://schemas.microsoft.com/office/drawing/2014/main" id="{DBAB1210-0C8C-574D-9755-E0E40D1D8E2B}"/>
                  </a:ext>
                </a:extLst>
              </p:cNvPr>
              <p:cNvSpPr txBox="1">
                <a:spLocks noChangeArrowheads="1"/>
              </p:cNvSpPr>
              <p:nvPr/>
            </p:nvSpPr>
            <p:spPr bwMode="auto">
              <a:xfrm>
                <a:off x="8220544" y="2572087"/>
                <a:ext cx="1124010" cy="23247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Arial" charset="0"/>
                    <a:ea typeface="ＭＳ Ｐゴシック" charset="0"/>
                    <a:cs typeface="+mn-cs"/>
                  </a:rPr>
                  <a:t>receive window</a:t>
                </a:r>
              </a:p>
            </p:txBody>
          </p:sp>
          <p:sp>
            <p:nvSpPr>
              <p:cNvPr id="41" name="Line 10">
                <a:extLst>
                  <a:ext uri="{FF2B5EF4-FFF2-40B4-BE49-F238E27FC236}">
                    <a16:creationId xmlns:a16="http://schemas.microsoft.com/office/drawing/2014/main" id="{A5EAF221-945B-9044-8647-B161BDC6D143}"/>
                  </a:ext>
                </a:extLst>
              </p:cNvPr>
              <p:cNvSpPr>
                <a:spLocks noChangeShapeType="1"/>
              </p:cNvSpPr>
              <p:nvPr/>
            </p:nvSpPr>
            <p:spPr bwMode="auto">
              <a:xfrm flipH="1" flipV="1">
                <a:off x="8241671" y="1940977"/>
                <a:ext cx="981" cy="207817"/>
              </a:xfrm>
              <a:prstGeom prst="line">
                <a:avLst/>
              </a:prstGeom>
              <a:noFill/>
              <a:ln w="19050">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4" name="Line 53">
              <a:extLst>
                <a:ext uri="{FF2B5EF4-FFF2-40B4-BE49-F238E27FC236}">
                  <a16:creationId xmlns:a16="http://schemas.microsoft.com/office/drawing/2014/main" id="{1BBBD060-CF26-F24A-BA7E-49EE7DADEE01}"/>
                </a:ext>
              </a:extLst>
            </p:cNvPr>
            <p:cNvSpPr>
              <a:spLocks noChangeShapeType="1"/>
            </p:cNvSpPr>
            <p:nvPr/>
          </p:nvSpPr>
          <p:spPr bwMode="auto">
            <a:xfrm flipH="1" flipV="1">
              <a:off x="7968285" y="1150408"/>
              <a:ext cx="1233771" cy="1404106"/>
            </a:xfrm>
            <a:prstGeom prst="line">
              <a:avLst/>
            </a:prstGeom>
            <a:noFill/>
            <a:ln w="19050">
              <a:solidFill>
                <a:srgbClr val="C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05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46" name="Text Box 49">
              <a:extLst>
                <a:ext uri="{FF2B5EF4-FFF2-40B4-BE49-F238E27FC236}">
                  <a16:creationId xmlns:a16="http://schemas.microsoft.com/office/drawing/2014/main" id="{FBFCD652-9EB9-FE4F-BB9F-A9277C4DE74F}"/>
                </a:ext>
              </a:extLst>
            </p:cNvPr>
            <p:cNvSpPr txBox="1">
              <a:spLocks noChangeArrowheads="1"/>
            </p:cNvSpPr>
            <p:nvPr/>
          </p:nvSpPr>
          <p:spPr bwMode="auto">
            <a:xfrm>
              <a:off x="8125744" y="5646057"/>
              <a:ext cx="2310027" cy="34163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panose="020F0502020204030204"/>
                  <a:ea typeface="ＭＳ Ｐゴシック" charset="0"/>
                  <a:cs typeface="+mn-cs"/>
                </a:rPr>
                <a:t>TCP segment format</a:t>
              </a:r>
            </a:p>
          </p:txBody>
        </p:sp>
      </p:grpSp>
      <p:sp>
        <p:nvSpPr>
          <p:cNvPr id="20" name="Slide Number Placeholder 2">
            <a:extLst>
              <a:ext uri="{FF2B5EF4-FFF2-40B4-BE49-F238E27FC236}">
                <a16:creationId xmlns:a16="http://schemas.microsoft.com/office/drawing/2014/main" id="{73A53F5E-537D-1E40-85EE-92D8692A70E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93</a:t>
            </a:fld>
            <a:endParaRPr lang="en-US" dirty="0"/>
          </a:p>
        </p:txBody>
      </p:sp>
    </p:spTree>
    <p:extLst>
      <p:ext uri="{BB962C8B-B14F-4D97-AF65-F5344CB8AC3E}">
        <p14:creationId xmlns:p14="http://schemas.microsoft.com/office/powerpoint/2010/main" val="3774413299"/>
      </p:ext>
    </p:extLst>
  </p:cSld>
  <p:clrMapOvr>
    <a:masterClrMapping/>
  </p:clrMapOvr>
  <p:transition spd="med">
    <p:fade/>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connection management</a:t>
            </a:r>
            <a:endParaRPr lang="en-US" sz="4400" b="0" dirty="0"/>
          </a:p>
        </p:txBody>
      </p:sp>
      <p:sp>
        <p:nvSpPr>
          <p:cNvPr id="31" name="Rectangle 5">
            <a:extLst>
              <a:ext uri="{FF2B5EF4-FFF2-40B4-BE49-F238E27FC236}">
                <a16:creationId xmlns:a16="http://schemas.microsoft.com/office/drawing/2014/main" id="{9C578410-CCAC-A940-BEC5-74269A538606}"/>
              </a:ext>
            </a:extLst>
          </p:cNvPr>
          <p:cNvSpPr txBox="1">
            <a:spLocks noChangeArrowheads="1"/>
          </p:cNvSpPr>
          <p:nvPr/>
        </p:nvSpPr>
        <p:spPr>
          <a:xfrm>
            <a:off x="785243" y="1329399"/>
            <a:ext cx="11329310" cy="2187575"/>
          </a:xfrm>
          <a:prstGeom prst="rect">
            <a:avLst/>
          </a:prstGeom>
        </p:spPr>
        <p:txBody>
          <a:bodyPr vert="horz" lIns="91440" tIns="45720" rIns="91440" bIns="45720" rtlCol="0">
            <a:normAutofit/>
          </a:bodyPr>
          <a:lstStyle>
            <a:lvl1pPr marL="352425" indent="-222250" algn="l" defTabSz="914400" rtl="0" eaLnBrk="1" latinLnBrk="0" hangingPunct="1">
              <a:lnSpc>
                <a:spcPct val="90000"/>
              </a:lnSpc>
              <a:spcBef>
                <a:spcPts val="1000"/>
              </a:spcBef>
              <a:buClr>
                <a:srgbClr val="0000A3"/>
              </a:buClr>
              <a:buFont typeface="Wingdings" pitchFamily="2" charset="2"/>
              <a:buChar char="§"/>
              <a:tabLst/>
              <a:defRPr sz="2800" kern="1200">
                <a:solidFill>
                  <a:schemeClr val="tx1"/>
                </a:solidFill>
                <a:latin typeface="+mn-lt"/>
                <a:ea typeface="+mn-ea"/>
                <a:cs typeface="+mn-cs"/>
              </a:defRPr>
            </a:lvl1pPr>
            <a:lvl2pPr marL="695325" indent="-231775" algn="l" defTabSz="914400" rtl="0" eaLnBrk="1" latinLnBrk="0" hangingPunct="1">
              <a:lnSpc>
                <a:spcPct val="90000"/>
              </a:lnSpc>
              <a:spcBef>
                <a:spcPts val="500"/>
              </a:spcBef>
              <a:buClr>
                <a:srgbClr val="0000A8"/>
              </a:buClr>
              <a:buFont typeface="Arial" panose="020B0604020202020204" pitchFamily="34" charset="0"/>
              <a:buChar char="•"/>
              <a:tabLst/>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700" marR="0" lvl="0" indent="0" algn="l" defTabSz="914400" rtl="0" eaLnBrk="1" fontAlgn="auto" latinLnBrk="0" hangingPunct="1">
              <a:lnSpc>
                <a:spcPct val="90000"/>
              </a:lnSpc>
              <a:spcBef>
                <a:spcPts val="1000"/>
              </a:spcBef>
              <a:spcAft>
                <a:spcPts val="0"/>
              </a:spcAft>
              <a:buClr>
                <a:srgbClr val="0000A3"/>
              </a:buClr>
              <a:buSzTx/>
              <a:buFont typeface="Wingdings" pitchFamily="2" charset="2"/>
              <a:buNone/>
              <a:tabLst/>
              <a:defRPr/>
            </a:pPr>
            <a:r>
              <a:rPr kumimoji="0" lang="en-US" altLang="en-US"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before exchanging data, sender/receiver “</a:t>
            </a:r>
            <a:r>
              <a:rPr kumimoji="0" lang="en-US" altLang="ja-JP" sz="28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handshake”:</a:t>
            </a:r>
          </a:p>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agree to establish connection (each knowing the other willing to establish connection)</a:t>
            </a:r>
          </a:p>
          <a:p>
            <a:pPr marL="352425" marR="0" lvl="0" indent="-222250" algn="l" defTabSz="914400" rtl="0" eaLnBrk="1" fontAlgn="auto" latinLnBrk="0" hangingPunct="1">
              <a:lnSpc>
                <a:spcPct val="90000"/>
              </a:lnSpc>
              <a:spcBef>
                <a:spcPts val="400"/>
              </a:spcBef>
              <a:spcAft>
                <a:spcPts val="0"/>
              </a:spcAft>
              <a:buClr>
                <a:srgbClr val="0000A3"/>
              </a:buClr>
              <a:buSzTx/>
              <a:buFont typeface="Wingdings" pitchFamily="2" charset="2"/>
              <a:buChar char="§"/>
              <a:tabLst/>
              <a:defRPr/>
            </a:pPr>
            <a:r>
              <a:rPr kumimoji="0" lang="en-US" altLang="en-US" sz="2400" b="0" i="0" u="none" strike="noStrike" kern="1200" cap="none" spc="0" normalizeH="0" baseline="0" noProof="0" dirty="0">
                <a:ln>
                  <a:noFill/>
                </a:ln>
                <a:solidFill>
                  <a:prstClr val="black"/>
                </a:solidFill>
                <a:effectLst/>
                <a:uLnTx/>
                <a:uFillTx/>
                <a:latin typeface="Calibri" panose="020F0502020204030204"/>
                <a:ea typeface="ＭＳ Ｐゴシック" panose="020B0600070205080204" pitchFamily="34" charset="-128"/>
                <a:cs typeface="+mn-cs"/>
              </a:rPr>
              <a:t>agree on connection parameters (e.g., starting seq #s)</a:t>
            </a:r>
          </a:p>
        </p:txBody>
      </p:sp>
      <p:sp>
        <p:nvSpPr>
          <p:cNvPr id="129" name="Rectangle 62">
            <a:extLst>
              <a:ext uri="{FF2B5EF4-FFF2-40B4-BE49-F238E27FC236}">
                <a16:creationId xmlns:a16="http://schemas.microsoft.com/office/drawing/2014/main" id="{C5E2ED2D-96E6-7640-B8B9-2E97B87686AF}"/>
              </a:ext>
            </a:extLst>
          </p:cNvPr>
          <p:cNvSpPr>
            <a:spLocks noChangeArrowheads="1"/>
          </p:cNvSpPr>
          <p:nvPr/>
        </p:nvSpPr>
        <p:spPr bwMode="auto">
          <a:xfrm>
            <a:off x="3138677" y="2935290"/>
            <a:ext cx="2279650" cy="2414588"/>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30" name="Rectangle 45">
            <a:extLst>
              <a:ext uri="{FF2B5EF4-FFF2-40B4-BE49-F238E27FC236}">
                <a16:creationId xmlns:a16="http://schemas.microsoft.com/office/drawing/2014/main" id="{E1C433CA-144F-FE40-9939-574216DE0F50}"/>
              </a:ext>
            </a:extLst>
          </p:cNvPr>
          <p:cNvSpPr>
            <a:spLocks noChangeArrowheads="1"/>
          </p:cNvSpPr>
          <p:nvPr/>
        </p:nvSpPr>
        <p:spPr bwMode="auto">
          <a:xfrm>
            <a:off x="3098989" y="2989265"/>
            <a:ext cx="2270125" cy="2471738"/>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1" name="Line 55">
            <a:extLst>
              <a:ext uri="{FF2B5EF4-FFF2-40B4-BE49-F238E27FC236}">
                <a16:creationId xmlns:a16="http://schemas.microsoft.com/office/drawing/2014/main" id="{B5AF7973-E361-6A42-9B3B-A8AD0E9C7140}"/>
              </a:ext>
            </a:extLst>
          </p:cNvPr>
          <p:cNvSpPr>
            <a:spLocks noChangeShapeType="1"/>
          </p:cNvSpPr>
          <p:nvPr/>
        </p:nvSpPr>
        <p:spPr bwMode="auto">
          <a:xfrm>
            <a:off x="3098989" y="3430590"/>
            <a:ext cx="22701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2" name="Text Box 6">
            <a:extLst>
              <a:ext uri="{FF2B5EF4-FFF2-40B4-BE49-F238E27FC236}">
                <a16:creationId xmlns:a16="http://schemas.microsoft.com/office/drawing/2014/main" id="{F4060720-F3C5-A543-A168-90183A3F78EB}"/>
              </a:ext>
            </a:extLst>
          </p:cNvPr>
          <p:cNvSpPr txBox="1">
            <a:spLocks noChangeArrowheads="1"/>
          </p:cNvSpPr>
          <p:nvPr/>
        </p:nvSpPr>
        <p:spPr bwMode="auto">
          <a:xfrm>
            <a:off x="3113277" y="3543303"/>
            <a:ext cx="2335212" cy="1581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230188">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state: ESTAB</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variables:</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 # client-to-server</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server-to-client</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1" i="0" u="none" strike="noStrike" kern="0" cap="none" spc="0" normalizeH="0" baseline="0" noProof="0">
                <a:ln>
                  <a:noFill/>
                </a:ln>
                <a:solidFill>
                  <a:srgbClr val="000000"/>
                </a:solidFill>
                <a:effectLst/>
                <a:uLnTx/>
                <a:uFillTx/>
                <a:latin typeface="Courier New" charset="0"/>
                <a:ea typeface="ＭＳ Ｐゴシック" charset="0"/>
                <a:cs typeface="+mn-cs"/>
              </a:rPr>
              <a:t>rcvBuffer</a:t>
            </a: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size</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server,client </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a:r>
          </a:p>
        </p:txBody>
      </p:sp>
      <p:grpSp>
        <p:nvGrpSpPr>
          <p:cNvPr id="133" name="Group 46">
            <a:extLst>
              <a:ext uri="{FF2B5EF4-FFF2-40B4-BE49-F238E27FC236}">
                <a16:creationId xmlns:a16="http://schemas.microsoft.com/office/drawing/2014/main" id="{B33AB7A5-CCC5-254C-8A3A-759B759D5041}"/>
              </a:ext>
            </a:extLst>
          </p:cNvPr>
          <p:cNvGrpSpPr>
            <a:grpSpLocks/>
          </p:cNvGrpSpPr>
          <p:nvPr/>
        </p:nvGrpSpPr>
        <p:grpSpPr bwMode="auto">
          <a:xfrm>
            <a:off x="3979492" y="3344865"/>
            <a:ext cx="438150" cy="206375"/>
            <a:chOff x="344" y="1846"/>
            <a:chExt cx="336" cy="130"/>
          </a:xfrm>
        </p:grpSpPr>
        <p:sp>
          <p:nvSpPr>
            <p:cNvPr id="134" name="Rectangle 47">
              <a:extLst>
                <a:ext uri="{FF2B5EF4-FFF2-40B4-BE49-F238E27FC236}">
                  <a16:creationId xmlns:a16="http://schemas.microsoft.com/office/drawing/2014/main" id="{6C823A22-D6EB-C649-B7E4-0B164EE814C3}"/>
                </a:ext>
              </a:extLst>
            </p:cNvPr>
            <p:cNvSpPr>
              <a:spLocks noChangeArrowheads="1"/>
            </p:cNvSpPr>
            <p:nvPr/>
          </p:nvSpPr>
          <p:spPr bwMode="auto">
            <a:xfrm>
              <a:off x="344" y="184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5" name="Rectangle 48">
              <a:extLst>
                <a:ext uri="{FF2B5EF4-FFF2-40B4-BE49-F238E27FC236}">
                  <a16:creationId xmlns:a16="http://schemas.microsoft.com/office/drawing/2014/main" id="{A8BB07C4-6AD0-A344-8975-A5BF33372416}"/>
                </a:ext>
              </a:extLst>
            </p:cNvPr>
            <p:cNvSpPr>
              <a:spLocks noChangeArrowheads="1"/>
            </p:cNvSpPr>
            <p:nvPr/>
          </p:nvSpPr>
          <p:spPr bwMode="auto">
            <a:xfrm>
              <a:off x="454" y="1863"/>
              <a:ext cx="112"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6" name="Rectangle 49">
              <a:extLst>
                <a:ext uri="{FF2B5EF4-FFF2-40B4-BE49-F238E27FC236}">
                  <a16:creationId xmlns:a16="http://schemas.microsoft.com/office/drawing/2014/main" id="{2CA09AF3-81EA-B643-82AA-454FD210EE48}"/>
                </a:ext>
              </a:extLst>
            </p:cNvPr>
            <p:cNvSpPr>
              <a:spLocks noChangeArrowheads="1"/>
            </p:cNvSpPr>
            <p:nvPr/>
          </p:nvSpPr>
          <p:spPr bwMode="auto">
            <a:xfrm>
              <a:off x="578" y="192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37" name="Rectangle 50">
              <a:extLst>
                <a:ext uri="{FF2B5EF4-FFF2-40B4-BE49-F238E27FC236}">
                  <a16:creationId xmlns:a16="http://schemas.microsoft.com/office/drawing/2014/main" id="{467634F2-41DA-0748-9C1A-D08864A76A2F}"/>
                </a:ext>
              </a:extLst>
            </p:cNvPr>
            <p:cNvSpPr>
              <a:spLocks noChangeArrowheads="1"/>
            </p:cNvSpPr>
            <p:nvPr/>
          </p:nvSpPr>
          <p:spPr bwMode="auto">
            <a:xfrm>
              <a:off x="407" y="192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38" name="Text Box 54">
            <a:extLst>
              <a:ext uri="{FF2B5EF4-FFF2-40B4-BE49-F238E27FC236}">
                <a16:creationId xmlns:a16="http://schemas.microsoft.com/office/drawing/2014/main" id="{A9AEB3C4-6978-5E48-B717-A659B5C3B9DD}"/>
              </a:ext>
            </a:extLst>
          </p:cNvPr>
          <p:cNvSpPr txBox="1">
            <a:spLocks noChangeArrowheads="1"/>
          </p:cNvSpPr>
          <p:nvPr/>
        </p:nvSpPr>
        <p:spPr bwMode="auto">
          <a:xfrm>
            <a:off x="3617081" y="3006443"/>
            <a:ext cx="11461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application</a:t>
            </a:r>
          </a:p>
        </p:txBody>
      </p:sp>
      <p:sp>
        <p:nvSpPr>
          <p:cNvPr id="139" name="Line 56">
            <a:extLst>
              <a:ext uri="{FF2B5EF4-FFF2-40B4-BE49-F238E27FC236}">
                <a16:creationId xmlns:a16="http://schemas.microsoft.com/office/drawing/2014/main" id="{D326D2D6-0DA1-914C-9073-3ECFE526F8CC}"/>
              </a:ext>
            </a:extLst>
          </p:cNvPr>
          <p:cNvSpPr>
            <a:spLocks noChangeShapeType="1"/>
          </p:cNvSpPr>
          <p:nvPr/>
        </p:nvSpPr>
        <p:spPr bwMode="auto">
          <a:xfrm>
            <a:off x="3105339" y="4926015"/>
            <a:ext cx="226853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0" name="Text Box 57">
            <a:extLst>
              <a:ext uri="{FF2B5EF4-FFF2-40B4-BE49-F238E27FC236}">
                <a16:creationId xmlns:a16="http://schemas.microsoft.com/office/drawing/2014/main" id="{E4C0EAD6-0908-3C42-9A10-A6AAF94515B4}"/>
              </a:ext>
            </a:extLst>
          </p:cNvPr>
          <p:cNvSpPr txBox="1">
            <a:spLocks noChangeArrowheads="1"/>
          </p:cNvSpPr>
          <p:nvPr/>
        </p:nvSpPr>
        <p:spPr bwMode="auto">
          <a:xfrm>
            <a:off x="3623658" y="5021176"/>
            <a:ext cx="9080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network</a:t>
            </a:r>
          </a:p>
        </p:txBody>
      </p:sp>
      <p:sp>
        <p:nvSpPr>
          <p:cNvPr id="141" name="Rectangle 58">
            <a:extLst>
              <a:ext uri="{FF2B5EF4-FFF2-40B4-BE49-F238E27FC236}">
                <a16:creationId xmlns:a16="http://schemas.microsoft.com/office/drawing/2014/main" id="{1CB6C439-3E38-7043-B2E4-E0EA4F390BE5}"/>
              </a:ext>
            </a:extLst>
          </p:cNvPr>
          <p:cNvSpPr>
            <a:spLocks noChangeArrowheads="1"/>
          </p:cNvSpPr>
          <p:nvPr/>
        </p:nvSpPr>
        <p:spPr bwMode="auto">
          <a:xfrm>
            <a:off x="3070414" y="5348290"/>
            <a:ext cx="2335213" cy="1809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2" name="Line 59">
            <a:extLst>
              <a:ext uri="{FF2B5EF4-FFF2-40B4-BE49-F238E27FC236}">
                <a16:creationId xmlns:a16="http://schemas.microsoft.com/office/drawing/2014/main" id="{D8BBE84F-BCD3-BB4A-9FD3-757AFB3C13AA}"/>
              </a:ext>
            </a:extLst>
          </p:cNvPr>
          <p:cNvSpPr>
            <a:spLocks noChangeShapeType="1"/>
          </p:cNvSpPr>
          <p:nvPr/>
        </p:nvSpPr>
        <p:spPr bwMode="auto">
          <a:xfrm>
            <a:off x="3098989" y="5337178"/>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3" name="Line 60">
            <a:extLst>
              <a:ext uri="{FF2B5EF4-FFF2-40B4-BE49-F238E27FC236}">
                <a16:creationId xmlns:a16="http://schemas.microsoft.com/office/drawing/2014/main" id="{F862C10B-983A-F94D-A269-24CE747FC5AA}"/>
              </a:ext>
            </a:extLst>
          </p:cNvPr>
          <p:cNvSpPr>
            <a:spLocks noChangeShapeType="1"/>
          </p:cNvSpPr>
          <p:nvPr/>
        </p:nvSpPr>
        <p:spPr bwMode="auto">
          <a:xfrm>
            <a:off x="5362764" y="5308603"/>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4" name="Freeform 8">
            <a:extLst>
              <a:ext uri="{FF2B5EF4-FFF2-40B4-BE49-F238E27FC236}">
                <a16:creationId xmlns:a16="http://schemas.microsoft.com/office/drawing/2014/main" id="{DF364C08-2C0C-EE4E-8664-EDA4833FE296}"/>
              </a:ext>
            </a:extLst>
          </p:cNvPr>
          <p:cNvSpPr>
            <a:spLocks/>
          </p:cNvSpPr>
          <p:nvPr/>
        </p:nvSpPr>
        <p:spPr bwMode="auto">
          <a:xfrm flipH="1">
            <a:off x="2625914" y="2992440"/>
            <a:ext cx="468313" cy="249078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45" name="Rectangle 63">
            <a:extLst>
              <a:ext uri="{FF2B5EF4-FFF2-40B4-BE49-F238E27FC236}">
                <a16:creationId xmlns:a16="http://schemas.microsoft.com/office/drawing/2014/main" id="{0F4E1AF7-DE3A-2541-818F-C54CEC430AE0}"/>
              </a:ext>
            </a:extLst>
          </p:cNvPr>
          <p:cNvSpPr>
            <a:spLocks noChangeArrowheads="1"/>
          </p:cNvSpPr>
          <p:nvPr/>
        </p:nvSpPr>
        <p:spPr bwMode="auto">
          <a:xfrm>
            <a:off x="7440802" y="2941640"/>
            <a:ext cx="2279650" cy="2414588"/>
          </a:xfrm>
          <a:prstGeom prst="rect">
            <a:avLst/>
          </a:prstGeom>
          <a:solidFill>
            <a:srgbClr val="000099"/>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146" name="Rectangle 64">
            <a:extLst>
              <a:ext uri="{FF2B5EF4-FFF2-40B4-BE49-F238E27FC236}">
                <a16:creationId xmlns:a16="http://schemas.microsoft.com/office/drawing/2014/main" id="{5B961E58-331E-B748-A80F-3B7778F1C486}"/>
              </a:ext>
            </a:extLst>
          </p:cNvPr>
          <p:cNvSpPr>
            <a:spLocks noChangeArrowheads="1"/>
          </p:cNvSpPr>
          <p:nvPr/>
        </p:nvSpPr>
        <p:spPr bwMode="auto">
          <a:xfrm>
            <a:off x="7401114" y="2995615"/>
            <a:ext cx="2270125" cy="2471738"/>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7" name="Line 65">
            <a:extLst>
              <a:ext uri="{FF2B5EF4-FFF2-40B4-BE49-F238E27FC236}">
                <a16:creationId xmlns:a16="http://schemas.microsoft.com/office/drawing/2014/main" id="{83696C28-A57C-AC46-B97E-048E3D615664}"/>
              </a:ext>
            </a:extLst>
          </p:cNvPr>
          <p:cNvSpPr>
            <a:spLocks noChangeShapeType="1"/>
          </p:cNvSpPr>
          <p:nvPr/>
        </p:nvSpPr>
        <p:spPr bwMode="auto">
          <a:xfrm>
            <a:off x="7401114" y="3436940"/>
            <a:ext cx="2270125"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48" name="Text Box 66">
            <a:extLst>
              <a:ext uri="{FF2B5EF4-FFF2-40B4-BE49-F238E27FC236}">
                <a16:creationId xmlns:a16="http://schemas.microsoft.com/office/drawing/2014/main" id="{3C17C23B-2BF5-5B4E-BB33-288C1922406B}"/>
              </a:ext>
            </a:extLst>
          </p:cNvPr>
          <p:cNvSpPr txBox="1">
            <a:spLocks noChangeArrowheads="1"/>
          </p:cNvSpPr>
          <p:nvPr/>
        </p:nvSpPr>
        <p:spPr bwMode="auto">
          <a:xfrm>
            <a:off x="7415402" y="3549653"/>
            <a:ext cx="2335212" cy="1581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230188">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state: ESTAB</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Variables:</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seq # client-to-server</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server-to-client</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1" i="0" u="none" strike="noStrike" kern="0" cap="none" spc="0" normalizeH="0" baseline="0" noProof="0">
                <a:ln>
                  <a:noFill/>
                </a:ln>
                <a:solidFill>
                  <a:srgbClr val="000000"/>
                </a:solidFill>
                <a:effectLst/>
                <a:uLnTx/>
                <a:uFillTx/>
                <a:latin typeface="Courier New" charset="0"/>
                <a:ea typeface="ＭＳ Ｐゴシック" charset="0"/>
                <a:cs typeface="+mn-cs"/>
              </a:rPr>
              <a:t>rcvBuffer</a:t>
            </a: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size</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server,client </a:t>
            </a:r>
          </a:p>
          <a:p>
            <a:pPr marL="230188" marR="0" lvl="1" indent="0" algn="l" defTabSz="914400"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           </a:t>
            </a:r>
          </a:p>
        </p:txBody>
      </p:sp>
      <p:grpSp>
        <p:nvGrpSpPr>
          <p:cNvPr id="149" name="Group 67">
            <a:extLst>
              <a:ext uri="{FF2B5EF4-FFF2-40B4-BE49-F238E27FC236}">
                <a16:creationId xmlns:a16="http://schemas.microsoft.com/office/drawing/2014/main" id="{A3675259-9C7A-1740-AEED-A90AD2D0AE87}"/>
              </a:ext>
            </a:extLst>
          </p:cNvPr>
          <p:cNvGrpSpPr>
            <a:grpSpLocks/>
          </p:cNvGrpSpPr>
          <p:nvPr/>
        </p:nvGrpSpPr>
        <p:grpSpPr bwMode="auto">
          <a:xfrm>
            <a:off x="8308511" y="3351215"/>
            <a:ext cx="438150" cy="206375"/>
            <a:chOff x="344" y="1846"/>
            <a:chExt cx="336" cy="130"/>
          </a:xfrm>
        </p:grpSpPr>
        <p:sp>
          <p:nvSpPr>
            <p:cNvPr id="150" name="Rectangle 68">
              <a:extLst>
                <a:ext uri="{FF2B5EF4-FFF2-40B4-BE49-F238E27FC236}">
                  <a16:creationId xmlns:a16="http://schemas.microsoft.com/office/drawing/2014/main" id="{4B4BD261-01C7-494F-8D01-68B19AA4B9AC}"/>
                </a:ext>
              </a:extLst>
            </p:cNvPr>
            <p:cNvSpPr>
              <a:spLocks noChangeArrowheads="1"/>
            </p:cNvSpPr>
            <p:nvPr/>
          </p:nvSpPr>
          <p:spPr bwMode="auto">
            <a:xfrm>
              <a:off x="344" y="1846"/>
              <a:ext cx="336" cy="130"/>
            </a:xfrm>
            <a:prstGeom prst="rect">
              <a:avLst/>
            </a:prstGeom>
            <a:solidFill>
              <a:srgbClr val="FFFF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1" name="Rectangle 69">
              <a:extLst>
                <a:ext uri="{FF2B5EF4-FFF2-40B4-BE49-F238E27FC236}">
                  <a16:creationId xmlns:a16="http://schemas.microsoft.com/office/drawing/2014/main" id="{4E7628F3-86B5-E44C-8195-D9FF1BBA53D4}"/>
                </a:ext>
              </a:extLst>
            </p:cNvPr>
            <p:cNvSpPr>
              <a:spLocks noChangeArrowheads="1"/>
            </p:cNvSpPr>
            <p:nvPr/>
          </p:nvSpPr>
          <p:spPr bwMode="auto">
            <a:xfrm>
              <a:off x="454" y="1863"/>
              <a:ext cx="112" cy="99"/>
            </a:xfrm>
            <a:prstGeom prst="rect">
              <a:avLst/>
            </a:prstGeom>
            <a:solidFill>
              <a:srgbClr val="FFFFFF"/>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2" name="Rectangle 70">
              <a:extLst>
                <a:ext uri="{FF2B5EF4-FFF2-40B4-BE49-F238E27FC236}">
                  <a16:creationId xmlns:a16="http://schemas.microsoft.com/office/drawing/2014/main" id="{BE5565DB-C659-5048-B6BD-16420D5CE92C}"/>
                </a:ext>
              </a:extLst>
            </p:cNvPr>
            <p:cNvSpPr>
              <a:spLocks noChangeArrowheads="1"/>
            </p:cNvSpPr>
            <p:nvPr/>
          </p:nvSpPr>
          <p:spPr bwMode="auto">
            <a:xfrm>
              <a:off x="578" y="1921"/>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3" name="Rectangle 71">
              <a:extLst>
                <a:ext uri="{FF2B5EF4-FFF2-40B4-BE49-F238E27FC236}">
                  <a16:creationId xmlns:a16="http://schemas.microsoft.com/office/drawing/2014/main" id="{720A74F5-E1C3-FF45-B800-884CFBB24D0A}"/>
                </a:ext>
              </a:extLst>
            </p:cNvPr>
            <p:cNvSpPr>
              <a:spLocks noChangeArrowheads="1"/>
            </p:cNvSpPr>
            <p:nvPr/>
          </p:nvSpPr>
          <p:spPr bwMode="auto">
            <a:xfrm>
              <a:off x="407" y="1922"/>
              <a:ext cx="29" cy="35"/>
            </a:xfrm>
            <a:prstGeom prst="rect">
              <a:avLst/>
            </a:prstGeom>
            <a:solidFill>
              <a:srgbClr val="CC9900"/>
            </a:solidFill>
            <a:ln w="9525">
              <a:solidFill>
                <a:srgbClr val="CC99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54" name="Text Box 72">
            <a:extLst>
              <a:ext uri="{FF2B5EF4-FFF2-40B4-BE49-F238E27FC236}">
                <a16:creationId xmlns:a16="http://schemas.microsoft.com/office/drawing/2014/main" id="{48C5FBCA-1883-5B46-BC6B-BD218B24C18D}"/>
              </a:ext>
            </a:extLst>
          </p:cNvPr>
          <p:cNvSpPr txBox="1">
            <a:spLocks noChangeArrowheads="1"/>
          </p:cNvSpPr>
          <p:nvPr/>
        </p:nvSpPr>
        <p:spPr bwMode="auto">
          <a:xfrm>
            <a:off x="7943246" y="3024051"/>
            <a:ext cx="114617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application</a:t>
            </a:r>
          </a:p>
        </p:txBody>
      </p:sp>
      <p:sp>
        <p:nvSpPr>
          <p:cNvPr id="155" name="Line 73">
            <a:extLst>
              <a:ext uri="{FF2B5EF4-FFF2-40B4-BE49-F238E27FC236}">
                <a16:creationId xmlns:a16="http://schemas.microsoft.com/office/drawing/2014/main" id="{C7D010E1-FDC8-B843-B502-33120A86EB14}"/>
              </a:ext>
            </a:extLst>
          </p:cNvPr>
          <p:cNvSpPr>
            <a:spLocks noChangeShapeType="1"/>
          </p:cNvSpPr>
          <p:nvPr/>
        </p:nvSpPr>
        <p:spPr bwMode="auto">
          <a:xfrm>
            <a:off x="7407464" y="4932365"/>
            <a:ext cx="2268538" cy="0"/>
          </a:xfrm>
          <a:prstGeom prst="line">
            <a:avLst/>
          </a:prstGeom>
          <a:noFill/>
          <a:ln w="9525">
            <a:solidFill>
              <a:srgbClr val="000000"/>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6" name="Text Box 74">
            <a:extLst>
              <a:ext uri="{FF2B5EF4-FFF2-40B4-BE49-F238E27FC236}">
                <a16:creationId xmlns:a16="http://schemas.microsoft.com/office/drawing/2014/main" id="{46053DCC-44E5-2C43-B37B-8DA921C733B2}"/>
              </a:ext>
            </a:extLst>
          </p:cNvPr>
          <p:cNvSpPr txBox="1">
            <a:spLocks noChangeArrowheads="1"/>
          </p:cNvSpPr>
          <p:nvPr/>
        </p:nvSpPr>
        <p:spPr bwMode="auto">
          <a:xfrm>
            <a:off x="8070953" y="5013813"/>
            <a:ext cx="908050"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network</a:t>
            </a:r>
          </a:p>
        </p:txBody>
      </p:sp>
      <p:sp>
        <p:nvSpPr>
          <p:cNvPr id="157" name="Rectangle 75">
            <a:extLst>
              <a:ext uri="{FF2B5EF4-FFF2-40B4-BE49-F238E27FC236}">
                <a16:creationId xmlns:a16="http://schemas.microsoft.com/office/drawing/2014/main" id="{2794759F-1BDF-124F-8990-F97B9E3FFDCA}"/>
              </a:ext>
            </a:extLst>
          </p:cNvPr>
          <p:cNvSpPr>
            <a:spLocks noChangeArrowheads="1"/>
          </p:cNvSpPr>
          <p:nvPr/>
        </p:nvSpPr>
        <p:spPr bwMode="auto">
          <a:xfrm>
            <a:off x="7372539" y="5354640"/>
            <a:ext cx="2335213" cy="1809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8" name="Line 76">
            <a:extLst>
              <a:ext uri="{FF2B5EF4-FFF2-40B4-BE49-F238E27FC236}">
                <a16:creationId xmlns:a16="http://schemas.microsoft.com/office/drawing/2014/main" id="{AA62258B-6959-8646-9E2E-9B0097512BD1}"/>
              </a:ext>
            </a:extLst>
          </p:cNvPr>
          <p:cNvSpPr>
            <a:spLocks noChangeShapeType="1"/>
          </p:cNvSpPr>
          <p:nvPr/>
        </p:nvSpPr>
        <p:spPr bwMode="auto">
          <a:xfrm>
            <a:off x="7401114" y="5343528"/>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59" name="Line 77">
            <a:extLst>
              <a:ext uri="{FF2B5EF4-FFF2-40B4-BE49-F238E27FC236}">
                <a16:creationId xmlns:a16="http://schemas.microsoft.com/office/drawing/2014/main" id="{B39909BE-5B6C-6F46-8749-CE29AEAB2CB2}"/>
              </a:ext>
            </a:extLst>
          </p:cNvPr>
          <p:cNvSpPr>
            <a:spLocks noChangeShapeType="1"/>
          </p:cNvSpPr>
          <p:nvPr/>
        </p:nvSpPr>
        <p:spPr bwMode="auto">
          <a:xfrm>
            <a:off x="9664889" y="5314953"/>
            <a:ext cx="0" cy="236537"/>
          </a:xfrm>
          <a:prstGeom prst="line">
            <a:avLst/>
          </a:prstGeom>
          <a:noFill/>
          <a:ln w="9525">
            <a:solidFill>
              <a:srgbClr val="00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0" name="Freeform 78">
            <a:extLst>
              <a:ext uri="{FF2B5EF4-FFF2-40B4-BE49-F238E27FC236}">
                <a16:creationId xmlns:a16="http://schemas.microsoft.com/office/drawing/2014/main" id="{830D21F8-79F0-0E4D-A9EF-3C8300C80D17}"/>
              </a:ext>
            </a:extLst>
          </p:cNvPr>
          <p:cNvSpPr>
            <a:spLocks/>
          </p:cNvSpPr>
          <p:nvPr/>
        </p:nvSpPr>
        <p:spPr bwMode="auto">
          <a:xfrm>
            <a:off x="9682352" y="2932115"/>
            <a:ext cx="468312" cy="2490788"/>
          </a:xfrm>
          <a:custGeom>
            <a:avLst/>
            <a:gdLst>
              <a:gd name="T0" fmla="*/ 2147483647 w 366"/>
              <a:gd name="T1" fmla="*/ 2147483647 h 1284"/>
              <a:gd name="T2" fmla="*/ 2147483647 w 366"/>
              <a:gd name="T3" fmla="*/ 0 h 1284"/>
              <a:gd name="T4" fmla="*/ 0 w 366"/>
              <a:gd name="T5" fmla="*/ 2147483647 h 1284"/>
              <a:gd name="T6" fmla="*/ 2147483647 w 366"/>
              <a:gd name="T7" fmla="*/ 2147483647 h 1284"/>
              <a:gd name="T8" fmla="*/ 2147483647 w 366"/>
              <a:gd name="T9" fmla="*/ 2147483647 h 12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6" h="1284">
                <a:moveTo>
                  <a:pt x="366" y="1278"/>
                </a:moveTo>
                <a:lnTo>
                  <a:pt x="12" y="0"/>
                </a:lnTo>
                <a:lnTo>
                  <a:pt x="0" y="1224"/>
                </a:lnTo>
                <a:lnTo>
                  <a:pt x="186" y="1284"/>
                </a:lnTo>
                <a:lnTo>
                  <a:pt x="366" y="1278"/>
                </a:lnTo>
                <a:close/>
              </a:path>
            </a:pathLst>
          </a:custGeom>
          <a:gradFill rotWithShape="1">
            <a:gsLst>
              <a:gs pos="0">
                <a:srgbClr val="B2B2B2"/>
              </a:gs>
              <a:gs pos="100000">
                <a:srgbClr val="FFFFFF"/>
              </a:gs>
            </a:gsLst>
            <a:lin ang="0" scaled="1"/>
          </a:gradFill>
          <a:ln w="9525">
            <a:solidFill>
              <a:srgbClr val="DDDDD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1" name="Text Box 83">
            <a:extLst>
              <a:ext uri="{FF2B5EF4-FFF2-40B4-BE49-F238E27FC236}">
                <a16:creationId xmlns:a16="http://schemas.microsoft.com/office/drawing/2014/main" id="{E97571FE-EF31-0544-985B-906D8CF8F351}"/>
              </a:ext>
            </a:extLst>
          </p:cNvPr>
          <p:cNvSpPr txBox="1">
            <a:spLocks noChangeArrowheads="1"/>
          </p:cNvSpPr>
          <p:nvPr/>
        </p:nvSpPr>
        <p:spPr bwMode="auto">
          <a:xfrm>
            <a:off x="996046" y="5759648"/>
            <a:ext cx="5633357"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clientSocket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p>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newSocket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hostname","port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number");</a:t>
            </a:r>
          </a:p>
        </p:txBody>
      </p:sp>
      <p:sp>
        <p:nvSpPr>
          <p:cNvPr id="162" name="Text Box 85">
            <a:extLst>
              <a:ext uri="{FF2B5EF4-FFF2-40B4-BE49-F238E27FC236}">
                <a16:creationId xmlns:a16="http://schemas.microsoft.com/office/drawing/2014/main" id="{C80EBC7F-DBC0-BD40-9507-82100813B9B7}"/>
              </a:ext>
            </a:extLst>
          </p:cNvPr>
          <p:cNvSpPr txBox="1">
            <a:spLocks noChangeArrowheads="1"/>
          </p:cNvSpPr>
          <p:nvPr/>
        </p:nvSpPr>
        <p:spPr bwMode="auto">
          <a:xfrm>
            <a:off x="7021795" y="5773144"/>
            <a:ext cx="4159599"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31775" indent="-231775">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231775" marR="0" lvl="0" indent="-231775"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Socket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connectionSocket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 = </a:t>
            </a:r>
            <a:r>
              <a:rPr kumimoji="0" lang="en-US" sz="1800" b="1" i="0" u="none" strike="noStrike" kern="1200" cap="none" spc="0" normalizeH="0" baseline="0" noProof="0" dirty="0" err="1">
                <a:ln>
                  <a:noFill/>
                </a:ln>
                <a:solidFill>
                  <a:srgbClr val="000000"/>
                </a:solidFill>
                <a:effectLst/>
                <a:uLnTx/>
                <a:uFillTx/>
                <a:latin typeface="Courier New" charset="0"/>
                <a:ea typeface="ＭＳ Ｐゴシック" charset="0"/>
                <a:cs typeface="+mn-cs"/>
              </a:rPr>
              <a:t>welcomeSocket.accept</a:t>
            </a:r>
            <a:r>
              <a:rPr kumimoji="0" lang="en-US" sz="1800" b="1" i="0" u="none" strike="noStrike" kern="1200" cap="none" spc="0" normalizeH="0" baseline="0" noProof="0" dirty="0">
                <a:ln>
                  <a:noFill/>
                </a:ln>
                <a:solidFill>
                  <a:srgbClr val="000000"/>
                </a:solidFill>
                <a:effectLst/>
                <a:uLnTx/>
                <a:uFillTx/>
                <a:latin typeface="Courier New" charset="0"/>
                <a:ea typeface="ＭＳ Ｐゴシック" charset="0"/>
                <a:cs typeface="+mn-cs"/>
              </a:rPr>
              <a:t>();</a:t>
            </a:r>
          </a:p>
        </p:txBody>
      </p:sp>
      <p:grpSp>
        <p:nvGrpSpPr>
          <p:cNvPr id="163" name="Group 89">
            <a:extLst>
              <a:ext uri="{FF2B5EF4-FFF2-40B4-BE49-F238E27FC236}">
                <a16:creationId xmlns:a16="http://schemas.microsoft.com/office/drawing/2014/main" id="{DB71F8E2-0EB4-2A4E-B4C5-3DC2955DEDE8}"/>
              </a:ext>
            </a:extLst>
          </p:cNvPr>
          <p:cNvGrpSpPr>
            <a:grpSpLocks/>
          </p:cNvGrpSpPr>
          <p:nvPr/>
        </p:nvGrpSpPr>
        <p:grpSpPr bwMode="auto">
          <a:xfrm>
            <a:off x="2149664" y="5024440"/>
            <a:ext cx="698500" cy="612775"/>
            <a:chOff x="-44" y="1473"/>
            <a:chExt cx="981" cy="1105"/>
          </a:xfrm>
        </p:grpSpPr>
        <p:pic>
          <p:nvPicPr>
            <p:cNvPr id="164" name="Picture 90" descr="desktop_computer_stylized_medium">
              <a:extLst>
                <a:ext uri="{FF2B5EF4-FFF2-40B4-BE49-F238E27FC236}">
                  <a16:creationId xmlns:a16="http://schemas.microsoft.com/office/drawing/2014/main" id="{C631DB34-DA41-694E-BA26-57FDF68E68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5" name="Freeform 91">
              <a:extLst>
                <a:ext uri="{FF2B5EF4-FFF2-40B4-BE49-F238E27FC236}">
                  <a16:creationId xmlns:a16="http://schemas.microsoft.com/office/drawing/2014/main" id="{BEF55614-0BD4-8249-9822-CEE59DA9A93D}"/>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166" name="Group 92">
            <a:extLst>
              <a:ext uri="{FF2B5EF4-FFF2-40B4-BE49-F238E27FC236}">
                <a16:creationId xmlns:a16="http://schemas.microsoft.com/office/drawing/2014/main" id="{F06A1B16-A85F-394E-802F-0E5CD7D943D6}"/>
              </a:ext>
            </a:extLst>
          </p:cNvPr>
          <p:cNvGrpSpPr>
            <a:grpSpLocks/>
          </p:cNvGrpSpPr>
          <p:nvPr/>
        </p:nvGrpSpPr>
        <p:grpSpPr bwMode="auto">
          <a:xfrm>
            <a:off x="9964927" y="4922840"/>
            <a:ext cx="415925" cy="627063"/>
            <a:chOff x="4140" y="429"/>
            <a:chExt cx="1425" cy="2396"/>
          </a:xfrm>
        </p:grpSpPr>
        <p:sp>
          <p:nvSpPr>
            <p:cNvPr id="167" name="Freeform 93">
              <a:extLst>
                <a:ext uri="{FF2B5EF4-FFF2-40B4-BE49-F238E27FC236}">
                  <a16:creationId xmlns:a16="http://schemas.microsoft.com/office/drawing/2014/main" id="{0B18D7B8-4C19-6A48-9356-0BDC63F4B19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68" name="Rectangle 94">
              <a:extLst>
                <a:ext uri="{FF2B5EF4-FFF2-40B4-BE49-F238E27FC236}">
                  <a16:creationId xmlns:a16="http://schemas.microsoft.com/office/drawing/2014/main" id="{83F51854-758D-F348-B0AE-4C8BBF01B327}"/>
                </a:ext>
              </a:extLst>
            </p:cNvPr>
            <p:cNvSpPr>
              <a:spLocks noChangeArrowheads="1"/>
            </p:cNvSpPr>
            <p:nvPr/>
          </p:nvSpPr>
          <p:spPr bwMode="auto">
            <a:xfrm>
              <a:off x="4205" y="429"/>
              <a:ext cx="1050" cy="2287"/>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69" name="Freeform 95">
              <a:extLst>
                <a:ext uri="{FF2B5EF4-FFF2-40B4-BE49-F238E27FC236}">
                  <a16:creationId xmlns:a16="http://schemas.microsoft.com/office/drawing/2014/main" id="{BCB6E605-7A9B-CA4D-855C-288812DAAB0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0" name="Freeform 96">
              <a:extLst>
                <a:ext uri="{FF2B5EF4-FFF2-40B4-BE49-F238E27FC236}">
                  <a16:creationId xmlns:a16="http://schemas.microsoft.com/office/drawing/2014/main" id="{010D7A25-5C86-B443-B0F4-6A6735092E34}"/>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71" name="Rectangle 97">
              <a:extLst>
                <a:ext uri="{FF2B5EF4-FFF2-40B4-BE49-F238E27FC236}">
                  <a16:creationId xmlns:a16="http://schemas.microsoft.com/office/drawing/2014/main" id="{6B6FDD4A-AD55-9345-AF53-BC625746DD19}"/>
                </a:ext>
              </a:extLst>
            </p:cNvPr>
            <p:cNvSpPr>
              <a:spLocks noChangeArrowheads="1"/>
            </p:cNvSpPr>
            <p:nvPr/>
          </p:nvSpPr>
          <p:spPr bwMode="auto">
            <a:xfrm>
              <a:off x="4211" y="696"/>
              <a:ext cx="598" cy="4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2" name="Group 98">
              <a:extLst>
                <a:ext uri="{FF2B5EF4-FFF2-40B4-BE49-F238E27FC236}">
                  <a16:creationId xmlns:a16="http://schemas.microsoft.com/office/drawing/2014/main" id="{A97FBBEC-0302-FA4C-A3B9-B0FD424712B4}"/>
                </a:ext>
              </a:extLst>
            </p:cNvPr>
            <p:cNvGrpSpPr>
              <a:grpSpLocks/>
            </p:cNvGrpSpPr>
            <p:nvPr/>
          </p:nvGrpSpPr>
          <p:grpSpPr bwMode="auto">
            <a:xfrm>
              <a:off x="4749" y="668"/>
              <a:ext cx="581" cy="145"/>
              <a:chOff x="614" y="2568"/>
              <a:chExt cx="725" cy="139"/>
            </a:xfrm>
          </p:grpSpPr>
          <p:sp>
            <p:nvSpPr>
              <p:cNvPr id="197" name="AutoShape 99">
                <a:extLst>
                  <a:ext uri="{FF2B5EF4-FFF2-40B4-BE49-F238E27FC236}">
                    <a16:creationId xmlns:a16="http://schemas.microsoft.com/office/drawing/2014/main" id="{C21CB491-D46B-EE41-AA0F-DE79A218D55A}"/>
                  </a:ext>
                </a:extLst>
              </p:cNvPr>
              <p:cNvSpPr>
                <a:spLocks noChangeArrowheads="1"/>
              </p:cNvSpPr>
              <p:nvPr/>
            </p:nvSpPr>
            <p:spPr bwMode="auto">
              <a:xfrm>
                <a:off x="614" y="2566"/>
                <a:ext cx="726"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8" name="AutoShape 100">
                <a:extLst>
                  <a:ext uri="{FF2B5EF4-FFF2-40B4-BE49-F238E27FC236}">
                    <a16:creationId xmlns:a16="http://schemas.microsoft.com/office/drawing/2014/main" id="{1FC5D9EE-EAE0-7E4E-B85F-6FC8DE4DEE26}"/>
                  </a:ext>
                </a:extLst>
              </p:cNvPr>
              <p:cNvSpPr>
                <a:spLocks noChangeArrowheads="1"/>
              </p:cNvSpPr>
              <p:nvPr/>
            </p:nvSpPr>
            <p:spPr bwMode="auto">
              <a:xfrm>
                <a:off x="628" y="2583"/>
                <a:ext cx="692" cy="105"/>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3" name="Rectangle 101">
              <a:extLst>
                <a:ext uri="{FF2B5EF4-FFF2-40B4-BE49-F238E27FC236}">
                  <a16:creationId xmlns:a16="http://schemas.microsoft.com/office/drawing/2014/main" id="{8F3C4297-FFD3-D843-98B6-43C61A7317BF}"/>
                </a:ext>
              </a:extLst>
            </p:cNvPr>
            <p:cNvSpPr>
              <a:spLocks noChangeArrowheads="1"/>
            </p:cNvSpPr>
            <p:nvPr/>
          </p:nvSpPr>
          <p:spPr bwMode="auto">
            <a:xfrm>
              <a:off x="4222" y="1017"/>
              <a:ext cx="598"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4" name="Group 102">
              <a:extLst>
                <a:ext uri="{FF2B5EF4-FFF2-40B4-BE49-F238E27FC236}">
                  <a16:creationId xmlns:a16="http://schemas.microsoft.com/office/drawing/2014/main" id="{21DC2796-CCBB-6A4F-838F-49A2C67C0E64}"/>
                </a:ext>
              </a:extLst>
            </p:cNvPr>
            <p:cNvGrpSpPr>
              <a:grpSpLocks/>
            </p:cNvGrpSpPr>
            <p:nvPr/>
          </p:nvGrpSpPr>
          <p:grpSpPr bwMode="auto">
            <a:xfrm>
              <a:off x="4747" y="994"/>
              <a:ext cx="581" cy="134"/>
              <a:chOff x="614" y="2568"/>
              <a:chExt cx="725" cy="139"/>
            </a:xfrm>
          </p:grpSpPr>
          <p:sp>
            <p:nvSpPr>
              <p:cNvPr id="195" name="AutoShape 103">
                <a:extLst>
                  <a:ext uri="{FF2B5EF4-FFF2-40B4-BE49-F238E27FC236}">
                    <a16:creationId xmlns:a16="http://schemas.microsoft.com/office/drawing/2014/main" id="{969D7B41-0DC1-4440-AFDE-248D9CDB66EB}"/>
                  </a:ext>
                </a:extLst>
              </p:cNvPr>
              <p:cNvSpPr>
                <a:spLocks noChangeArrowheads="1"/>
              </p:cNvSpPr>
              <p:nvPr/>
            </p:nvSpPr>
            <p:spPr bwMode="auto">
              <a:xfrm>
                <a:off x="617" y="2567"/>
                <a:ext cx="719" cy="138"/>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6" name="AutoShape 104">
                <a:extLst>
                  <a:ext uri="{FF2B5EF4-FFF2-40B4-BE49-F238E27FC236}">
                    <a16:creationId xmlns:a16="http://schemas.microsoft.com/office/drawing/2014/main" id="{B3EC6575-CF4C-6246-8181-ED39D289D214}"/>
                  </a:ext>
                </a:extLst>
              </p:cNvPr>
              <p:cNvSpPr>
                <a:spLocks noChangeArrowheads="1"/>
              </p:cNvSpPr>
              <p:nvPr/>
            </p:nvSpPr>
            <p:spPr bwMode="auto">
              <a:xfrm>
                <a:off x="630" y="2586"/>
                <a:ext cx="679"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5" name="Rectangle 105">
              <a:extLst>
                <a:ext uri="{FF2B5EF4-FFF2-40B4-BE49-F238E27FC236}">
                  <a16:creationId xmlns:a16="http://schemas.microsoft.com/office/drawing/2014/main" id="{E4C8EF29-9693-8843-BE99-DFF7EF55F859}"/>
                </a:ext>
              </a:extLst>
            </p:cNvPr>
            <p:cNvSpPr>
              <a:spLocks noChangeArrowheads="1"/>
            </p:cNvSpPr>
            <p:nvPr/>
          </p:nvSpPr>
          <p:spPr bwMode="auto">
            <a:xfrm>
              <a:off x="4216" y="1357"/>
              <a:ext cx="598"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76" name="Rectangle 106">
              <a:extLst>
                <a:ext uri="{FF2B5EF4-FFF2-40B4-BE49-F238E27FC236}">
                  <a16:creationId xmlns:a16="http://schemas.microsoft.com/office/drawing/2014/main" id="{444A4DA4-95C5-7247-8CDB-5D7AF6D3A816}"/>
                </a:ext>
              </a:extLst>
            </p:cNvPr>
            <p:cNvSpPr>
              <a:spLocks noChangeArrowheads="1"/>
            </p:cNvSpPr>
            <p:nvPr/>
          </p:nvSpPr>
          <p:spPr bwMode="auto">
            <a:xfrm>
              <a:off x="4227" y="1654"/>
              <a:ext cx="598" cy="49"/>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177" name="Group 107">
              <a:extLst>
                <a:ext uri="{FF2B5EF4-FFF2-40B4-BE49-F238E27FC236}">
                  <a16:creationId xmlns:a16="http://schemas.microsoft.com/office/drawing/2014/main" id="{E95F09FB-35B3-984D-8B07-8ED352E49862}"/>
                </a:ext>
              </a:extLst>
            </p:cNvPr>
            <p:cNvGrpSpPr>
              <a:grpSpLocks/>
            </p:cNvGrpSpPr>
            <p:nvPr/>
          </p:nvGrpSpPr>
          <p:grpSpPr bwMode="auto">
            <a:xfrm>
              <a:off x="4735" y="1627"/>
              <a:ext cx="582" cy="151"/>
              <a:chOff x="614" y="2568"/>
              <a:chExt cx="725" cy="139"/>
            </a:xfrm>
          </p:grpSpPr>
          <p:sp>
            <p:nvSpPr>
              <p:cNvPr id="193" name="AutoShape 108">
                <a:extLst>
                  <a:ext uri="{FF2B5EF4-FFF2-40B4-BE49-F238E27FC236}">
                    <a16:creationId xmlns:a16="http://schemas.microsoft.com/office/drawing/2014/main" id="{0D8F2BD6-B00B-A145-9FAD-DEBB9A14C761}"/>
                  </a:ext>
                </a:extLst>
              </p:cNvPr>
              <p:cNvSpPr>
                <a:spLocks noChangeArrowheads="1"/>
              </p:cNvSpPr>
              <p:nvPr/>
            </p:nvSpPr>
            <p:spPr bwMode="auto">
              <a:xfrm>
                <a:off x="611" y="2576"/>
                <a:ext cx="725" cy="123"/>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4" name="AutoShape 109">
                <a:extLst>
                  <a:ext uri="{FF2B5EF4-FFF2-40B4-BE49-F238E27FC236}">
                    <a16:creationId xmlns:a16="http://schemas.microsoft.com/office/drawing/2014/main" id="{FBEB72B8-9464-2649-9EA1-03257A809BD1}"/>
                  </a:ext>
                </a:extLst>
              </p:cNvPr>
              <p:cNvSpPr>
                <a:spLocks noChangeArrowheads="1"/>
              </p:cNvSpPr>
              <p:nvPr/>
            </p:nvSpPr>
            <p:spPr bwMode="auto">
              <a:xfrm>
                <a:off x="625" y="2588"/>
                <a:ext cx="691" cy="10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78" name="Freeform 110">
              <a:extLst>
                <a:ext uri="{FF2B5EF4-FFF2-40B4-BE49-F238E27FC236}">
                  <a16:creationId xmlns:a16="http://schemas.microsoft.com/office/drawing/2014/main" id="{69825DF1-2B01-DB4D-AD1A-63C84CD16387}"/>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179" name="Group 111">
              <a:extLst>
                <a:ext uri="{FF2B5EF4-FFF2-40B4-BE49-F238E27FC236}">
                  <a16:creationId xmlns:a16="http://schemas.microsoft.com/office/drawing/2014/main" id="{77E8896E-C175-9440-8F1C-C0DAB898AF9D}"/>
                </a:ext>
              </a:extLst>
            </p:cNvPr>
            <p:cNvGrpSpPr>
              <a:grpSpLocks/>
            </p:cNvGrpSpPr>
            <p:nvPr/>
          </p:nvGrpSpPr>
          <p:grpSpPr bwMode="auto">
            <a:xfrm>
              <a:off x="4739" y="1327"/>
              <a:ext cx="582" cy="139"/>
              <a:chOff x="614" y="2568"/>
              <a:chExt cx="725" cy="139"/>
            </a:xfrm>
          </p:grpSpPr>
          <p:sp>
            <p:nvSpPr>
              <p:cNvPr id="191" name="AutoShape 112">
                <a:extLst>
                  <a:ext uri="{FF2B5EF4-FFF2-40B4-BE49-F238E27FC236}">
                    <a16:creationId xmlns:a16="http://schemas.microsoft.com/office/drawing/2014/main" id="{207BBBCB-E17B-0743-A1A2-C4D7DD812519}"/>
                  </a:ext>
                </a:extLst>
              </p:cNvPr>
              <p:cNvSpPr>
                <a:spLocks noChangeArrowheads="1"/>
              </p:cNvSpPr>
              <p:nvPr/>
            </p:nvSpPr>
            <p:spPr bwMode="auto">
              <a:xfrm>
                <a:off x="613" y="2568"/>
                <a:ext cx="725" cy="140"/>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2" name="AutoShape 113">
                <a:extLst>
                  <a:ext uri="{FF2B5EF4-FFF2-40B4-BE49-F238E27FC236}">
                    <a16:creationId xmlns:a16="http://schemas.microsoft.com/office/drawing/2014/main" id="{28DD6B35-219B-6B45-BF21-71B299ABB40C}"/>
                  </a:ext>
                </a:extLst>
              </p:cNvPr>
              <p:cNvSpPr>
                <a:spLocks noChangeArrowheads="1"/>
              </p:cNvSpPr>
              <p:nvPr/>
            </p:nvSpPr>
            <p:spPr bwMode="auto">
              <a:xfrm>
                <a:off x="627" y="2586"/>
                <a:ext cx="691" cy="103"/>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180" name="Rectangle 114">
              <a:extLst>
                <a:ext uri="{FF2B5EF4-FFF2-40B4-BE49-F238E27FC236}">
                  <a16:creationId xmlns:a16="http://schemas.microsoft.com/office/drawing/2014/main" id="{CD269004-8DB5-4549-A4AF-499B61683FB8}"/>
                </a:ext>
              </a:extLst>
            </p:cNvPr>
            <p:cNvSpPr>
              <a:spLocks noChangeArrowheads="1"/>
            </p:cNvSpPr>
            <p:nvPr/>
          </p:nvSpPr>
          <p:spPr bwMode="auto">
            <a:xfrm>
              <a:off x="5250" y="429"/>
              <a:ext cx="71" cy="2287"/>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1" name="Freeform 115">
              <a:extLst>
                <a:ext uri="{FF2B5EF4-FFF2-40B4-BE49-F238E27FC236}">
                  <a16:creationId xmlns:a16="http://schemas.microsoft.com/office/drawing/2014/main" id="{8AAFEB73-B442-224B-96A6-63129BA97E10}"/>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2" name="Freeform 116">
              <a:extLst>
                <a:ext uri="{FF2B5EF4-FFF2-40B4-BE49-F238E27FC236}">
                  <a16:creationId xmlns:a16="http://schemas.microsoft.com/office/drawing/2014/main" id="{E0880A41-79A8-9248-8678-A4C1ACE4B8B3}"/>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3" name="Oval 117">
              <a:extLst>
                <a:ext uri="{FF2B5EF4-FFF2-40B4-BE49-F238E27FC236}">
                  <a16:creationId xmlns:a16="http://schemas.microsoft.com/office/drawing/2014/main" id="{11D25FBB-2A67-A949-8638-6A82B88E1AEE}"/>
                </a:ext>
              </a:extLst>
            </p:cNvPr>
            <p:cNvSpPr>
              <a:spLocks noChangeArrowheads="1"/>
            </p:cNvSpPr>
            <p:nvPr/>
          </p:nvSpPr>
          <p:spPr bwMode="auto">
            <a:xfrm>
              <a:off x="5516" y="2613"/>
              <a:ext cx="49" cy="97"/>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4" name="Freeform 118">
              <a:extLst>
                <a:ext uri="{FF2B5EF4-FFF2-40B4-BE49-F238E27FC236}">
                  <a16:creationId xmlns:a16="http://schemas.microsoft.com/office/drawing/2014/main" id="{9FEB11C7-9DF6-A746-9A7F-CE68217C13B7}"/>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185" name="AutoShape 119">
              <a:extLst>
                <a:ext uri="{FF2B5EF4-FFF2-40B4-BE49-F238E27FC236}">
                  <a16:creationId xmlns:a16="http://schemas.microsoft.com/office/drawing/2014/main" id="{D279A648-2B84-1346-BF0F-DB65CFB075C7}"/>
                </a:ext>
              </a:extLst>
            </p:cNvPr>
            <p:cNvSpPr>
              <a:spLocks noChangeArrowheads="1"/>
            </p:cNvSpPr>
            <p:nvPr/>
          </p:nvSpPr>
          <p:spPr bwMode="auto">
            <a:xfrm>
              <a:off x="4140" y="2679"/>
              <a:ext cx="1197" cy="146"/>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6" name="AutoShape 120">
              <a:extLst>
                <a:ext uri="{FF2B5EF4-FFF2-40B4-BE49-F238E27FC236}">
                  <a16:creationId xmlns:a16="http://schemas.microsoft.com/office/drawing/2014/main" id="{0EDBF10F-D10C-CA46-A0A9-1ACE621AD066}"/>
                </a:ext>
              </a:extLst>
            </p:cNvPr>
            <p:cNvSpPr>
              <a:spLocks noChangeArrowheads="1"/>
            </p:cNvSpPr>
            <p:nvPr/>
          </p:nvSpPr>
          <p:spPr bwMode="auto">
            <a:xfrm>
              <a:off x="4205" y="2710"/>
              <a:ext cx="1071" cy="85"/>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7" name="Oval 121">
              <a:extLst>
                <a:ext uri="{FF2B5EF4-FFF2-40B4-BE49-F238E27FC236}">
                  <a16:creationId xmlns:a16="http://schemas.microsoft.com/office/drawing/2014/main" id="{E4E41E31-C9C4-AF4E-A419-E8421CCEF424}"/>
                </a:ext>
              </a:extLst>
            </p:cNvPr>
            <p:cNvSpPr>
              <a:spLocks noChangeArrowheads="1"/>
            </p:cNvSpPr>
            <p:nvPr/>
          </p:nvSpPr>
          <p:spPr bwMode="auto">
            <a:xfrm>
              <a:off x="4309" y="2382"/>
              <a:ext cx="158" cy="146"/>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88" name="Oval 122">
              <a:extLst>
                <a:ext uri="{FF2B5EF4-FFF2-40B4-BE49-F238E27FC236}">
                  <a16:creationId xmlns:a16="http://schemas.microsoft.com/office/drawing/2014/main" id="{2C59CE5F-437A-C441-8354-6530041056CC}"/>
                </a:ext>
              </a:extLst>
            </p:cNvPr>
            <p:cNvSpPr>
              <a:spLocks noChangeArrowheads="1"/>
            </p:cNvSpPr>
            <p:nvPr/>
          </p:nvSpPr>
          <p:spPr bwMode="auto">
            <a:xfrm>
              <a:off x="4488" y="2382"/>
              <a:ext cx="158" cy="146"/>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189" name="Oval 123">
              <a:extLst>
                <a:ext uri="{FF2B5EF4-FFF2-40B4-BE49-F238E27FC236}">
                  <a16:creationId xmlns:a16="http://schemas.microsoft.com/office/drawing/2014/main" id="{E077C775-39FA-824B-8701-FA02EBEDC5FF}"/>
                </a:ext>
              </a:extLst>
            </p:cNvPr>
            <p:cNvSpPr>
              <a:spLocks noChangeArrowheads="1"/>
            </p:cNvSpPr>
            <p:nvPr/>
          </p:nvSpPr>
          <p:spPr bwMode="auto">
            <a:xfrm>
              <a:off x="4662" y="2382"/>
              <a:ext cx="158" cy="140"/>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190" name="Rectangle 124">
              <a:extLst>
                <a:ext uri="{FF2B5EF4-FFF2-40B4-BE49-F238E27FC236}">
                  <a16:creationId xmlns:a16="http://schemas.microsoft.com/office/drawing/2014/main" id="{858DFD8B-E1AF-0646-911F-639730691009}"/>
                </a:ext>
              </a:extLst>
            </p:cNvPr>
            <p:cNvSpPr>
              <a:spLocks noChangeArrowheads="1"/>
            </p:cNvSpPr>
            <p:nvPr/>
          </p:nvSpPr>
          <p:spPr bwMode="auto">
            <a:xfrm>
              <a:off x="5065" y="1836"/>
              <a:ext cx="82" cy="758"/>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4" name="Slide Number Placeholder 2">
            <a:extLst>
              <a:ext uri="{FF2B5EF4-FFF2-40B4-BE49-F238E27FC236}">
                <a16:creationId xmlns:a16="http://schemas.microsoft.com/office/drawing/2014/main" id="{2804BB5E-F6B2-BA48-BFC5-59C8B165BD2D}"/>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94</a:t>
            </a:fld>
            <a:endParaRPr lang="en-US" dirty="0"/>
          </a:p>
        </p:txBody>
      </p:sp>
    </p:spTree>
    <p:extLst>
      <p:ext uri="{BB962C8B-B14F-4D97-AF65-F5344CB8AC3E}">
        <p14:creationId xmlns:p14="http://schemas.microsoft.com/office/powerpoint/2010/main" val="2492069188"/>
      </p:ext>
    </p:extLst>
  </p:cSld>
  <p:clrMapOvr>
    <a:masterClrMapping/>
  </p:clrMapOvr>
  <p:transition spd="med">
    <p:fade/>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Agreeing to establish a connection</a:t>
            </a:r>
            <a:endParaRPr lang="en-US" sz="4400" b="0" dirty="0"/>
          </a:p>
        </p:txBody>
      </p:sp>
      <p:sp>
        <p:nvSpPr>
          <p:cNvPr id="211" name="Rectangle 63">
            <a:extLst>
              <a:ext uri="{FF2B5EF4-FFF2-40B4-BE49-F238E27FC236}">
                <a16:creationId xmlns:a16="http://schemas.microsoft.com/office/drawing/2014/main" id="{1C578050-76D7-774F-8B1E-4F455216E94E}"/>
              </a:ext>
            </a:extLst>
          </p:cNvPr>
          <p:cNvSpPr txBox="1">
            <a:spLocks noChangeArrowheads="1"/>
          </p:cNvSpPr>
          <p:nvPr/>
        </p:nvSpPr>
        <p:spPr bwMode="auto">
          <a:xfrm>
            <a:off x="5960737" y="2295084"/>
            <a:ext cx="5523920" cy="35768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284163" indent="-284163" algn="l" rtl="0" eaLnBrk="0" fontAlgn="base" hangingPunct="0">
              <a:lnSpc>
                <a:spcPct val="85000"/>
              </a:lnSpc>
              <a:spcBef>
                <a:spcPct val="20000"/>
              </a:spcBef>
              <a:spcAft>
                <a:spcPct val="0"/>
              </a:spcAft>
              <a:buClr>
                <a:srgbClr val="000099"/>
              </a:buClr>
              <a:buSzPct val="100000"/>
              <a:buFont typeface="Wingdings" pitchFamily="2" charset="2"/>
              <a:buChar char="§"/>
              <a:defRPr sz="2800">
                <a:solidFill>
                  <a:schemeClr val="tx1"/>
                </a:solidFill>
                <a:latin typeface="+mn-lt"/>
                <a:ea typeface="ＭＳ Ｐゴシック" charset="0"/>
                <a:cs typeface="ＭＳ Ｐゴシック" charset="0"/>
              </a:defRPr>
            </a:lvl1pPr>
            <a:lvl2pPr marL="687388" indent="-230188" algn="l" rtl="0" eaLnBrk="0" fontAlgn="base" hangingPunct="0">
              <a:lnSpc>
                <a:spcPct val="85000"/>
              </a:lnSpc>
              <a:spcBef>
                <a:spcPct val="20000"/>
              </a:spcBef>
              <a:spcAft>
                <a:spcPct val="0"/>
              </a:spcAft>
              <a:buClr>
                <a:srgbClr val="000099"/>
              </a:buClr>
              <a:buFont typeface="Arial" panose="020B0604020202020204" pitchFamily="34" charset="0"/>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18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18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18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18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1800">
                <a:solidFill>
                  <a:schemeClr val="tx1"/>
                </a:solidFill>
                <a:latin typeface="Times New Roman" pitchFamily="-109" charset="0"/>
              </a:defRPr>
            </a:lvl9pPr>
          </a:lstStyle>
          <a:p>
            <a:pPr marL="284163" marR="0" lvl="0" indent="-284163" algn="l" defTabSz="914400" rtl="0" eaLnBrk="0" fontAlgn="base" latinLnBrk="0" hangingPunct="0">
              <a:lnSpc>
                <a:spcPct val="85000"/>
              </a:lnSpc>
              <a:spcBef>
                <a:spcPct val="20000"/>
              </a:spcBef>
              <a:spcAft>
                <a:spcPct val="0"/>
              </a:spcAft>
              <a:buClr>
                <a:srgbClr val="000099"/>
              </a:buClr>
              <a:buSzPct val="100000"/>
              <a:buFont typeface="Wingdings" pitchFamily="2" charset="2"/>
              <a:buNone/>
              <a:tabLst/>
              <a:defRPr/>
            </a:pPr>
            <a:r>
              <a:rPr kumimoji="0" lang="en-US" altLang="en-US" sz="3200" b="0" i="1" u="sng" strike="noStrike" kern="0" cap="none" spc="0" normalizeH="0" baseline="0" noProof="0" dirty="0">
                <a:ln>
                  <a:noFill/>
                </a:ln>
                <a:solidFill>
                  <a:srgbClr val="CC0000"/>
                </a:solidFill>
                <a:effectLst/>
                <a:uLnTx/>
                <a:uFillTx/>
                <a:latin typeface="Calibri" panose="020F0502020204030204"/>
                <a:ea typeface="ＭＳ Ｐゴシック" panose="020B0600070205080204" pitchFamily="34" charset="-128"/>
              </a:rPr>
              <a:t>Q:</a:t>
            </a:r>
            <a:r>
              <a:rPr kumimoji="0" lang="en-US" altLang="en-US" sz="32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 will 2-way handshake always work in network?</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variable delays</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retransmitted messages (e.g. </a:t>
            </a:r>
            <a:r>
              <a:rPr kumimoji="0" lang="en-US" altLang="en-US" sz="2800" b="0" i="0" u="none" strike="noStrike" kern="0" cap="none" spc="0" normalizeH="0" baseline="0" noProof="0" dirty="0" err="1">
                <a:ln>
                  <a:noFill/>
                </a:ln>
                <a:solidFill>
                  <a:prstClr val="black"/>
                </a:solidFill>
                <a:effectLst/>
                <a:uLnTx/>
                <a:uFillTx/>
                <a:latin typeface="Calibri" panose="020F0502020204030204"/>
                <a:ea typeface="ＭＳ Ｐゴシック" panose="020B0600070205080204" pitchFamily="34" charset="-128"/>
              </a:rPr>
              <a:t>req_conn</a:t>
            </a: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(x)) due to message loss</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message reordering</a:t>
            </a:r>
          </a:p>
          <a:p>
            <a:pPr marL="346075" marR="0" lvl="0" indent="-279400" algn="l" defTabSz="914400" rtl="0" eaLnBrk="0" fontAlgn="base" latinLnBrk="0" hangingPunct="0">
              <a:lnSpc>
                <a:spcPct val="90000"/>
              </a:lnSpc>
              <a:spcBef>
                <a:spcPct val="20000"/>
              </a:spcBef>
              <a:spcAft>
                <a:spcPct val="0"/>
              </a:spcAft>
              <a:buClr>
                <a:srgbClr val="000099"/>
              </a:buClr>
              <a:buSzPct val="100000"/>
              <a:buFont typeface="Wingdings" pitchFamily="2" charset="2"/>
              <a:buChar char="§"/>
              <a:tabLst/>
              <a:defRPr/>
            </a:pPr>
            <a:r>
              <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c</a:t>
            </a:r>
            <a:r>
              <a:rPr kumimoji="0" lang="en-US" altLang="en-US" sz="2800" b="0" i="0" u="none" strike="noStrike" kern="0" cap="none" spc="0" normalizeH="0" baseline="0" noProof="0" dirty="0" err="1">
                <a:ln>
                  <a:noFill/>
                </a:ln>
                <a:solidFill>
                  <a:prstClr val="black"/>
                </a:solidFill>
                <a:effectLst/>
                <a:uLnTx/>
                <a:uFillTx/>
                <a:latin typeface="Calibri" panose="020F0502020204030204"/>
                <a:ea typeface="ＭＳ Ｐゴシック" panose="020B0600070205080204" pitchFamily="34" charset="-128"/>
              </a:rPr>
              <a:t>an’</a:t>
            </a:r>
            <a:r>
              <a:rPr kumimoji="0" lang="en-US" altLang="ja-JP" sz="2800" b="0" i="0" u="none" strike="noStrike" kern="0" cap="none" spc="0" normalizeH="0" baseline="0" noProof="0" dirty="0" err="1">
                <a:ln>
                  <a:noFill/>
                </a:ln>
                <a:solidFill>
                  <a:prstClr val="black"/>
                </a:solidFill>
                <a:effectLst/>
                <a:uLnTx/>
                <a:uFillTx/>
                <a:latin typeface="Calibri" panose="020F0502020204030204"/>
                <a:ea typeface="ＭＳ Ｐゴシック" panose="020B0600070205080204" pitchFamily="34" charset="-128"/>
              </a:rPr>
              <a:t>t</a:t>
            </a:r>
            <a:r>
              <a:rPr kumimoji="0" lang="en-US" altLang="ja-JP"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rPr>
              <a:t> “see” other side</a:t>
            </a:r>
            <a:endParaRPr kumimoji="0" lang="en-US" altLang="en-US" sz="2800" b="0" i="0" u="none" strike="noStrike" kern="0" cap="none" spc="0" normalizeH="0" baseline="0" noProof="0" dirty="0">
              <a:ln>
                <a:noFill/>
              </a:ln>
              <a:solidFill>
                <a:prstClr val="black"/>
              </a:solidFill>
              <a:effectLst/>
              <a:uLnTx/>
              <a:uFillTx/>
              <a:latin typeface="Calibri" panose="020F0502020204030204"/>
              <a:ea typeface="ＭＳ Ｐゴシック" panose="020B0600070205080204" pitchFamily="34" charset="-128"/>
            </a:endParaRPr>
          </a:p>
        </p:txBody>
      </p:sp>
      <p:pic>
        <p:nvPicPr>
          <p:cNvPr id="212" name="Picture 62" descr="Alice">
            <a:extLst>
              <a:ext uri="{FF2B5EF4-FFF2-40B4-BE49-F238E27FC236}">
                <a16:creationId xmlns:a16="http://schemas.microsoft.com/office/drawing/2014/main" id="{15DE982A-54F5-BC41-BC95-48D876587A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2408" y="2031271"/>
            <a:ext cx="685440" cy="681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3" name="Picture 63" descr="Bob">
            <a:extLst>
              <a:ext uri="{FF2B5EF4-FFF2-40B4-BE49-F238E27FC236}">
                <a16:creationId xmlns:a16="http://schemas.microsoft.com/office/drawing/2014/main" id="{178ED826-4BC2-684F-9F28-0736092503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2300" y="2069246"/>
            <a:ext cx="839663" cy="690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 name="Text Box 49">
            <a:extLst>
              <a:ext uri="{FF2B5EF4-FFF2-40B4-BE49-F238E27FC236}">
                <a16:creationId xmlns:a16="http://schemas.microsoft.com/office/drawing/2014/main" id="{F0A75C95-49D9-D049-B8FA-C8954515AFD3}"/>
              </a:ext>
            </a:extLst>
          </p:cNvPr>
          <p:cNvSpPr txBox="1">
            <a:spLocks noChangeArrowheads="1"/>
          </p:cNvSpPr>
          <p:nvPr/>
        </p:nvSpPr>
        <p:spPr bwMode="auto">
          <a:xfrm>
            <a:off x="979913" y="1354621"/>
            <a:ext cx="3207929" cy="5847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000000"/>
                </a:solidFill>
                <a:effectLst/>
                <a:uLnTx/>
                <a:uFillTx/>
                <a:latin typeface="Calibri" panose="020F0502020204030204"/>
                <a:ea typeface="ＭＳ Ｐゴシック" charset="0"/>
                <a:cs typeface="+mn-cs"/>
              </a:rPr>
              <a:t>2-way handshake:</a:t>
            </a:r>
          </a:p>
        </p:txBody>
      </p:sp>
      <p:sp>
        <p:nvSpPr>
          <p:cNvPr id="215" name="Line 50">
            <a:extLst>
              <a:ext uri="{FF2B5EF4-FFF2-40B4-BE49-F238E27FC236}">
                <a16:creationId xmlns:a16="http://schemas.microsoft.com/office/drawing/2014/main" id="{2B6C64FC-1BFF-2745-8864-00793CCCA3F1}"/>
              </a:ext>
            </a:extLst>
          </p:cNvPr>
          <p:cNvSpPr>
            <a:spLocks noChangeShapeType="1"/>
          </p:cNvSpPr>
          <p:nvPr/>
        </p:nvSpPr>
        <p:spPr bwMode="auto">
          <a:xfrm>
            <a:off x="2210097" y="2827024"/>
            <a:ext cx="1996343" cy="343504"/>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6" name="Line 51">
            <a:extLst>
              <a:ext uri="{FF2B5EF4-FFF2-40B4-BE49-F238E27FC236}">
                <a16:creationId xmlns:a16="http://schemas.microsoft.com/office/drawing/2014/main" id="{662E0AA8-2544-0243-A461-A97BB5D9F891}"/>
              </a:ext>
            </a:extLst>
          </p:cNvPr>
          <p:cNvSpPr>
            <a:spLocks noChangeShapeType="1"/>
          </p:cNvSpPr>
          <p:nvPr/>
        </p:nvSpPr>
        <p:spPr bwMode="auto">
          <a:xfrm>
            <a:off x="2150121" y="2737265"/>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7" name="Line 53">
            <a:extLst>
              <a:ext uri="{FF2B5EF4-FFF2-40B4-BE49-F238E27FC236}">
                <a16:creationId xmlns:a16="http://schemas.microsoft.com/office/drawing/2014/main" id="{61703F8D-DE60-7647-AB88-B625C4E037AF}"/>
              </a:ext>
            </a:extLst>
          </p:cNvPr>
          <p:cNvSpPr>
            <a:spLocks noChangeShapeType="1"/>
          </p:cNvSpPr>
          <p:nvPr/>
        </p:nvSpPr>
        <p:spPr bwMode="auto">
          <a:xfrm>
            <a:off x="4215008" y="2766610"/>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8" name="Line 54">
            <a:extLst>
              <a:ext uri="{FF2B5EF4-FFF2-40B4-BE49-F238E27FC236}">
                <a16:creationId xmlns:a16="http://schemas.microsoft.com/office/drawing/2014/main" id="{DE642691-1B6A-B64E-88A0-E9C02593B397}"/>
              </a:ext>
            </a:extLst>
          </p:cNvPr>
          <p:cNvSpPr>
            <a:spLocks noChangeShapeType="1"/>
          </p:cNvSpPr>
          <p:nvPr/>
        </p:nvSpPr>
        <p:spPr bwMode="auto">
          <a:xfrm flipH="1">
            <a:off x="2145837" y="3258561"/>
            <a:ext cx="1996343" cy="343504"/>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19" name="Rectangle 56">
            <a:extLst>
              <a:ext uri="{FF2B5EF4-FFF2-40B4-BE49-F238E27FC236}">
                <a16:creationId xmlns:a16="http://schemas.microsoft.com/office/drawing/2014/main" id="{AB601B94-B2EC-5F44-8BA3-961BC7EAD4D6}"/>
              </a:ext>
            </a:extLst>
          </p:cNvPr>
          <p:cNvSpPr>
            <a:spLocks noChangeArrowheads="1"/>
          </p:cNvSpPr>
          <p:nvPr/>
        </p:nvSpPr>
        <p:spPr bwMode="auto">
          <a:xfrm>
            <a:off x="2531397" y="2811490"/>
            <a:ext cx="1201662"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0" name="Text Box 55">
            <a:extLst>
              <a:ext uri="{FF2B5EF4-FFF2-40B4-BE49-F238E27FC236}">
                <a16:creationId xmlns:a16="http://schemas.microsoft.com/office/drawing/2014/main" id="{51E91065-A73A-7D43-92CF-648D7E78E17F}"/>
              </a:ext>
            </a:extLst>
          </p:cNvPr>
          <p:cNvSpPr txBox="1">
            <a:spLocks noChangeArrowheads="1"/>
          </p:cNvSpPr>
          <p:nvPr/>
        </p:nvSpPr>
        <p:spPr bwMode="auto">
          <a:xfrm>
            <a:off x="2589217" y="2787324"/>
            <a:ext cx="1116010" cy="40011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panose="020B0604030504040204" pitchFamily="34" charset="0"/>
                <a:ea typeface="ＭＳ Ｐゴシック" panose="020B0600070205080204" pitchFamily="34" charset="-128"/>
              </a:defRPr>
            </a:lvl1pPr>
            <a:lvl2pPr marL="742950" indent="-285750">
              <a:defRPr sz="1600">
                <a:solidFill>
                  <a:schemeClr val="tx1"/>
                </a:solidFill>
                <a:latin typeface="Tahoma" panose="020B0604030504040204" pitchFamily="34" charset="0"/>
                <a:ea typeface="ＭＳ Ｐゴシック" panose="020B0600070205080204" pitchFamily="34" charset="-128"/>
              </a:defRPr>
            </a:lvl2pPr>
            <a:lvl3pPr marL="1143000" indent="-228600">
              <a:defRPr sz="1600">
                <a:solidFill>
                  <a:schemeClr val="tx1"/>
                </a:solidFill>
                <a:latin typeface="Tahoma" panose="020B0604030504040204" pitchFamily="34" charset="0"/>
                <a:ea typeface="ＭＳ Ｐゴシック" panose="020B0600070205080204" pitchFamily="34" charset="-128"/>
              </a:defRPr>
            </a:lvl3pPr>
            <a:lvl4pPr marL="1600200" indent="-228600">
              <a:defRPr sz="1600">
                <a:solidFill>
                  <a:schemeClr val="tx1"/>
                </a:solidFill>
                <a:latin typeface="Tahoma" panose="020B0604030504040204" pitchFamily="34" charset="0"/>
                <a:ea typeface="ＭＳ Ｐゴシック" panose="020B0600070205080204" pitchFamily="34" charset="-128"/>
              </a:defRPr>
            </a:lvl4pPr>
            <a:lvl5pPr marL="2057400" indent="-228600">
              <a:defRPr sz="1600">
                <a:solidFill>
                  <a:schemeClr val="tx1"/>
                </a:solidFill>
                <a:latin typeface="Tahoma" panose="020B0604030504040204" pitchFamily="34" charset="0"/>
                <a:ea typeface="ＭＳ Ｐゴシック" panose="020B0600070205080204" pitchFamily="34" charset="-128"/>
              </a:defRPr>
            </a:lvl5pPr>
            <a:lvl6pPr marL="25146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6pPr>
            <a:lvl7pPr marL="29718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7pPr>
            <a:lvl8pPr marL="34290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8pPr>
            <a:lvl9pPr marL="3886200" indent="-228600" algn="ctr" eaLnBrk="0" fontAlgn="base" hangingPunct="0">
              <a:spcBef>
                <a:spcPct val="0"/>
              </a:spcBef>
              <a:spcAft>
                <a:spcPct val="0"/>
              </a:spcAft>
              <a:defRPr sz="1600">
                <a:solidFill>
                  <a:schemeClr val="tx1"/>
                </a:solidFill>
                <a:latin typeface="Tahoma" panose="020B0604030504040204" pitchFamily="34" charset="0"/>
                <a:ea typeface="ＭＳ Ｐゴシック" panose="020B0600070205080204" pitchFamily="34"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Let’</a:t>
            </a:r>
            <a:r>
              <a:rPr kumimoji="0" lang="en-US" altLang="ja-JP"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rPr>
              <a:t>s talk</a:t>
            </a:r>
            <a:endParaRPr kumimoji="0" lang="en-US" altLang="en-US" sz="2000" b="0" i="0" u="none" strike="noStrike" kern="0" cap="none" spc="0" normalizeH="0" baseline="0" noProof="0" dirty="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21" name="Rectangle 57">
            <a:extLst>
              <a:ext uri="{FF2B5EF4-FFF2-40B4-BE49-F238E27FC236}">
                <a16:creationId xmlns:a16="http://schemas.microsoft.com/office/drawing/2014/main" id="{2004BA2B-FE8D-D147-B254-220BD421C2B5}"/>
              </a:ext>
            </a:extLst>
          </p:cNvPr>
          <p:cNvSpPr>
            <a:spLocks noChangeArrowheads="1"/>
          </p:cNvSpPr>
          <p:nvPr/>
        </p:nvSpPr>
        <p:spPr bwMode="auto">
          <a:xfrm>
            <a:off x="2878401" y="3272370"/>
            <a:ext cx="593334"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2" name="Text Box 58">
            <a:extLst>
              <a:ext uri="{FF2B5EF4-FFF2-40B4-BE49-F238E27FC236}">
                <a16:creationId xmlns:a16="http://schemas.microsoft.com/office/drawing/2014/main" id="{45CBCA7D-6EF9-B544-8A1D-83FC7ADA336D}"/>
              </a:ext>
            </a:extLst>
          </p:cNvPr>
          <p:cNvSpPr txBox="1">
            <a:spLocks noChangeArrowheads="1"/>
          </p:cNvSpPr>
          <p:nvPr/>
        </p:nvSpPr>
        <p:spPr bwMode="auto">
          <a:xfrm>
            <a:off x="2915186" y="3248204"/>
            <a:ext cx="487634" cy="40011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OK</a:t>
            </a:r>
          </a:p>
        </p:txBody>
      </p:sp>
      <p:sp>
        <p:nvSpPr>
          <p:cNvPr id="223" name="Text Box 60">
            <a:extLst>
              <a:ext uri="{FF2B5EF4-FFF2-40B4-BE49-F238E27FC236}">
                <a16:creationId xmlns:a16="http://schemas.microsoft.com/office/drawing/2014/main" id="{9105DBEA-03C4-1045-B9A8-39AA7B1F3CAB}"/>
              </a:ext>
            </a:extLst>
          </p:cNvPr>
          <p:cNvSpPr txBox="1">
            <a:spLocks noChangeArrowheads="1"/>
          </p:cNvSpPr>
          <p:nvPr/>
        </p:nvSpPr>
        <p:spPr bwMode="auto">
          <a:xfrm>
            <a:off x="4320992" y="3066959"/>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24" name="Text Box 61">
            <a:extLst>
              <a:ext uri="{FF2B5EF4-FFF2-40B4-BE49-F238E27FC236}">
                <a16:creationId xmlns:a16="http://schemas.microsoft.com/office/drawing/2014/main" id="{D3DDB3E1-DD0C-7242-BD98-892C99B0A0FC}"/>
              </a:ext>
            </a:extLst>
          </p:cNvPr>
          <p:cNvSpPr txBox="1">
            <a:spLocks noChangeArrowheads="1"/>
          </p:cNvSpPr>
          <p:nvPr/>
        </p:nvSpPr>
        <p:spPr bwMode="auto">
          <a:xfrm>
            <a:off x="1092998" y="3429450"/>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25" name="Oval 66">
            <a:extLst>
              <a:ext uri="{FF2B5EF4-FFF2-40B4-BE49-F238E27FC236}">
                <a16:creationId xmlns:a16="http://schemas.microsoft.com/office/drawing/2014/main" id="{7A085CF1-13C2-7E45-BD13-7FBE5EC96389}"/>
              </a:ext>
            </a:extLst>
          </p:cNvPr>
          <p:cNvSpPr>
            <a:spLocks noChangeArrowheads="1"/>
          </p:cNvSpPr>
          <p:nvPr/>
        </p:nvSpPr>
        <p:spPr bwMode="auto">
          <a:xfrm>
            <a:off x="2088004" y="3557185"/>
            <a:ext cx="122093"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26" name="Oval 67">
            <a:extLst>
              <a:ext uri="{FF2B5EF4-FFF2-40B4-BE49-F238E27FC236}">
                <a16:creationId xmlns:a16="http://schemas.microsoft.com/office/drawing/2014/main" id="{5F8DFD39-4C67-544E-BDB6-995B73F0032B}"/>
              </a:ext>
            </a:extLst>
          </p:cNvPr>
          <p:cNvSpPr>
            <a:spLocks noChangeArrowheads="1"/>
          </p:cNvSpPr>
          <p:nvPr/>
        </p:nvSpPr>
        <p:spPr bwMode="auto">
          <a:xfrm>
            <a:off x="4150748" y="3184337"/>
            <a:ext cx="122095"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27" name="Text Box 72">
            <a:extLst>
              <a:ext uri="{FF2B5EF4-FFF2-40B4-BE49-F238E27FC236}">
                <a16:creationId xmlns:a16="http://schemas.microsoft.com/office/drawing/2014/main" id="{DB384BF1-67A8-D941-979F-3D776AAC77D8}"/>
              </a:ext>
            </a:extLst>
          </p:cNvPr>
          <p:cNvSpPr txBox="1">
            <a:spLocks noChangeArrowheads="1"/>
          </p:cNvSpPr>
          <p:nvPr/>
        </p:nvSpPr>
        <p:spPr bwMode="auto">
          <a:xfrm>
            <a:off x="973490" y="4953638"/>
            <a:ext cx="1095235" cy="70788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8" name="Line 73">
            <a:extLst>
              <a:ext uri="{FF2B5EF4-FFF2-40B4-BE49-F238E27FC236}">
                <a16:creationId xmlns:a16="http://schemas.microsoft.com/office/drawing/2014/main" id="{F4A5217C-A64A-BC43-8BDA-A9CC2AE187E7}"/>
              </a:ext>
            </a:extLst>
          </p:cNvPr>
          <p:cNvSpPr>
            <a:spLocks noChangeShapeType="1"/>
          </p:cNvSpPr>
          <p:nvPr/>
        </p:nvSpPr>
        <p:spPr bwMode="auto">
          <a:xfrm>
            <a:off x="2248653" y="5141789"/>
            <a:ext cx="1996343" cy="34350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29" name="Line 74">
            <a:extLst>
              <a:ext uri="{FF2B5EF4-FFF2-40B4-BE49-F238E27FC236}">
                <a16:creationId xmlns:a16="http://schemas.microsoft.com/office/drawing/2014/main" id="{5DF0EBDC-C356-0F40-8E4B-0D4CDB884913}"/>
              </a:ext>
            </a:extLst>
          </p:cNvPr>
          <p:cNvSpPr>
            <a:spLocks noChangeShapeType="1"/>
          </p:cNvSpPr>
          <p:nvPr/>
        </p:nvSpPr>
        <p:spPr bwMode="auto">
          <a:xfrm>
            <a:off x="2188677" y="5052029"/>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0" name="Line 75">
            <a:extLst>
              <a:ext uri="{FF2B5EF4-FFF2-40B4-BE49-F238E27FC236}">
                <a16:creationId xmlns:a16="http://schemas.microsoft.com/office/drawing/2014/main" id="{06DA6EB7-8FDC-114C-A158-24F848F8929E}"/>
              </a:ext>
            </a:extLst>
          </p:cNvPr>
          <p:cNvSpPr>
            <a:spLocks noChangeShapeType="1"/>
          </p:cNvSpPr>
          <p:nvPr/>
        </p:nvSpPr>
        <p:spPr bwMode="auto">
          <a:xfrm>
            <a:off x="4253564" y="5081373"/>
            <a:ext cx="0" cy="1191042"/>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1" name="Line 76">
            <a:extLst>
              <a:ext uri="{FF2B5EF4-FFF2-40B4-BE49-F238E27FC236}">
                <a16:creationId xmlns:a16="http://schemas.microsoft.com/office/drawing/2014/main" id="{6E751C46-6DAD-2049-8052-C6ECA9B99101}"/>
              </a:ext>
            </a:extLst>
          </p:cNvPr>
          <p:cNvSpPr>
            <a:spLocks noChangeShapeType="1"/>
          </p:cNvSpPr>
          <p:nvPr/>
        </p:nvSpPr>
        <p:spPr bwMode="auto">
          <a:xfrm flipH="1">
            <a:off x="2184393" y="5573326"/>
            <a:ext cx="1996343" cy="34350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2" name="Rectangle 77">
            <a:extLst>
              <a:ext uri="{FF2B5EF4-FFF2-40B4-BE49-F238E27FC236}">
                <a16:creationId xmlns:a16="http://schemas.microsoft.com/office/drawing/2014/main" id="{05CA4AE2-2F93-D544-A582-D6138CBE65B1}"/>
              </a:ext>
            </a:extLst>
          </p:cNvPr>
          <p:cNvSpPr>
            <a:spLocks noChangeArrowheads="1"/>
          </p:cNvSpPr>
          <p:nvPr/>
        </p:nvSpPr>
        <p:spPr bwMode="auto">
          <a:xfrm>
            <a:off x="2677053" y="5126253"/>
            <a:ext cx="1049579"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3" name="Text Box 78">
            <a:extLst>
              <a:ext uri="{FF2B5EF4-FFF2-40B4-BE49-F238E27FC236}">
                <a16:creationId xmlns:a16="http://schemas.microsoft.com/office/drawing/2014/main" id="{DF22492C-21D4-FC46-996B-E22F99143FEC}"/>
              </a:ext>
            </a:extLst>
          </p:cNvPr>
          <p:cNvSpPr txBox="1">
            <a:spLocks noChangeArrowheads="1"/>
          </p:cNvSpPr>
          <p:nvPr/>
        </p:nvSpPr>
        <p:spPr bwMode="auto">
          <a:xfrm>
            <a:off x="2502290" y="5090004"/>
            <a:ext cx="1446230" cy="40011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req_conn(x)</a:t>
            </a:r>
          </a:p>
        </p:txBody>
      </p:sp>
      <p:sp>
        <p:nvSpPr>
          <p:cNvPr id="234" name="Rectangle 79">
            <a:extLst>
              <a:ext uri="{FF2B5EF4-FFF2-40B4-BE49-F238E27FC236}">
                <a16:creationId xmlns:a16="http://schemas.microsoft.com/office/drawing/2014/main" id="{EB35072C-E8DC-1D43-88F2-D6CC06A96B2B}"/>
              </a:ext>
            </a:extLst>
          </p:cNvPr>
          <p:cNvSpPr>
            <a:spLocks noChangeArrowheads="1"/>
          </p:cNvSpPr>
          <p:nvPr/>
        </p:nvSpPr>
        <p:spPr bwMode="auto">
          <a:xfrm>
            <a:off x="2916957" y="5587135"/>
            <a:ext cx="593334" cy="35558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35" name="Text Box 81">
            <a:extLst>
              <a:ext uri="{FF2B5EF4-FFF2-40B4-BE49-F238E27FC236}">
                <a16:creationId xmlns:a16="http://schemas.microsoft.com/office/drawing/2014/main" id="{41E79C30-5AC2-7B42-AF35-87394C87DCF6}"/>
              </a:ext>
            </a:extLst>
          </p:cNvPr>
          <p:cNvSpPr txBox="1">
            <a:spLocks noChangeArrowheads="1"/>
          </p:cNvSpPr>
          <p:nvPr/>
        </p:nvSpPr>
        <p:spPr bwMode="auto">
          <a:xfrm>
            <a:off x="4359546" y="5381723"/>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36" name="Text Box 82">
            <a:extLst>
              <a:ext uri="{FF2B5EF4-FFF2-40B4-BE49-F238E27FC236}">
                <a16:creationId xmlns:a16="http://schemas.microsoft.com/office/drawing/2014/main" id="{15937B6C-DE9E-BB41-AF3C-AFA9046B2368}"/>
              </a:ext>
            </a:extLst>
          </p:cNvPr>
          <p:cNvSpPr txBox="1">
            <a:spLocks noChangeArrowheads="1"/>
          </p:cNvSpPr>
          <p:nvPr/>
        </p:nvSpPr>
        <p:spPr bwMode="auto">
          <a:xfrm>
            <a:off x="1131555" y="5744214"/>
            <a:ext cx="841897" cy="400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CC0000"/>
                </a:solidFill>
                <a:effectLst/>
                <a:uLnTx/>
                <a:uFillTx/>
                <a:latin typeface="Calibri" panose="020F0502020204030204"/>
                <a:ea typeface="ＭＳ Ｐゴシック" charset="0"/>
                <a:cs typeface="+mn-cs"/>
              </a:rPr>
              <a:t>ESTAB</a:t>
            </a:r>
          </a:p>
        </p:txBody>
      </p:sp>
      <p:sp>
        <p:nvSpPr>
          <p:cNvPr id="237" name="Oval 83">
            <a:extLst>
              <a:ext uri="{FF2B5EF4-FFF2-40B4-BE49-F238E27FC236}">
                <a16:creationId xmlns:a16="http://schemas.microsoft.com/office/drawing/2014/main" id="{60CAB79E-F562-A147-B2B6-BCD35B4CE79B}"/>
              </a:ext>
            </a:extLst>
          </p:cNvPr>
          <p:cNvSpPr>
            <a:spLocks noChangeArrowheads="1"/>
          </p:cNvSpPr>
          <p:nvPr/>
        </p:nvSpPr>
        <p:spPr bwMode="auto">
          <a:xfrm>
            <a:off x="2126560" y="5871949"/>
            <a:ext cx="122093"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38" name="Oval 84">
            <a:extLst>
              <a:ext uri="{FF2B5EF4-FFF2-40B4-BE49-F238E27FC236}">
                <a16:creationId xmlns:a16="http://schemas.microsoft.com/office/drawing/2014/main" id="{AB867DAA-A20D-7E4E-8866-E4B15C4B0299}"/>
              </a:ext>
            </a:extLst>
          </p:cNvPr>
          <p:cNvSpPr>
            <a:spLocks noChangeArrowheads="1"/>
          </p:cNvSpPr>
          <p:nvPr/>
        </p:nvSpPr>
        <p:spPr bwMode="auto">
          <a:xfrm>
            <a:off x="4189304" y="5499101"/>
            <a:ext cx="122095" cy="96664"/>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CC0000"/>
              </a:solidFill>
              <a:effectLst/>
              <a:uLnTx/>
              <a:uFillTx/>
              <a:latin typeface="Calibri" panose="020F0502020204030204"/>
              <a:ea typeface="ＭＳ Ｐゴシック" charset="0"/>
              <a:cs typeface="+mn-cs"/>
            </a:endParaRPr>
          </a:p>
        </p:txBody>
      </p:sp>
      <p:sp>
        <p:nvSpPr>
          <p:cNvPr id="239" name="Rectangle 86">
            <a:extLst>
              <a:ext uri="{FF2B5EF4-FFF2-40B4-BE49-F238E27FC236}">
                <a16:creationId xmlns:a16="http://schemas.microsoft.com/office/drawing/2014/main" id="{0E9D55EE-8F12-D242-B60A-BF7C0AE861A3}"/>
              </a:ext>
            </a:extLst>
          </p:cNvPr>
          <p:cNvSpPr>
            <a:spLocks noChangeArrowheads="1"/>
          </p:cNvSpPr>
          <p:nvPr/>
        </p:nvSpPr>
        <p:spPr bwMode="auto">
          <a:xfrm>
            <a:off x="2514261" y="5594040"/>
            <a:ext cx="1445850" cy="283088"/>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40" name="Text Box 85">
            <a:extLst>
              <a:ext uri="{FF2B5EF4-FFF2-40B4-BE49-F238E27FC236}">
                <a16:creationId xmlns:a16="http://schemas.microsoft.com/office/drawing/2014/main" id="{98A973F5-A6AE-4941-BAAF-D9632C720884}"/>
              </a:ext>
            </a:extLst>
          </p:cNvPr>
          <p:cNvSpPr txBox="1">
            <a:spLocks noChangeArrowheads="1"/>
          </p:cNvSpPr>
          <p:nvPr/>
        </p:nvSpPr>
        <p:spPr bwMode="auto">
          <a:xfrm>
            <a:off x="2500404" y="5552612"/>
            <a:ext cx="1435008" cy="40011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rPr>
              <a:t>acc_conn(x)</a:t>
            </a:r>
          </a:p>
        </p:txBody>
      </p:sp>
      <p:grpSp>
        <p:nvGrpSpPr>
          <p:cNvPr id="241" name="Group 92">
            <a:extLst>
              <a:ext uri="{FF2B5EF4-FFF2-40B4-BE49-F238E27FC236}">
                <a16:creationId xmlns:a16="http://schemas.microsoft.com/office/drawing/2014/main" id="{A1DEBE31-8A7C-FA42-BF21-534E9F956FD1}"/>
              </a:ext>
            </a:extLst>
          </p:cNvPr>
          <p:cNvGrpSpPr>
            <a:grpSpLocks/>
          </p:cNvGrpSpPr>
          <p:nvPr/>
        </p:nvGrpSpPr>
        <p:grpSpPr bwMode="auto">
          <a:xfrm>
            <a:off x="1696017" y="4472044"/>
            <a:ext cx="775403" cy="566176"/>
            <a:chOff x="-44" y="1473"/>
            <a:chExt cx="981" cy="1105"/>
          </a:xfrm>
        </p:grpSpPr>
        <p:pic>
          <p:nvPicPr>
            <p:cNvPr id="242" name="Picture 93" descr="desktop_computer_stylized_medium">
              <a:extLst>
                <a:ext uri="{FF2B5EF4-FFF2-40B4-BE49-F238E27FC236}">
                  <a16:creationId xmlns:a16="http://schemas.microsoft.com/office/drawing/2014/main" id="{D4855CC7-B0C0-0C40-99B3-064E94398C3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3" name="Freeform 94">
              <a:extLst>
                <a:ext uri="{FF2B5EF4-FFF2-40B4-BE49-F238E27FC236}">
                  <a16:creationId xmlns:a16="http://schemas.microsoft.com/office/drawing/2014/main" id="{E45A3676-D1D0-F747-9A77-79DCC58FFC6C}"/>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grpSp>
        <p:nvGrpSpPr>
          <p:cNvPr id="244" name="Group 95">
            <a:extLst>
              <a:ext uri="{FF2B5EF4-FFF2-40B4-BE49-F238E27FC236}">
                <a16:creationId xmlns:a16="http://schemas.microsoft.com/office/drawing/2014/main" id="{30DE6A89-1D8F-B54B-9DDE-549AD2FC2274}"/>
              </a:ext>
            </a:extLst>
          </p:cNvPr>
          <p:cNvGrpSpPr>
            <a:grpSpLocks/>
          </p:cNvGrpSpPr>
          <p:nvPr/>
        </p:nvGrpSpPr>
        <p:grpSpPr bwMode="auto">
          <a:xfrm>
            <a:off x="4073636" y="4451330"/>
            <a:ext cx="318750" cy="557545"/>
            <a:chOff x="4140" y="429"/>
            <a:chExt cx="1425" cy="2396"/>
          </a:xfrm>
        </p:grpSpPr>
        <p:sp>
          <p:nvSpPr>
            <p:cNvPr id="245" name="Freeform 96">
              <a:extLst>
                <a:ext uri="{FF2B5EF4-FFF2-40B4-BE49-F238E27FC236}">
                  <a16:creationId xmlns:a16="http://schemas.microsoft.com/office/drawing/2014/main" id="{B71F5390-5611-A549-8A76-3052ABA7D19A}"/>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46" name="Rectangle 97">
              <a:extLst>
                <a:ext uri="{FF2B5EF4-FFF2-40B4-BE49-F238E27FC236}">
                  <a16:creationId xmlns:a16="http://schemas.microsoft.com/office/drawing/2014/main" id="{A1B57D5C-B8BE-CC48-A959-8D0CB8D18EA1}"/>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47" name="Freeform 98">
              <a:extLst>
                <a:ext uri="{FF2B5EF4-FFF2-40B4-BE49-F238E27FC236}">
                  <a16:creationId xmlns:a16="http://schemas.microsoft.com/office/drawing/2014/main" id="{F022A685-2E50-194F-BC85-D97F7CAFFCF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48" name="Freeform 99">
              <a:extLst>
                <a:ext uri="{FF2B5EF4-FFF2-40B4-BE49-F238E27FC236}">
                  <a16:creationId xmlns:a16="http://schemas.microsoft.com/office/drawing/2014/main" id="{67381A9D-9DB7-0A4E-B993-95AAAF4CCB9C}"/>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49" name="Rectangle 100">
              <a:extLst>
                <a:ext uri="{FF2B5EF4-FFF2-40B4-BE49-F238E27FC236}">
                  <a16:creationId xmlns:a16="http://schemas.microsoft.com/office/drawing/2014/main" id="{B178CA92-6419-B94D-82C2-001A4C53E7AC}"/>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250" name="Group 101">
              <a:extLst>
                <a:ext uri="{FF2B5EF4-FFF2-40B4-BE49-F238E27FC236}">
                  <a16:creationId xmlns:a16="http://schemas.microsoft.com/office/drawing/2014/main" id="{2DDA5E0E-93B0-FC4E-AA1E-3A161BEB6179}"/>
                </a:ext>
              </a:extLst>
            </p:cNvPr>
            <p:cNvGrpSpPr>
              <a:grpSpLocks/>
            </p:cNvGrpSpPr>
            <p:nvPr/>
          </p:nvGrpSpPr>
          <p:grpSpPr bwMode="auto">
            <a:xfrm>
              <a:off x="4749" y="668"/>
              <a:ext cx="581" cy="145"/>
              <a:chOff x="614" y="2568"/>
              <a:chExt cx="725" cy="139"/>
            </a:xfrm>
          </p:grpSpPr>
          <p:sp>
            <p:nvSpPr>
              <p:cNvPr id="275" name="AutoShape 102">
                <a:extLst>
                  <a:ext uri="{FF2B5EF4-FFF2-40B4-BE49-F238E27FC236}">
                    <a16:creationId xmlns:a16="http://schemas.microsoft.com/office/drawing/2014/main" id="{1245BCF6-EEF2-F34C-92E3-2CA1C2C948EF}"/>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6" name="AutoShape 103">
                <a:extLst>
                  <a:ext uri="{FF2B5EF4-FFF2-40B4-BE49-F238E27FC236}">
                    <a16:creationId xmlns:a16="http://schemas.microsoft.com/office/drawing/2014/main" id="{1067DCBA-D400-0642-B68F-AE171164BAE3}"/>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1" name="Rectangle 104">
              <a:extLst>
                <a:ext uri="{FF2B5EF4-FFF2-40B4-BE49-F238E27FC236}">
                  <a16:creationId xmlns:a16="http://schemas.microsoft.com/office/drawing/2014/main" id="{CEE13654-E51E-634B-B3A8-1909C6DC88FB}"/>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252" name="Group 105">
              <a:extLst>
                <a:ext uri="{FF2B5EF4-FFF2-40B4-BE49-F238E27FC236}">
                  <a16:creationId xmlns:a16="http://schemas.microsoft.com/office/drawing/2014/main" id="{3DE4D6D2-40C1-6843-BB18-76EFFF97C7B0}"/>
                </a:ext>
              </a:extLst>
            </p:cNvPr>
            <p:cNvGrpSpPr>
              <a:grpSpLocks/>
            </p:cNvGrpSpPr>
            <p:nvPr/>
          </p:nvGrpSpPr>
          <p:grpSpPr bwMode="auto">
            <a:xfrm>
              <a:off x="4747" y="994"/>
              <a:ext cx="581" cy="134"/>
              <a:chOff x="614" y="2568"/>
              <a:chExt cx="725" cy="139"/>
            </a:xfrm>
          </p:grpSpPr>
          <p:sp>
            <p:nvSpPr>
              <p:cNvPr id="273" name="AutoShape 106">
                <a:extLst>
                  <a:ext uri="{FF2B5EF4-FFF2-40B4-BE49-F238E27FC236}">
                    <a16:creationId xmlns:a16="http://schemas.microsoft.com/office/drawing/2014/main" id="{2685B222-9BE5-0D43-A3B3-6021358AE35E}"/>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4" name="AutoShape 107">
                <a:extLst>
                  <a:ext uri="{FF2B5EF4-FFF2-40B4-BE49-F238E27FC236}">
                    <a16:creationId xmlns:a16="http://schemas.microsoft.com/office/drawing/2014/main" id="{00F72E45-552A-534D-A233-34AE532CCE10}"/>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3" name="Rectangle 108">
              <a:extLst>
                <a:ext uri="{FF2B5EF4-FFF2-40B4-BE49-F238E27FC236}">
                  <a16:creationId xmlns:a16="http://schemas.microsoft.com/office/drawing/2014/main" id="{3DF4CAF9-06A6-F849-9FCD-1AEC85C1CF94}"/>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54" name="Rectangle 109">
              <a:extLst>
                <a:ext uri="{FF2B5EF4-FFF2-40B4-BE49-F238E27FC236}">
                  <a16:creationId xmlns:a16="http://schemas.microsoft.com/office/drawing/2014/main" id="{148B444B-183C-764F-B7FB-60CA4703B6DB}"/>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nvGrpSpPr>
            <p:cNvPr id="255" name="Group 110">
              <a:extLst>
                <a:ext uri="{FF2B5EF4-FFF2-40B4-BE49-F238E27FC236}">
                  <a16:creationId xmlns:a16="http://schemas.microsoft.com/office/drawing/2014/main" id="{39959419-6C63-ED42-9E1F-394A82CD6225}"/>
                </a:ext>
              </a:extLst>
            </p:cNvPr>
            <p:cNvGrpSpPr>
              <a:grpSpLocks/>
            </p:cNvGrpSpPr>
            <p:nvPr/>
          </p:nvGrpSpPr>
          <p:grpSpPr bwMode="auto">
            <a:xfrm>
              <a:off x="4735" y="1627"/>
              <a:ext cx="582" cy="151"/>
              <a:chOff x="614" y="2568"/>
              <a:chExt cx="725" cy="139"/>
            </a:xfrm>
          </p:grpSpPr>
          <p:sp>
            <p:nvSpPr>
              <p:cNvPr id="271" name="AutoShape 111">
                <a:extLst>
                  <a:ext uri="{FF2B5EF4-FFF2-40B4-BE49-F238E27FC236}">
                    <a16:creationId xmlns:a16="http://schemas.microsoft.com/office/drawing/2014/main" id="{A34CF4FA-FD1C-5145-835F-119FE044DC34}"/>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2" name="AutoShape 112">
                <a:extLst>
                  <a:ext uri="{FF2B5EF4-FFF2-40B4-BE49-F238E27FC236}">
                    <a16:creationId xmlns:a16="http://schemas.microsoft.com/office/drawing/2014/main" id="{59A59735-AA02-0146-A5A5-87EEABC8E283}"/>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6" name="Freeform 113">
              <a:extLst>
                <a:ext uri="{FF2B5EF4-FFF2-40B4-BE49-F238E27FC236}">
                  <a16:creationId xmlns:a16="http://schemas.microsoft.com/office/drawing/2014/main" id="{FDFF2545-90A4-DA4C-82D7-3315F0B6C88A}"/>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grpSp>
          <p:nvGrpSpPr>
            <p:cNvPr id="257" name="Group 114">
              <a:extLst>
                <a:ext uri="{FF2B5EF4-FFF2-40B4-BE49-F238E27FC236}">
                  <a16:creationId xmlns:a16="http://schemas.microsoft.com/office/drawing/2014/main" id="{05A30CF6-38EC-774A-B2D7-6BC1988EFCEE}"/>
                </a:ext>
              </a:extLst>
            </p:cNvPr>
            <p:cNvGrpSpPr>
              <a:grpSpLocks/>
            </p:cNvGrpSpPr>
            <p:nvPr/>
          </p:nvGrpSpPr>
          <p:grpSpPr bwMode="auto">
            <a:xfrm>
              <a:off x="4739" y="1327"/>
              <a:ext cx="582" cy="139"/>
              <a:chOff x="614" y="2568"/>
              <a:chExt cx="725" cy="139"/>
            </a:xfrm>
          </p:grpSpPr>
          <p:sp>
            <p:nvSpPr>
              <p:cNvPr id="269" name="AutoShape 115">
                <a:extLst>
                  <a:ext uri="{FF2B5EF4-FFF2-40B4-BE49-F238E27FC236}">
                    <a16:creationId xmlns:a16="http://schemas.microsoft.com/office/drawing/2014/main" id="{82E4336A-2972-5248-BA09-8141B5778E54}"/>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70" name="AutoShape 116">
                <a:extLst>
                  <a:ext uri="{FF2B5EF4-FFF2-40B4-BE49-F238E27FC236}">
                    <a16:creationId xmlns:a16="http://schemas.microsoft.com/office/drawing/2014/main" id="{AD1D49DB-E480-5641-AC7E-56E3D66E7135}"/>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258" name="Rectangle 117">
              <a:extLst>
                <a:ext uri="{FF2B5EF4-FFF2-40B4-BE49-F238E27FC236}">
                  <a16:creationId xmlns:a16="http://schemas.microsoft.com/office/drawing/2014/main" id="{0B98AE39-2021-6E44-A2F5-79952D91407E}"/>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59" name="Freeform 118">
              <a:extLst>
                <a:ext uri="{FF2B5EF4-FFF2-40B4-BE49-F238E27FC236}">
                  <a16:creationId xmlns:a16="http://schemas.microsoft.com/office/drawing/2014/main" id="{E786E227-0635-1B4C-B935-93B9B2090B2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60" name="Freeform 119">
              <a:extLst>
                <a:ext uri="{FF2B5EF4-FFF2-40B4-BE49-F238E27FC236}">
                  <a16:creationId xmlns:a16="http://schemas.microsoft.com/office/drawing/2014/main" id="{FB8A87AF-D14D-3042-95ED-47109B79894D}"/>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61" name="Oval 120">
              <a:extLst>
                <a:ext uri="{FF2B5EF4-FFF2-40B4-BE49-F238E27FC236}">
                  <a16:creationId xmlns:a16="http://schemas.microsoft.com/office/drawing/2014/main" id="{2E438A96-E553-D34A-BF0C-432436BD21D5}"/>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2" name="Freeform 121">
              <a:extLst>
                <a:ext uri="{FF2B5EF4-FFF2-40B4-BE49-F238E27FC236}">
                  <a16:creationId xmlns:a16="http://schemas.microsoft.com/office/drawing/2014/main" id="{C7F13FD9-6F22-2742-B6C1-05E03B039F7D}"/>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panose="020B0600070205080204" pitchFamily="34" charset="-128"/>
                <a:cs typeface="+mn-cs"/>
              </a:endParaRPr>
            </a:p>
          </p:txBody>
        </p:sp>
        <p:sp>
          <p:nvSpPr>
            <p:cNvPr id="263" name="AutoShape 122">
              <a:extLst>
                <a:ext uri="{FF2B5EF4-FFF2-40B4-BE49-F238E27FC236}">
                  <a16:creationId xmlns:a16="http://schemas.microsoft.com/office/drawing/2014/main" id="{348EE68C-CA73-834E-B867-CD1C84FAC89A}"/>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4" name="AutoShape 123">
              <a:extLst>
                <a:ext uri="{FF2B5EF4-FFF2-40B4-BE49-F238E27FC236}">
                  <a16:creationId xmlns:a16="http://schemas.microsoft.com/office/drawing/2014/main" id="{1204051C-8ED9-7648-9B46-C01EFEE9DB1E}"/>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5" name="Oval 124">
              <a:extLst>
                <a:ext uri="{FF2B5EF4-FFF2-40B4-BE49-F238E27FC236}">
                  <a16:creationId xmlns:a16="http://schemas.microsoft.com/office/drawing/2014/main" id="{E60C883F-574D-2748-ABCD-0B7DB3EE983E}"/>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6" name="Oval 125">
              <a:extLst>
                <a:ext uri="{FF2B5EF4-FFF2-40B4-BE49-F238E27FC236}">
                  <a16:creationId xmlns:a16="http://schemas.microsoft.com/office/drawing/2014/main" id="{FB94FD42-6202-F644-B3BA-267D89970B38}"/>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Calibri" panose="020F0502020204030204"/>
                <a:ea typeface="ＭＳ Ｐゴシック" charset="0"/>
                <a:cs typeface="Arial" charset="0"/>
              </a:endParaRPr>
            </a:p>
          </p:txBody>
        </p:sp>
        <p:sp>
          <p:nvSpPr>
            <p:cNvPr id="267" name="Oval 126">
              <a:extLst>
                <a:ext uri="{FF2B5EF4-FFF2-40B4-BE49-F238E27FC236}">
                  <a16:creationId xmlns:a16="http://schemas.microsoft.com/office/drawing/2014/main" id="{FD6A9A5E-7B0B-0C4F-B512-765209079139}"/>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sp>
          <p:nvSpPr>
            <p:cNvPr id="268" name="Rectangle 127">
              <a:extLst>
                <a:ext uri="{FF2B5EF4-FFF2-40B4-BE49-F238E27FC236}">
                  <a16:creationId xmlns:a16="http://schemas.microsoft.com/office/drawing/2014/main" id="{1A503147-D0ED-D94A-8360-5E7F4D3ED8FD}"/>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0000"/>
                </a:solidFill>
                <a:effectLst/>
                <a:uLnTx/>
                <a:uFillTx/>
                <a:latin typeface="Calibri" panose="020F0502020204030204"/>
                <a:ea typeface="ＭＳ Ｐゴシック" charset="0"/>
                <a:cs typeface="+mn-cs"/>
              </a:endParaRPr>
            </a:p>
          </p:txBody>
        </p:sp>
      </p:grpSp>
      <p:sp>
        <p:nvSpPr>
          <p:cNvPr id="69" name="Slide Number Placeholder 2">
            <a:extLst>
              <a:ext uri="{FF2B5EF4-FFF2-40B4-BE49-F238E27FC236}">
                <a16:creationId xmlns:a16="http://schemas.microsoft.com/office/drawing/2014/main" id="{173A9DD9-82B1-6E42-88A8-6C0B706AA49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95</a:t>
            </a:fld>
            <a:endParaRPr lang="en-US" dirty="0"/>
          </a:p>
        </p:txBody>
      </p:sp>
    </p:spTree>
    <p:extLst>
      <p:ext uri="{BB962C8B-B14F-4D97-AF65-F5344CB8AC3E}">
        <p14:creationId xmlns:p14="http://schemas.microsoft.com/office/powerpoint/2010/main" val="45056200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11"/>
                                        </p:tgtEl>
                                        <p:attrNameLst>
                                          <p:attrName>style.visibility</p:attrName>
                                        </p:attrNameLst>
                                      </p:cBhvr>
                                      <p:to>
                                        <p:strVal val="visible"/>
                                      </p:to>
                                    </p:set>
                                    <p:animEffect transition="in" filter="dissolve">
                                      <p:cBhvr>
                                        <p:cTn id="7"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2-way handshake scenarios</a:t>
            </a:r>
          </a:p>
        </p:txBody>
      </p:sp>
      <p:grpSp>
        <p:nvGrpSpPr>
          <p:cNvPr id="423" name="Group 422">
            <a:extLst>
              <a:ext uri="{FF2B5EF4-FFF2-40B4-BE49-F238E27FC236}">
                <a16:creationId xmlns:a16="http://schemas.microsoft.com/office/drawing/2014/main" id="{D692DA0E-1EF2-F448-A9D8-1C3ACE390DD1}"/>
              </a:ext>
            </a:extLst>
          </p:cNvPr>
          <p:cNvGrpSpPr/>
          <p:nvPr/>
        </p:nvGrpSpPr>
        <p:grpSpPr>
          <a:xfrm>
            <a:off x="435655" y="1435139"/>
            <a:ext cx="3855401" cy="3186116"/>
            <a:chOff x="435655" y="1990325"/>
            <a:chExt cx="3855401" cy="3186116"/>
          </a:xfrm>
        </p:grpSpPr>
        <p:sp>
          <p:nvSpPr>
            <p:cNvPr id="424" name="Line 25">
              <a:extLst>
                <a:ext uri="{FF2B5EF4-FFF2-40B4-BE49-F238E27FC236}">
                  <a16:creationId xmlns:a16="http://schemas.microsoft.com/office/drawing/2014/main" id="{91E4D71D-79FA-CA4A-B78E-8C1871D4733B}"/>
                </a:ext>
              </a:extLst>
            </p:cNvPr>
            <p:cNvSpPr>
              <a:spLocks noChangeShapeType="1"/>
            </p:cNvSpPr>
            <p:nvPr/>
          </p:nvSpPr>
          <p:spPr bwMode="auto">
            <a:xfrm flipH="1">
              <a:off x="1461180" y="2545950"/>
              <a:ext cx="1588" cy="2470150"/>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425" name="Line 39">
              <a:extLst>
                <a:ext uri="{FF2B5EF4-FFF2-40B4-BE49-F238E27FC236}">
                  <a16:creationId xmlns:a16="http://schemas.microsoft.com/office/drawing/2014/main" id="{3CE8A2F3-443B-CB42-96FD-D8DF221502CB}"/>
                </a:ext>
              </a:extLst>
            </p:cNvPr>
            <p:cNvSpPr>
              <a:spLocks noChangeShapeType="1"/>
            </p:cNvSpPr>
            <p:nvPr/>
          </p:nvSpPr>
          <p:spPr bwMode="auto">
            <a:xfrm flipH="1">
              <a:off x="2991529" y="2618975"/>
              <a:ext cx="0" cy="2524525"/>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426" name="Group 93">
              <a:extLst>
                <a:ext uri="{FF2B5EF4-FFF2-40B4-BE49-F238E27FC236}">
                  <a16:creationId xmlns:a16="http://schemas.microsoft.com/office/drawing/2014/main" id="{773C4FC2-EAD6-0D4F-85E4-043FD6EDCD22}"/>
                </a:ext>
              </a:extLst>
            </p:cNvPr>
            <p:cNvGrpSpPr>
              <a:grpSpLocks/>
            </p:cNvGrpSpPr>
            <p:nvPr/>
          </p:nvGrpSpPr>
          <p:grpSpPr bwMode="auto">
            <a:xfrm>
              <a:off x="1386567" y="4700191"/>
              <a:ext cx="2405063" cy="476250"/>
              <a:chOff x="1097" y="2807"/>
              <a:chExt cx="1515" cy="300"/>
            </a:xfrm>
          </p:grpSpPr>
          <p:sp>
            <p:nvSpPr>
              <p:cNvPr id="488" name="Line 40">
                <a:extLst>
                  <a:ext uri="{FF2B5EF4-FFF2-40B4-BE49-F238E27FC236}">
                    <a16:creationId xmlns:a16="http://schemas.microsoft.com/office/drawing/2014/main" id="{111704BC-1B6B-2944-9D57-698BFD5CC308}"/>
                  </a:ext>
                </a:extLst>
              </p:cNvPr>
              <p:cNvSpPr>
                <a:spLocks noChangeShapeType="1"/>
              </p:cNvSpPr>
              <p:nvPr/>
            </p:nvSpPr>
            <p:spPr bwMode="auto">
              <a:xfrm>
                <a:off x="1097" y="2964"/>
                <a:ext cx="1515" cy="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9" name="Text Box 85">
                <a:extLst>
                  <a:ext uri="{FF2B5EF4-FFF2-40B4-BE49-F238E27FC236}">
                    <a16:creationId xmlns:a16="http://schemas.microsoft.com/office/drawing/2014/main" id="{190D3E08-8ADE-534C-9FC3-5199F6792D9B}"/>
                  </a:ext>
                </a:extLst>
              </p:cNvPr>
              <p:cNvSpPr txBox="1">
                <a:spLocks noChangeArrowheads="1"/>
              </p:cNvSpPr>
              <p:nvPr/>
            </p:nvSpPr>
            <p:spPr bwMode="auto">
              <a:xfrm>
                <a:off x="1269" y="2807"/>
                <a:ext cx="706" cy="3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x completes</a:t>
                </a:r>
              </a:p>
            </p:txBody>
          </p:sp>
        </p:grpSp>
        <p:grpSp>
          <p:nvGrpSpPr>
            <p:cNvPr id="427" name="Group 102">
              <a:extLst>
                <a:ext uri="{FF2B5EF4-FFF2-40B4-BE49-F238E27FC236}">
                  <a16:creationId xmlns:a16="http://schemas.microsoft.com/office/drawing/2014/main" id="{0D5744FA-4339-D545-9B57-B45E093F571A}"/>
                </a:ext>
              </a:extLst>
            </p:cNvPr>
            <p:cNvGrpSpPr>
              <a:grpSpLocks/>
            </p:cNvGrpSpPr>
            <p:nvPr/>
          </p:nvGrpSpPr>
          <p:grpSpPr bwMode="auto">
            <a:xfrm>
              <a:off x="435655" y="1990325"/>
              <a:ext cx="3389313" cy="2136775"/>
              <a:chOff x="484" y="1100"/>
              <a:chExt cx="2135" cy="1346"/>
            </a:xfrm>
          </p:grpSpPr>
          <p:sp>
            <p:nvSpPr>
              <p:cNvPr id="439" name="Text Box 103">
                <a:extLst>
                  <a:ext uri="{FF2B5EF4-FFF2-40B4-BE49-F238E27FC236}">
                    <a16:creationId xmlns:a16="http://schemas.microsoft.com/office/drawing/2014/main" id="{384A1174-EF45-3D47-B451-2B62A2717579}"/>
                  </a:ext>
                </a:extLst>
              </p:cNvPr>
              <p:cNvSpPr txBox="1">
                <a:spLocks noChangeArrowheads="1"/>
              </p:cNvSpPr>
              <p:nvPr/>
            </p:nvSpPr>
            <p:spPr bwMode="auto">
              <a:xfrm>
                <a:off x="484" y="1393"/>
                <a:ext cx="613"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0" name="Line 104">
                <a:extLst>
                  <a:ext uri="{FF2B5EF4-FFF2-40B4-BE49-F238E27FC236}">
                    <a16:creationId xmlns:a16="http://schemas.microsoft.com/office/drawing/2014/main" id="{01799853-A3A5-894C-8B0B-3CBEE6379CDD}"/>
                  </a:ext>
                </a:extLst>
              </p:cNvPr>
              <p:cNvSpPr>
                <a:spLocks noChangeShapeType="1"/>
              </p:cNvSpPr>
              <p:nvPr/>
            </p:nvSpPr>
            <p:spPr bwMode="auto">
              <a:xfrm>
                <a:off x="1159" y="1516"/>
                <a:ext cx="932" cy="199"/>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1" name="Line 105">
                <a:extLst>
                  <a:ext uri="{FF2B5EF4-FFF2-40B4-BE49-F238E27FC236}">
                    <a16:creationId xmlns:a16="http://schemas.microsoft.com/office/drawing/2014/main" id="{E4D37334-2302-C946-AD71-897255F798F8}"/>
                  </a:ext>
                </a:extLst>
              </p:cNvPr>
              <p:cNvSpPr>
                <a:spLocks noChangeShapeType="1"/>
              </p:cNvSpPr>
              <p:nvPr/>
            </p:nvSpPr>
            <p:spPr bwMode="auto">
              <a:xfrm flipH="1">
                <a:off x="1121" y="1739"/>
                <a:ext cx="990" cy="60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2" name="Rectangle 106">
                <a:extLst>
                  <a:ext uri="{FF2B5EF4-FFF2-40B4-BE49-F238E27FC236}">
                    <a16:creationId xmlns:a16="http://schemas.microsoft.com/office/drawing/2014/main" id="{A9F291AF-7263-964C-9C39-E6D9DD79FF9B}"/>
                  </a:ext>
                </a:extLst>
              </p:cNvPr>
              <p:cNvSpPr>
                <a:spLocks noChangeArrowheads="1"/>
              </p:cNvSpPr>
              <p:nvPr/>
            </p:nvSpPr>
            <p:spPr bwMode="auto">
              <a:xfrm>
                <a:off x="1359" y="1507"/>
                <a:ext cx="490"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3" name="Text Box 107">
                <a:extLst>
                  <a:ext uri="{FF2B5EF4-FFF2-40B4-BE49-F238E27FC236}">
                    <a16:creationId xmlns:a16="http://schemas.microsoft.com/office/drawing/2014/main" id="{8256400A-AA91-2B45-8FD6-9FEEAEE48C35}"/>
                  </a:ext>
                </a:extLst>
              </p:cNvPr>
              <p:cNvSpPr txBox="1">
                <a:spLocks noChangeArrowheads="1"/>
              </p:cNvSpPr>
              <p:nvPr/>
            </p:nvSpPr>
            <p:spPr bwMode="auto">
              <a:xfrm>
                <a:off x="1214" y="1486"/>
                <a:ext cx="80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sp>
            <p:nvSpPr>
              <p:cNvPr id="444" name="Rectangle 108">
                <a:extLst>
                  <a:ext uri="{FF2B5EF4-FFF2-40B4-BE49-F238E27FC236}">
                    <a16:creationId xmlns:a16="http://schemas.microsoft.com/office/drawing/2014/main" id="{8F206717-52E2-FB4D-B242-30E9BF426AE1}"/>
                  </a:ext>
                </a:extLst>
              </p:cNvPr>
              <p:cNvSpPr>
                <a:spLocks noChangeArrowheads="1"/>
              </p:cNvSpPr>
              <p:nvPr/>
            </p:nvSpPr>
            <p:spPr bwMode="auto">
              <a:xfrm>
                <a:off x="1471" y="1774"/>
                <a:ext cx="277"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45" name="Text Box 109">
                <a:extLst>
                  <a:ext uri="{FF2B5EF4-FFF2-40B4-BE49-F238E27FC236}">
                    <a16:creationId xmlns:a16="http://schemas.microsoft.com/office/drawing/2014/main" id="{9F6C9D6F-A1F8-8544-BE47-BCDA73F1EC12}"/>
                  </a:ext>
                </a:extLst>
              </p:cNvPr>
              <p:cNvSpPr txBox="1">
                <a:spLocks noChangeArrowheads="1"/>
              </p:cNvSpPr>
              <p:nvPr/>
            </p:nvSpPr>
            <p:spPr bwMode="auto">
              <a:xfrm>
                <a:off x="2133" y="1649"/>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446" name="Text Box 110">
                <a:extLst>
                  <a:ext uri="{FF2B5EF4-FFF2-40B4-BE49-F238E27FC236}">
                    <a16:creationId xmlns:a16="http://schemas.microsoft.com/office/drawing/2014/main" id="{5194F166-9430-4242-89A4-5D091B008960}"/>
                  </a:ext>
                </a:extLst>
              </p:cNvPr>
              <p:cNvSpPr txBox="1">
                <a:spLocks noChangeArrowheads="1"/>
              </p:cNvSpPr>
              <p:nvPr/>
            </p:nvSpPr>
            <p:spPr bwMode="auto">
              <a:xfrm>
                <a:off x="583" y="2234"/>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447" name="Oval 111">
                <a:extLst>
                  <a:ext uri="{FF2B5EF4-FFF2-40B4-BE49-F238E27FC236}">
                    <a16:creationId xmlns:a16="http://schemas.microsoft.com/office/drawing/2014/main" id="{64F10CAD-3D48-3B4D-AE41-2AEA0DB2E4A3}"/>
                  </a:ext>
                </a:extLst>
              </p:cNvPr>
              <p:cNvSpPr>
                <a:spLocks noChangeArrowheads="1"/>
              </p:cNvSpPr>
              <p:nvPr/>
            </p:nvSpPr>
            <p:spPr bwMode="auto">
              <a:xfrm>
                <a:off x="1095" y="2298"/>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448" name="Oval 112">
                <a:extLst>
                  <a:ext uri="{FF2B5EF4-FFF2-40B4-BE49-F238E27FC236}">
                    <a16:creationId xmlns:a16="http://schemas.microsoft.com/office/drawing/2014/main" id="{98F68D03-FCEB-0F41-A286-A0FEC1FAEA51}"/>
                  </a:ext>
                </a:extLst>
              </p:cNvPr>
              <p:cNvSpPr>
                <a:spLocks noChangeArrowheads="1"/>
              </p:cNvSpPr>
              <p:nvPr/>
            </p:nvSpPr>
            <p:spPr bwMode="auto">
              <a:xfrm>
                <a:off x="2065" y="1723"/>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nvGrpSpPr>
              <p:cNvPr id="449" name="Group 113">
                <a:extLst>
                  <a:ext uri="{FF2B5EF4-FFF2-40B4-BE49-F238E27FC236}">
                    <a16:creationId xmlns:a16="http://schemas.microsoft.com/office/drawing/2014/main" id="{E535B351-6B01-AE49-8479-F8762FC2AA2E}"/>
                  </a:ext>
                </a:extLst>
              </p:cNvPr>
              <p:cNvGrpSpPr>
                <a:grpSpLocks/>
              </p:cNvGrpSpPr>
              <p:nvPr/>
            </p:nvGrpSpPr>
            <p:grpSpPr bwMode="auto">
              <a:xfrm>
                <a:off x="1277" y="1861"/>
                <a:ext cx="803" cy="212"/>
                <a:chOff x="1065" y="2085"/>
                <a:chExt cx="803" cy="212"/>
              </a:xfrm>
            </p:grpSpPr>
            <p:sp>
              <p:nvSpPr>
                <p:cNvPr id="486" name="Rectangle 114">
                  <a:extLst>
                    <a:ext uri="{FF2B5EF4-FFF2-40B4-BE49-F238E27FC236}">
                      <a16:creationId xmlns:a16="http://schemas.microsoft.com/office/drawing/2014/main" id="{3ABD9392-9290-6043-AF0A-164F1B0F7B39}"/>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7" name="Text Box 115">
                  <a:extLst>
                    <a:ext uri="{FF2B5EF4-FFF2-40B4-BE49-F238E27FC236}">
                      <a16:creationId xmlns:a16="http://schemas.microsoft.com/office/drawing/2014/main" id="{E01A5D11-E159-0C40-9DBC-E064BEC5774C}"/>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acc_conn(x)</a:t>
                  </a:r>
                </a:p>
              </p:txBody>
            </p:sp>
          </p:grpSp>
          <p:grpSp>
            <p:nvGrpSpPr>
              <p:cNvPr id="450" name="Group 116">
                <a:extLst>
                  <a:ext uri="{FF2B5EF4-FFF2-40B4-BE49-F238E27FC236}">
                    <a16:creationId xmlns:a16="http://schemas.microsoft.com/office/drawing/2014/main" id="{3E3A49BF-0E39-8D4D-A2D0-63CBFDDD6FAF}"/>
                  </a:ext>
                </a:extLst>
              </p:cNvPr>
              <p:cNvGrpSpPr>
                <a:grpSpLocks/>
              </p:cNvGrpSpPr>
              <p:nvPr/>
            </p:nvGrpSpPr>
            <p:grpSpPr bwMode="auto">
              <a:xfrm>
                <a:off x="834" y="1112"/>
                <a:ext cx="391" cy="307"/>
                <a:chOff x="-44" y="1473"/>
                <a:chExt cx="981" cy="1105"/>
              </a:xfrm>
            </p:grpSpPr>
            <p:pic>
              <p:nvPicPr>
                <p:cNvPr id="484" name="Picture 117" descr="desktop_computer_stylized_medium">
                  <a:extLst>
                    <a:ext uri="{FF2B5EF4-FFF2-40B4-BE49-F238E27FC236}">
                      <a16:creationId xmlns:a16="http://schemas.microsoft.com/office/drawing/2014/main" id="{68652FF9-3BA5-AD41-98E0-A222D63A41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5" name="Freeform 118">
                  <a:extLst>
                    <a:ext uri="{FF2B5EF4-FFF2-40B4-BE49-F238E27FC236}">
                      <a16:creationId xmlns:a16="http://schemas.microsoft.com/office/drawing/2014/main" id="{73D50490-21D8-7746-B97E-C2FE25CBD7BE}"/>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451" name="Group 119">
                <a:extLst>
                  <a:ext uri="{FF2B5EF4-FFF2-40B4-BE49-F238E27FC236}">
                    <a16:creationId xmlns:a16="http://schemas.microsoft.com/office/drawing/2014/main" id="{6E788993-C5DA-164F-9258-0CB775450A30}"/>
                  </a:ext>
                </a:extLst>
              </p:cNvPr>
              <p:cNvGrpSpPr>
                <a:grpSpLocks/>
              </p:cNvGrpSpPr>
              <p:nvPr/>
            </p:nvGrpSpPr>
            <p:grpSpPr bwMode="auto">
              <a:xfrm>
                <a:off x="1973" y="1100"/>
                <a:ext cx="212" cy="323"/>
                <a:chOff x="4140" y="429"/>
                <a:chExt cx="1425" cy="2396"/>
              </a:xfrm>
            </p:grpSpPr>
            <p:sp>
              <p:nvSpPr>
                <p:cNvPr id="452" name="Freeform 120">
                  <a:extLst>
                    <a:ext uri="{FF2B5EF4-FFF2-40B4-BE49-F238E27FC236}">
                      <a16:creationId xmlns:a16="http://schemas.microsoft.com/office/drawing/2014/main" id="{12CC2128-75E5-114A-937D-4B672A89AA2E}"/>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53" name="Rectangle 121">
                  <a:extLst>
                    <a:ext uri="{FF2B5EF4-FFF2-40B4-BE49-F238E27FC236}">
                      <a16:creationId xmlns:a16="http://schemas.microsoft.com/office/drawing/2014/main" id="{F5C3491A-CD29-114C-A378-A2E414822C3C}"/>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54" name="Freeform 122">
                  <a:extLst>
                    <a:ext uri="{FF2B5EF4-FFF2-40B4-BE49-F238E27FC236}">
                      <a16:creationId xmlns:a16="http://schemas.microsoft.com/office/drawing/2014/main" id="{1FAF7C96-26AF-BC4C-8EE5-52686FB51F57}"/>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55" name="Freeform 123">
                  <a:extLst>
                    <a:ext uri="{FF2B5EF4-FFF2-40B4-BE49-F238E27FC236}">
                      <a16:creationId xmlns:a16="http://schemas.microsoft.com/office/drawing/2014/main" id="{F24EFDC4-D2B3-7440-A83B-52220A26C979}"/>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56" name="Rectangle 124">
                  <a:extLst>
                    <a:ext uri="{FF2B5EF4-FFF2-40B4-BE49-F238E27FC236}">
                      <a16:creationId xmlns:a16="http://schemas.microsoft.com/office/drawing/2014/main" id="{C738D1B1-14C3-F143-9286-716F3B0BC8CB}"/>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57" name="Group 125">
                  <a:extLst>
                    <a:ext uri="{FF2B5EF4-FFF2-40B4-BE49-F238E27FC236}">
                      <a16:creationId xmlns:a16="http://schemas.microsoft.com/office/drawing/2014/main" id="{1C9F2DD0-76F5-9945-A4A2-BFF420651D30}"/>
                    </a:ext>
                  </a:extLst>
                </p:cNvPr>
                <p:cNvGrpSpPr>
                  <a:grpSpLocks/>
                </p:cNvGrpSpPr>
                <p:nvPr/>
              </p:nvGrpSpPr>
              <p:grpSpPr bwMode="auto">
                <a:xfrm>
                  <a:off x="4749" y="668"/>
                  <a:ext cx="581" cy="145"/>
                  <a:chOff x="614" y="2568"/>
                  <a:chExt cx="725" cy="139"/>
                </a:xfrm>
              </p:grpSpPr>
              <p:sp>
                <p:nvSpPr>
                  <p:cNvPr id="482" name="AutoShape 126">
                    <a:extLst>
                      <a:ext uri="{FF2B5EF4-FFF2-40B4-BE49-F238E27FC236}">
                        <a16:creationId xmlns:a16="http://schemas.microsoft.com/office/drawing/2014/main" id="{C09A9BC4-E4D4-9740-8415-C18557F484B7}"/>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3" name="AutoShape 127">
                    <a:extLst>
                      <a:ext uri="{FF2B5EF4-FFF2-40B4-BE49-F238E27FC236}">
                        <a16:creationId xmlns:a16="http://schemas.microsoft.com/office/drawing/2014/main" id="{F3D70C92-E5D6-2E4F-8DCA-B1904F759DA4}"/>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58" name="Rectangle 128">
                  <a:extLst>
                    <a:ext uri="{FF2B5EF4-FFF2-40B4-BE49-F238E27FC236}">
                      <a16:creationId xmlns:a16="http://schemas.microsoft.com/office/drawing/2014/main" id="{722160C6-98E8-2849-92F6-C0477CF41C15}"/>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59" name="Group 129">
                  <a:extLst>
                    <a:ext uri="{FF2B5EF4-FFF2-40B4-BE49-F238E27FC236}">
                      <a16:creationId xmlns:a16="http://schemas.microsoft.com/office/drawing/2014/main" id="{5CF614C1-2FA4-194F-99CB-B59EBAA69627}"/>
                    </a:ext>
                  </a:extLst>
                </p:cNvPr>
                <p:cNvGrpSpPr>
                  <a:grpSpLocks/>
                </p:cNvGrpSpPr>
                <p:nvPr/>
              </p:nvGrpSpPr>
              <p:grpSpPr bwMode="auto">
                <a:xfrm>
                  <a:off x="4747" y="994"/>
                  <a:ext cx="581" cy="134"/>
                  <a:chOff x="614" y="2568"/>
                  <a:chExt cx="725" cy="139"/>
                </a:xfrm>
              </p:grpSpPr>
              <p:sp>
                <p:nvSpPr>
                  <p:cNvPr id="480" name="AutoShape 130">
                    <a:extLst>
                      <a:ext uri="{FF2B5EF4-FFF2-40B4-BE49-F238E27FC236}">
                        <a16:creationId xmlns:a16="http://schemas.microsoft.com/office/drawing/2014/main" id="{2DFF64EB-D097-2043-B088-40E31FBCA144}"/>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81" name="AutoShape 131">
                    <a:extLst>
                      <a:ext uri="{FF2B5EF4-FFF2-40B4-BE49-F238E27FC236}">
                        <a16:creationId xmlns:a16="http://schemas.microsoft.com/office/drawing/2014/main" id="{DF72C84E-59FE-844F-8A5B-E79C5EEA947F}"/>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60" name="Rectangle 132">
                  <a:extLst>
                    <a:ext uri="{FF2B5EF4-FFF2-40B4-BE49-F238E27FC236}">
                      <a16:creationId xmlns:a16="http://schemas.microsoft.com/office/drawing/2014/main" id="{0D34B495-F619-5744-92CE-02150CAEF02F}"/>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61" name="Rectangle 133">
                  <a:extLst>
                    <a:ext uri="{FF2B5EF4-FFF2-40B4-BE49-F238E27FC236}">
                      <a16:creationId xmlns:a16="http://schemas.microsoft.com/office/drawing/2014/main" id="{B289AC45-5AE1-8144-A213-D8D732FD9762}"/>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462" name="Group 134">
                  <a:extLst>
                    <a:ext uri="{FF2B5EF4-FFF2-40B4-BE49-F238E27FC236}">
                      <a16:creationId xmlns:a16="http://schemas.microsoft.com/office/drawing/2014/main" id="{1749D736-5D93-C94F-BEFF-83BA3C60704D}"/>
                    </a:ext>
                  </a:extLst>
                </p:cNvPr>
                <p:cNvGrpSpPr>
                  <a:grpSpLocks/>
                </p:cNvGrpSpPr>
                <p:nvPr/>
              </p:nvGrpSpPr>
              <p:grpSpPr bwMode="auto">
                <a:xfrm>
                  <a:off x="4735" y="1627"/>
                  <a:ext cx="582" cy="151"/>
                  <a:chOff x="614" y="2568"/>
                  <a:chExt cx="725" cy="139"/>
                </a:xfrm>
              </p:grpSpPr>
              <p:sp>
                <p:nvSpPr>
                  <p:cNvPr id="478" name="AutoShape 135">
                    <a:extLst>
                      <a:ext uri="{FF2B5EF4-FFF2-40B4-BE49-F238E27FC236}">
                        <a16:creationId xmlns:a16="http://schemas.microsoft.com/office/drawing/2014/main" id="{A0C2743E-C87A-D14C-85B5-A8F79F7531D4}"/>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9" name="AutoShape 136">
                    <a:extLst>
                      <a:ext uri="{FF2B5EF4-FFF2-40B4-BE49-F238E27FC236}">
                        <a16:creationId xmlns:a16="http://schemas.microsoft.com/office/drawing/2014/main" id="{9BD6DBA0-FC1C-254E-9398-6CCD7340CADE}"/>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63" name="Freeform 137">
                  <a:extLst>
                    <a:ext uri="{FF2B5EF4-FFF2-40B4-BE49-F238E27FC236}">
                      <a16:creationId xmlns:a16="http://schemas.microsoft.com/office/drawing/2014/main" id="{5440E4EF-7DC8-C948-8355-65BC2A778B02}"/>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464" name="Group 138">
                  <a:extLst>
                    <a:ext uri="{FF2B5EF4-FFF2-40B4-BE49-F238E27FC236}">
                      <a16:creationId xmlns:a16="http://schemas.microsoft.com/office/drawing/2014/main" id="{5E633347-2A45-9548-B218-3565A9B3D215}"/>
                    </a:ext>
                  </a:extLst>
                </p:cNvPr>
                <p:cNvGrpSpPr>
                  <a:grpSpLocks/>
                </p:cNvGrpSpPr>
                <p:nvPr/>
              </p:nvGrpSpPr>
              <p:grpSpPr bwMode="auto">
                <a:xfrm>
                  <a:off x="4739" y="1327"/>
                  <a:ext cx="582" cy="139"/>
                  <a:chOff x="614" y="2568"/>
                  <a:chExt cx="725" cy="139"/>
                </a:xfrm>
              </p:grpSpPr>
              <p:sp>
                <p:nvSpPr>
                  <p:cNvPr id="476" name="AutoShape 139">
                    <a:extLst>
                      <a:ext uri="{FF2B5EF4-FFF2-40B4-BE49-F238E27FC236}">
                        <a16:creationId xmlns:a16="http://schemas.microsoft.com/office/drawing/2014/main" id="{0F545573-C3F3-7D4F-8E2E-057960582DC3}"/>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7" name="AutoShape 140">
                    <a:extLst>
                      <a:ext uri="{FF2B5EF4-FFF2-40B4-BE49-F238E27FC236}">
                        <a16:creationId xmlns:a16="http://schemas.microsoft.com/office/drawing/2014/main" id="{2B38E4F6-9B20-FE41-8688-9F827513A800}"/>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465" name="Rectangle 141">
                  <a:extLst>
                    <a:ext uri="{FF2B5EF4-FFF2-40B4-BE49-F238E27FC236}">
                      <a16:creationId xmlns:a16="http://schemas.microsoft.com/office/drawing/2014/main" id="{0ADB7777-054A-3B42-99E1-AA3880CEBF49}"/>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66" name="Freeform 142">
                  <a:extLst>
                    <a:ext uri="{FF2B5EF4-FFF2-40B4-BE49-F238E27FC236}">
                      <a16:creationId xmlns:a16="http://schemas.microsoft.com/office/drawing/2014/main" id="{851EFEA0-9F99-9D45-BDD9-05781330AA68}"/>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67" name="Freeform 143">
                  <a:extLst>
                    <a:ext uri="{FF2B5EF4-FFF2-40B4-BE49-F238E27FC236}">
                      <a16:creationId xmlns:a16="http://schemas.microsoft.com/office/drawing/2014/main" id="{D46DD2F0-137E-7246-8429-922D11398E36}"/>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68" name="Oval 144">
                  <a:extLst>
                    <a:ext uri="{FF2B5EF4-FFF2-40B4-BE49-F238E27FC236}">
                      <a16:creationId xmlns:a16="http://schemas.microsoft.com/office/drawing/2014/main" id="{6D2FDB16-DD50-754D-B173-29B81535A1D0}"/>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69" name="Freeform 145">
                  <a:extLst>
                    <a:ext uri="{FF2B5EF4-FFF2-40B4-BE49-F238E27FC236}">
                      <a16:creationId xmlns:a16="http://schemas.microsoft.com/office/drawing/2014/main" id="{7D62A206-5CA0-E947-82FC-8F081AA926B0}"/>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470" name="AutoShape 146">
                  <a:extLst>
                    <a:ext uri="{FF2B5EF4-FFF2-40B4-BE49-F238E27FC236}">
                      <a16:creationId xmlns:a16="http://schemas.microsoft.com/office/drawing/2014/main" id="{FD0F85B5-11E0-7445-9862-BC483A492BC8}"/>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1" name="AutoShape 147">
                  <a:extLst>
                    <a:ext uri="{FF2B5EF4-FFF2-40B4-BE49-F238E27FC236}">
                      <a16:creationId xmlns:a16="http://schemas.microsoft.com/office/drawing/2014/main" id="{67E0531B-2E65-AF43-9DB9-355885A8BFB3}"/>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2" name="Oval 148">
                  <a:extLst>
                    <a:ext uri="{FF2B5EF4-FFF2-40B4-BE49-F238E27FC236}">
                      <a16:creationId xmlns:a16="http://schemas.microsoft.com/office/drawing/2014/main" id="{64B5B35B-452E-FD4C-ACFF-7D475CD7D3D3}"/>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3" name="Oval 149">
                  <a:extLst>
                    <a:ext uri="{FF2B5EF4-FFF2-40B4-BE49-F238E27FC236}">
                      <a16:creationId xmlns:a16="http://schemas.microsoft.com/office/drawing/2014/main" id="{A4534FEA-4A8B-8A42-8930-71A153E19C7E}"/>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74" name="Oval 150">
                  <a:extLst>
                    <a:ext uri="{FF2B5EF4-FFF2-40B4-BE49-F238E27FC236}">
                      <a16:creationId xmlns:a16="http://schemas.microsoft.com/office/drawing/2014/main" id="{D6E50F70-5ED2-3344-A7D3-F9408B324055}"/>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75" name="Rectangle 151">
                  <a:extLst>
                    <a:ext uri="{FF2B5EF4-FFF2-40B4-BE49-F238E27FC236}">
                      <a16:creationId xmlns:a16="http://schemas.microsoft.com/office/drawing/2014/main" id="{7B699B0E-7FA7-A24C-814D-12D1D823F816}"/>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sp>
          <p:nvSpPr>
            <p:cNvPr id="428" name="Oval 159">
              <a:extLst>
                <a:ext uri="{FF2B5EF4-FFF2-40B4-BE49-F238E27FC236}">
                  <a16:creationId xmlns:a16="http://schemas.microsoft.com/office/drawing/2014/main" id="{8AE68307-4F03-0042-965E-5D84FCC3C3EB}"/>
                </a:ext>
              </a:extLst>
            </p:cNvPr>
            <p:cNvSpPr>
              <a:spLocks noChangeArrowheads="1"/>
            </p:cNvSpPr>
            <p:nvPr/>
          </p:nvSpPr>
          <p:spPr bwMode="auto">
            <a:xfrm>
              <a:off x="1416094" y="3893738"/>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429" name="Line 169">
              <a:extLst>
                <a:ext uri="{FF2B5EF4-FFF2-40B4-BE49-F238E27FC236}">
                  <a16:creationId xmlns:a16="http://schemas.microsoft.com/office/drawing/2014/main" id="{28EC4C67-0BE3-D54D-926D-9B81AED1C0D5}"/>
                </a:ext>
              </a:extLst>
            </p:cNvPr>
            <p:cNvSpPr>
              <a:spLocks noChangeShapeType="1"/>
            </p:cNvSpPr>
            <p:nvPr/>
          </p:nvSpPr>
          <p:spPr bwMode="auto">
            <a:xfrm>
              <a:off x="1511344" y="3966763"/>
              <a:ext cx="1479550" cy="3159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0" name="Rectangle 170">
              <a:extLst>
                <a:ext uri="{FF2B5EF4-FFF2-40B4-BE49-F238E27FC236}">
                  <a16:creationId xmlns:a16="http://schemas.microsoft.com/office/drawing/2014/main" id="{B8AFD2C9-C151-F748-8B96-E389535E32BE}"/>
                </a:ext>
              </a:extLst>
            </p:cNvPr>
            <p:cNvSpPr>
              <a:spLocks noChangeArrowheads="1"/>
            </p:cNvSpPr>
            <p:nvPr/>
          </p:nvSpPr>
          <p:spPr bwMode="auto">
            <a:xfrm>
              <a:off x="1828844" y="3952476"/>
              <a:ext cx="777875" cy="32702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1" name="Text Box 171">
              <a:extLst>
                <a:ext uri="{FF2B5EF4-FFF2-40B4-BE49-F238E27FC236}">
                  <a16:creationId xmlns:a16="http://schemas.microsoft.com/office/drawing/2014/main" id="{E48C6C06-1970-9949-B718-68B9AD5B435E}"/>
                </a:ext>
              </a:extLst>
            </p:cNvPr>
            <p:cNvSpPr txBox="1">
              <a:spLocks noChangeArrowheads="1"/>
            </p:cNvSpPr>
            <p:nvPr/>
          </p:nvSpPr>
          <p:spPr bwMode="auto">
            <a:xfrm>
              <a:off x="1689144" y="3919138"/>
              <a:ext cx="1092200"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p:txBody>
        </p:sp>
        <p:sp>
          <p:nvSpPr>
            <p:cNvPr id="432" name="Oval 172">
              <a:extLst>
                <a:ext uri="{FF2B5EF4-FFF2-40B4-BE49-F238E27FC236}">
                  <a16:creationId xmlns:a16="http://schemas.microsoft.com/office/drawing/2014/main" id="{C551802D-96E3-F942-A271-44B93EF7D61C}"/>
                </a:ext>
              </a:extLst>
            </p:cNvPr>
            <p:cNvSpPr>
              <a:spLocks noChangeArrowheads="1"/>
            </p:cNvSpPr>
            <p:nvPr/>
          </p:nvSpPr>
          <p:spPr bwMode="auto">
            <a:xfrm>
              <a:off x="2960731" y="4250926"/>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433" name="Text Box 173">
              <a:extLst>
                <a:ext uri="{FF2B5EF4-FFF2-40B4-BE49-F238E27FC236}">
                  <a16:creationId xmlns:a16="http://schemas.microsoft.com/office/drawing/2014/main" id="{D76C6664-0DFF-6847-8C91-9630B8CABF4C}"/>
                </a:ext>
              </a:extLst>
            </p:cNvPr>
            <p:cNvSpPr txBox="1">
              <a:spLocks noChangeArrowheads="1"/>
            </p:cNvSpPr>
            <p:nvPr/>
          </p:nvSpPr>
          <p:spPr bwMode="auto">
            <a:xfrm>
              <a:off x="3119481" y="4011213"/>
              <a:ext cx="1171575" cy="508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accept</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data(x+1)</a:t>
              </a:r>
            </a:p>
          </p:txBody>
        </p:sp>
        <p:grpSp>
          <p:nvGrpSpPr>
            <p:cNvPr id="434" name="Group 433">
              <a:extLst>
                <a:ext uri="{FF2B5EF4-FFF2-40B4-BE49-F238E27FC236}">
                  <a16:creationId xmlns:a16="http://schemas.microsoft.com/office/drawing/2014/main" id="{7800DC3B-8637-C445-B46C-B1F234EAAAF7}"/>
                </a:ext>
              </a:extLst>
            </p:cNvPr>
            <p:cNvGrpSpPr/>
            <p:nvPr/>
          </p:nvGrpSpPr>
          <p:grpSpPr>
            <a:xfrm flipH="1">
              <a:off x="1449388" y="4279047"/>
              <a:ext cx="1539875" cy="390924"/>
              <a:chOff x="796245" y="5993547"/>
              <a:chExt cx="1539875" cy="390924"/>
            </a:xfrm>
          </p:grpSpPr>
          <p:sp>
            <p:nvSpPr>
              <p:cNvPr id="436" name="Line 169">
                <a:extLst>
                  <a:ext uri="{FF2B5EF4-FFF2-40B4-BE49-F238E27FC236}">
                    <a16:creationId xmlns:a16="http://schemas.microsoft.com/office/drawing/2014/main" id="{DF8AED72-CC03-D141-BF1D-CDBAD8CFF041}"/>
                  </a:ext>
                </a:extLst>
              </p:cNvPr>
              <p:cNvSpPr>
                <a:spLocks noChangeShapeType="1"/>
              </p:cNvSpPr>
              <p:nvPr/>
            </p:nvSpPr>
            <p:spPr bwMode="auto">
              <a:xfrm>
                <a:off x="796245" y="6007834"/>
                <a:ext cx="1479550" cy="3159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7" name="Rectangle 170">
                <a:extLst>
                  <a:ext uri="{FF2B5EF4-FFF2-40B4-BE49-F238E27FC236}">
                    <a16:creationId xmlns:a16="http://schemas.microsoft.com/office/drawing/2014/main" id="{629240BC-A74F-6E49-91FA-059AA1C94494}"/>
                  </a:ext>
                </a:extLst>
              </p:cNvPr>
              <p:cNvSpPr>
                <a:spLocks noChangeArrowheads="1"/>
              </p:cNvSpPr>
              <p:nvPr/>
            </p:nvSpPr>
            <p:spPr bwMode="auto">
              <a:xfrm>
                <a:off x="1113745" y="5993547"/>
                <a:ext cx="859292" cy="39092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38" name="Oval 172">
                <a:extLst>
                  <a:ext uri="{FF2B5EF4-FFF2-40B4-BE49-F238E27FC236}">
                    <a16:creationId xmlns:a16="http://schemas.microsoft.com/office/drawing/2014/main" id="{A155E5ED-674B-0544-A028-085A5AD95F12}"/>
                  </a:ext>
                </a:extLst>
              </p:cNvPr>
              <p:cNvSpPr>
                <a:spLocks noChangeArrowheads="1"/>
              </p:cNvSpPr>
              <p:nvPr/>
            </p:nvSpPr>
            <p:spPr bwMode="auto">
              <a:xfrm>
                <a:off x="2245632" y="6291997"/>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sp>
          <p:nvSpPr>
            <p:cNvPr id="435" name="Text Box 171">
              <a:extLst>
                <a:ext uri="{FF2B5EF4-FFF2-40B4-BE49-F238E27FC236}">
                  <a16:creationId xmlns:a16="http://schemas.microsoft.com/office/drawing/2014/main" id="{F73380DB-6861-6B4E-B8D4-43FE3C783476}"/>
                </a:ext>
              </a:extLst>
            </p:cNvPr>
            <p:cNvSpPr txBox="1">
              <a:spLocks noChangeArrowheads="1"/>
            </p:cNvSpPr>
            <p:nvPr/>
          </p:nvSpPr>
          <p:spPr bwMode="auto">
            <a:xfrm>
              <a:off x="1735694" y="4283529"/>
              <a:ext cx="1071127" cy="338554"/>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ACK(x+1)</a:t>
              </a:r>
            </a:p>
          </p:txBody>
        </p:sp>
      </p:grpSp>
      <p:grpSp>
        <p:nvGrpSpPr>
          <p:cNvPr id="9" name="Group 8">
            <a:extLst>
              <a:ext uri="{FF2B5EF4-FFF2-40B4-BE49-F238E27FC236}">
                <a16:creationId xmlns:a16="http://schemas.microsoft.com/office/drawing/2014/main" id="{A4CB8012-D87E-F547-97B0-03323A38506E}"/>
              </a:ext>
            </a:extLst>
          </p:cNvPr>
          <p:cNvGrpSpPr/>
          <p:nvPr/>
        </p:nvGrpSpPr>
        <p:grpSpPr>
          <a:xfrm>
            <a:off x="1273629" y="5146706"/>
            <a:ext cx="1773114" cy="1003723"/>
            <a:chOff x="1273629" y="5146706"/>
            <a:chExt cx="1773114" cy="1003723"/>
          </a:xfrm>
        </p:grpSpPr>
        <p:sp>
          <p:nvSpPr>
            <p:cNvPr id="4" name="TextBox 3">
              <a:extLst>
                <a:ext uri="{FF2B5EF4-FFF2-40B4-BE49-F238E27FC236}">
                  <a16:creationId xmlns:a16="http://schemas.microsoft.com/office/drawing/2014/main" id="{BDFF0F55-D08F-1344-9B87-5BCA4686A75C}"/>
                </a:ext>
              </a:extLst>
            </p:cNvPr>
            <p:cNvSpPr txBox="1"/>
            <p:nvPr/>
          </p:nvSpPr>
          <p:spPr>
            <a:xfrm>
              <a:off x="1273629" y="5146706"/>
              <a:ext cx="177311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No problem!</a:t>
              </a:r>
            </a:p>
          </p:txBody>
        </p:sp>
        <p:pic>
          <p:nvPicPr>
            <p:cNvPr id="6" name="Picture 5" descr="A picture containing drawing&#10;&#10;Description automatically generated">
              <a:extLst>
                <a:ext uri="{FF2B5EF4-FFF2-40B4-BE49-F238E27FC236}">
                  <a16:creationId xmlns:a16="http://schemas.microsoft.com/office/drawing/2014/main" id="{4F95E370-82E9-0D41-AB1B-B42B590C4566}"/>
                </a:ext>
              </a:extLst>
            </p:cNvPr>
            <p:cNvPicPr>
              <a:picLocks noChangeAspect="1"/>
            </p:cNvPicPr>
            <p:nvPr/>
          </p:nvPicPr>
          <p:blipFill>
            <a:blip r:embed="rId4"/>
            <a:stretch>
              <a:fillRect/>
            </a:stretch>
          </p:blipFill>
          <p:spPr>
            <a:xfrm>
              <a:off x="1812470" y="5524500"/>
              <a:ext cx="625929" cy="625929"/>
            </a:xfrm>
            <a:prstGeom prst="rect">
              <a:avLst/>
            </a:prstGeom>
          </p:spPr>
        </p:pic>
      </p:grpSp>
      <p:sp>
        <p:nvSpPr>
          <p:cNvPr id="73" name="Slide Number Placeholder 2">
            <a:extLst>
              <a:ext uri="{FF2B5EF4-FFF2-40B4-BE49-F238E27FC236}">
                <a16:creationId xmlns:a16="http://schemas.microsoft.com/office/drawing/2014/main" id="{26201937-A24A-454E-B97D-9D841DC2449E}"/>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96</a:t>
            </a:fld>
            <a:endParaRPr lang="en-US" dirty="0"/>
          </a:p>
        </p:txBody>
      </p:sp>
    </p:spTree>
    <p:extLst>
      <p:ext uri="{BB962C8B-B14F-4D97-AF65-F5344CB8AC3E}">
        <p14:creationId xmlns:p14="http://schemas.microsoft.com/office/powerpoint/2010/main" val="71547846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xit" presetSubtype="0" fill="hold" nodeType="withEffect">
                                  <p:stCondLst>
                                    <p:cond delay="0"/>
                                  </p:stCondLst>
                                  <p:childTnLst>
                                    <p:animEffect transition="out" filter="dissolve">
                                      <p:cBhvr>
                                        <p:cTn id="9" dur="500"/>
                                        <p:tgtEl>
                                          <p:spTgt spid="423"/>
                                        </p:tgtEl>
                                      </p:cBhvr>
                                    </p:animEffect>
                                    <p:set>
                                      <p:cBhvr>
                                        <p:cTn id="10" dur="1" fill="hold">
                                          <p:stCondLst>
                                            <p:cond delay="499"/>
                                          </p:stCondLst>
                                        </p:cTn>
                                        <p:tgtEl>
                                          <p:spTgt spid="423"/>
                                        </p:tgtEl>
                                        <p:attrNameLst>
                                          <p:attrName>style.visibility</p:attrName>
                                        </p:attrNameLst>
                                      </p:cBhvr>
                                      <p:to>
                                        <p:strVal val="hidden"/>
                                      </p:to>
                                    </p:set>
                                  </p:childTnLst>
                                </p:cTn>
                              </p:par>
                              <p:par>
                                <p:cTn id="11" presetID="9" presetClass="exit" presetSubtype="0" fill="hold" nodeType="withEffect">
                                  <p:stCondLst>
                                    <p:cond delay="0"/>
                                  </p:stCondLst>
                                  <p:childTnLst>
                                    <p:animEffect transition="out" filter="dissolve">
                                      <p:cBhvr>
                                        <p:cTn id="12" dur="500"/>
                                        <p:tgtEl>
                                          <p:spTgt spid="9"/>
                                        </p:tgtEl>
                                      </p:cBhvr>
                                    </p:animEffect>
                                    <p:set>
                                      <p:cBhvr>
                                        <p:cTn id="13"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2-way handshake scenarios</a:t>
            </a:r>
          </a:p>
        </p:txBody>
      </p:sp>
      <p:grpSp>
        <p:nvGrpSpPr>
          <p:cNvPr id="3" name="Group 2">
            <a:extLst>
              <a:ext uri="{FF2B5EF4-FFF2-40B4-BE49-F238E27FC236}">
                <a16:creationId xmlns:a16="http://schemas.microsoft.com/office/drawing/2014/main" id="{9CAAA66F-65EC-E34C-8D40-259E21717735}"/>
              </a:ext>
            </a:extLst>
          </p:cNvPr>
          <p:cNvGrpSpPr/>
          <p:nvPr/>
        </p:nvGrpSpPr>
        <p:grpSpPr>
          <a:xfrm>
            <a:off x="5262108" y="1983508"/>
            <a:ext cx="1530350" cy="4033838"/>
            <a:chOff x="5276623" y="2475192"/>
            <a:chExt cx="1530350" cy="4033838"/>
          </a:xfrm>
        </p:grpSpPr>
        <p:sp>
          <p:nvSpPr>
            <p:cNvPr id="279" name="Line 25">
              <a:extLst>
                <a:ext uri="{FF2B5EF4-FFF2-40B4-BE49-F238E27FC236}">
                  <a16:creationId xmlns:a16="http://schemas.microsoft.com/office/drawing/2014/main" id="{BC6653C1-9562-C643-B0CA-B2050012CB3F}"/>
                </a:ext>
              </a:extLst>
            </p:cNvPr>
            <p:cNvSpPr>
              <a:spLocks noChangeShapeType="1"/>
            </p:cNvSpPr>
            <p:nvPr/>
          </p:nvSpPr>
          <p:spPr bwMode="auto">
            <a:xfrm flipH="1">
              <a:off x="5276623" y="2475192"/>
              <a:ext cx="1588" cy="2470150"/>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80" name="Line 39">
              <a:extLst>
                <a:ext uri="{FF2B5EF4-FFF2-40B4-BE49-F238E27FC236}">
                  <a16:creationId xmlns:a16="http://schemas.microsoft.com/office/drawing/2014/main" id="{315091FE-FBA3-1544-BB24-018D1D00254A}"/>
                </a:ext>
              </a:extLst>
            </p:cNvPr>
            <p:cNvSpPr>
              <a:spLocks noChangeShapeType="1"/>
            </p:cNvSpPr>
            <p:nvPr/>
          </p:nvSpPr>
          <p:spPr bwMode="auto">
            <a:xfrm flipH="1">
              <a:off x="6805386" y="2548217"/>
              <a:ext cx="1587" cy="3960813"/>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7" name="Group 6">
            <a:extLst>
              <a:ext uri="{FF2B5EF4-FFF2-40B4-BE49-F238E27FC236}">
                <a16:creationId xmlns:a16="http://schemas.microsoft.com/office/drawing/2014/main" id="{D58C52DC-C8FA-4944-8CC4-85815AC982E1}"/>
              </a:ext>
            </a:extLst>
          </p:cNvPr>
          <p:cNvGrpSpPr/>
          <p:nvPr/>
        </p:nvGrpSpPr>
        <p:grpSpPr>
          <a:xfrm>
            <a:off x="6768421" y="5356225"/>
            <a:ext cx="847724" cy="336550"/>
            <a:chOff x="11151735" y="5148718"/>
            <a:chExt cx="847724" cy="336550"/>
          </a:xfrm>
        </p:grpSpPr>
        <p:sp>
          <p:nvSpPr>
            <p:cNvPr id="284" name="Text Box 44">
              <a:extLst>
                <a:ext uri="{FF2B5EF4-FFF2-40B4-BE49-F238E27FC236}">
                  <a16:creationId xmlns:a16="http://schemas.microsoft.com/office/drawing/2014/main" id="{44C9896B-08D9-DD4F-A1D1-E6EE31E997B0}"/>
                </a:ext>
              </a:extLst>
            </p:cNvPr>
            <p:cNvSpPr txBox="1">
              <a:spLocks noChangeArrowheads="1"/>
            </p:cNvSpPr>
            <p:nvPr/>
          </p:nvSpPr>
          <p:spPr bwMode="auto">
            <a:xfrm>
              <a:off x="11227935" y="5148718"/>
              <a:ext cx="771524"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CC0000"/>
                  </a:solidFill>
                  <a:effectLst/>
                  <a:uLnTx/>
                  <a:uFillTx/>
                  <a:latin typeface="Tahoma" charset="0"/>
                  <a:ea typeface="ＭＳ Ｐゴシック" charset="0"/>
                  <a:cs typeface="+mn-cs"/>
                </a:rPr>
                <a:t>ESTAB</a:t>
              </a:r>
            </a:p>
          </p:txBody>
        </p:sp>
        <p:sp>
          <p:nvSpPr>
            <p:cNvPr id="285" name="Oval 45">
              <a:extLst>
                <a:ext uri="{FF2B5EF4-FFF2-40B4-BE49-F238E27FC236}">
                  <a16:creationId xmlns:a16="http://schemas.microsoft.com/office/drawing/2014/main" id="{523A6BAB-2B5B-8B48-B14C-CD5B3206CAA2}"/>
                </a:ext>
              </a:extLst>
            </p:cNvPr>
            <p:cNvSpPr>
              <a:spLocks noChangeArrowheads="1"/>
            </p:cNvSpPr>
            <p:nvPr/>
          </p:nvSpPr>
          <p:spPr bwMode="auto">
            <a:xfrm>
              <a:off x="11151735" y="5275718"/>
              <a:ext cx="90487"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grpSp>
        <p:nvGrpSpPr>
          <p:cNvPr id="5" name="Group 4">
            <a:extLst>
              <a:ext uri="{FF2B5EF4-FFF2-40B4-BE49-F238E27FC236}">
                <a16:creationId xmlns:a16="http://schemas.microsoft.com/office/drawing/2014/main" id="{BF5066A4-7FFD-3447-A085-E135DC48118A}"/>
              </a:ext>
            </a:extLst>
          </p:cNvPr>
          <p:cNvGrpSpPr/>
          <p:nvPr/>
        </p:nvGrpSpPr>
        <p:grpSpPr>
          <a:xfrm>
            <a:off x="3998688" y="2674935"/>
            <a:ext cx="2841623" cy="2849565"/>
            <a:chOff x="8352974" y="2492829"/>
            <a:chExt cx="2841623" cy="2849565"/>
          </a:xfrm>
        </p:grpSpPr>
        <p:sp>
          <p:nvSpPr>
            <p:cNvPr id="282" name="Text Box 42">
              <a:extLst>
                <a:ext uri="{FF2B5EF4-FFF2-40B4-BE49-F238E27FC236}">
                  <a16:creationId xmlns:a16="http://schemas.microsoft.com/office/drawing/2014/main" id="{8B0E3738-2A2C-C540-B07D-16F35D1B7460}"/>
                </a:ext>
              </a:extLst>
            </p:cNvPr>
            <p:cNvSpPr txBox="1">
              <a:spLocks noChangeArrowheads="1"/>
            </p:cNvSpPr>
            <p:nvPr/>
          </p:nvSpPr>
          <p:spPr bwMode="auto">
            <a:xfrm>
              <a:off x="8352974" y="2492829"/>
              <a:ext cx="1273174" cy="7524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retransmit</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3" name="Freeform 43">
              <a:extLst>
                <a:ext uri="{FF2B5EF4-FFF2-40B4-BE49-F238E27FC236}">
                  <a16:creationId xmlns:a16="http://schemas.microsoft.com/office/drawing/2014/main" id="{528F5849-C9BA-364B-BBF1-086991584A75}"/>
                </a:ext>
              </a:extLst>
            </p:cNvPr>
            <p:cNvSpPr>
              <a:spLocks/>
            </p:cNvSpPr>
            <p:nvPr/>
          </p:nvSpPr>
          <p:spPr bwMode="auto">
            <a:xfrm>
              <a:off x="9667423" y="2783342"/>
              <a:ext cx="1527174" cy="2559052"/>
            </a:xfrm>
            <a:custGeom>
              <a:avLst/>
              <a:gdLst>
                <a:gd name="T0" fmla="*/ 0 w 962"/>
                <a:gd name="T1" fmla="*/ 0 h 1612"/>
                <a:gd name="T2" fmla="*/ 306 w 962"/>
                <a:gd name="T3" fmla="*/ 234 h 1612"/>
                <a:gd name="T4" fmla="*/ 467 w 962"/>
                <a:gd name="T5" fmla="*/ 1342 h 1612"/>
                <a:gd name="T6" fmla="*/ 962 w 962"/>
                <a:gd name="T7" fmla="*/ 1612 h 16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62" h="1612">
                  <a:moveTo>
                    <a:pt x="0" y="0"/>
                  </a:moveTo>
                  <a:cubicBezTo>
                    <a:pt x="50" y="40"/>
                    <a:pt x="228" y="10"/>
                    <a:pt x="306" y="234"/>
                  </a:cubicBezTo>
                  <a:cubicBezTo>
                    <a:pt x="384" y="458"/>
                    <a:pt x="358" y="1112"/>
                    <a:pt x="467" y="1342"/>
                  </a:cubicBezTo>
                  <a:cubicBezTo>
                    <a:pt x="576" y="1572"/>
                    <a:pt x="779" y="1601"/>
                    <a:pt x="962" y="1612"/>
                  </a:cubicBezTo>
                </a:path>
              </a:pathLst>
            </a:custGeom>
            <a:noFill/>
            <a:ln w="28575" cap="flat" cmpd="sng">
              <a:solidFill>
                <a:srgbClr val="0000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86" name="Group 46">
              <a:extLst>
                <a:ext uri="{FF2B5EF4-FFF2-40B4-BE49-F238E27FC236}">
                  <a16:creationId xmlns:a16="http://schemas.microsoft.com/office/drawing/2014/main" id="{3F65A0FD-93D7-FE4A-976F-9F9685E790A3}"/>
                </a:ext>
              </a:extLst>
            </p:cNvPr>
            <p:cNvGrpSpPr>
              <a:grpSpLocks/>
            </p:cNvGrpSpPr>
            <p:nvPr/>
          </p:nvGrpSpPr>
          <p:grpSpPr bwMode="auto">
            <a:xfrm>
              <a:off x="9764261" y="3386592"/>
              <a:ext cx="1273174" cy="336550"/>
              <a:chOff x="1065" y="2085"/>
              <a:chExt cx="802" cy="212"/>
            </a:xfrm>
          </p:grpSpPr>
          <p:sp>
            <p:nvSpPr>
              <p:cNvPr id="288" name="Rectangle 47">
                <a:extLst>
                  <a:ext uri="{FF2B5EF4-FFF2-40B4-BE49-F238E27FC236}">
                    <a16:creationId xmlns:a16="http://schemas.microsoft.com/office/drawing/2014/main" id="{528CC805-3663-4846-BF33-966C0CEBEFDC}"/>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89" name="Text Box 48">
                <a:extLst>
                  <a:ext uri="{FF2B5EF4-FFF2-40B4-BE49-F238E27FC236}">
                    <a16:creationId xmlns:a16="http://schemas.microsoft.com/office/drawing/2014/main" id="{37D76C29-568C-6D4B-A1D0-D37EBE61CD72}"/>
                  </a:ext>
                </a:extLst>
              </p:cNvPr>
              <p:cNvSpPr txBox="1">
                <a:spLocks noChangeArrowheads="1"/>
              </p:cNvSpPr>
              <p:nvPr/>
            </p:nvSpPr>
            <p:spPr bwMode="auto">
              <a:xfrm>
                <a:off x="1065" y="2085"/>
                <a:ext cx="80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grpSp>
      </p:grpSp>
      <p:grpSp>
        <p:nvGrpSpPr>
          <p:cNvPr id="290" name="Group 93">
            <a:extLst>
              <a:ext uri="{FF2B5EF4-FFF2-40B4-BE49-F238E27FC236}">
                <a16:creationId xmlns:a16="http://schemas.microsoft.com/office/drawing/2014/main" id="{86B69F27-A994-CA47-985C-04430FA1972B}"/>
              </a:ext>
            </a:extLst>
          </p:cNvPr>
          <p:cNvGrpSpPr>
            <a:grpSpLocks/>
          </p:cNvGrpSpPr>
          <p:nvPr/>
        </p:nvGrpSpPr>
        <p:grpSpPr bwMode="auto">
          <a:xfrm>
            <a:off x="4105048" y="4123231"/>
            <a:ext cx="3830638" cy="715962"/>
            <a:chOff x="406" y="2807"/>
            <a:chExt cx="2413" cy="451"/>
          </a:xfrm>
        </p:grpSpPr>
        <p:sp>
          <p:nvSpPr>
            <p:cNvPr id="291" name="Line 40">
              <a:extLst>
                <a:ext uri="{FF2B5EF4-FFF2-40B4-BE49-F238E27FC236}">
                  <a16:creationId xmlns:a16="http://schemas.microsoft.com/office/drawing/2014/main" id="{C5AE8131-69E2-444B-8BC2-5C71A372218D}"/>
                </a:ext>
              </a:extLst>
            </p:cNvPr>
            <p:cNvSpPr>
              <a:spLocks noChangeShapeType="1"/>
            </p:cNvSpPr>
            <p:nvPr/>
          </p:nvSpPr>
          <p:spPr bwMode="auto">
            <a:xfrm>
              <a:off x="1097" y="2964"/>
              <a:ext cx="1515" cy="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2" name="Text Box 83">
              <a:extLst>
                <a:ext uri="{FF2B5EF4-FFF2-40B4-BE49-F238E27FC236}">
                  <a16:creationId xmlns:a16="http://schemas.microsoft.com/office/drawing/2014/main" id="{8DBECFE4-76F0-AB4E-B789-A21C0EFCB611}"/>
                </a:ext>
              </a:extLst>
            </p:cNvPr>
            <p:cNvSpPr txBox="1">
              <a:spLocks noChangeArrowheads="1"/>
            </p:cNvSpPr>
            <p:nvPr/>
          </p:nvSpPr>
          <p:spPr bwMode="auto">
            <a:xfrm>
              <a:off x="406" y="2937"/>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client terminates</a:t>
              </a:r>
            </a:p>
          </p:txBody>
        </p:sp>
        <p:sp>
          <p:nvSpPr>
            <p:cNvPr id="293" name="Text Box 84">
              <a:extLst>
                <a:ext uri="{FF2B5EF4-FFF2-40B4-BE49-F238E27FC236}">
                  <a16:creationId xmlns:a16="http://schemas.microsoft.com/office/drawing/2014/main" id="{01770E8E-591E-3449-B45B-86CFA7116170}"/>
                </a:ext>
              </a:extLst>
            </p:cNvPr>
            <p:cNvSpPr txBox="1">
              <a:spLocks noChangeArrowheads="1"/>
            </p:cNvSpPr>
            <p:nvPr/>
          </p:nvSpPr>
          <p:spPr bwMode="auto">
            <a:xfrm>
              <a:off x="2081" y="2938"/>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server</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forgets x</a:t>
              </a:r>
            </a:p>
          </p:txBody>
        </p:sp>
        <p:sp>
          <p:nvSpPr>
            <p:cNvPr id="294" name="Text Box 85">
              <a:extLst>
                <a:ext uri="{FF2B5EF4-FFF2-40B4-BE49-F238E27FC236}">
                  <a16:creationId xmlns:a16="http://schemas.microsoft.com/office/drawing/2014/main" id="{6398E97B-6925-E144-A17A-19BDFF67AF27}"/>
                </a:ext>
              </a:extLst>
            </p:cNvPr>
            <p:cNvSpPr txBox="1">
              <a:spLocks noChangeArrowheads="1"/>
            </p:cNvSpPr>
            <p:nvPr/>
          </p:nvSpPr>
          <p:spPr bwMode="auto">
            <a:xfrm>
              <a:off x="1269" y="2807"/>
              <a:ext cx="706" cy="3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connection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x completes</a:t>
              </a:r>
            </a:p>
          </p:txBody>
        </p:sp>
      </p:grpSp>
      <p:grpSp>
        <p:nvGrpSpPr>
          <p:cNvPr id="12" name="Group 11">
            <a:extLst>
              <a:ext uri="{FF2B5EF4-FFF2-40B4-BE49-F238E27FC236}">
                <a16:creationId xmlns:a16="http://schemas.microsoft.com/office/drawing/2014/main" id="{09A60973-A80A-204A-B7D6-FB475901ED33}"/>
              </a:ext>
            </a:extLst>
          </p:cNvPr>
          <p:cNvGrpSpPr/>
          <p:nvPr/>
        </p:nvGrpSpPr>
        <p:grpSpPr>
          <a:xfrm>
            <a:off x="4222070" y="1980106"/>
            <a:ext cx="3389313" cy="1671637"/>
            <a:chOff x="7865155" y="1602735"/>
            <a:chExt cx="3389313" cy="1671637"/>
          </a:xfrm>
        </p:grpSpPr>
        <p:sp>
          <p:nvSpPr>
            <p:cNvPr id="308" name="Text Box 103">
              <a:extLst>
                <a:ext uri="{FF2B5EF4-FFF2-40B4-BE49-F238E27FC236}">
                  <a16:creationId xmlns:a16="http://schemas.microsoft.com/office/drawing/2014/main" id="{27DD0EE7-74A0-A142-919B-D9D3C93523C2}"/>
                </a:ext>
              </a:extLst>
            </p:cNvPr>
            <p:cNvSpPr txBox="1">
              <a:spLocks noChangeArrowheads="1"/>
            </p:cNvSpPr>
            <p:nvPr/>
          </p:nvSpPr>
          <p:spPr bwMode="auto">
            <a:xfrm>
              <a:off x="7865155" y="1602735"/>
              <a:ext cx="973138" cy="5810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309" name="Line 104">
              <a:extLst>
                <a:ext uri="{FF2B5EF4-FFF2-40B4-BE49-F238E27FC236}">
                  <a16:creationId xmlns:a16="http://schemas.microsoft.com/office/drawing/2014/main" id="{1CA9B668-6F05-1A48-9C2A-8D882F798CE6}"/>
                </a:ext>
              </a:extLst>
            </p:cNvPr>
            <p:cNvSpPr>
              <a:spLocks noChangeShapeType="1"/>
            </p:cNvSpPr>
            <p:nvPr/>
          </p:nvSpPr>
          <p:spPr bwMode="auto">
            <a:xfrm>
              <a:off x="8936718" y="1797997"/>
              <a:ext cx="1479550" cy="31591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0" name="Line 105">
              <a:extLst>
                <a:ext uri="{FF2B5EF4-FFF2-40B4-BE49-F238E27FC236}">
                  <a16:creationId xmlns:a16="http://schemas.microsoft.com/office/drawing/2014/main" id="{419290E8-9A2F-1349-8BDC-8DFEA6A57E20}"/>
                </a:ext>
              </a:extLst>
            </p:cNvPr>
            <p:cNvSpPr>
              <a:spLocks noChangeShapeType="1"/>
            </p:cNvSpPr>
            <p:nvPr/>
          </p:nvSpPr>
          <p:spPr bwMode="auto">
            <a:xfrm flipH="1">
              <a:off x="8876393" y="2152010"/>
              <a:ext cx="1571625" cy="955675"/>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1" name="Rectangle 106">
              <a:extLst>
                <a:ext uri="{FF2B5EF4-FFF2-40B4-BE49-F238E27FC236}">
                  <a16:creationId xmlns:a16="http://schemas.microsoft.com/office/drawing/2014/main" id="{6E5822A0-BC34-8444-893D-1967BA1DAE48}"/>
                </a:ext>
              </a:extLst>
            </p:cNvPr>
            <p:cNvSpPr>
              <a:spLocks noChangeArrowheads="1"/>
            </p:cNvSpPr>
            <p:nvPr/>
          </p:nvSpPr>
          <p:spPr bwMode="auto">
            <a:xfrm>
              <a:off x="9254218" y="1783710"/>
              <a:ext cx="777875" cy="32702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2" name="Text Box 107">
              <a:extLst>
                <a:ext uri="{FF2B5EF4-FFF2-40B4-BE49-F238E27FC236}">
                  <a16:creationId xmlns:a16="http://schemas.microsoft.com/office/drawing/2014/main" id="{743E92F5-482D-6641-AF59-6202AD0ABFAD}"/>
                </a:ext>
              </a:extLst>
            </p:cNvPr>
            <p:cNvSpPr txBox="1">
              <a:spLocks noChangeArrowheads="1"/>
            </p:cNvSpPr>
            <p:nvPr/>
          </p:nvSpPr>
          <p:spPr bwMode="auto">
            <a:xfrm>
              <a:off x="9024030" y="1750372"/>
              <a:ext cx="1273175"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sp>
          <p:nvSpPr>
            <p:cNvPr id="313" name="Rectangle 108">
              <a:extLst>
                <a:ext uri="{FF2B5EF4-FFF2-40B4-BE49-F238E27FC236}">
                  <a16:creationId xmlns:a16="http://schemas.microsoft.com/office/drawing/2014/main" id="{0F092120-BA14-CA43-B320-651262EF6262}"/>
                </a:ext>
              </a:extLst>
            </p:cNvPr>
            <p:cNvSpPr>
              <a:spLocks noChangeArrowheads="1"/>
            </p:cNvSpPr>
            <p:nvPr/>
          </p:nvSpPr>
          <p:spPr bwMode="auto">
            <a:xfrm>
              <a:off x="9432018" y="2207572"/>
              <a:ext cx="439738" cy="32702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14" name="Text Box 109">
              <a:extLst>
                <a:ext uri="{FF2B5EF4-FFF2-40B4-BE49-F238E27FC236}">
                  <a16:creationId xmlns:a16="http://schemas.microsoft.com/office/drawing/2014/main" id="{FE4B1615-8188-B146-9BEC-B285BF25D9D6}"/>
                </a:ext>
              </a:extLst>
            </p:cNvPr>
            <p:cNvSpPr txBox="1">
              <a:spLocks noChangeArrowheads="1"/>
            </p:cNvSpPr>
            <p:nvPr/>
          </p:nvSpPr>
          <p:spPr bwMode="auto">
            <a:xfrm>
              <a:off x="10482943" y="2009135"/>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15" name="Text Box 110">
              <a:extLst>
                <a:ext uri="{FF2B5EF4-FFF2-40B4-BE49-F238E27FC236}">
                  <a16:creationId xmlns:a16="http://schemas.microsoft.com/office/drawing/2014/main" id="{8653D286-5C97-A747-BA85-93954395E4EE}"/>
                </a:ext>
              </a:extLst>
            </p:cNvPr>
            <p:cNvSpPr txBox="1">
              <a:spLocks noChangeArrowheads="1"/>
            </p:cNvSpPr>
            <p:nvPr/>
          </p:nvSpPr>
          <p:spPr bwMode="auto">
            <a:xfrm>
              <a:off x="8022318" y="2937822"/>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16" name="Oval 111">
              <a:extLst>
                <a:ext uri="{FF2B5EF4-FFF2-40B4-BE49-F238E27FC236}">
                  <a16:creationId xmlns:a16="http://schemas.microsoft.com/office/drawing/2014/main" id="{300C99E0-DB04-CE43-BF80-AA9266EE3E52}"/>
                </a:ext>
              </a:extLst>
            </p:cNvPr>
            <p:cNvSpPr>
              <a:spLocks noChangeArrowheads="1"/>
            </p:cNvSpPr>
            <p:nvPr/>
          </p:nvSpPr>
          <p:spPr bwMode="auto">
            <a:xfrm>
              <a:off x="8835118" y="3039422"/>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317" name="Oval 112">
              <a:extLst>
                <a:ext uri="{FF2B5EF4-FFF2-40B4-BE49-F238E27FC236}">
                  <a16:creationId xmlns:a16="http://schemas.microsoft.com/office/drawing/2014/main" id="{55BCC378-2E90-C548-84E6-682C16C047D2}"/>
                </a:ext>
              </a:extLst>
            </p:cNvPr>
            <p:cNvSpPr>
              <a:spLocks noChangeArrowheads="1"/>
            </p:cNvSpPr>
            <p:nvPr/>
          </p:nvSpPr>
          <p:spPr bwMode="auto">
            <a:xfrm>
              <a:off x="10374993" y="2126610"/>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nvGrpSpPr>
            <p:cNvPr id="318" name="Group 113">
              <a:extLst>
                <a:ext uri="{FF2B5EF4-FFF2-40B4-BE49-F238E27FC236}">
                  <a16:creationId xmlns:a16="http://schemas.microsoft.com/office/drawing/2014/main" id="{204BAA52-89B1-794F-88E6-9C5622E551C2}"/>
                </a:ext>
              </a:extLst>
            </p:cNvPr>
            <p:cNvGrpSpPr>
              <a:grpSpLocks/>
            </p:cNvGrpSpPr>
            <p:nvPr/>
          </p:nvGrpSpPr>
          <p:grpSpPr bwMode="auto">
            <a:xfrm>
              <a:off x="9124043" y="2345685"/>
              <a:ext cx="1274763" cy="336550"/>
              <a:chOff x="1065" y="2085"/>
              <a:chExt cx="803" cy="212"/>
            </a:xfrm>
          </p:grpSpPr>
          <p:sp>
            <p:nvSpPr>
              <p:cNvPr id="355" name="Rectangle 114">
                <a:extLst>
                  <a:ext uri="{FF2B5EF4-FFF2-40B4-BE49-F238E27FC236}">
                    <a16:creationId xmlns:a16="http://schemas.microsoft.com/office/drawing/2014/main" id="{C6D2B144-2FD8-974E-9CC8-AFFFEB746855}"/>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6" name="Text Box 115">
                <a:extLst>
                  <a:ext uri="{FF2B5EF4-FFF2-40B4-BE49-F238E27FC236}">
                    <a16:creationId xmlns:a16="http://schemas.microsoft.com/office/drawing/2014/main" id="{96800BB5-6D1C-0B46-BD61-1B42671EE796}"/>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acc_conn</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a:t>
                </a:r>
              </a:p>
            </p:txBody>
          </p:sp>
        </p:grpSp>
      </p:grpSp>
      <p:grpSp>
        <p:nvGrpSpPr>
          <p:cNvPr id="319" name="Group 116">
            <a:extLst>
              <a:ext uri="{FF2B5EF4-FFF2-40B4-BE49-F238E27FC236}">
                <a16:creationId xmlns:a16="http://schemas.microsoft.com/office/drawing/2014/main" id="{80C83854-C77F-BA47-9721-52914A496B51}"/>
              </a:ext>
            </a:extLst>
          </p:cNvPr>
          <p:cNvGrpSpPr>
            <a:grpSpLocks/>
          </p:cNvGrpSpPr>
          <p:nvPr/>
        </p:nvGrpSpPr>
        <p:grpSpPr bwMode="auto">
          <a:xfrm>
            <a:off x="4879295" y="1432418"/>
            <a:ext cx="620713" cy="487363"/>
            <a:chOff x="-44" y="1473"/>
            <a:chExt cx="981" cy="1105"/>
          </a:xfrm>
        </p:grpSpPr>
        <p:pic>
          <p:nvPicPr>
            <p:cNvPr id="353" name="Picture 117" descr="desktop_computer_stylized_medium">
              <a:extLst>
                <a:ext uri="{FF2B5EF4-FFF2-40B4-BE49-F238E27FC236}">
                  <a16:creationId xmlns:a16="http://schemas.microsoft.com/office/drawing/2014/main" id="{FE9AA7D5-5E43-A948-A974-AB4C6A0118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4" name="Freeform 118">
              <a:extLst>
                <a:ext uri="{FF2B5EF4-FFF2-40B4-BE49-F238E27FC236}">
                  <a16:creationId xmlns:a16="http://schemas.microsoft.com/office/drawing/2014/main" id="{E2235674-3CC8-FA49-8410-24EA9726B242}"/>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20" name="Group 119">
            <a:extLst>
              <a:ext uri="{FF2B5EF4-FFF2-40B4-BE49-F238E27FC236}">
                <a16:creationId xmlns:a16="http://schemas.microsoft.com/office/drawing/2014/main" id="{20AAAB4F-DE43-4840-934B-1D6561325F75}"/>
              </a:ext>
            </a:extLst>
          </p:cNvPr>
          <p:cNvGrpSpPr>
            <a:grpSpLocks/>
          </p:cNvGrpSpPr>
          <p:nvPr/>
        </p:nvGrpSpPr>
        <p:grpSpPr bwMode="auto">
          <a:xfrm>
            <a:off x="6687458" y="1413368"/>
            <a:ext cx="336550" cy="512763"/>
            <a:chOff x="4140" y="429"/>
            <a:chExt cx="1425" cy="2396"/>
          </a:xfrm>
        </p:grpSpPr>
        <p:sp>
          <p:nvSpPr>
            <p:cNvPr id="321" name="Freeform 120">
              <a:extLst>
                <a:ext uri="{FF2B5EF4-FFF2-40B4-BE49-F238E27FC236}">
                  <a16:creationId xmlns:a16="http://schemas.microsoft.com/office/drawing/2014/main" id="{5DB74304-D404-914A-B276-40CA04FC1311}"/>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2" name="Rectangle 121">
              <a:extLst>
                <a:ext uri="{FF2B5EF4-FFF2-40B4-BE49-F238E27FC236}">
                  <a16:creationId xmlns:a16="http://schemas.microsoft.com/office/drawing/2014/main" id="{4478CCC0-71C5-0742-833B-39071606459A}"/>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23" name="Freeform 122">
              <a:extLst>
                <a:ext uri="{FF2B5EF4-FFF2-40B4-BE49-F238E27FC236}">
                  <a16:creationId xmlns:a16="http://schemas.microsoft.com/office/drawing/2014/main" id="{773F3087-0AEC-3244-AE9B-B906345E8CA0}"/>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4" name="Freeform 123">
              <a:extLst>
                <a:ext uri="{FF2B5EF4-FFF2-40B4-BE49-F238E27FC236}">
                  <a16:creationId xmlns:a16="http://schemas.microsoft.com/office/drawing/2014/main" id="{6D261F9A-FEF5-2C48-A572-F9AEEE61C84B}"/>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25" name="Rectangle 124">
              <a:extLst>
                <a:ext uri="{FF2B5EF4-FFF2-40B4-BE49-F238E27FC236}">
                  <a16:creationId xmlns:a16="http://schemas.microsoft.com/office/drawing/2014/main" id="{D7A88CB8-3019-0847-8D63-FB56841E8488}"/>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6" name="Group 125">
              <a:extLst>
                <a:ext uri="{FF2B5EF4-FFF2-40B4-BE49-F238E27FC236}">
                  <a16:creationId xmlns:a16="http://schemas.microsoft.com/office/drawing/2014/main" id="{92427F18-D9EB-5F4E-A265-DCBE0DDFDD70}"/>
                </a:ext>
              </a:extLst>
            </p:cNvPr>
            <p:cNvGrpSpPr>
              <a:grpSpLocks/>
            </p:cNvGrpSpPr>
            <p:nvPr/>
          </p:nvGrpSpPr>
          <p:grpSpPr bwMode="auto">
            <a:xfrm>
              <a:off x="4749" y="668"/>
              <a:ext cx="581" cy="145"/>
              <a:chOff x="614" y="2568"/>
              <a:chExt cx="725" cy="139"/>
            </a:xfrm>
          </p:grpSpPr>
          <p:sp>
            <p:nvSpPr>
              <p:cNvPr id="351" name="AutoShape 126">
                <a:extLst>
                  <a:ext uri="{FF2B5EF4-FFF2-40B4-BE49-F238E27FC236}">
                    <a16:creationId xmlns:a16="http://schemas.microsoft.com/office/drawing/2014/main" id="{49297CCC-774B-1443-8147-999AEBDA5FE6}"/>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2" name="AutoShape 127">
                <a:extLst>
                  <a:ext uri="{FF2B5EF4-FFF2-40B4-BE49-F238E27FC236}">
                    <a16:creationId xmlns:a16="http://schemas.microsoft.com/office/drawing/2014/main" id="{99AA7B97-011A-844B-9C5E-49EF3FECA59C}"/>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7" name="Rectangle 128">
              <a:extLst>
                <a:ext uri="{FF2B5EF4-FFF2-40B4-BE49-F238E27FC236}">
                  <a16:creationId xmlns:a16="http://schemas.microsoft.com/office/drawing/2014/main" id="{0DE915D7-115F-0148-8246-F07CA43F2DF0}"/>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28" name="Group 129">
              <a:extLst>
                <a:ext uri="{FF2B5EF4-FFF2-40B4-BE49-F238E27FC236}">
                  <a16:creationId xmlns:a16="http://schemas.microsoft.com/office/drawing/2014/main" id="{1168EC4F-26EA-454C-A186-35A18483C0EB}"/>
                </a:ext>
              </a:extLst>
            </p:cNvPr>
            <p:cNvGrpSpPr>
              <a:grpSpLocks/>
            </p:cNvGrpSpPr>
            <p:nvPr/>
          </p:nvGrpSpPr>
          <p:grpSpPr bwMode="auto">
            <a:xfrm>
              <a:off x="4747" y="994"/>
              <a:ext cx="581" cy="134"/>
              <a:chOff x="614" y="2568"/>
              <a:chExt cx="725" cy="139"/>
            </a:xfrm>
          </p:grpSpPr>
          <p:sp>
            <p:nvSpPr>
              <p:cNvPr id="349" name="AutoShape 130">
                <a:extLst>
                  <a:ext uri="{FF2B5EF4-FFF2-40B4-BE49-F238E27FC236}">
                    <a16:creationId xmlns:a16="http://schemas.microsoft.com/office/drawing/2014/main" id="{30DEF7E1-5206-E14C-8F6E-C221B89557E7}"/>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0" name="AutoShape 131">
                <a:extLst>
                  <a:ext uri="{FF2B5EF4-FFF2-40B4-BE49-F238E27FC236}">
                    <a16:creationId xmlns:a16="http://schemas.microsoft.com/office/drawing/2014/main" id="{6DBD6BDF-F229-9945-8578-CEC44256CF60}"/>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29" name="Rectangle 132">
              <a:extLst>
                <a:ext uri="{FF2B5EF4-FFF2-40B4-BE49-F238E27FC236}">
                  <a16:creationId xmlns:a16="http://schemas.microsoft.com/office/drawing/2014/main" id="{0A0EEFD7-8203-2740-ABF0-C767B83C1EBD}"/>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0" name="Rectangle 133">
              <a:extLst>
                <a:ext uri="{FF2B5EF4-FFF2-40B4-BE49-F238E27FC236}">
                  <a16:creationId xmlns:a16="http://schemas.microsoft.com/office/drawing/2014/main" id="{9B3363E9-032E-DE45-B7D5-07B9FA6590E9}"/>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31" name="Group 134">
              <a:extLst>
                <a:ext uri="{FF2B5EF4-FFF2-40B4-BE49-F238E27FC236}">
                  <a16:creationId xmlns:a16="http://schemas.microsoft.com/office/drawing/2014/main" id="{64432C7D-9E6A-6E4E-965D-954C702C6B6E}"/>
                </a:ext>
              </a:extLst>
            </p:cNvPr>
            <p:cNvGrpSpPr>
              <a:grpSpLocks/>
            </p:cNvGrpSpPr>
            <p:nvPr/>
          </p:nvGrpSpPr>
          <p:grpSpPr bwMode="auto">
            <a:xfrm>
              <a:off x="4735" y="1627"/>
              <a:ext cx="582" cy="151"/>
              <a:chOff x="614" y="2568"/>
              <a:chExt cx="725" cy="139"/>
            </a:xfrm>
          </p:grpSpPr>
          <p:sp>
            <p:nvSpPr>
              <p:cNvPr id="347" name="AutoShape 135">
                <a:extLst>
                  <a:ext uri="{FF2B5EF4-FFF2-40B4-BE49-F238E27FC236}">
                    <a16:creationId xmlns:a16="http://schemas.microsoft.com/office/drawing/2014/main" id="{B32D344B-D91B-954B-BD35-1984E9213AA1}"/>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8" name="AutoShape 136">
                <a:extLst>
                  <a:ext uri="{FF2B5EF4-FFF2-40B4-BE49-F238E27FC236}">
                    <a16:creationId xmlns:a16="http://schemas.microsoft.com/office/drawing/2014/main" id="{47067A3E-2B26-F04B-A35D-FE7A4A410313}"/>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2" name="Freeform 137">
              <a:extLst>
                <a:ext uri="{FF2B5EF4-FFF2-40B4-BE49-F238E27FC236}">
                  <a16:creationId xmlns:a16="http://schemas.microsoft.com/office/drawing/2014/main" id="{D7735CF1-1F30-4F47-AC44-432430394B3A}"/>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33" name="Group 138">
              <a:extLst>
                <a:ext uri="{FF2B5EF4-FFF2-40B4-BE49-F238E27FC236}">
                  <a16:creationId xmlns:a16="http://schemas.microsoft.com/office/drawing/2014/main" id="{FB78B141-B15E-674E-8F3F-8329CF49818C}"/>
                </a:ext>
              </a:extLst>
            </p:cNvPr>
            <p:cNvGrpSpPr>
              <a:grpSpLocks/>
            </p:cNvGrpSpPr>
            <p:nvPr/>
          </p:nvGrpSpPr>
          <p:grpSpPr bwMode="auto">
            <a:xfrm>
              <a:off x="4739" y="1327"/>
              <a:ext cx="582" cy="139"/>
              <a:chOff x="614" y="2568"/>
              <a:chExt cx="725" cy="139"/>
            </a:xfrm>
          </p:grpSpPr>
          <p:sp>
            <p:nvSpPr>
              <p:cNvPr id="345" name="AutoShape 139">
                <a:extLst>
                  <a:ext uri="{FF2B5EF4-FFF2-40B4-BE49-F238E27FC236}">
                    <a16:creationId xmlns:a16="http://schemas.microsoft.com/office/drawing/2014/main" id="{2FE8954C-766A-0743-AFEA-BE850F02F6A5}"/>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6" name="AutoShape 140">
                <a:extLst>
                  <a:ext uri="{FF2B5EF4-FFF2-40B4-BE49-F238E27FC236}">
                    <a16:creationId xmlns:a16="http://schemas.microsoft.com/office/drawing/2014/main" id="{B0838D8D-F17D-6642-84C3-0A7A06DB11E7}"/>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34" name="Rectangle 141">
              <a:extLst>
                <a:ext uri="{FF2B5EF4-FFF2-40B4-BE49-F238E27FC236}">
                  <a16:creationId xmlns:a16="http://schemas.microsoft.com/office/drawing/2014/main" id="{201450E4-426D-034A-898C-EA0F1878F2BD}"/>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5" name="Freeform 142">
              <a:extLst>
                <a:ext uri="{FF2B5EF4-FFF2-40B4-BE49-F238E27FC236}">
                  <a16:creationId xmlns:a16="http://schemas.microsoft.com/office/drawing/2014/main" id="{BEF832CC-F889-B740-96DA-EC8898E429EA}"/>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6" name="Freeform 143">
              <a:extLst>
                <a:ext uri="{FF2B5EF4-FFF2-40B4-BE49-F238E27FC236}">
                  <a16:creationId xmlns:a16="http://schemas.microsoft.com/office/drawing/2014/main" id="{62398C75-46A0-3745-982E-EFC495B47581}"/>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7" name="Oval 144">
              <a:extLst>
                <a:ext uri="{FF2B5EF4-FFF2-40B4-BE49-F238E27FC236}">
                  <a16:creationId xmlns:a16="http://schemas.microsoft.com/office/drawing/2014/main" id="{352FBF24-62B2-6F49-AC68-A67E46BEF583}"/>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38" name="Freeform 145">
              <a:extLst>
                <a:ext uri="{FF2B5EF4-FFF2-40B4-BE49-F238E27FC236}">
                  <a16:creationId xmlns:a16="http://schemas.microsoft.com/office/drawing/2014/main" id="{689E20C5-4EA8-8A4D-86CB-905743CC96AF}"/>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39" name="AutoShape 146">
              <a:extLst>
                <a:ext uri="{FF2B5EF4-FFF2-40B4-BE49-F238E27FC236}">
                  <a16:creationId xmlns:a16="http://schemas.microsoft.com/office/drawing/2014/main" id="{EEA954D3-56B0-3541-93CF-131CC960367A}"/>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0" name="AutoShape 147">
              <a:extLst>
                <a:ext uri="{FF2B5EF4-FFF2-40B4-BE49-F238E27FC236}">
                  <a16:creationId xmlns:a16="http://schemas.microsoft.com/office/drawing/2014/main" id="{D041028B-4F78-C84C-BFED-1142E17FC058}"/>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1" name="Oval 148">
              <a:extLst>
                <a:ext uri="{FF2B5EF4-FFF2-40B4-BE49-F238E27FC236}">
                  <a16:creationId xmlns:a16="http://schemas.microsoft.com/office/drawing/2014/main" id="{1DB124EA-65C6-2944-95EA-9CF5A05FD43E}"/>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2" name="Oval 149">
              <a:extLst>
                <a:ext uri="{FF2B5EF4-FFF2-40B4-BE49-F238E27FC236}">
                  <a16:creationId xmlns:a16="http://schemas.microsoft.com/office/drawing/2014/main" id="{F9B231BC-3EE3-C645-A89F-95E350FAA4A6}"/>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343" name="Oval 150">
              <a:extLst>
                <a:ext uri="{FF2B5EF4-FFF2-40B4-BE49-F238E27FC236}">
                  <a16:creationId xmlns:a16="http://schemas.microsoft.com/office/drawing/2014/main" id="{01CC1925-74AE-594F-AD3D-173726AFBB10}"/>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44" name="Rectangle 151">
              <a:extLst>
                <a:ext uri="{FF2B5EF4-FFF2-40B4-BE49-F238E27FC236}">
                  <a16:creationId xmlns:a16="http://schemas.microsoft.com/office/drawing/2014/main" id="{92B6BE0B-71DF-9742-BE8C-BEF3D8A9EF2F}"/>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13" name="Group 12">
            <a:extLst>
              <a:ext uri="{FF2B5EF4-FFF2-40B4-BE49-F238E27FC236}">
                <a16:creationId xmlns:a16="http://schemas.microsoft.com/office/drawing/2014/main" id="{DE38AD7C-A8B1-2B4B-BE71-513FFA7EFB6C}"/>
              </a:ext>
            </a:extLst>
          </p:cNvPr>
          <p:cNvGrpSpPr/>
          <p:nvPr/>
        </p:nvGrpSpPr>
        <p:grpSpPr>
          <a:xfrm>
            <a:off x="4917394" y="5539014"/>
            <a:ext cx="1889805" cy="662028"/>
            <a:chOff x="9620023" y="2667000"/>
            <a:chExt cx="1889805" cy="662028"/>
          </a:xfrm>
        </p:grpSpPr>
        <p:sp>
          <p:nvSpPr>
            <p:cNvPr id="225" name="Line 105">
              <a:extLst>
                <a:ext uri="{FF2B5EF4-FFF2-40B4-BE49-F238E27FC236}">
                  <a16:creationId xmlns:a16="http://schemas.microsoft.com/office/drawing/2014/main" id="{6EE235BA-E9E9-3149-AB4E-BB5E5B9184E9}"/>
                </a:ext>
              </a:extLst>
            </p:cNvPr>
            <p:cNvSpPr>
              <a:spLocks noChangeShapeType="1"/>
            </p:cNvSpPr>
            <p:nvPr/>
          </p:nvSpPr>
          <p:spPr bwMode="auto">
            <a:xfrm flipH="1">
              <a:off x="9620023" y="2667000"/>
              <a:ext cx="1889805" cy="662028"/>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8" name="Rectangle 108">
              <a:extLst>
                <a:ext uri="{FF2B5EF4-FFF2-40B4-BE49-F238E27FC236}">
                  <a16:creationId xmlns:a16="http://schemas.microsoft.com/office/drawing/2014/main" id="{34867620-5404-3840-9CB7-CC051B16076F}"/>
                </a:ext>
              </a:extLst>
            </p:cNvPr>
            <p:cNvSpPr>
              <a:spLocks noChangeArrowheads="1"/>
            </p:cNvSpPr>
            <p:nvPr/>
          </p:nvSpPr>
          <p:spPr bwMode="auto">
            <a:xfrm>
              <a:off x="10132106" y="2824428"/>
              <a:ext cx="855208" cy="397743"/>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33" name="Group 113">
              <a:extLst>
                <a:ext uri="{FF2B5EF4-FFF2-40B4-BE49-F238E27FC236}">
                  <a16:creationId xmlns:a16="http://schemas.microsoft.com/office/drawing/2014/main" id="{FF53EAD9-E51E-C047-8717-0A017ED29429}"/>
                </a:ext>
              </a:extLst>
            </p:cNvPr>
            <p:cNvGrpSpPr>
              <a:grpSpLocks/>
            </p:cNvGrpSpPr>
            <p:nvPr/>
          </p:nvGrpSpPr>
          <p:grpSpPr bwMode="auto">
            <a:xfrm>
              <a:off x="9998301" y="2802885"/>
              <a:ext cx="1274763" cy="336550"/>
              <a:chOff x="1065" y="2085"/>
              <a:chExt cx="803" cy="212"/>
            </a:xfrm>
          </p:grpSpPr>
          <p:sp>
            <p:nvSpPr>
              <p:cNvPr id="234" name="Rectangle 114">
                <a:extLst>
                  <a:ext uri="{FF2B5EF4-FFF2-40B4-BE49-F238E27FC236}">
                    <a16:creationId xmlns:a16="http://schemas.microsoft.com/office/drawing/2014/main" id="{49C5CA13-D3E8-AD41-9B46-F0CAA1288DCE}"/>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5" name="Text Box 115">
                <a:extLst>
                  <a:ext uri="{FF2B5EF4-FFF2-40B4-BE49-F238E27FC236}">
                    <a16:creationId xmlns:a16="http://schemas.microsoft.com/office/drawing/2014/main" id="{D4E6AFA2-674D-4C4B-889C-819675572F06}"/>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acc_conn</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a:t>
                </a:r>
              </a:p>
            </p:txBody>
          </p:sp>
        </p:grpSp>
      </p:grpSp>
      <p:grpSp>
        <p:nvGrpSpPr>
          <p:cNvPr id="15" name="Group 14">
            <a:extLst>
              <a:ext uri="{FF2B5EF4-FFF2-40B4-BE49-F238E27FC236}">
                <a16:creationId xmlns:a16="http://schemas.microsoft.com/office/drawing/2014/main" id="{D5CE827D-884B-C243-811A-BA57B03C1272}"/>
              </a:ext>
            </a:extLst>
          </p:cNvPr>
          <p:cNvGrpSpPr/>
          <p:nvPr/>
        </p:nvGrpSpPr>
        <p:grpSpPr>
          <a:xfrm>
            <a:off x="4080329" y="5732236"/>
            <a:ext cx="4134756" cy="1082222"/>
            <a:chOff x="3673928" y="5775778"/>
            <a:chExt cx="4134756" cy="1082222"/>
          </a:xfrm>
        </p:grpSpPr>
        <p:sp>
          <p:nvSpPr>
            <p:cNvPr id="14" name="Rectangle 13">
              <a:extLst>
                <a:ext uri="{FF2B5EF4-FFF2-40B4-BE49-F238E27FC236}">
                  <a16:creationId xmlns:a16="http://schemas.microsoft.com/office/drawing/2014/main" id="{014466EA-38BF-AC46-AFFE-C98EDEE60F29}"/>
                </a:ext>
              </a:extLst>
            </p:cNvPr>
            <p:cNvSpPr/>
            <p:nvPr/>
          </p:nvSpPr>
          <p:spPr>
            <a:xfrm>
              <a:off x="4020455" y="5775778"/>
              <a:ext cx="3788229" cy="10822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11" name="Group 10">
              <a:extLst>
                <a:ext uri="{FF2B5EF4-FFF2-40B4-BE49-F238E27FC236}">
                  <a16:creationId xmlns:a16="http://schemas.microsoft.com/office/drawing/2014/main" id="{0FEA675F-95EB-944F-978C-22DF4F8A54DC}"/>
                </a:ext>
              </a:extLst>
            </p:cNvPr>
            <p:cNvGrpSpPr/>
            <p:nvPr/>
          </p:nvGrpSpPr>
          <p:grpSpPr>
            <a:xfrm>
              <a:off x="3673928" y="5804239"/>
              <a:ext cx="3829958" cy="830263"/>
              <a:chOff x="4588327" y="5819777"/>
              <a:chExt cx="3829958" cy="830263"/>
            </a:xfrm>
            <a:noFill/>
          </p:grpSpPr>
          <p:sp>
            <p:nvSpPr>
              <p:cNvPr id="287" name="Text Box 49">
                <a:extLst>
                  <a:ext uri="{FF2B5EF4-FFF2-40B4-BE49-F238E27FC236}">
                    <a16:creationId xmlns:a16="http://schemas.microsoft.com/office/drawing/2014/main" id="{132D608A-D3A5-E54F-AEEE-E1F1B0718AC0}"/>
                  </a:ext>
                </a:extLst>
              </p:cNvPr>
              <p:cNvSpPr txBox="1">
                <a:spLocks noChangeArrowheads="1"/>
              </p:cNvSpPr>
              <p:nvPr/>
            </p:nvSpPr>
            <p:spPr bwMode="auto">
              <a:xfrm>
                <a:off x="5202012" y="5819777"/>
                <a:ext cx="3216273" cy="830263"/>
              </a:xfrm>
              <a:prstGeom prst="rect">
                <a:avLst/>
              </a:prstGeom>
              <a:grp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000000"/>
                    </a:solidFill>
                    <a:effectLst/>
                    <a:uLnTx/>
                    <a:uFillTx/>
                    <a:latin typeface="Calibri"/>
                    <a:ea typeface="ＭＳ Ｐゴシック" charset="0"/>
                    <a:cs typeface="+mn-cs"/>
                  </a:rPr>
                  <a:t>Problem: half open connection! (no client)</a:t>
                </a:r>
              </a:p>
            </p:txBody>
          </p:sp>
          <p:pic>
            <p:nvPicPr>
              <p:cNvPr id="8" name="Picture 7" descr="A picture containing drawing&#10;&#10;Description automatically generated">
                <a:extLst>
                  <a:ext uri="{FF2B5EF4-FFF2-40B4-BE49-F238E27FC236}">
                    <a16:creationId xmlns:a16="http://schemas.microsoft.com/office/drawing/2014/main" id="{5EAF06CF-36BA-E34A-83CF-1DFB966A8512}"/>
                  </a:ext>
                </a:extLst>
              </p:cNvPr>
              <p:cNvPicPr>
                <a:picLocks noChangeAspect="1"/>
              </p:cNvPicPr>
              <p:nvPr/>
            </p:nvPicPr>
            <p:blipFill>
              <a:blip r:embed="rId4"/>
              <a:stretch>
                <a:fillRect/>
              </a:stretch>
            </p:blipFill>
            <p:spPr>
              <a:xfrm>
                <a:off x="4588327" y="5916386"/>
                <a:ext cx="636815" cy="636815"/>
              </a:xfrm>
              <a:prstGeom prst="rect">
                <a:avLst/>
              </a:prstGeom>
              <a:grpFill/>
            </p:spPr>
          </p:pic>
        </p:grpSp>
      </p:grpSp>
      <p:sp>
        <p:nvSpPr>
          <p:cNvPr id="81" name="Slide Number Placeholder 2">
            <a:extLst>
              <a:ext uri="{FF2B5EF4-FFF2-40B4-BE49-F238E27FC236}">
                <a16:creationId xmlns:a16="http://schemas.microsoft.com/office/drawing/2014/main" id="{C5180A9E-4EA2-5A45-B935-0F6B15CE6226}"/>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97</a:t>
            </a:fld>
            <a:endParaRPr lang="en-US" dirty="0"/>
          </a:p>
        </p:txBody>
      </p:sp>
    </p:spTree>
    <p:extLst>
      <p:ext uri="{BB962C8B-B14F-4D97-AF65-F5344CB8AC3E}">
        <p14:creationId xmlns:p14="http://schemas.microsoft.com/office/powerpoint/2010/main" val="161969347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90"/>
                                        </p:tgtEl>
                                        <p:attrNameLst>
                                          <p:attrName>style.visibility</p:attrName>
                                        </p:attrNameLst>
                                      </p:cBhvr>
                                      <p:to>
                                        <p:strVal val="visible"/>
                                      </p:to>
                                    </p:set>
                                    <p:animEffect transition="in" filter="dissolve">
                                      <p:cBhvr>
                                        <p:cTn id="12" dur="500"/>
                                        <p:tgtEl>
                                          <p:spTgt spid="29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up)">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right)">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dissolve">
                                      <p:cBhvr>
                                        <p:cTn id="3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2-way handshake scenarios</a:t>
            </a:r>
          </a:p>
        </p:txBody>
      </p:sp>
      <p:grpSp>
        <p:nvGrpSpPr>
          <p:cNvPr id="357" name="Group 152">
            <a:extLst>
              <a:ext uri="{FF2B5EF4-FFF2-40B4-BE49-F238E27FC236}">
                <a16:creationId xmlns:a16="http://schemas.microsoft.com/office/drawing/2014/main" id="{9C2006BA-AA2D-8544-A70F-118097C53265}"/>
              </a:ext>
            </a:extLst>
          </p:cNvPr>
          <p:cNvGrpSpPr>
            <a:grpSpLocks/>
          </p:cNvGrpSpPr>
          <p:nvPr/>
        </p:nvGrpSpPr>
        <p:grpSpPr bwMode="auto">
          <a:xfrm>
            <a:off x="8173174" y="1342839"/>
            <a:ext cx="3933825" cy="4568825"/>
            <a:chOff x="3150" y="1107"/>
            <a:chExt cx="2478" cy="2878"/>
          </a:xfrm>
        </p:grpSpPr>
        <p:sp>
          <p:nvSpPr>
            <p:cNvPr id="358" name="Line 153">
              <a:extLst>
                <a:ext uri="{FF2B5EF4-FFF2-40B4-BE49-F238E27FC236}">
                  <a16:creationId xmlns:a16="http://schemas.microsoft.com/office/drawing/2014/main" id="{C056962F-C2E4-4D43-8591-63C2094689E9}"/>
                </a:ext>
              </a:extLst>
            </p:cNvPr>
            <p:cNvSpPr>
              <a:spLocks noChangeShapeType="1"/>
            </p:cNvSpPr>
            <p:nvPr/>
          </p:nvSpPr>
          <p:spPr bwMode="auto">
            <a:xfrm flipH="1">
              <a:off x="4822" y="1490"/>
              <a:ext cx="1" cy="2495"/>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59" name="Text Box 154">
              <a:extLst>
                <a:ext uri="{FF2B5EF4-FFF2-40B4-BE49-F238E27FC236}">
                  <a16:creationId xmlns:a16="http://schemas.microsoft.com/office/drawing/2014/main" id="{CDA652F2-819F-6848-A5C9-8D9B66F9680B}"/>
                </a:ext>
              </a:extLst>
            </p:cNvPr>
            <p:cNvSpPr txBox="1">
              <a:spLocks noChangeArrowheads="1"/>
            </p:cNvSpPr>
            <p:nvPr/>
          </p:nvSpPr>
          <p:spPr bwMode="auto">
            <a:xfrm>
              <a:off x="3150" y="2983"/>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client terminates</a:t>
              </a:r>
            </a:p>
          </p:txBody>
        </p:sp>
        <p:sp>
          <p:nvSpPr>
            <p:cNvPr id="360" name="Line 155">
              <a:extLst>
                <a:ext uri="{FF2B5EF4-FFF2-40B4-BE49-F238E27FC236}">
                  <a16:creationId xmlns:a16="http://schemas.microsoft.com/office/drawing/2014/main" id="{666153C5-2212-0042-ABC5-919CF540FFF1}"/>
                </a:ext>
              </a:extLst>
            </p:cNvPr>
            <p:cNvSpPr>
              <a:spLocks noChangeShapeType="1"/>
            </p:cNvSpPr>
            <p:nvPr/>
          </p:nvSpPr>
          <p:spPr bwMode="auto">
            <a:xfrm flipH="1">
              <a:off x="3845" y="1451"/>
              <a:ext cx="15" cy="1549"/>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1" name="Line 156">
              <a:extLst>
                <a:ext uri="{FF2B5EF4-FFF2-40B4-BE49-F238E27FC236}">
                  <a16:creationId xmlns:a16="http://schemas.microsoft.com/office/drawing/2014/main" id="{16ACB45E-8A1D-F74A-9C70-18C251DD28E3}"/>
                </a:ext>
              </a:extLst>
            </p:cNvPr>
            <p:cNvSpPr>
              <a:spLocks noChangeShapeType="1"/>
            </p:cNvSpPr>
            <p:nvPr/>
          </p:nvSpPr>
          <p:spPr bwMode="auto">
            <a:xfrm flipH="1">
              <a:off x="3850" y="1726"/>
              <a:ext cx="990" cy="60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2" name="Rectangle 157">
              <a:extLst>
                <a:ext uri="{FF2B5EF4-FFF2-40B4-BE49-F238E27FC236}">
                  <a16:creationId xmlns:a16="http://schemas.microsoft.com/office/drawing/2014/main" id="{7479C1A9-07F7-CD4C-A137-D663CAEFD43C}"/>
                </a:ext>
              </a:extLst>
            </p:cNvPr>
            <p:cNvSpPr>
              <a:spLocks noChangeArrowheads="1"/>
            </p:cNvSpPr>
            <p:nvPr/>
          </p:nvSpPr>
          <p:spPr bwMode="auto">
            <a:xfrm>
              <a:off x="4200" y="1761"/>
              <a:ext cx="277"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3" name="Text Box 158">
              <a:extLst>
                <a:ext uri="{FF2B5EF4-FFF2-40B4-BE49-F238E27FC236}">
                  <a16:creationId xmlns:a16="http://schemas.microsoft.com/office/drawing/2014/main" id="{07E98DEC-15BD-8E44-8C66-72860ACC5678}"/>
                </a:ext>
              </a:extLst>
            </p:cNvPr>
            <p:cNvSpPr txBox="1">
              <a:spLocks noChangeArrowheads="1"/>
            </p:cNvSpPr>
            <p:nvPr/>
          </p:nvSpPr>
          <p:spPr bwMode="auto">
            <a:xfrm>
              <a:off x="3312" y="2221"/>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64" name="Oval 159">
              <a:extLst>
                <a:ext uri="{FF2B5EF4-FFF2-40B4-BE49-F238E27FC236}">
                  <a16:creationId xmlns:a16="http://schemas.microsoft.com/office/drawing/2014/main" id="{C387CC00-D294-7442-8EAF-0E4792392432}"/>
                </a:ext>
              </a:extLst>
            </p:cNvPr>
            <p:cNvSpPr>
              <a:spLocks noChangeArrowheads="1"/>
            </p:cNvSpPr>
            <p:nvPr/>
          </p:nvSpPr>
          <p:spPr bwMode="auto">
            <a:xfrm>
              <a:off x="3817" y="2299"/>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365" name="Text Box 160">
              <a:extLst>
                <a:ext uri="{FF2B5EF4-FFF2-40B4-BE49-F238E27FC236}">
                  <a16:creationId xmlns:a16="http://schemas.microsoft.com/office/drawing/2014/main" id="{A3029202-6E45-6F46-B68F-696E31F63852}"/>
                </a:ext>
              </a:extLst>
            </p:cNvPr>
            <p:cNvSpPr txBox="1">
              <a:spLocks noChangeArrowheads="1"/>
            </p:cNvSpPr>
            <p:nvPr/>
          </p:nvSpPr>
          <p:spPr bwMode="auto">
            <a:xfrm>
              <a:off x="3213" y="1380"/>
              <a:ext cx="613" cy="3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choose 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6" name="Line 161">
              <a:extLst>
                <a:ext uri="{FF2B5EF4-FFF2-40B4-BE49-F238E27FC236}">
                  <a16:creationId xmlns:a16="http://schemas.microsoft.com/office/drawing/2014/main" id="{0FC46209-BD0B-0445-AF05-C8310A8E862F}"/>
                </a:ext>
              </a:extLst>
            </p:cNvPr>
            <p:cNvSpPr>
              <a:spLocks noChangeShapeType="1"/>
            </p:cNvSpPr>
            <p:nvPr/>
          </p:nvSpPr>
          <p:spPr bwMode="auto">
            <a:xfrm>
              <a:off x="3888" y="1503"/>
              <a:ext cx="932" cy="199"/>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7" name="Rectangle 162">
              <a:extLst>
                <a:ext uri="{FF2B5EF4-FFF2-40B4-BE49-F238E27FC236}">
                  <a16:creationId xmlns:a16="http://schemas.microsoft.com/office/drawing/2014/main" id="{636932A4-EF38-E141-9BEF-C806F12D9ABB}"/>
                </a:ext>
              </a:extLst>
            </p:cNvPr>
            <p:cNvSpPr>
              <a:spLocks noChangeArrowheads="1"/>
            </p:cNvSpPr>
            <p:nvPr/>
          </p:nvSpPr>
          <p:spPr bwMode="auto">
            <a:xfrm>
              <a:off x="4088" y="1494"/>
              <a:ext cx="490"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68" name="Text Box 163">
              <a:extLst>
                <a:ext uri="{FF2B5EF4-FFF2-40B4-BE49-F238E27FC236}">
                  <a16:creationId xmlns:a16="http://schemas.microsoft.com/office/drawing/2014/main" id="{09C7E230-4405-9E40-BEB3-C33FFEF6366D}"/>
                </a:ext>
              </a:extLst>
            </p:cNvPr>
            <p:cNvSpPr txBox="1">
              <a:spLocks noChangeArrowheads="1"/>
            </p:cNvSpPr>
            <p:nvPr/>
          </p:nvSpPr>
          <p:spPr bwMode="auto">
            <a:xfrm>
              <a:off x="3943" y="1473"/>
              <a:ext cx="802"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p:txBody>
        </p:sp>
        <p:sp>
          <p:nvSpPr>
            <p:cNvPr id="369" name="Text Box 164">
              <a:extLst>
                <a:ext uri="{FF2B5EF4-FFF2-40B4-BE49-F238E27FC236}">
                  <a16:creationId xmlns:a16="http://schemas.microsoft.com/office/drawing/2014/main" id="{8AEE0E4A-F8B4-9A4D-85F5-6FF0942C65C4}"/>
                </a:ext>
              </a:extLst>
            </p:cNvPr>
            <p:cNvSpPr txBox="1">
              <a:spLocks noChangeArrowheads="1"/>
            </p:cNvSpPr>
            <p:nvPr/>
          </p:nvSpPr>
          <p:spPr bwMode="auto">
            <a:xfrm>
              <a:off x="4862" y="1636"/>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370" name="Oval 165">
              <a:extLst>
                <a:ext uri="{FF2B5EF4-FFF2-40B4-BE49-F238E27FC236}">
                  <a16:creationId xmlns:a16="http://schemas.microsoft.com/office/drawing/2014/main" id="{837C2516-1B6F-784E-B717-4861DCB88C9F}"/>
                </a:ext>
              </a:extLst>
            </p:cNvPr>
            <p:cNvSpPr>
              <a:spLocks noChangeArrowheads="1"/>
            </p:cNvSpPr>
            <p:nvPr/>
          </p:nvSpPr>
          <p:spPr bwMode="auto">
            <a:xfrm>
              <a:off x="4794" y="1710"/>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nvGrpSpPr>
            <p:cNvPr id="371" name="Group 166">
              <a:extLst>
                <a:ext uri="{FF2B5EF4-FFF2-40B4-BE49-F238E27FC236}">
                  <a16:creationId xmlns:a16="http://schemas.microsoft.com/office/drawing/2014/main" id="{A1A4C995-57EF-2B44-9A2B-4B574A973474}"/>
                </a:ext>
              </a:extLst>
            </p:cNvPr>
            <p:cNvGrpSpPr>
              <a:grpSpLocks/>
            </p:cNvGrpSpPr>
            <p:nvPr/>
          </p:nvGrpSpPr>
          <p:grpSpPr bwMode="auto">
            <a:xfrm>
              <a:off x="4006" y="1848"/>
              <a:ext cx="803" cy="212"/>
              <a:chOff x="1065" y="2085"/>
              <a:chExt cx="803" cy="212"/>
            </a:xfrm>
          </p:grpSpPr>
          <p:sp>
            <p:nvSpPr>
              <p:cNvPr id="417" name="Rectangle 167">
                <a:extLst>
                  <a:ext uri="{FF2B5EF4-FFF2-40B4-BE49-F238E27FC236}">
                    <a16:creationId xmlns:a16="http://schemas.microsoft.com/office/drawing/2014/main" id="{5B3B9AC0-C168-2542-9619-9FFE0FFD6E75}"/>
                  </a:ext>
                </a:extLst>
              </p:cNvPr>
              <p:cNvSpPr>
                <a:spLocks noChangeArrowheads="1"/>
              </p:cNvSpPr>
              <p:nvPr/>
            </p:nvSpPr>
            <p:spPr bwMode="auto">
              <a:xfrm>
                <a:off x="1137" y="2123"/>
                <a:ext cx="675" cy="164"/>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8" name="Text Box 168">
                <a:extLst>
                  <a:ext uri="{FF2B5EF4-FFF2-40B4-BE49-F238E27FC236}">
                    <a16:creationId xmlns:a16="http://schemas.microsoft.com/office/drawing/2014/main" id="{FAF5722C-69B4-6B44-95D4-000562ACFDF9}"/>
                  </a:ext>
                </a:extLst>
              </p:cNvPr>
              <p:cNvSpPr txBox="1">
                <a:spLocks noChangeArrowheads="1"/>
              </p:cNvSpPr>
              <p:nvPr/>
            </p:nvSpPr>
            <p:spPr bwMode="auto">
              <a:xfrm>
                <a:off x="1065" y="2085"/>
                <a:ext cx="803"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acc_conn(x)</a:t>
                </a:r>
              </a:p>
            </p:txBody>
          </p:sp>
        </p:grpSp>
        <p:sp>
          <p:nvSpPr>
            <p:cNvPr id="372" name="Line 169">
              <a:extLst>
                <a:ext uri="{FF2B5EF4-FFF2-40B4-BE49-F238E27FC236}">
                  <a16:creationId xmlns:a16="http://schemas.microsoft.com/office/drawing/2014/main" id="{73E51126-71B9-DA4D-B01B-7072D4E22BDC}"/>
                </a:ext>
              </a:extLst>
            </p:cNvPr>
            <p:cNvSpPr>
              <a:spLocks noChangeShapeType="1"/>
            </p:cNvSpPr>
            <p:nvPr/>
          </p:nvSpPr>
          <p:spPr bwMode="auto">
            <a:xfrm>
              <a:off x="3877" y="2345"/>
              <a:ext cx="932" cy="199"/>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3" name="Rectangle 170">
              <a:extLst>
                <a:ext uri="{FF2B5EF4-FFF2-40B4-BE49-F238E27FC236}">
                  <a16:creationId xmlns:a16="http://schemas.microsoft.com/office/drawing/2014/main" id="{8B70B875-EE96-E044-B8D9-41CF1BBB693D}"/>
                </a:ext>
              </a:extLst>
            </p:cNvPr>
            <p:cNvSpPr>
              <a:spLocks noChangeArrowheads="1"/>
            </p:cNvSpPr>
            <p:nvPr/>
          </p:nvSpPr>
          <p:spPr bwMode="auto">
            <a:xfrm>
              <a:off x="4077" y="2336"/>
              <a:ext cx="490" cy="206"/>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74" name="Text Box 171">
              <a:extLst>
                <a:ext uri="{FF2B5EF4-FFF2-40B4-BE49-F238E27FC236}">
                  <a16:creationId xmlns:a16="http://schemas.microsoft.com/office/drawing/2014/main" id="{069C4711-758D-CF4A-A407-6F22C98DCF70}"/>
                </a:ext>
              </a:extLst>
            </p:cNvPr>
            <p:cNvSpPr txBox="1">
              <a:spLocks noChangeArrowheads="1"/>
            </p:cNvSpPr>
            <p:nvPr/>
          </p:nvSpPr>
          <p:spPr bwMode="auto">
            <a:xfrm>
              <a:off x="3989" y="2315"/>
              <a:ext cx="688"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p:txBody>
        </p:sp>
        <p:sp>
          <p:nvSpPr>
            <p:cNvPr id="375" name="Oval 172">
              <a:extLst>
                <a:ext uri="{FF2B5EF4-FFF2-40B4-BE49-F238E27FC236}">
                  <a16:creationId xmlns:a16="http://schemas.microsoft.com/office/drawing/2014/main" id="{B63CF324-44AD-D941-BFE9-6823A7212A48}"/>
                </a:ext>
              </a:extLst>
            </p:cNvPr>
            <p:cNvSpPr>
              <a:spLocks noChangeArrowheads="1"/>
            </p:cNvSpPr>
            <p:nvPr/>
          </p:nvSpPr>
          <p:spPr bwMode="auto">
            <a:xfrm>
              <a:off x="4790" y="2524"/>
              <a:ext cx="57" cy="56"/>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sp>
          <p:nvSpPr>
            <p:cNvPr id="376" name="Text Box 173">
              <a:extLst>
                <a:ext uri="{FF2B5EF4-FFF2-40B4-BE49-F238E27FC236}">
                  <a16:creationId xmlns:a16="http://schemas.microsoft.com/office/drawing/2014/main" id="{21C7DDF1-6000-FA4F-8259-FD106EBA0F67}"/>
                </a:ext>
              </a:extLst>
            </p:cNvPr>
            <p:cNvSpPr txBox="1">
              <a:spLocks noChangeArrowheads="1"/>
            </p:cNvSpPr>
            <p:nvPr/>
          </p:nvSpPr>
          <p:spPr bwMode="auto">
            <a:xfrm>
              <a:off x="4890" y="2373"/>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accept</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data(x+1)</a:t>
              </a:r>
            </a:p>
          </p:txBody>
        </p:sp>
        <p:grpSp>
          <p:nvGrpSpPr>
            <p:cNvPr id="377" name="Group 174">
              <a:extLst>
                <a:ext uri="{FF2B5EF4-FFF2-40B4-BE49-F238E27FC236}">
                  <a16:creationId xmlns:a16="http://schemas.microsoft.com/office/drawing/2014/main" id="{67E235CF-E2F0-4A4C-B6BE-CB6AC0D0B6B1}"/>
                </a:ext>
              </a:extLst>
            </p:cNvPr>
            <p:cNvGrpSpPr>
              <a:grpSpLocks/>
            </p:cNvGrpSpPr>
            <p:nvPr/>
          </p:nvGrpSpPr>
          <p:grpSpPr bwMode="auto">
            <a:xfrm>
              <a:off x="3826" y="2803"/>
              <a:ext cx="1515" cy="300"/>
              <a:chOff x="3818" y="2796"/>
              <a:chExt cx="1515" cy="300"/>
            </a:xfrm>
          </p:grpSpPr>
          <p:sp>
            <p:nvSpPr>
              <p:cNvPr id="415" name="Line 175">
                <a:extLst>
                  <a:ext uri="{FF2B5EF4-FFF2-40B4-BE49-F238E27FC236}">
                    <a16:creationId xmlns:a16="http://schemas.microsoft.com/office/drawing/2014/main" id="{BC5ADDF2-7CBC-484B-8D57-A55A75E1FA1C}"/>
                  </a:ext>
                </a:extLst>
              </p:cNvPr>
              <p:cNvSpPr>
                <a:spLocks noChangeShapeType="1"/>
              </p:cNvSpPr>
              <p:nvPr/>
            </p:nvSpPr>
            <p:spPr bwMode="auto">
              <a:xfrm>
                <a:off x="3818" y="2951"/>
                <a:ext cx="1515" cy="0"/>
              </a:xfrm>
              <a:prstGeom prst="line">
                <a:avLst/>
              </a:prstGeom>
              <a:noFill/>
              <a:ln w="28575">
                <a:solidFill>
                  <a:srgbClr val="CC0000"/>
                </a:solidFill>
                <a:prstDash val="dash"/>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6" name="Text Box 176">
                <a:extLst>
                  <a:ext uri="{FF2B5EF4-FFF2-40B4-BE49-F238E27FC236}">
                    <a16:creationId xmlns:a16="http://schemas.microsoft.com/office/drawing/2014/main" id="{4DB46F2E-E4BE-194B-8D43-E5E134B15493}"/>
                  </a:ext>
                </a:extLst>
              </p:cNvPr>
              <p:cNvSpPr txBox="1">
                <a:spLocks noChangeArrowheads="1"/>
              </p:cNvSpPr>
              <p:nvPr/>
            </p:nvSpPr>
            <p:spPr bwMode="auto">
              <a:xfrm>
                <a:off x="3989" y="2796"/>
                <a:ext cx="706" cy="30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connection </a:t>
                </a:r>
              </a:p>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x completes</a:t>
                </a:r>
              </a:p>
            </p:txBody>
          </p:sp>
        </p:grpSp>
        <p:sp>
          <p:nvSpPr>
            <p:cNvPr id="378" name="Text Box 177">
              <a:extLst>
                <a:ext uri="{FF2B5EF4-FFF2-40B4-BE49-F238E27FC236}">
                  <a16:creationId xmlns:a16="http://schemas.microsoft.com/office/drawing/2014/main" id="{1C719B44-FA92-594B-8E17-4A5C23A8F44E}"/>
                </a:ext>
              </a:extLst>
            </p:cNvPr>
            <p:cNvSpPr txBox="1">
              <a:spLocks noChangeArrowheads="1"/>
            </p:cNvSpPr>
            <p:nvPr/>
          </p:nvSpPr>
          <p:spPr bwMode="auto">
            <a:xfrm>
              <a:off x="4830" y="2962"/>
              <a:ext cx="738" cy="3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server</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forgets x</a:t>
              </a:r>
            </a:p>
          </p:txBody>
        </p:sp>
        <p:grpSp>
          <p:nvGrpSpPr>
            <p:cNvPr id="379" name="Group 178">
              <a:extLst>
                <a:ext uri="{FF2B5EF4-FFF2-40B4-BE49-F238E27FC236}">
                  <a16:creationId xmlns:a16="http://schemas.microsoft.com/office/drawing/2014/main" id="{EC86099C-C8AD-6846-8AE7-34CA041B869C}"/>
                </a:ext>
              </a:extLst>
            </p:cNvPr>
            <p:cNvGrpSpPr>
              <a:grpSpLocks/>
            </p:cNvGrpSpPr>
            <p:nvPr/>
          </p:nvGrpSpPr>
          <p:grpSpPr bwMode="auto">
            <a:xfrm>
              <a:off x="3570" y="1119"/>
              <a:ext cx="391" cy="307"/>
              <a:chOff x="-44" y="1473"/>
              <a:chExt cx="981" cy="1105"/>
            </a:xfrm>
          </p:grpSpPr>
          <p:pic>
            <p:nvPicPr>
              <p:cNvPr id="413" name="Picture 179" descr="desktop_computer_stylized_medium">
                <a:extLst>
                  <a:ext uri="{FF2B5EF4-FFF2-40B4-BE49-F238E27FC236}">
                    <a16:creationId xmlns:a16="http://schemas.microsoft.com/office/drawing/2014/main" id="{F1C9C236-427D-834B-8DAC-99F53A4376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4" name="Freeform 180">
                <a:extLst>
                  <a:ext uri="{FF2B5EF4-FFF2-40B4-BE49-F238E27FC236}">
                    <a16:creationId xmlns:a16="http://schemas.microsoft.com/office/drawing/2014/main" id="{77EA5CD5-1868-AB46-B031-A7892A487F06}"/>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380" name="Group 181">
              <a:extLst>
                <a:ext uri="{FF2B5EF4-FFF2-40B4-BE49-F238E27FC236}">
                  <a16:creationId xmlns:a16="http://schemas.microsoft.com/office/drawing/2014/main" id="{D3F68FA6-F7DF-A146-A605-ABBDC8F8EFF8}"/>
                </a:ext>
              </a:extLst>
            </p:cNvPr>
            <p:cNvGrpSpPr>
              <a:grpSpLocks/>
            </p:cNvGrpSpPr>
            <p:nvPr/>
          </p:nvGrpSpPr>
          <p:grpSpPr bwMode="auto">
            <a:xfrm>
              <a:off x="4709" y="1107"/>
              <a:ext cx="212" cy="323"/>
              <a:chOff x="4140" y="429"/>
              <a:chExt cx="1425" cy="2396"/>
            </a:xfrm>
          </p:grpSpPr>
          <p:sp>
            <p:nvSpPr>
              <p:cNvPr id="381" name="Freeform 182">
                <a:extLst>
                  <a:ext uri="{FF2B5EF4-FFF2-40B4-BE49-F238E27FC236}">
                    <a16:creationId xmlns:a16="http://schemas.microsoft.com/office/drawing/2014/main" id="{1D2E36D3-F983-B54A-87F8-4B0FB1D0A97A}"/>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2" name="Rectangle 183">
                <a:extLst>
                  <a:ext uri="{FF2B5EF4-FFF2-40B4-BE49-F238E27FC236}">
                    <a16:creationId xmlns:a16="http://schemas.microsoft.com/office/drawing/2014/main" id="{86762413-0C19-5E4F-AA7E-12F7BBEF4FE0}"/>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83" name="Freeform 184">
                <a:extLst>
                  <a:ext uri="{FF2B5EF4-FFF2-40B4-BE49-F238E27FC236}">
                    <a16:creationId xmlns:a16="http://schemas.microsoft.com/office/drawing/2014/main" id="{9ABD2B3D-5A73-0E4B-91D1-78596AD0A854}"/>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4" name="Freeform 185">
                <a:extLst>
                  <a:ext uri="{FF2B5EF4-FFF2-40B4-BE49-F238E27FC236}">
                    <a16:creationId xmlns:a16="http://schemas.microsoft.com/office/drawing/2014/main" id="{CAECD6F3-58BC-F24D-9434-643EDC4E7A81}"/>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85" name="Rectangle 186">
                <a:extLst>
                  <a:ext uri="{FF2B5EF4-FFF2-40B4-BE49-F238E27FC236}">
                    <a16:creationId xmlns:a16="http://schemas.microsoft.com/office/drawing/2014/main" id="{D640048A-92E5-F240-B20B-73B8FE8B2413}"/>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6" name="Group 187">
                <a:extLst>
                  <a:ext uri="{FF2B5EF4-FFF2-40B4-BE49-F238E27FC236}">
                    <a16:creationId xmlns:a16="http://schemas.microsoft.com/office/drawing/2014/main" id="{55FC97C6-B1FB-854D-94BE-E7BED8E1DC83}"/>
                  </a:ext>
                </a:extLst>
              </p:cNvPr>
              <p:cNvGrpSpPr>
                <a:grpSpLocks/>
              </p:cNvGrpSpPr>
              <p:nvPr/>
            </p:nvGrpSpPr>
            <p:grpSpPr bwMode="auto">
              <a:xfrm>
                <a:off x="4749" y="668"/>
                <a:ext cx="581" cy="145"/>
                <a:chOff x="614" y="2568"/>
                <a:chExt cx="725" cy="139"/>
              </a:xfrm>
            </p:grpSpPr>
            <p:sp>
              <p:nvSpPr>
                <p:cNvPr id="411" name="AutoShape 188">
                  <a:extLst>
                    <a:ext uri="{FF2B5EF4-FFF2-40B4-BE49-F238E27FC236}">
                      <a16:creationId xmlns:a16="http://schemas.microsoft.com/office/drawing/2014/main" id="{E2DCD474-0D76-1D47-938B-0347B4119D35}"/>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2" name="AutoShape 189">
                  <a:extLst>
                    <a:ext uri="{FF2B5EF4-FFF2-40B4-BE49-F238E27FC236}">
                      <a16:creationId xmlns:a16="http://schemas.microsoft.com/office/drawing/2014/main" id="{ADC0CDA4-3ACC-784D-AFDA-1C6EA9C54117}"/>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7" name="Rectangle 190">
                <a:extLst>
                  <a:ext uri="{FF2B5EF4-FFF2-40B4-BE49-F238E27FC236}">
                    <a16:creationId xmlns:a16="http://schemas.microsoft.com/office/drawing/2014/main" id="{AEEFE7D3-0B38-EE42-AA94-340CFCA0C0A3}"/>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88" name="Group 191">
                <a:extLst>
                  <a:ext uri="{FF2B5EF4-FFF2-40B4-BE49-F238E27FC236}">
                    <a16:creationId xmlns:a16="http://schemas.microsoft.com/office/drawing/2014/main" id="{3BFA70F3-4887-4A45-A0B0-300E77757667}"/>
                  </a:ext>
                </a:extLst>
              </p:cNvPr>
              <p:cNvGrpSpPr>
                <a:grpSpLocks/>
              </p:cNvGrpSpPr>
              <p:nvPr/>
            </p:nvGrpSpPr>
            <p:grpSpPr bwMode="auto">
              <a:xfrm>
                <a:off x="4747" y="994"/>
                <a:ext cx="581" cy="134"/>
                <a:chOff x="614" y="2568"/>
                <a:chExt cx="725" cy="139"/>
              </a:xfrm>
            </p:grpSpPr>
            <p:sp>
              <p:nvSpPr>
                <p:cNvPr id="409" name="AutoShape 192">
                  <a:extLst>
                    <a:ext uri="{FF2B5EF4-FFF2-40B4-BE49-F238E27FC236}">
                      <a16:creationId xmlns:a16="http://schemas.microsoft.com/office/drawing/2014/main" id="{14B933DF-A76C-E94B-9362-3D28B4CBFFB6}"/>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0" name="AutoShape 193">
                  <a:extLst>
                    <a:ext uri="{FF2B5EF4-FFF2-40B4-BE49-F238E27FC236}">
                      <a16:creationId xmlns:a16="http://schemas.microsoft.com/office/drawing/2014/main" id="{D1EC9173-2D5E-F641-9324-62AF5244C467}"/>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89" name="Rectangle 194">
                <a:extLst>
                  <a:ext uri="{FF2B5EF4-FFF2-40B4-BE49-F238E27FC236}">
                    <a16:creationId xmlns:a16="http://schemas.microsoft.com/office/drawing/2014/main" id="{B180E0D5-32AA-5A4A-92D4-28F216DC536B}"/>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0" name="Rectangle 195">
                <a:extLst>
                  <a:ext uri="{FF2B5EF4-FFF2-40B4-BE49-F238E27FC236}">
                    <a16:creationId xmlns:a16="http://schemas.microsoft.com/office/drawing/2014/main" id="{A3E70690-FEFF-2446-B890-3315B37B0B0D}"/>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391" name="Group 196">
                <a:extLst>
                  <a:ext uri="{FF2B5EF4-FFF2-40B4-BE49-F238E27FC236}">
                    <a16:creationId xmlns:a16="http://schemas.microsoft.com/office/drawing/2014/main" id="{4184D53B-C370-5248-82BB-5D96E5BF521A}"/>
                  </a:ext>
                </a:extLst>
              </p:cNvPr>
              <p:cNvGrpSpPr>
                <a:grpSpLocks/>
              </p:cNvGrpSpPr>
              <p:nvPr/>
            </p:nvGrpSpPr>
            <p:grpSpPr bwMode="auto">
              <a:xfrm>
                <a:off x="4735" y="1627"/>
                <a:ext cx="582" cy="151"/>
                <a:chOff x="614" y="2568"/>
                <a:chExt cx="725" cy="139"/>
              </a:xfrm>
            </p:grpSpPr>
            <p:sp>
              <p:nvSpPr>
                <p:cNvPr id="407" name="AutoShape 197">
                  <a:extLst>
                    <a:ext uri="{FF2B5EF4-FFF2-40B4-BE49-F238E27FC236}">
                      <a16:creationId xmlns:a16="http://schemas.microsoft.com/office/drawing/2014/main" id="{66CD18C8-97C8-AD49-8806-45F2C3FA3A20}"/>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8" name="AutoShape 198">
                  <a:extLst>
                    <a:ext uri="{FF2B5EF4-FFF2-40B4-BE49-F238E27FC236}">
                      <a16:creationId xmlns:a16="http://schemas.microsoft.com/office/drawing/2014/main" id="{E4596270-7ACC-5941-82EB-426AAF88315D}"/>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2" name="Freeform 199">
                <a:extLst>
                  <a:ext uri="{FF2B5EF4-FFF2-40B4-BE49-F238E27FC236}">
                    <a16:creationId xmlns:a16="http://schemas.microsoft.com/office/drawing/2014/main" id="{8D520046-573E-1549-A1AD-345D7B8191CB}"/>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393" name="Group 200">
                <a:extLst>
                  <a:ext uri="{FF2B5EF4-FFF2-40B4-BE49-F238E27FC236}">
                    <a16:creationId xmlns:a16="http://schemas.microsoft.com/office/drawing/2014/main" id="{CBDA9A7E-0A7F-D64B-867D-2FC72D58322A}"/>
                  </a:ext>
                </a:extLst>
              </p:cNvPr>
              <p:cNvGrpSpPr>
                <a:grpSpLocks/>
              </p:cNvGrpSpPr>
              <p:nvPr/>
            </p:nvGrpSpPr>
            <p:grpSpPr bwMode="auto">
              <a:xfrm>
                <a:off x="4739" y="1327"/>
                <a:ext cx="582" cy="139"/>
                <a:chOff x="614" y="2568"/>
                <a:chExt cx="725" cy="139"/>
              </a:xfrm>
            </p:grpSpPr>
            <p:sp>
              <p:nvSpPr>
                <p:cNvPr id="405" name="AutoShape 201">
                  <a:extLst>
                    <a:ext uri="{FF2B5EF4-FFF2-40B4-BE49-F238E27FC236}">
                      <a16:creationId xmlns:a16="http://schemas.microsoft.com/office/drawing/2014/main" id="{F7CB7A1E-7741-E24C-AFB5-5F057AFD0C52}"/>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6" name="AutoShape 202">
                  <a:extLst>
                    <a:ext uri="{FF2B5EF4-FFF2-40B4-BE49-F238E27FC236}">
                      <a16:creationId xmlns:a16="http://schemas.microsoft.com/office/drawing/2014/main" id="{93BC514D-19E5-DF47-87E9-7BF859D24356}"/>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394" name="Rectangle 203">
                <a:extLst>
                  <a:ext uri="{FF2B5EF4-FFF2-40B4-BE49-F238E27FC236}">
                    <a16:creationId xmlns:a16="http://schemas.microsoft.com/office/drawing/2014/main" id="{992A2C09-2187-A749-9718-F045A2349EA9}"/>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5" name="Freeform 204">
                <a:extLst>
                  <a:ext uri="{FF2B5EF4-FFF2-40B4-BE49-F238E27FC236}">
                    <a16:creationId xmlns:a16="http://schemas.microsoft.com/office/drawing/2014/main" id="{D473F289-DF79-1D4B-BA3A-57AFA552A24D}"/>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6" name="Freeform 205">
                <a:extLst>
                  <a:ext uri="{FF2B5EF4-FFF2-40B4-BE49-F238E27FC236}">
                    <a16:creationId xmlns:a16="http://schemas.microsoft.com/office/drawing/2014/main" id="{55F98009-7662-6D40-889B-2D6F20DE3EAB}"/>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7" name="Oval 206">
                <a:extLst>
                  <a:ext uri="{FF2B5EF4-FFF2-40B4-BE49-F238E27FC236}">
                    <a16:creationId xmlns:a16="http://schemas.microsoft.com/office/drawing/2014/main" id="{8C0E348C-3A61-F54D-B6E7-8EEC0C479961}"/>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98" name="Freeform 207">
                <a:extLst>
                  <a:ext uri="{FF2B5EF4-FFF2-40B4-BE49-F238E27FC236}">
                    <a16:creationId xmlns:a16="http://schemas.microsoft.com/office/drawing/2014/main" id="{06CDC36B-C766-0244-ABF7-3336A9C2E7B3}"/>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99" name="AutoShape 208">
                <a:extLst>
                  <a:ext uri="{FF2B5EF4-FFF2-40B4-BE49-F238E27FC236}">
                    <a16:creationId xmlns:a16="http://schemas.microsoft.com/office/drawing/2014/main" id="{E47AE9BE-71F7-0C40-BB36-B6201EAE727F}"/>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0" name="AutoShape 209">
                <a:extLst>
                  <a:ext uri="{FF2B5EF4-FFF2-40B4-BE49-F238E27FC236}">
                    <a16:creationId xmlns:a16="http://schemas.microsoft.com/office/drawing/2014/main" id="{6DDF70D2-966F-0443-BFEC-34DC981AB2D8}"/>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1" name="Oval 210">
                <a:extLst>
                  <a:ext uri="{FF2B5EF4-FFF2-40B4-BE49-F238E27FC236}">
                    <a16:creationId xmlns:a16="http://schemas.microsoft.com/office/drawing/2014/main" id="{DFF00D08-0F51-F044-8429-6F3D5CC28DB2}"/>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2" name="Oval 211">
                <a:extLst>
                  <a:ext uri="{FF2B5EF4-FFF2-40B4-BE49-F238E27FC236}">
                    <a16:creationId xmlns:a16="http://schemas.microsoft.com/office/drawing/2014/main" id="{BBFCC1D5-E5D6-FB46-9D8C-E8CE8BFE2270}"/>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403" name="Oval 212">
                <a:extLst>
                  <a:ext uri="{FF2B5EF4-FFF2-40B4-BE49-F238E27FC236}">
                    <a16:creationId xmlns:a16="http://schemas.microsoft.com/office/drawing/2014/main" id="{F4244C1D-3E80-C847-BD71-A4309DAB13CE}"/>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04" name="Rectangle 213">
                <a:extLst>
                  <a:ext uri="{FF2B5EF4-FFF2-40B4-BE49-F238E27FC236}">
                    <a16:creationId xmlns:a16="http://schemas.microsoft.com/office/drawing/2014/main" id="{F13C27D5-275D-5C47-9B76-D6F9DDED6AD3}"/>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grpSp>
        <p:nvGrpSpPr>
          <p:cNvPr id="10" name="Group 9">
            <a:extLst>
              <a:ext uri="{FF2B5EF4-FFF2-40B4-BE49-F238E27FC236}">
                <a16:creationId xmlns:a16="http://schemas.microsoft.com/office/drawing/2014/main" id="{3BB0CBF7-361A-5548-A01C-90FF3005AB01}"/>
              </a:ext>
            </a:extLst>
          </p:cNvPr>
          <p:cNvGrpSpPr/>
          <p:nvPr/>
        </p:nvGrpSpPr>
        <p:grpSpPr>
          <a:xfrm>
            <a:off x="9120415" y="5983461"/>
            <a:ext cx="3548742" cy="830997"/>
            <a:chOff x="8757558" y="5903267"/>
            <a:chExt cx="3548742" cy="830997"/>
          </a:xfrm>
        </p:grpSpPr>
        <p:sp>
          <p:nvSpPr>
            <p:cNvPr id="491" name="TextBox 490">
              <a:extLst>
                <a:ext uri="{FF2B5EF4-FFF2-40B4-BE49-F238E27FC236}">
                  <a16:creationId xmlns:a16="http://schemas.microsoft.com/office/drawing/2014/main" id="{9C02D14E-840C-344B-9763-DE44A289373C}"/>
                </a:ext>
              </a:extLst>
            </p:cNvPr>
            <p:cNvSpPr txBox="1"/>
            <p:nvPr/>
          </p:nvSpPr>
          <p:spPr>
            <a:xfrm>
              <a:off x="9372601" y="5903267"/>
              <a:ext cx="2933699"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Problem: dup data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mn-cs"/>
                </a:rPr>
                <a:t>accepted!</a:t>
              </a:r>
            </a:p>
          </p:txBody>
        </p:sp>
        <p:pic>
          <p:nvPicPr>
            <p:cNvPr id="492" name="Picture 491" descr="A picture containing drawing&#10;&#10;Description automatically generated">
              <a:extLst>
                <a:ext uri="{FF2B5EF4-FFF2-40B4-BE49-F238E27FC236}">
                  <a16:creationId xmlns:a16="http://schemas.microsoft.com/office/drawing/2014/main" id="{44630E30-AB86-2744-AC77-B540735E14B7}"/>
                </a:ext>
              </a:extLst>
            </p:cNvPr>
            <p:cNvPicPr>
              <a:picLocks noChangeAspect="1"/>
            </p:cNvPicPr>
            <p:nvPr/>
          </p:nvPicPr>
          <p:blipFill>
            <a:blip r:embed="rId4"/>
            <a:stretch>
              <a:fillRect/>
            </a:stretch>
          </p:blipFill>
          <p:spPr>
            <a:xfrm>
              <a:off x="8757558" y="6003472"/>
              <a:ext cx="636815" cy="636815"/>
            </a:xfrm>
            <a:prstGeom prst="rect">
              <a:avLst/>
            </a:prstGeom>
          </p:spPr>
        </p:pic>
      </p:grpSp>
      <p:grpSp>
        <p:nvGrpSpPr>
          <p:cNvPr id="13" name="Group 12">
            <a:extLst>
              <a:ext uri="{FF2B5EF4-FFF2-40B4-BE49-F238E27FC236}">
                <a16:creationId xmlns:a16="http://schemas.microsoft.com/office/drawing/2014/main" id="{FF4B12AC-451D-994B-8F10-E450C0737005}"/>
              </a:ext>
            </a:extLst>
          </p:cNvPr>
          <p:cNvGrpSpPr/>
          <p:nvPr/>
        </p:nvGrpSpPr>
        <p:grpSpPr>
          <a:xfrm>
            <a:off x="8091532" y="3683267"/>
            <a:ext cx="3997325" cy="2365375"/>
            <a:chOff x="3185703" y="3422010"/>
            <a:chExt cx="3997325" cy="2365375"/>
          </a:xfrm>
        </p:grpSpPr>
        <p:sp>
          <p:nvSpPr>
            <p:cNvPr id="302" name="Freeform 86">
              <a:extLst>
                <a:ext uri="{FF2B5EF4-FFF2-40B4-BE49-F238E27FC236}">
                  <a16:creationId xmlns:a16="http://schemas.microsoft.com/office/drawing/2014/main" id="{38A816A8-A2A7-7540-BCC4-F843FEC5A429}"/>
                </a:ext>
              </a:extLst>
            </p:cNvPr>
            <p:cNvSpPr>
              <a:spLocks/>
            </p:cNvSpPr>
            <p:nvPr/>
          </p:nvSpPr>
          <p:spPr bwMode="auto">
            <a:xfrm>
              <a:off x="4431891" y="3661722"/>
              <a:ext cx="1501775" cy="1897063"/>
            </a:xfrm>
            <a:custGeom>
              <a:avLst/>
              <a:gdLst>
                <a:gd name="T0" fmla="*/ 0 w 946"/>
                <a:gd name="T1" fmla="*/ 15 h 1195"/>
                <a:gd name="T2" fmla="*/ 199 w 946"/>
                <a:gd name="T3" fmla="*/ 164 h 1195"/>
                <a:gd name="T4" fmla="*/ 320 w 946"/>
                <a:gd name="T5" fmla="*/ 960 h 1195"/>
                <a:gd name="T6" fmla="*/ 946 w 946"/>
                <a:gd name="T7" fmla="*/ 1138 h 11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46" h="1195">
                  <a:moveTo>
                    <a:pt x="0" y="15"/>
                  </a:moveTo>
                  <a:cubicBezTo>
                    <a:pt x="32" y="40"/>
                    <a:pt x="114" y="0"/>
                    <a:pt x="199" y="164"/>
                  </a:cubicBezTo>
                  <a:cubicBezTo>
                    <a:pt x="284" y="328"/>
                    <a:pt x="195" y="798"/>
                    <a:pt x="320" y="960"/>
                  </a:cubicBezTo>
                  <a:cubicBezTo>
                    <a:pt x="477" y="1195"/>
                    <a:pt x="816" y="1101"/>
                    <a:pt x="946" y="1138"/>
                  </a:cubicBezTo>
                </a:path>
              </a:pathLst>
            </a:custGeom>
            <a:noFill/>
            <a:ln w="28575" cap="flat" cmpd="sng">
              <a:solidFill>
                <a:srgbClr val="0000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303" name="Rectangle 88">
              <a:extLst>
                <a:ext uri="{FF2B5EF4-FFF2-40B4-BE49-F238E27FC236}">
                  <a16:creationId xmlns:a16="http://schemas.microsoft.com/office/drawing/2014/main" id="{2B3E4B53-E066-C34C-A204-C42E865280B3}"/>
                </a:ext>
              </a:extLst>
            </p:cNvPr>
            <p:cNvSpPr>
              <a:spLocks noChangeArrowheads="1"/>
            </p:cNvSpPr>
            <p:nvPr/>
          </p:nvSpPr>
          <p:spPr bwMode="auto">
            <a:xfrm>
              <a:off x="4782728" y="5196835"/>
              <a:ext cx="711200" cy="282575"/>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4" name="Text Box 87">
              <a:extLst>
                <a:ext uri="{FF2B5EF4-FFF2-40B4-BE49-F238E27FC236}">
                  <a16:creationId xmlns:a16="http://schemas.microsoft.com/office/drawing/2014/main" id="{3D13DFEA-C794-CD4D-B546-BEBC15495B31}"/>
                </a:ext>
              </a:extLst>
            </p:cNvPr>
            <p:cNvSpPr txBox="1">
              <a:spLocks noChangeArrowheads="1"/>
            </p:cNvSpPr>
            <p:nvPr/>
          </p:nvSpPr>
          <p:spPr bwMode="auto">
            <a:xfrm>
              <a:off x="4468403" y="5152385"/>
              <a:ext cx="1092200"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data(x+1)</a:t>
              </a:r>
            </a:p>
          </p:txBody>
        </p:sp>
        <p:sp>
          <p:nvSpPr>
            <p:cNvPr id="305" name="Text Box 89">
              <a:extLst>
                <a:ext uri="{FF2B5EF4-FFF2-40B4-BE49-F238E27FC236}">
                  <a16:creationId xmlns:a16="http://schemas.microsoft.com/office/drawing/2014/main" id="{5708E844-9ADD-5141-AEAF-930791B6807E}"/>
                </a:ext>
              </a:extLst>
            </p:cNvPr>
            <p:cNvSpPr txBox="1">
              <a:spLocks noChangeArrowheads="1"/>
            </p:cNvSpPr>
            <p:nvPr/>
          </p:nvSpPr>
          <p:spPr bwMode="auto">
            <a:xfrm>
              <a:off x="3185703" y="3422010"/>
              <a:ext cx="1273175" cy="7524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retransmit</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endParaRPr>
            </a:p>
          </p:txBody>
        </p:sp>
        <p:sp>
          <p:nvSpPr>
            <p:cNvPr id="306" name="Text Box 90">
              <a:extLst>
                <a:ext uri="{FF2B5EF4-FFF2-40B4-BE49-F238E27FC236}">
                  <a16:creationId xmlns:a16="http://schemas.microsoft.com/office/drawing/2014/main" id="{32C37D16-8B61-D246-B162-8D0E36A5BA9F}"/>
                </a:ext>
              </a:extLst>
            </p:cNvPr>
            <p:cNvSpPr txBox="1">
              <a:spLocks noChangeArrowheads="1"/>
            </p:cNvSpPr>
            <p:nvPr/>
          </p:nvSpPr>
          <p:spPr bwMode="auto">
            <a:xfrm>
              <a:off x="6011453" y="5279385"/>
              <a:ext cx="1171575" cy="508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accept</a:t>
              </a:r>
            </a:p>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data(x+1)</a:t>
              </a:r>
            </a:p>
          </p:txBody>
        </p:sp>
      </p:grpSp>
      <p:grpSp>
        <p:nvGrpSpPr>
          <p:cNvPr id="12" name="Group 11">
            <a:extLst>
              <a:ext uri="{FF2B5EF4-FFF2-40B4-BE49-F238E27FC236}">
                <a16:creationId xmlns:a16="http://schemas.microsoft.com/office/drawing/2014/main" id="{2FBF50D0-D345-1348-8991-01B659F7A8D4}"/>
              </a:ext>
            </a:extLst>
          </p:cNvPr>
          <p:cNvGrpSpPr/>
          <p:nvPr/>
        </p:nvGrpSpPr>
        <p:grpSpPr>
          <a:xfrm>
            <a:off x="7997186" y="2493962"/>
            <a:ext cx="3646488" cy="2992438"/>
            <a:chOff x="3134903" y="2369497"/>
            <a:chExt cx="3646488" cy="2992438"/>
          </a:xfrm>
        </p:grpSpPr>
        <p:grpSp>
          <p:nvGrpSpPr>
            <p:cNvPr id="7" name="Group 6">
              <a:extLst>
                <a:ext uri="{FF2B5EF4-FFF2-40B4-BE49-F238E27FC236}">
                  <a16:creationId xmlns:a16="http://schemas.microsoft.com/office/drawing/2014/main" id="{6190F2C1-0C5D-3A42-A359-9CD3AF8C99E1}"/>
                </a:ext>
              </a:extLst>
            </p:cNvPr>
            <p:cNvGrpSpPr/>
            <p:nvPr/>
          </p:nvGrpSpPr>
          <p:grpSpPr>
            <a:xfrm>
              <a:off x="3134903" y="2369497"/>
              <a:ext cx="3646488" cy="2992438"/>
              <a:chOff x="3134903" y="2369497"/>
              <a:chExt cx="3646488" cy="2992438"/>
            </a:xfrm>
          </p:grpSpPr>
          <p:grpSp>
            <p:nvGrpSpPr>
              <p:cNvPr id="5" name="Group 4">
                <a:extLst>
                  <a:ext uri="{FF2B5EF4-FFF2-40B4-BE49-F238E27FC236}">
                    <a16:creationId xmlns:a16="http://schemas.microsoft.com/office/drawing/2014/main" id="{56EB4120-1B3C-1046-99F5-B25161010680}"/>
                  </a:ext>
                </a:extLst>
              </p:cNvPr>
              <p:cNvGrpSpPr/>
              <p:nvPr/>
            </p:nvGrpSpPr>
            <p:grpSpPr>
              <a:xfrm>
                <a:off x="3134903" y="2369497"/>
                <a:ext cx="3646488" cy="2992438"/>
                <a:chOff x="3134903" y="2369497"/>
                <a:chExt cx="3646488" cy="2992438"/>
              </a:xfrm>
            </p:grpSpPr>
            <p:sp>
              <p:nvSpPr>
                <p:cNvPr id="296" name="Text Box 69">
                  <a:extLst>
                    <a:ext uri="{FF2B5EF4-FFF2-40B4-BE49-F238E27FC236}">
                      <a16:creationId xmlns:a16="http://schemas.microsoft.com/office/drawing/2014/main" id="{EE39D5A5-75E8-1642-A928-9D7249ADC116}"/>
                    </a:ext>
                  </a:extLst>
                </p:cNvPr>
                <p:cNvSpPr txBox="1">
                  <a:spLocks noChangeArrowheads="1"/>
                </p:cNvSpPr>
                <p:nvPr/>
              </p:nvSpPr>
              <p:spPr bwMode="auto">
                <a:xfrm>
                  <a:off x="3134903" y="2369497"/>
                  <a:ext cx="1273175" cy="7524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retransmit</a:t>
                  </a:r>
                </a:p>
                <a:p>
                  <a:pPr marL="0" marR="0" lvl="0" indent="0" algn="r" defTabSz="914400" rtl="0" eaLnBrk="0" fontAlgn="base" latinLnBrk="0" hangingPunct="0">
                    <a:lnSpc>
                      <a:spcPct val="85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req_conn(x)</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97" name="Freeform 70">
                  <a:extLst>
                    <a:ext uri="{FF2B5EF4-FFF2-40B4-BE49-F238E27FC236}">
                      <a16:creationId xmlns:a16="http://schemas.microsoft.com/office/drawing/2014/main" id="{87666E37-BAB8-714B-BDF4-51ADC162FD6B}"/>
                    </a:ext>
                  </a:extLst>
                </p:cNvPr>
                <p:cNvSpPr>
                  <a:spLocks/>
                </p:cNvSpPr>
                <p:nvPr/>
              </p:nvSpPr>
              <p:spPr bwMode="auto">
                <a:xfrm>
                  <a:off x="4449353" y="2671122"/>
                  <a:ext cx="1527175" cy="2559050"/>
                </a:xfrm>
                <a:custGeom>
                  <a:avLst/>
                  <a:gdLst>
                    <a:gd name="T0" fmla="*/ 0 w 962"/>
                    <a:gd name="T1" fmla="*/ 0 h 1612"/>
                    <a:gd name="T2" fmla="*/ 306 w 962"/>
                    <a:gd name="T3" fmla="*/ 234 h 1612"/>
                    <a:gd name="T4" fmla="*/ 467 w 962"/>
                    <a:gd name="T5" fmla="*/ 1342 h 1612"/>
                    <a:gd name="T6" fmla="*/ 962 w 962"/>
                    <a:gd name="T7" fmla="*/ 1612 h 16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62" h="1612">
                      <a:moveTo>
                        <a:pt x="0" y="0"/>
                      </a:moveTo>
                      <a:cubicBezTo>
                        <a:pt x="50" y="40"/>
                        <a:pt x="228" y="10"/>
                        <a:pt x="306" y="234"/>
                      </a:cubicBezTo>
                      <a:cubicBezTo>
                        <a:pt x="384" y="458"/>
                        <a:pt x="358" y="1112"/>
                        <a:pt x="467" y="1342"/>
                      </a:cubicBezTo>
                      <a:cubicBezTo>
                        <a:pt x="576" y="1572"/>
                        <a:pt x="779" y="1601"/>
                        <a:pt x="962" y="1612"/>
                      </a:cubicBezTo>
                    </a:path>
                  </a:pathLst>
                </a:custGeom>
                <a:noFill/>
                <a:ln w="28575" cap="flat" cmpd="sng">
                  <a:solidFill>
                    <a:srgbClr val="000099"/>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98" name="Text Box 71">
                  <a:extLst>
                    <a:ext uri="{FF2B5EF4-FFF2-40B4-BE49-F238E27FC236}">
                      <a16:creationId xmlns:a16="http://schemas.microsoft.com/office/drawing/2014/main" id="{B25E41D2-C0CA-EB48-880B-B13A1DD07596}"/>
                    </a:ext>
                  </a:extLst>
                </p:cNvPr>
                <p:cNvSpPr txBox="1">
                  <a:spLocks noChangeArrowheads="1"/>
                </p:cNvSpPr>
                <p:nvPr/>
              </p:nvSpPr>
              <p:spPr bwMode="auto">
                <a:xfrm>
                  <a:off x="6009866" y="5025385"/>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grpSp>
          <p:sp>
            <p:nvSpPr>
              <p:cNvPr id="299" name="Oval 72">
                <a:extLst>
                  <a:ext uri="{FF2B5EF4-FFF2-40B4-BE49-F238E27FC236}">
                    <a16:creationId xmlns:a16="http://schemas.microsoft.com/office/drawing/2014/main" id="{64BE47B6-AB1B-DB4F-891D-6475A8808F8F}"/>
                  </a:ext>
                </a:extLst>
              </p:cNvPr>
              <p:cNvSpPr>
                <a:spLocks noChangeArrowheads="1"/>
              </p:cNvSpPr>
              <p:nvPr/>
            </p:nvSpPr>
            <p:spPr bwMode="auto">
              <a:xfrm>
                <a:off x="5933666" y="5152385"/>
                <a:ext cx="90488" cy="88900"/>
              </a:xfrm>
              <a:prstGeom prst="ellipse">
                <a:avLst/>
              </a:prstGeom>
              <a:solidFill>
                <a:srgbClr val="CC0000"/>
              </a:solidFill>
              <a:ln w="9525">
                <a:solidFill>
                  <a:srgbClr val="CC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endParaRPr>
              </a:p>
            </p:txBody>
          </p:sp>
        </p:grpSp>
        <p:sp>
          <p:nvSpPr>
            <p:cNvPr id="300" name="Rectangle 74">
              <a:extLst>
                <a:ext uri="{FF2B5EF4-FFF2-40B4-BE49-F238E27FC236}">
                  <a16:creationId xmlns:a16="http://schemas.microsoft.com/office/drawing/2014/main" id="{27FAA0CE-40E3-9343-AB09-AE069D66FDA9}"/>
                </a:ext>
              </a:extLst>
            </p:cNvPr>
            <p:cNvSpPr>
              <a:spLocks noChangeArrowheads="1"/>
            </p:cNvSpPr>
            <p:nvPr/>
          </p:nvSpPr>
          <p:spPr bwMode="auto">
            <a:xfrm>
              <a:off x="4660491" y="4725570"/>
              <a:ext cx="1071563" cy="26035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301" name="Text Box 75">
              <a:extLst>
                <a:ext uri="{FF2B5EF4-FFF2-40B4-BE49-F238E27FC236}">
                  <a16:creationId xmlns:a16="http://schemas.microsoft.com/office/drawing/2014/main" id="{DDB36B2F-A920-A540-B13F-3450D027F31C}"/>
                </a:ext>
              </a:extLst>
            </p:cNvPr>
            <p:cNvSpPr txBox="1">
              <a:spLocks noChangeArrowheads="1"/>
            </p:cNvSpPr>
            <p:nvPr/>
          </p:nvSpPr>
          <p:spPr bwMode="auto">
            <a:xfrm>
              <a:off x="4768441" y="4650731"/>
              <a:ext cx="1273175" cy="33655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err="1">
                  <a:ln>
                    <a:noFill/>
                  </a:ln>
                  <a:solidFill>
                    <a:srgbClr val="000000"/>
                  </a:solidFill>
                  <a:effectLst/>
                  <a:uLnTx/>
                  <a:uFillTx/>
                  <a:latin typeface="Tahoma" charset="0"/>
                  <a:ea typeface="ＭＳ Ｐゴシック" charset="0"/>
                  <a:cs typeface="+mn-cs"/>
                </a:rPr>
                <a:t>req_conn</a:t>
              </a: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(x)</a:t>
              </a:r>
            </a:p>
          </p:txBody>
        </p:sp>
      </p:grpSp>
      <p:sp>
        <p:nvSpPr>
          <p:cNvPr id="14" name="Freeform 13">
            <a:extLst>
              <a:ext uri="{FF2B5EF4-FFF2-40B4-BE49-F238E27FC236}">
                <a16:creationId xmlns:a16="http://schemas.microsoft.com/office/drawing/2014/main" id="{1777275B-B883-3D44-8A7B-6DD2718917C4}"/>
              </a:ext>
            </a:extLst>
          </p:cNvPr>
          <p:cNvSpPr/>
          <p:nvPr/>
        </p:nvSpPr>
        <p:spPr>
          <a:xfrm>
            <a:off x="7997371" y="1857830"/>
            <a:ext cx="4194629" cy="3062514"/>
          </a:xfrm>
          <a:custGeom>
            <a:avLst/>
            <a:gdLst>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481943 w 3889829"/>
              <a:gd name="connsiteY8" fmla="*/ 2540000 h 3106057"/>
              <a:gd name="connsiteX9" fmla="*/ 1190172 w 3889829"/>
              <a:gd name="connsiteY9" fmla="*/ 2931886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598057 w 3889829"/>
              <a:gd name="connsiteY8" fmla="*/ 2525486 h 3106057"/>
              <a:gd name="connsiteX9" fmla="*/ 1190172 w 3889829"/>
              <a:gd name="connsiteY9" fmla="*/ 2931886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598057 w 3889829"/>
              <a:gd name="connsiteY8" fmla="*/ 2525486 h 3106057"/>
              <a:gd name="connsiteX9" fmla="*/ 2249715 w 3889829"/>
              <a:gd name="connsiteY9" fmla="*/ 2801257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106057"/>
              <a:gd name="connsiteX1" fmla="*/ 1016000 w 3889829"/>
              <a:gd name="connsiteY1" fmla="*/ 29029 h 3106057"/>
              <a:gd name="connsiteX2" fmla="*/ 1611086 w 3889829"/>
              <a:gd name="connsiteY2" fmla="*/ 58057 h 3106057"/>
              <a:gd name="connsiteX3" fmla="*/ 2989943 w 3889829"/>
              <a:gd name="connsiteY3" fmla="*/ 101600 h 3106057"/>
              <a:gd name="connsiteX4" fmla="*/ 3889829 w 3889829"/>
              <a:gd name="connsiteY4" fmla="*/ 87086 h 3106057"/>
              <a:gd name="connsiteX5" fmla="*/ 3860800 w 3889829"/>
              <a:gd name="connsiteY5" fmla="*/ 3091543 h 3106057"/>
              <a:gd name="connsiteX6" fmla="*/ 3468915 w 3889829"/>
              <a:gd name="connsiteY6" fmla="*/ 2540000 h 3106057"/>
              <a:gd name="connsiteX7" fmla="*/ 3265715 w 3889829"/>
              <a:gd name="connsiteY7" fmla="*/ 2510971 h 3106057"/>
              <a:gd name="connsiteX8" fmla="*/ 2598057 w 3889829"/>
              <a:gd name="connsiteY8" fmla="*/ 2525486 h 3106057"/>
              <a:gd name="connsiteX9" fmla="*/ 2235201 w 3889829"/>
              <a:gd name="connsiteY9" fmla="*/ 2801257 h 3106057"/>
              <a:gd name="connsiteX10" fmla="*/ 435429 w 3889829"/>
              <a:gd name="connsiteY10" fmla="*/ 3106057 h 3106057"/>
              <a:gd name="connsiteX11" fmla="*/ 29029 w 3889829"/>
              <a:gd name="connsiteY11" fmla="*/ 3062514 h 3106057"/>
              <a:gd name="connsiteX12" fmla="*/ 0 w 3889829"/>
              <a:gd name="connsiteY12" fmla="*/ 0 h 3106057"/>
              <a:gd name="connsiteX0" fmla="*/ 0 w 3889829"/>
              <a:gd name="connsiteY0" fmla="*/ 0 h 3091543"/>
              <a:gd name="connsiteX1" fmla="*/ 1016000 w 3889829"/>
              <a:gd name="connsiteY1" fmla="*/ 29029 h 3091543"/>
              <a:gd name="connsiteX2" fmla="*/ 1611086 w 3889829"/>
              <a:gd name="connsiteY2" fmla="*/ 58057 h 3091543"/>
              <a:gd name="connsiteX3" fmla="*/ 2989943 w 3889829"/>
              <a:gd name="connsiteY3" fmla="*/ 101600 h 3091543"/>
              <a:gd name="connsiteX4" fmla="*/ 3889829 w 3889829"/>
              <a:gd name="connsiteY4" fmla="*/ 87086 h 3091543"/>
              <a:gd name="connsiteX5" fmla="*/ 3860800 w 3889829"/>
              <a:gd name="connsiteY5" fmla="*/ 3091543 h 3091543"/>
              <a:gd name="connsiteX6" fmla="*/ 3468915 w 3889829"/>
              <a:gd name="connsiteY6" fmla="*/ 2540000 h 3091543"/>
              <a:gd name="connsiteX7" fmla="*/ 3265715 w 3889829"/>
              <a:gd name="connsiteY7" fmla="*/ 2510971 h 3091543"/>
              <a:gd name="connsiteX8" fmla="*/ 2598057 w 3889829"/>
              <a:gd name="connsiteY8" fmla="*/ 2525486 h 3091543"/>
              <a:gd name="connsiteX9" fmla="*/ 2235201 w 3889829"/>
              <a:gd name="connsiteY9" fmla="*/ 2801257 h 3091543"/>
              <a:gd name="connsiteX10" fmla="*/ 1088572 w 3889829"/>
              <a:gd name="connsiteY10" fmla="*/ 3033485 h 3091543"/>
              <a:gd name="connsiteX11" fmla="*/ 29029 w 3889829"/>
              <a:gd name="connsiteY11" fmla="*/ 3062514 h 3091543"/>
              <a:gd name="connsiteX12" fmla="*/ 0 w 3889829"/>
              <a:gd name="connsiteY12" fmla="*/ 0 h 3091543"/>
              <a:gd name="connsiteX0" fmla="*/ 0 w 4209143"/>
              <a:gd name="connsiteY0" fmla="*/ 14514 h 3062514"/>
              <a:gd name="connsiteX1" fmla="*/ 1335314 w 4209143"/>
              <a:gd name="connsiteY1" fmla="*/ 0 h 3062514"/>
              <a:gd name="connsiteX2" fmla="*/ 1930400 w 4209143"/>
              <a:gd name="connsiteY2" fmla="*/ 29028 h 3062514"/>
              <a:gd name="connsiteX3" fmla="*/ 3309257 w 4209143"/>
              <a:gd name="connsiteY3" fmla="*/ 72571 h 3062514"/>
              <a:gd name="connsiteX4" fmla="*/ 4209143 w 4209143"/>
              <a:gd name="connsiteY4" fmla="*/ 58057 h 3062514"/>
              <a:gd name="connsiteX5" fmla="*/ 4180114 w 4209143"/>
              <a:gd name="connsiteY5" fmla="*/ 3062514 h 3062514"/>
              <a:gd name="connsiteX6" fmla="*/ 3788229 w 4209143"/>
              <a:gd name="connsiteY6" fmla="*/ 2510971 h 3062514"/>
              <a:gd name="connsiteX7" fmla="*/ 3585029 w 4209143"/>
              <a:gd name="connsiteY7" fmla="*/ 2481942 h 3062514"/>
              <a:gd name="connsiteX8" fmla="*/ 2917371 w 4209143"/>
              <a:gd name="connsiteY8" fmla="*/ 2496457 h 3062514"/>
              <a:gd name="connsiteX9" fmla="*/ 2554515 w 4209143"/>
              <a:gd name="connsiteY9" fmla="*/ 2772228 h 3062514"/>
              <a:gd name="connsiteX10" fmla="*/ 1407886 w 4209143"/>
              <a:gd name="connsiteY10" fmla="*/ 3004456 h 3062514"/>
              <a:gd name="connsiteX11" fmla="*/ 348343 w 4209143"/>
              <a:gd name="connsiteY11" fmla="*/ 3033485 h 3062514"/>
              <a:gd name="connsiteX12" fmla="*/ 0 w 4209143"/>
              <a:gd name="connsiteY12" fmla="*/ 14514 h 3062514"/>
              <a:gd name="connsiteX0" fmla="*/ 0 w 4194629"/>
              <a:gd name="connsiteY0" fmla="*/ 29028 h 3062514"/>
              <a:gd name="connsiteX1" fmla="*/ 1320800 w 4194629"/>
              <a:gd name="connsiteY1" fmla="*/ 0 h 3062514"/>
              <a:gd name="connsiteX2" fmla="*/ 1915886 w 4194629"/>
              <a:gd name="connsiteY2" fmla="*/ 29028 h 3062514"/>
              <a:gd name="connsiteX3" fmla="*/ 3294743 w 4194629"/>
              <a:gd name="connsiteY3" fmla="*/ 72571 h 3062514"/>
              <a:gd name="connsiteX4" fmla="*/ 4194629 w 4194629"/>
              <a:gd name="connsiteY4" fmla="*/ 58057 h 3062514"/>
              <a:gd name="connsiteX5" fmla="*/ 4165600 w 4194629"/>
              <a:gd name="connsiteY5" fmla="*/ 3062514 h 3062514"/>
              <a:gd name="connsiteX6" fmla="*/ 3773715 w 4194629"/>
              <a:gd name="connsiteY6" fmla="*/ 2510971 h 3062514"/>
              <a:gd name="connsiteX7" fmla="*/ 3570515 w 4194629"/>
              <a:gd name="connsiteY7" fmla="*/ 2481942 h 3062514"/>
              <a:gd name="connsiteX8" fmla="*/ 2902857 w 4194629"/>
              <a:gd name="connsiteY8" fmla="*/ 2496457 h 3062514"/>
              <a:gd name="connsiteX9" fmla="*/ 2540001 w 4194629"/>
              <a:gd name="connsiteY9" fmla="*/ 2772228 h 3062514"/>
              <a:gd name="connsiteX10" fmla="*/ 1393372 w 4194629"/>
              <a:gd name="connsiteY10" fmla="*/ 3004456 h 3062514"/>
              <a:gd name="connsiteX11" fmla="*/ 333829 w 4194629"/>
              <a:gd name="connsiteY11" fmla="*/ 3033485 h 3062514"/>
              <a:gd name="connsiteX12" fmla="*/ 0 w 4194629"/>
              <a:gd name="connsiteY12" fmla="*/ 29028 h 3062514"/>
              <a:gd name="connsiteX0" fmla="*/ 0 w 4194629"/>
              <a:gd name="connsiteY0" fmla="*/ 29028 h 3062514"/>
              <a:gd name="connsiteX1" fmla="*/ 1320800 w 4194629"/>
              <a:gd name="connsiteY1" fmla="*/ 0 h 3062514"/>
              <a:gd name="connsiteX2" fmla="*/ 1915886 w 4194629"/>
              <a:gd name="connsiteY2" fmla="*/ 29028 h 3062514"/>
              <a:gd name="connsiteX3" fmla="*/ 3294743 w 4194629"/>
              <a:gd name="connsiteY3" fmla="*/ 72571 h 3062514"/>
              <a:gd name="connsiteX4" fmla="*/ 4194629 w 4194629"/>
              <a:gd name="connsiteY4" fmla="*/ 58057 h 3062514"/>
              <a:gd name="connsiteX5" fmla="*/ 4165600 w 4194629"/>
              <a:gd name="connsiteY5" fmla="*/ 3062514 h 3062514"/>
              <a:gd name="connsiteX6" fmla="*/ 3773715 w 4194629"/>
              <a:gd name="connsiteY6" fmla="*/ 2510971 h 3062514"/>
              <a:gd name="connsiteX7" fmla="*/ 3570515 w 4194629"/>
              <a:gd name="connsiteY7" fmla="*/ 2481942 h 3062514"/>
              <a:gd name="connsiteX8" fmla="*/ 2902857 w 4194629"/>
              <a:gd name="connsiteY8" fmla="*/ 2496457 h 3062514"/>
              <a:gd name="connsiteX9" fmla="*/ 2540001 w 4194629"/>
              <a:gd name="connsiteY9" fmla="*/ 2772228 h 3062514"/>
              <a:gd name="connsiteX10" fmla="*/ 1393372 w 4194629"/>
              <a:gd name="connsiteY10" fmla="*/ 3004456 h 3062514"/>
              <a:gd name="connsiteX11" fmla="*/ 101600 w 4194629"/>
              <a:gd name="connsiteY11" fmla="*/ 3033485 h 3062514"/>
              <a:gd name="connsiteX12" fmla="*/ 0 w 4194629"/>
              <a:gd name="connsiteY12" fmla="*/ 29028 h 3062514"/>
              <a:gd name="connsiteX0" fmla="*/ 0 w 4194629"/>
              <a:gd name="connsiteY0" fmla="*/ 29028 h 3062514"/>
              <a:gd name="connsiteX1" fmla="*/ 1320800 w 4194629"/>
              <a:gd name="connsiteY1" fmla="*/ 0 h 3062514"/>
              <a:gd name="connsiteX2" fmla="*/ 1915886 w 4194629"/>
              <a:gd name="connsiteY2" fmla="*/ 29028 h 3062514"/>
              <a:gd name="connsiteX3" fmla="*/ 3294743 w 4194629"/>
              <a:gd name="connsiteY3" fmla="*/ 72571 h 3062514"/>
              <a:gd name="connsiteX4" fmla="*/ 4194629 w 4194629"/>
              <a:gd name="connsiteY4" fmla="*/ 58057 h 3062514"/>
              <a:gd name="connsiteX5" fmla="*/ 4165600 w 4194629"/>
              <a:gd name="connsiteY5" fmla="*/ 3062514 h 3062514"/>
              <a:gd name="connsiteX6" fmla="*/ 3773715 w 4194629"/>
              <a:gd name="connsiteY6" fmla="*/ 2510971 h 3062514"/>
              <a:gd name="connsiteX7" fmla="*/ 3570515 w 4194629"/>
              <a:gd name="connsiteY7" fmla="*/ 2481942 h 3062514"/>
              <a:gd name="connsiteX8" fmla="*/ 2902857 w 4194629"/>
              <a:gd name="connsiteY8" fmla="*/ 2496457 h 3062514"/>
              <a:gd name="connsiteX9" fmla="*/ 2540001 w 4194629"/>
              <a:gd name="connsiteY9" fmla="*/ 2772228 h 3062514"/>
              <a:gd name="connsiteX10" fmla="*/ 1393372 w 4194629"/>
              <a:gd name="connsiteY10" fmla="*/ 3004456 h 3062514"/>
              <a:gd name="connsiteX11" fmla="*/ 29028 w 4194629"/>
              <a:gd name="connsiteY11" fmla="*/ 3033485 h 3062514"/>
              <a:gd name="connsiteX12" fmla="*/ 0 w 4194629"/>
              <a:gd name="connsiteY12" fmla="*/ 29028 h 3062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4629" h="3062514">
                <a:moveTo>
                  <a:pt x="0" y="29028"/>
                </a:moveTo>
                <a:lnTo>
                  <a:pt x="1320800" y="0"/>
                </a:lnTo>
                <a:lnTo>
                  <a:pt x="1915886" y="29028"/>
                </a:lnTo>
                <a:lnTo>
                  <a:pt x="3294743" y="72571"/>
                </a:lnTo>
                <a:lnTo>
                  <a:pt x="4194629" y="58057"/>
                </a:lnTo>
                <a:lnTo>
                  <a:pt x="4165600" y="3062514"/>
                </a:lnTo>
                <a:lnTo>
                  <a:pt x="3773715" y="2510971"/>
                </a:lnTo>
                <a:lnTo>
                  <a:pt x="3570515" y="2481942"/>
                </a:lnTo>
                <a:lnTo>
                  <a:pt x="2902857" y="2496457"/>
                </a:lnTo>
                <a:lnTo>
                  <a:pt x="2540001" y="2772228"/>
                </a:lnTo>
                <a:lnTo>
                  <a:pt x="1393372" y="3004456"/>
                </a:lnTo>
                <a:lnTo>
                  <a:pt x="29028" y="3033485"/>
                </a:lnTo>
                <a:lnTo>
                  <a:pt x="0" y="29028"/>
                </a:lnTo>
                <a:close/>
              </a:path>
            </a:pathLst>
          </a:cu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61066714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up)">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up)">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dissolve">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dissolve">
                                      <p:cBhvr>
                                        <p:cTn id="2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CD900-19EC-824C-BF74-AADFBF5A172E}"/>
              </a:ext>
            </a:extLst>
          </p:cNvPr>
          <p:cNvSpPr>
            <a:spLocks noGrp="1"/>
          </p:cNvSpPr>
          <p:nvPr>
            <p:ph type="title"/>
          </p:nvPr>
        </p:nvSpPr>
        <p:spPr>
          <a:xfrm>
            <a:off x="798690" y="289325"/>
            <a:ext cx="11393310" cy="894622"/>
          </a:xfrm>
        </p:spPr>
        <p:txBody>
          <a:bodyPr>
            <a:normAutofit/>
          </a:bodyPr>
          <a:lstStyle/>
          <a:p>
            <a:r>
              <a:rPr lang="en-US" sz="4800" dirty="0"/>
              <a:t>TCP 3-way handshake</a:t>
            </a:r>
            <a:endParaRPr lang="en-US" sz="4400" b="0" dirty="0"/>
          </a:p>
        </p:txBody>
      </p:sp>
      <p:sp>
        <p:nvSpPr>
          <p:cNvPr id="215" name="Line 5">
            <a:extLst>
              <a:ext uri="{FF2B5EF4-FFF2-40B4-BE49-F238E27FC236}">
                <a16:creationId xmlns:a16="http://schemas.microsoft.com/office/drawing/2014/main" id="{977A2B4A-655D-5443-8A4F-92884511787E}"/>
              </a:ext>
            </a:extLst>
          </p:cNvPr>
          <p:cNvSpPr>
            <a:spLocks noChangeShapeType="1"/>
          </p:cNvSpPr>
          <p:nvPr/>
        </p:nvSpPr>
        <p:spPr bwMode="auto">
          <a:xfrm flipH="1">
            <a:off x="4796631" y="3078661"/>
            <a:ext cx="1588" cy="2470150"/>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grpSp>
        <p:nvGrpSpPr>
          <p:cNvPr id="216" name="Group 102">
            <a:extLst>
              <a:ext uri="{FF2B5EF4-FFF2-40B4-BE49-F238E27FC236}">
                <a16:creationId xmlns:a16="http://schemas.microsoft.com/office/drawing/2014/main" id="{1F3D6A6C-5FEE-8646-8A80-04AC9F3BFF74}"/>
              </a:ext>
            </a:extLst>
          </p:cNvPr>
          <p:cNvGrpSpPr>
            <a:grpSpLocks/>
          </p:cNvGrpSpPr>
          <p:nvPr/>
        </p:nvGrpSpPr>
        <p:grpSpPr bwMode="auto">
          <a:xfrm>
            <a:off x="2810669" y="3005636"/>
            <a:ext cx="4494212" cy="955675"/>
            <a:chOff x="810" y="1363"/>
            <a:chExt cx="2831" cy="602"/>
          </a:xfrm>
        </p:grpSpPr>
        <p:sp>
          <p:nvSpPr>
            <p:cNvPr id="217" name="Line 10">
              <a:extLst>
                <a:ext uri="{FF2B5EF4-FFF2-40B4-BE49-F238E27FC236}">
                  <a16:creationId xmlns:a16="http://schemas.microsoft.com/office/drawing/2014/main" id="{EE87312F-9111-3748-8D8C-BFB220C5EE37}"/>
                </a:ext>
              </a:extLst>
            </p:cNvPr>
            <p:cNvSpPr>
              <a:spLocks noChangeShapeType="1"/>
            </p:cNvSpPr>
            <p:nvPr/>
          </p:nvSpPr>
          <p:spPr bwMode="auto">
            <a:xfrm>
              <a:off x="2062" y="1502"/>
              <a:ext cx="1579" cy="46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8" name="Rectangle 12">
              <a:extLst>
                <a:ext uri="{FF2B5EF4-FFF2-40B4-BE49-F238E27FC236}">
                  <a16:creationId xmlns:a16="http://schemas.microsoft.com/office/drawing/2014/main" id="{F50F8FCD-3A00-574F-A159-92B207C593BD}"/>
                </a:ext>
              </a:extLst>
            </p:cNvPr>
            <p:cNvSpPr>
              <a:spLocks noChangeArrowheads="1"/>
            </p:cNvSpPr>
            <p:nvPr/>
          </p:nvSpPr>
          <p:spPr bwMode="auto">
            <a:xfrm>
              <a:off x="2518" y="1565"/>
              <a:ext cx="590" cy="27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19" name="Text Box 13">
              <a:extLst>
                <a:ext uri="{FF2B5EF4-FFF2-40B4-BE49-F238E27FC236}">
                  <a16:creationId xmlns:a16="http://schemas.microsoft.com/office/drawing/2014/main" id="{24E8EE1C-DBA9-8F4D-82EE-29CEECDFAAD7}"/>
                </a:ext>
              </a:extLst>
            </p:cNvPr>
            <p:cNvSpPr txBox="1">
              <a:spLocks noChangeArrowheads="1"/>
            </p:cNvSpPr>
            <p:nvPr/>
          </p:nvSpPr>
          <p:spPr bwMode="auto">
            <a:xfrm>
              <a:off x="2310" y="1624"/>
              <a:ext cx="1096"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SYNbit=1, Seq=x</a:t>
              </a:r>
            </a:p>
          </p:txBody>
        </p:sp>
        <p:sp>
          <p:nvSpPr>
            <p:cNvPr id="220" name="Text Box 21">
              <a:extLst>
                <a:ext uri="{FF2B5EF4-FFF2-40B4-BE49-F238E27FC236}">
                  <a16:creationId xmlns:a16="http://schemas.microsoft.com/office/drawing/2014/main" id="{8343DEBF-07A5-D746-BE48-88F38BD40754}"/>
                </a:ext>
              </a:extLst>
            </p:cNvPr>
            <p:cNvSpPr txBox="1">
              <a:spLocks noChangeArrowheads="1"/>
            </p:cNvSpPr>
            <p:nvPr/>
          </p:nvSpPr>
          <p:spPr bwMode="auto">
            <a:xfrm>
              <a:off x="810" y="1363"/>
              <a:ext cx="1230"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choose init seq num, x</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send TCP SYN msg</a:t>
              </a:r>
            </a:p>
          </p:txBody>
        </p:sp>
      </p:grpSp>
      <p:sp>
        <p:nvSpPr>
          <p:cNvPr id="221" name="Line 22">
            <a:extLst>
              <a:ext uri="{FF2B5EF4-FFF2-40B4-BE49-F238E27FC236}">
                <a16:creationId xmlns:a16="http://schemas.microsoft.com/office/drawing/2014/main" id="{2FC7049F-93A3-A84A-9D90-B3F4B6E3F6E9}"/>
              </a:ext>
            </a:extLst>
          </p:cNvPr>
          <p:cNvSpPr>
            <a:spLocks noChangeShapeType="1"/>
          </p:cNvSpPr>
          <p:nvPr/>
        </p:nvSpPr>
        <p:spPr bwMode="auto">
          <a:xfrm flipH="1">
            <a:off x="7385844" y="3148511"/>
            <a:ext cx="1587" cy="3417888"/>
          </a:xfrm>
          <a:prstGeom prst="line">
            <a:avLst/>
          </a:prstGeom>
          <a:noFill/>
          <a:ln w="9525">
            <a:solidFill>
              <a:srgbClr val="777777"/>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Tahoma" charset="0"/>
              <a:ea typeface="ＭＳ Ｐゴシック" charset="0"/>
              <a:cs typeface="+mn-cs"/>
            </a:endParaRPr>
          </a:p>
        </p:txBody>
      </p:sp>
      <p:sp>
        <p:nvSpPr>
          <p:cNvPr id="222" name="Text Box 92">
            <a:extLst>
              <a:ext uri="{FF2B5EF4-FFF2-40B4-BE49-F238E27FC236}">
                <a16:creationId xmlns:a16="http://schemas.microsoft.com/office/drawing/2014/main" id="{8192AE36-3CEB-7940-A712-3437D9AE1C17}"/>
              </a:ext>
            </a:extLst>
          </p:cNvPr>
          <p:cNvSpPr txBox="1">
            <a:spLocks noChangeArrowheads="1"/>
          </p:cNvSpPr>
          <p:nvPr/>
        </p:nvSpPr>
        <p:spPr bwMode="auto">
          <a:xfrm>
            <a:off x="9571831" y="5986961"/>
            <a:ext cx="771525"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grpSp>
        <p:nvGrpSpPr>
          <p:cNvPr id="223" name="Group 109">
            <a:extLst>
              <a:ext uri="{FF2B5EF4-FFF2-40B4-BE49-F238E27FC236}">
                <a16:creationId xmlns:a16="http://schemas.microsoft.com/office/drawing/2014/main" id="{9180F1A8-9EF0-3C49-80B2-6C9528088F36}"/>
              </a:ext>
            </a:extLst>
          </p:cNvPr>
          <p:cNvGrpSpPr>
            <a:grpSpLocks/>
          </p:cNvGrpSpPr>
          <p:nvPr/>
        </p:nvGrpSpPr>
        <p:grpSpPr bwMode="auto">
          <a:xfrm>
            <a:off x="4795044" y="3675561"/>
            <a:ext cx="4519612" cy="1425575"/>
            <a:chOff x="2060" y="1785"/>
            <a:chExt cx="2847" cy="898"/>
          </a:xfrm>
        </p:grpSpPr>
        <p:sp>
          <p:nvSpPr>
            <p:cNvPr id="224" name="Line 11">
              <a:extLst>
                <a:ext uri="{FF2B5EF4-FFF2-40B4-BE49-F238E27FC236}">
                  <a16:creationId xmlns:a16="http://schemas.microsoft.com/office/drawing/2014/main" id="{660BD729-B466-584F-9DAC-1C1358024968}"/>
                </a:ext>
              </a:extLst>
            </p:cNvPr>
            <p:cNvSpPr>
              <a:spLocks noChangeShapeType="1"/>
            </p:cNvSpPr>
            <p:nvPr/>
          </p:nvSpPr>
          <p:spPr bwMode="auto">
            <a:xfrm flipH="1">
              <a:off x="2060" y="2031"/>
              <a:ext cx="1580" cy="652"/>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5" name="Rectangle 14">
              <a:extLst>
                <a:ext uri="{FF2B5EF4-FFF2-40B4-BE49-F238E27FC236}">
                  <a16:creationId xmlns:a16="http://schemas.microsoft.com/office/drawing/2014/main" id="{36832487-CAD9-A047-9D5F-96D1B02D3E65}"/>
                </a:ext>
              </a:extLst>
            </p:cNvPr>
            <p:cNvSpPr>
              <a:spLocks noChangeArrowheads="1"/>
            </p:cNvSpPr>
            <p:nvPr/>
          </p:nvSpPr>
          <p:spPr bwMode="auto">
            <a:xfrm>
              <a:off x="2381" y="2206"/>
              <a:ext cx="896" cy="327"/>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26" name="Text Box 83">
              <a:extLst>
                <a:ext uri="{FF2B5EF4-FFF2-40B4-BE49-F238E27FC236}">
                  <a16:creationId xmlns:a16="http://schemas.microsoft.com/office/drawing/2014/main" id="{393E04DD-B089-D14F-BFBB-76E878EC5F6F}"/>
                </a:ext>
              </a:extLst>
            </p:cNvPr>
            <p:cNvSpPr txBox="1">
              <a:spLocks noChangeArrowheads="1"/>
            </p:cNvSpPr>
            <p:nvPr/>
          </p:nvSpPr>
          <p:spPr bwMode="auto">
            <a:xfrm>
              <a:off x="2159" y="2169"/>
              <a:ext cx="1534" cy="366"/>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SYNbit=1, Seq=y</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ACKbit=1; ACKnum=x+1</a:t>
              </a:r>
            </a:p>
          </p:txBody>
        </p:sp>
        <p:sp>
          <p:nvSpPr>
            <p:cNvPr id="227" name="Text Box 93">
              <a:extLst>
                <a:ext uri="{FF2B5EF4-FFF2-40B4-BE49-F238E27FC236}">
                  <a16:creationId xmlns:a16="http://schemas.microsoft.com/office/drawing/2014/main" id="{D2107B90-790F-D84D-8A95-4CD5BE8D772A}"/>
                </a:ext>
              </a:extLst>
            </p:cNvPr>
            <p:cNvSpPr txBox="1">
              <a:spLocks noChangeArrowheads="1"/>
            </p:cNvSpPr>
            <p:nvPr/>
          </p:nvSpPr>
          <p:spPr bwMode="auto">
            <a:xfrm>
              <a:off x="3676" y="1785"/>
              <a:ext cx="1231" cy="421"/>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choose init seq num, y</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send TCP SYNACK</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msg, acking SYN</a:t>
              </a:r>
            </a:p>
          </p:txBody>
        </p:sp>
      </p:grpSp>
      <p:grpSp>
        <p:nvGrpSpPr>
          <p:cNvPr id="228" name="Group 110">
            <a:extLst>
              <a:ext uri="{FF2B5EF4-FFF2-40B4-BE49-F238E27FC236}">
                <a16:creationId xmlns:a16="http://schemas.microsoft.com/office/drawing/2014/main" id="{92A8D17F-88B5-E34B-ADF1-D1D5F4C6CACA}"/>
              </a:ext>
            </a:extLst>
          </p:cNvPr>
          <p:cNvGrpSpPr>
            <a:grpSpLocks/>
          </p:cNvGrpSpPr>
          <p:nvPr/>
        </p:nvGrpSpPr>
        <p:grpSpPr bwMode="auto">
          <a:xfrm>
            <a:off x="2512219" y="4774111"/>
            <a:ext cx="6630987" cy="1373188"/>
            <a:chOff x="622" y="2477"/>
            <a:chExt cx="4177" cy="865"/>
          </a:xfrm>
        </p:grpSpPr>
        <p:sp>
          <p:nvSpPr>
            <p:cNvPr id="229" name="Line 84">
              <a:extLst>
                <a:ext uri="{FF2B5EF4-FFF2-40B4-BE49-F238E27FC236}">
                  <a16:creationId xmlns:a16="http://schemas.microsoft.com/office/drawing/2014/main" id="{31D580AA-9CAF-1544-A3DB-06757FBBB395}"/>
                </a:ext>
              </a:extLst>
            </p:cNvPr>
            <p:cNvSpPr>
              <a:spLocks noChangeShapeType="1"/>
            </p:cNvSpPr>
            <p:nvPr/>
          </p:nvSpPr>
          <p:spPr bwMode="auto">
            <a:xfrm>
              <a:off x="2073" y="2728"/>
              <a:ext cx="1579" cy="463"/>
            </a:xfrm>
            <a:prstGeom prst="line">
              <a:avLst/>
            </a:prstGeom>
            <a:noFill/>
            <a:ln w="28575">
              <a:solidFill>
                <a:srgbClr val="000099"/>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0" name="Rectangle 89">
              <a:extLst>
                <a:ext uri="{FF2B5EF4-FFF2-40B4-BE49-F238E27FC236}">
                  <a16:creationId xmlns:a16="http://schemas.microsoft.com/office/drawing/2014/main" id="{60D16AD1-FAFA-6248-BB4D-76643C40A64C}"/>
                </a:ext>
              </a:extLst>
            </p:cNvPr>
            <p:cNvSpPr>
              <a:spLocks noChangeArrowheads="1"/>
            </p:cNvSpPr>
            <p:nvPr/>
          </p:nvSpPr>
          <p:spPr bwMode="auto">
            <a:xfrm>
              <a:off x="2486" y="2806"/>
              <a:ext cx="775" cy="270"/>
            </a:xfrm>
            <a:prstGeom prst="rect">
              <a:avLst/>
            </a:prstGeom>
            <a:solidFill>
              <a:srgbClr val="FFFFFF"/>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31" name="Text Box 90">
              <a:extLst>
                <a:ext uri="{FF2B5EF4-FFF2-40B4-BE49-F238E27FC236}">
                  <a16:creationId xmlns:a16="http://schemas.microsoft.com/office/drawing/2014/main" id="{D8F9F960-0A9B-F045-8B04-6F4D63130318}"/>
                </a:ext>
              </a:extLst>
            </p:cNvPr>
            <p:cNvSpPr txBox="1">
              <a:spLocks noChangeArrowheads="1"/>
            </p:cNvSpPr>
            <p:nvPr/>
          </p:nvSpPr>
          <p:spPr bwMode="auto">
            <a:xfrm>
              <a:off x="2092" y="2852"/>
              <a:ext cx="1529" cy="21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ACKbit=1, ACKnum=y+1</a:t>
              </a:r>
            </a:p>
          </p:txBody>
        </p:sp>
        <p:sp>
          <p:nvSpPr>
            <p:cNvPr id="232" name="Text Box 94">
              <a:extLst>
                <a:ext uri="{FF2B5EF4-FFF2-40B4-BE49-F238E27FC236}">
                  <a16:creationId xmlns:a16="http://schemas.microsoft.com/office/drawing/2014/main" id="{B9046815-BDD2-9143-979C-D64169C26C55}"/>
                </a:ext>
              </a:extLst>
            </p:cNvPr>
            <p:cNvSpPr txBox="1">
              <a:spLocks noChangeArrowheads="1"/>
            </p:cNvSpPr>
            <p:nvPr/>
          </p:nvSpPr>
          <p:spPr bwMode="auto">
            <a:xfrm>
              <a:off x="622" y="2477"/>
              <a:ext cx="1422" cy="663"/>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received SYNACK(x) </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indicates server is live;</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send ACK for SYNACK;</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this segment may contain </a:t>
              </a:r>
            </a:p>
            <a:p>
              <a:pPr marL="0" marR="0" lvl="0" indent="0" algn="r"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Tahoma" charset="0"/>
                  <a:ea typeface="ＭＳ Ｐゴシック" charset="0"/>
                  <a:cs typeface="+mn-cs"/>
                </a:rPr>
                <a:t>client-to-server data</a:t>
              </a:r>
            </a:p>
          </p:txBody>
        </p:sp>
        <p:sp>
          <p:nvSpPr>
            <p:cNvPr id="233" name="Text Box 95">
              <a:extLst>
                <a:ext uri="{FF2B5EF4-FFF2-40B4-BE49-F238E27FC236}">
                  <a16:creationId xmlns:a16="http://schemas.microsoft.com/office/drawing/2014/main" id="{ADF0930B-F723-4446-8C5B-8996D59396E2}"/>
                </a:ext>
              </a:extLst>
            </p:cNvPr>
            <p:cNvSpPr txBox="1">
              <a:spLocks noChangeArrowheads="1"/>
            </p:cNvSpPr>
            <p:nvPr/>
          </p:nvSpPr>
          <p:spPr bwMode="auto">
            <a:xfrm>
              <a:off x="3640" y="3042"/>
              <a:ext cx="1159" cy="3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received ACK(y)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Tahoma" charset="0"/>
                  <a:ea typeface="ＭＳ Ｐゴシック" charset="0"/>
                  <a:cs typeface="+mn-cs"/>
                </a:rPr>
                <a:t>indicates client is live</a:t>
              </a:r>
            </a:p>
          </p:txBody>
        </p:sp>
      </p:grpSp>
      <p:grpSp>
        <p:nvGrpSpPr>
          <p:cNvPr id="234" name="Group 105">
            <a:extLst>
              <a:ext uri="{FF2B5EF4-FFF2-40B4-BE49-F238E27FC236}">
                <a16:creationId xmlns:a16="http://schemas.microsoft.com/office/drawing/2014/main" id="{45AA77DF-71CD-2E48-9AEE-EC1E8FB1B1C5}"/>
              </a:ext>
            </a:extLst>
          </p:cNvPr>
          <p:cNvGrpSpPr>
            <a:grpSpLocks/>
          </p:cNvGrpSpPr>
          <p:nvPr/>
        </p:nvGrpSpPr>
        <p:grpSpPr bwMode="auto">
          <a:xfrm>
            <a:off x="1813719" y="3043736"/>
            <a:ext cx="1030287" cy="700088"/>
            <a:chOff x="182" y="1387"/>
            <a:chExt cx="649" cy="441"/>
          </a:xfrm>
        </p:grpSpPr>
        <p:sp>
          <p:nvSpPr>
            <p:cNvPr id="235" name="Text Box 91">
              <a:extLst>
                <a:ext uri="{FF2B5EF4-FFF2-40B4-BE49-F238E27FC236}">
                  <a16:creationId xmlns:a16="http://schemas.microsoft.com/office/drawing/2014/main" id="{B93FA479-02A5-4C43-B059-3F1D0BB052E8}"/>
                </a:ext>
              </a:extLst>
            </p:cNvPr>
            <p:cNvSpPr txBox="1">
              <a:spLocks noChangeArrowheads="1"/>
            </p:cNvSpPr>
            <p:nvPr/>
          </p:nvSpPr>
          <p:spPr bwMode="auto">
            <a:xfrm>
              <a:off x="182" y="1616"/>
              <a:ext cx="649"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SYNSENT</a:t>
              </a:r>
            </a:p>
          </p:txBody>
        </p:sp>
        <p:sp>
          <p:nvSpPr>
            <p:cNvPr id="236" name="Line 103">
              <a:extLst>
                <a:ext uri="{FF2B5EF4-FFF2-40B4-BE49-F238E27FC236}">
                  <a16:creationId xmlns:a16="http://schemas.microsoft.com/office/drawing/2014/main" id="{C569F88B-55D7-1F45-9FD5-8D995E4C94A5}"/>
                </a:ext>
              </a:extLst>
            </p:cNvPr>
            <p:cNvSpPr>
              <a:spLocks noChangeShapeType="1"/>
            </p:cNvSpPr>
            <p:nvPr/>
          </p:nvSpPr>
          <p:spPr bwMode="auto">
            <a:xfrm>
              <a:off x="462" y="1387"/>
              <a:ext cx="0" cy="277"/>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37" name="Group 111">
            <a:extLst>
              <a:ext uri="{FF2B5EF4-FFF2-40B4-BE49-F238E27FC236}">
                <a16:creationId xmlns:a16="http://schemas.microsoft.com/office/drawing/2014/main" id="{FBD3641B-4567-B84B-B0A9-51F31757E64D}"/>
              </a:ext>
            </a:extLst>
          </p:cNvPr>
          <p:cNvGrpSpPr>
            <a:grpSpLocks/>
          </p:cNvGrpSpPr>
          <p:nvPr/>
        </p:nvGrpSpPr>
        <p:grpSpPr bwMode="auto">
          <a:xfrm>
            <a:off x="1815306" y="3704136"/>
            <a:ext cx="771525" cy="1622425"/>
            <a:chOff x="183" y="1803"/>
            <a:chExt cx="486" cy="1022"/>
          </a:xfrm>
        </p:grpSpPr>
        <p:sp>
          <p:nvSpPr>
            <p:cNvPr id="238" name="Text Box 16">
              <a:extLst>
                <a:ext uri="{FF2B5EF4-FFF2-40B4-BE49-F238E27FC236}">
                  <a16:creationId xmlns:a16="http://schemas.microsoft.com/office/drawing/2014/main" id="{46A42911-E4FA-6E45-98D3-9BA61AF39351}"/>
                </a:ext>
              </a:extLst>
            </p:cNvPr>
            <p:cNvSpPr txBox="1">
              <a:spLocks noChangeArrowheads="1"/>
            </p:cNvSpPr>
            <p:nvPr/>
          </p:nvSpPr>
          <p:spPr bwMode="auto">
            <a:xfrm>
              <a:off x="183" y="2613"/>
              <a:ext cx="486"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CC0000"/>
                  </a:solidFill>
                  <a:effectLst/>
                  <a:uLnTx/>
                  <a:uFillTx/>
                  <a:latin typeface="Tahoma" charset="0"/>
                  <a:ea typeface="ＭＳ Ｐゴシック" charset="0"/>
                  <a:cs typeface="+mn-cs"/>
                </a:rPr>
                <a:t>ESTAB</a:t>
              </a:r>
            </a:p>
          </p:txBody>
        </p:sp>
        <p:sp>
          <p:nvSpPr>
            <p:cNvPr id="239" name="Line 104">
              <a:extLst>
                <a:ext uri="{FF2B5EF4-FFF2-40B4-BE49-F238E27FC236}">
                  <a16:creationId xmlns:a16="http://schemas.microsoft.com/office/drawing/2014/main" id="{B764515C-528C-5B41-979E-CEB5F77FD9DC}"/>
                </a:ext>
              </a:extLst>
            </p:cNvPr>
            <p:cNvSpPr>
              <a:spLocks noChangeShapeType="1"/>
            </p:cNvSpPr>
            <p:nvPr/>
          </p:nvSpPr>
          <p:spPr bwMode="auto">
            <a:xfrm>
              <a:off x="465" y="1803"/>
              <a:ext cx="0" cy="797"/>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grpSp>
        <p:nvGrpSpPr>
          <p:cNvPr id="240" name="Group 108">
            <a:extLst>
              <a:ext uri="{FF2B5EF4-FFF2-40B4-BE49-F238E27FC236}">
                <a16:creationId xmlns:a16="http://schemas.microsoft.com/office/drawing/2014/main" id="{E9975853-CA29-F64E-9978-90818E85074F}"/>
              </a:ext>
            </a:extLst>
          </p:cNvPr>
          <p:cNvGrpSpPr>
            <a:grpSpLocks/>
          </p:cNvGrpSpPr>
          <p:nvPr/>
        </p:nvGrpSpPr>
        <p:grpSpPr bwMode="auto">
          <a:xfrm>
            <a:off x="9268619" y="3099299"/>
            <a:ext cx="1119187" cy="1192212"/>
            <a:chOff x="4878" y="1422"/>
            <a:chExt cx="705" cy="751"/>
          </a:xfrm>
        </p:grpSpPr>
        <p:sp>
          <p:nvSpPr>
            <p:cNvPr id="241" name="Text Box 99">
              <a:extLst>
                <a:ext uri="{FF2B5EF4-FFF2-40B4-BE49-F238E27FC236}">
                  <a16:creationId xmlns:a16="http://schemas.microsoft.com/office/drawing/2014/main" id="{8F08BD14-4FFB-B243-AC1A-68FE85BE4E11}"/>
                </a:ext>
              </a:extLst>
            </p:cNvPr>
            <p:cNvSpPr txBox="1">
              <a:spLocks noChangeArrowheads="1"/>
            </p:cNvSpPr>
            <p:nvPr/>
          </p:nvSpPr>
          <p:spPr bwMode="auto">
            <a:xfrm>
              <a:off x="4878" y="1961"/>
              <a:ext cx="705" cy="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rPr>
                <a:t>SYN RCVD</a:t>
              </a:r>
            </a:p>
          </p:txBody>
        </p:sp>
        <p:sp>
          <p:nvSpPr>
            <p:cNvPr id="242" name="Line 106">
              <a:extLst>
                <a:ext uri="{FF2B5EF4-FFF2-40B4-BE49-F238E27FC236}">
                  <a16:creationId xmlns:a16="http://schemas.microsoft.com/office/drawing/2014/main" id="{0D6BD76C-B84A-F940-AC88-70ACC69EC6F4}"/>
                </a:ext>
              </a:extLst>
            </p:cNvPr>
            <p:cNvSpPr>
              <a:spLocks noChangeShapeType="1"/>
            </p:cNvSpPr>
            <p:nvPr/>
          </p:nvSpPr>
          <p:spPr bwMode="auto">
            <a:xfrm>
              <a:off x="5339" y="1422"/>
              <a:ext cx="0" cy="569"/>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43" name="Line 107">
            <a:extLst>
              <a:ext uri="{FF2B5EF4-FFF2-40B4-BE49-F238E27FC236}">
                <a16:creationId xmlns:a16="http://schemas.microsoft.com/office/drawing/2014/main" id="{28C3410E-FF26-2849-8647-5DA1E34B6C9E}"/>
              </a:ext>
            </a:extLst>
          </p:cNvPr>
          <p:cNvSpPr>
            <a:spLocks noChangeShapeType="1"/>
          </p:cNvSpPr>
          <p:nvPr/>
        </p:nvSpPr>
        <p:spPr bwMode="auto">
          <a:xfrm>
            <a:off x="9982994" y="4301036"/>
            <a:ext cx="0" cy="1704975"/>
          </a:xfrm>
          <a:prstGeom prst="line">
            <a:avLst/>
          </a:prstGeom>
          <a:noFill/>
          <a:ln w="9525">
            <a:solidFill>
              <a:srgbClr val="000000"/>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45" name="Text Box 114">
            <a:extLst>
              <a:ext uri="{FF2B5EF4-FFF2-40B4-BE49-F238E27FC236}">
                <a16:creationId xmlns:a16="http://schemas.microsoft.com/office/drawing/2014/main" id="{A27DEC11-2958-674C-B587-49A38C649582}"/>
              </a:ext>
            </a:extLst>
          </p:cNvPr>
          <p:cNvSpPr txBox="1">
            <a:spLocks noChangeArrowheads="1"/>
          </p:cNvSpPr>
          <p:nvPr/>
        </p:nvSpPr>
        <p:spPr bwMode="auto">
          <a:xfrm>
            <a:off x="1395197" y="1675748"/>
            <a:ext cx="1839030" cy="76944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C</a:t>
            </a:r>
            <a:r>
              <a:rPr kumimoji="0" lang="en-US" sz="2800" b="0" i="0" u="none" strike="noStrike" kern="0" cap="none" spc="0" normalizeH="0" baseline="0" noProof="0" dirty="0" err="1">
                <a:ln>
                  <a:noFill/>
                </a:ln>
                <a:solidFill>
                  <a:srgbClr val="000099"/>
                </a:solidFill>
                <a:effectLst/>
                <a:uLnTx/>
                <a:uFillTx/>
                <a:latin typeface="Calibri"/>
                <a:ea typeface="ＭＳ Ｐゴシック" charset="0"/>
                <a:cs typeface="+mn-cs"/>
              </a:rPr>
              <a:t>lient</a:t>
            </a: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 state</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cs typeface="+mn-cs"/>
            </a:endParaRPr>
          </a:p>
        </p:txBody>
      </p:sp>
      <p:sp>
        <p:nvSpPr>
          <p:cNvPr id="246" name="Text Box 115">
            <a:extLst>
              <a:ext uri="{FF2B5EF4-FFF2-40B4-BE49-F238E27FC236}">
                <a16:creationId xmlns:a16="http://schemas.microsoft.com/office/drawing/2014/main" id="{052EAC19-09BF-FD44-ADF4-7A708D2CC77C}"/>
              </a:ext>
            </a:extLst>
          </p:cNvPr>
          <p:cNvSpPr txBox="1">
            <a:spLocks noChangeArrowheads="1"/>
          </p:cNvSpPr>
          <p:nvPr/>
        </p:nvSpPr>
        <p:spPr bwMode="auto">
          <a:xfrm>
            <a:off x="1807368" y="2389622"/>
            <a:ext cx="8429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LISTEN</a:t>
            </a:r>
          </a:p>
        </p:txBody>
      </p:sp>
      <p:sp>
        <p:nvSpPr>
          <p:cNvPr id="247" name="Text Box 116">
            <a:extLst>
              <a:ext uri="{FF2B5EF4-FFF2-40B4-BE49-F238E27FC236}">
                <a16:creationId xmlns:a16="http://schemas.microsoft.com/office/drawing/2014/main" id="{27C21C28-5638-8F4A-8A80-DBD146AD39D1}"/>
              </a:ext>
            </a:extLst>
          </p:cNvPr>
          <p:cNvSpPr txBox="1">
            <a:spLocks noChangeArrowheads="1"/>
          </p:cNvSpPr>
          <p:nvPr/>
        </p:nvSpPr>
        <p:spPr bwMode="auto">
          <a:xfrm>
            <a:off x="8905645" y="1081958"/>
            <a:ext cx="1930400" cy="76944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S</a:t>
            </a:r>
            <a:r>
              <a:rPr kumimoji="0" lang="en-US" sz="2800" b="0" i="0" u="none" strike="noStrike" kern="0" cap="none" spc="0" normalizeH="0" baseline="0" noProof="0" dirty="0" err="1">
                <a:ln>
                  <a:noFill/>
                </a:ln>
                <a:solidFill>
                  <a:srgbClr val="000099"/>
                </a:solidFill>
                <a:effectLst/>
                <a:uLnTx/>
                <a:uFillTx/>
                <a:latin typeface="Calibri"/>
                <a:ea typeface="ＭＳ Ｐゴシック" charset="0"/>
                <a:cs typeface="+mn-cs"/>
              </a:rPr>
              <a:t>erver</a:t>
            </a:r>
            <a:r>
              <a:rPr kumimoji="0" lang="en-US" sz="2800" b="0" i="0" u="none" strike="noStrike" kern="0" cap="none" spc="0" normalizeH="0" baseline="0" noProof="0" dirty="0">
                <a:ln>
                  <a:noFill/>
                </a:ln>
                <a:solidFill>
                  <a:srgbClr val="000099"/>
                </a:solidFill>
                <a:effectLst/>
                <a:uLnTx/>
                <a:uFillTx/>
                <a:latin typeface="Calibri"/>
                <a:ea typeface="ＭＳ Ｐゴシック" charset="0"/>
                <a:cs typeface="+mn-cs"/>
              </a:rPr>
              <a:t> state</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600" b="0" i="1" u="none" strike="noStrike" kern="0" cap="none" spc="0" normalizeH="0" baseline="0" noProof="0" dirty="0">
              <a:ln>
                <a:noFill/>
              </a:ln>
              <a:solidFill>
                <a:srgbClr val="000099"/>
              </a:solidFill>
              <a:effectLst/>
              <a:uLnTx/>
              <a:uFillTx/>
              <a:latin typeface="Tahoma" charset="0"/>
              <a:ea typeface="ＭＳ Ｐゴシック" charset="0"/>
              <a:cs typeface="+mn-cs"/>
            </a:endParaRPr>
          </a:p>
        </p:txBody>
      </p:sp>
      <p:sp>
        <p:nvSpPr>
          <p:cNvPr id="248" name="Text Box 117">
            <a:extLst>
              <a:ext uri="{FF2B5EF4-FFF2-40B4-BE49-F238E27FC236}">
                <a16:creationId xmlns:a16="http://schemas.microsoft.com/office/drawing/2014/main" id="{2B920772-7698-6844-B114-A453A028C206}"/>
              </a:ext>
            </a:extLst>
          </p:cNvPr>
          <p:cNvSpPr txBox="1">
            <a:spLocks noChangeArrowheads="1"/>
          </p:cNvSpPr>
          <p:nvPr/>
        </p:nvSpPr>
        <p:spPr bwMode="auto">
          <a:xfrm>
            <a:off x="9511504" y="2632510"/>
            <a:ext cx="842962" cy="336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Tahoma" charset="0"/>
                <a:ea typeface="ＭＳ Ｐゴシック" charset="0"/>
                <a:cs typeface="+mn-cs"/>
              </a:rPr>
              <a:t>LISTEN</a:t>
            </a:r>
          </a:p>
        </p:txBody>
      </p:sp>
      <p:grpSp>
        <p:nvGrpSpPr>
          <p:cNvPr id="249" name="Group 118">
            <a:extLst>
              <a:ext uri="{FF2B5EF4-FFF2-40B4-BE49-F238E27FC236}">
                <a16:creationId xmlns:a16="http://schemas.microsoft.com/office/drawing/2014/main" id="{EE14688C-F1C2-7F41-8726-D165159240FD}"/>
              </a:ext>
            </a:extLst>
          </p:cNvPr>
          <p:cNvGrpSpPr>
            <a:grpSpLocks/>
          </p:cNvGrpSpPr>
          <p:nvPr/>
        </p:nvGrpSpPr>
        <p:grpSpPr bwMode="auto">
          <a:xfrm>
            <a:off x="4464473" y="2492809"/>
            <a:ext cx="642937" cy="600075"/>
            <a:chOff x="-44" y="1473"/>
            <a:chExt cx="981" cy="1105"/>
          </a:xfrm>
        </p:grpSpPr>
        <p:pic>
          <p:nvPicPr>
            <p:cNvPr id="424" name="Picture 119" descr="desktop_computer_stylized_medium">
              <a:extLst>
                <a:ext uri="{FF2B5EF4-FFF2-40B4-BE49-F238E27FC236}">
                  <a16:creationId xmlns:a16="http://schemas.microsoft.com/office/drawing/2014/main" id="{1C11CA15-FEC8-A341-80F1-CFA1FA9F14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5" name="Freeform 120">
              <a:extLst>
                <a:ext uri="{FF2B5EF4-FFF2-40B4-BE49-F238E27FC236}">
                  <a16:creationId xmlns:a16="http://schemas.microsoft.com/office/drawing/2014/main" id="{8CCBA09D-3C96-6544-9960-AA2F6CD2F418}"/>
                </a:ext>
              </a:extLst>
            </p:cNvPr>
            <p:cNvSpPr>
              <a:spLocks/>
            </p:cNvSpPr>
            <p:nvPr/>
          </p:nvSpPr>
          <p:spPr bwMode="auto">
            <a:xfrm flipH="1">
              <a:off x="374" y="1579"/>
              <a:ext cx="477" cy="506"/>
            </a:xfrm>
            <a:custGeom>
              <a:avLst/>
              <a:gdLst>
                <a:gd name="T0" fmla="*/ 0 w 356"/>
                <a:gd name="T1" fmla="*/ 0 h 368"/>
                <a:gd name="T2" fmla="*/ 5595 w 356"/>
                <a:gd name="T3" fmla="*/ 341 h 368"/>
                <a:gd name="T4" fmla="*/ 6638 w 356"/>
                <a:gd name="T5" fmla="*/ 7113 h 368"/>
                <a:gd name="T6" fmla="*/ 1463 w 356"/>
                <a:gd name="T7" fmla="*/ 8895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rgbClr val="FFFFFF"/>
                </a:gs>
              </a:gsLst>
              <a:lin ang="2700000" scaled="1"/>
            </a:gradFill>
            <a:ln>
              <a:noFill/>
            </a:ln>
            <a:effectLst/>
            <a:extLst>
              <a:ext uri="{91240B29-F687-4F45-9708-019B960494DF}">
                <a14:hiddenLine xmlns:a14="http://schemas.microsoft.com/office/drawing/2010/main" w="9525" cap="flat" cmpd="sng">
                  <a:solidFill>
                    <a:schemeClr val="tx1"/>
                  </a:solidFill>
                  <a:prstDash val="solid"/>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grpSp>
        <p:nvGrpSpPr>
          <p:cNvPr id="250" name="Group 121">
            <a:extLst>
              <a:ext uri="{FF2B5EF4-FFF2-40B4-BE49-F238E27FC236}">
                <a16:creationId xmlns:a16="http://schemas.microsoft.com/office/drawing/2014/main" id="{DC61BD1A-A71F-CF4B-B53E-5ECC0609FEB5}"/>
              </a:ext>
            </a:extLst>
          </p:cNvPr>
          <p:cNvGrpSpPr>
            <a:grpSpLocks/>
          </p:cNvGrpSpPr>
          <p:nvPr/>
        </p:nvGrpSpPr>
        <p:grpSpPr bwMode="auto">
          <a:xfrm>
            <a:off x="7221809" y="2580121"/>
            <a:ext cx="336550" cy="512763"/>
            <a:chOff x="4140" y="429"/>
            <a:chExt cx="1425" cy="2396"/>
          </a:xfrm>
        </p:grpSpPr>
        <p:sp>
          <p:nvSpPr>
            <p:cNvPr id="251" name="Freeform 122">
              <a:extLst>
                <a:ext uri="{FF2B5EF4-FFF2-40B4-BE49-F238E27FC236}">
                  <a16:creationId xmlns:a16="http://schemas.microsoft.com/office/drawing/2014/main" id="{0CD95998-3FB2-FF44-94A2-CC491B713340}"/>
                </a:ext>
              </a:extLst>
            </p:cNvPr>
            <p:cNvSpPr>
              <a:spLocks/>
            </p:cNvSpPr>
            <p:nvPr/>
          </p:nvSpPr>
          <p:spPr bwMode="auto">
            <a:xfrm>
              <a:off x="5268" y="433"/>
              <a:ext cx="283" cy="2286"/>
            </a:xfrm>
            <a:custGeom>
              <a:avLst/>
              <a:gdLst>
                <a:gd name="T0" fmla="*/ 7 w 354"/>
                <a:gd name="T1" fmla="*/ 0 h 2742"/>
                <a:gd name="T2" fmla="*/ 38 w 354"/>
                <a:gd name="T3" fmla="*/ 55 h 2742"/>
                <a:gd name="T4" fmla="*/ 37 w 354"/>
                <a:gd name="T5" fmla="*/ 425 h 2742"/>
                <a:gd name="T6" fmla="*/ 0 w 354"/>
                <a:gd name="T7" fmla="*/ 445 h 2742"/>
                <a:gd name="T8" fmla="*/ 7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2" name="Rectangle 123">
              <a:extLst>
                <a:ext uri="{FF2B5EF4-FFF2-40B4-BE49-F238E27FC236}">
                  <a16:creationId xmlns:a16="http://schemas.microsoft.com/office/drawing/2014/main" id="{BF76EB82-B4E1-B149-BE06-EFCD582E8676}"/>
                </a:ext>
              </a:extLst>
            </p:cNvPr>
            <p:cNvSpPr>
              <a:spLocks noChangeArrowheads="1"/>
            </p:cNvSpPr>
            <p:nvPr/>
          </p:nvSpPr>
          <p:spPr bwMode="auto">
            <a:xfrm>
              <a:off x="4207" y="429"/>
              <a:ext cx="1049" cy="2285"/>
            </a:xfrm>
            <a:prstGeom prst="rect">
              <a:avLst/>
            </a:prstGeom>
            <a:gradFill rotWithShape="1">
              <a:gsLst>
                <a:gs pos="0">
                  <a:srgbClr val="292929"/>
                </a:gs>
                <a:gs pos="100000">
                  <a:srgbClr val="808080"/>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53" name="Freeform 124">
              <a:extLst>
                <a:ext uri="{FF2B5EF4-FFF2-40B4-BE49-F238E27FC236}">
                  <a16:creationId xmlns:a16="http://schemas.microsoft.com/office/drawing/2014/main" id="{338FE797-056A-6E48-9B03-4B0253D638FF}"/>
                </a:ext>
              </a:extLst>
            </p:cNvPr>
            <p:cNvSpPr>
              <a:spLocks/>
            </p:cNvSpPr>
            <p:nvPr/>
          </p:nvSpPr>
          <p:spPr bwMode="auto">
            <a:xfrm>
              <a:off x="5321" y="570"/>
              <a:ext cx="169" cy="2115"/>
            </a:xfrm>
            <a:custGeom>
              <a:avLst/>
              <a:gdLst>
                <a:gd name="T0" fmla="*/ 2 w 211"/>
                <a:gd name="T1" fmla="*/ 0 h 2537"/>
                <a:gd name="T2" fmla="*/ 23 w 211"/>
                <a:gd name="T3" fmla="*/ 36 h 2537"/>
                <a:gd name="T4" fmla="*/ 2 w 211"/>
                <a:gd name="T5" fmla="*/ 405 h 2537"/>
                <a:gd name="T6" fmla="*/ 2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4" name="Freeform 125">
              <a:extLst>
                <a:ext uri="{FF2B5EF4-FFF2-40B4-BE49-F238E27FC236}">
                  <a16:creationId xmlns:a16="http://schemas.microsoft.com/office/drawing/2014/main" id="{8D12AA45-CFED-084A-B74C-A299F8140712}"/>
                </a:ext>
              </a:extLst>
            </p:cNvPr>
            <p:cNvSpPr>
              <a:spLocks/>
            </p:cNvSpPr>
            <p:nvPr/>
          </p:nvSpPr>
          <p:spPr bwMode="auto">
            <a:xfrm>
              <a:off x="5284" y="1640"/>
              <a:ext cx="263" cy="189"/>
            </a:xfrm>
            <a:custGeom>
              <a:avLst/>
              <a:gdLst>
                <a:gd name="T0" fmla="*/ 2 w 328"/>
                <a:gd name="T1" fmla="*/ 0 h 226"/>
                <a:gd name="T2" fmla="*/ 36 w 328"/>
                <a:gd name="T3" fmla="*/ 21 h 226"/>
                <a:gd name="T4" fmla="*/ 36 w 328"/>
                <a:gd name="T5" fmla="*/ 38 h 226"/>
                <a:gd name="T6" fmla="*/ 0 w 328"/>
                <a:gd name="T7" fmla="*/ 16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55" name="Rectangle 126">
              <a:extLst>
                <a:ext uri="{FF2B5EF4-FFF2-40B4-BE49-F238E27FC236}">
                  <a16:creationId xmlns:a16="http://schemas.microsoft.com/office/drawing/2014/main" id="{56E176FE-7110-C043-AC64-4C5F3D2E4792}"/>
                </a:ext>
              </a:extLst>
            </p:cNvPr>
            <p:cNvSpPr>
              <a:spLocks noChangeArrowheads="1"/>
            </p:cNvSpPr>
            <p:nvPr/>
          </p:nvSpPr>
          <p:spPr bwMode="auto">
            <a:xfrm>
              <a:off x="4214" y="696"/>
              <a:ext cx="592"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56" name="Group 127">
              <a:extLst>
                <a:ext uri="{FF2B5EF4-FFF2-40B4-BE49-F238E27FC236}">
                  <a16:creationId xmlns:a16="http://schemas.microsoft.com/office/drawing/2014/main" id="{A3707B54-2470-3A4A-B09A-A776F4E8539D}"/>
                </a:ext>
              </a:extLst>
            </p:cNvPr>
            <p:cNvGrpSpPr>
              <a:grpSpLocks/>
            </p:cNvGrpSpPr>
            <p:nvPr/>
          </p:nvGrpSpPr>
          <p:grpSpPr bwMode="auto">
            <a:xfrm>
              <a:off x="4749" y="668"/>
              <a:ext cx="581" cy="145"/>
              <a:chOff x="614" y="2568"/>
              <a:chExt cx="725" cy="139"/>
            </a:xfrm>
          </p:grpSpPr>
          <p:sp>
            <p:nvSpPr>
              <p:cNvPr id="422" name="AutoShape 128">
                <a:extLst>
                  <a:ext uri="{FF2B5EF4-FFF2-40B4-BE49-F238E27FC236}">
                    <a16:creationId xmlns:a16="http://schemas.microsoft.com/office/drawing/2014/main" id="{C32686E6-B534-4B48-85B4-322123C24741}"/>
                  </a:ext>
                </a:extLst>
              </p:cNvPr>
              <p:cNvSpPr>
                <a:spLocks noChangeArrowheads="1"/>
              </p:cNvSpPr>
              <p:nvPr/>
            </p:nvSpPr>
            <p:spPr bwMode="auto">
              <a:xfrm>
                <a:off x="617" y="2566"/>
                <a:ext cx="721" cy="142"/>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3" name="AutoShape 129">
                <a:extLst>
                  <a:ext uri="{FF2B5EF4-FFF2-40B4-BE49-F238E27FC236}">
                    <a16:creationId xmlns:a16="http://schemas.microsoft.com/office/drawing/2014/main" id="{5846C4C5-19DD-E040-A465-B55F5E21A757}"/>
                  </a:ext>
                </a:extLst>
              </p:cNvPr>
              <p:cNvSpPr>
                <a:spLocks noChangeArrowheads="1"/>
              </p:cNvSpPr>
              <p:nvPr/>
            </p:nvSpPr>
            <p:spPr bwMode="auto">
              <a:xfrm>
                <a:off x="634" y="2581"/>
                <a:ext cx="688" cy="114"/>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57" name="Rectangle 130">
              <a:extLst>
                <a:ext uri="{FF2B5EF4-FFF2-40B4-BE49-F238E27FC236}">
                  <a16:creationId xmlns:a16="http://schemas.microsoft.com/office/drawing/2014/main" id="{E24E2E97-8AA8-D94D-B792-C58D1DB2D334}"/>
                </a:ext>
              </a:extLst>
            </p:cNvPr>
            <p:cNvSpPr>
              <a:spLocks noChangeArrowheads="1"/>
            </p:cNvSpPr>
            <p:nvPr/>
          </p:nvSpPr>
          <p:spPr bwMode="auto">
            <a:xfrm>
              <a:off x="4221" y="1022"/>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58" name="Group 131">
              <a:extLst>
                <a:ext uri="{FF2B5EF4-FFF2-40B4-BE49-F238E27FC236}">
                  <a16:creationId xmlns:a16="http://schemas.microsoft.com/office/drawing/2014/main" id="{01958DE7-9158-5C4A-975E-7090A73BD88C}"/>
                </a:ext>
              </a:extLst>
            </p:cNvPr>
            <p:cNvGrpSpPr>
              <a:grpSpLocks/>
            </p:cNvGrpSpPr>
            <p:nvPr/>
          </p:nvGrpSpPr>
          <p:grpSpPr bwMode="auto">
            <a:xfrm>
              <a:off x="4747" y="994"/>
              <a:ext cx="581" cy="134"/>
              <a:chOff x="614" y="2568"/>
              <a:chExt cx="725" cy="139"/>
            </a:xfrm>
          </p:grpSpPr>
          <p:sp>
            <p:nvSpPr>
              <p:cNvPr id="420" name="AutoShape 132">
                <a:extLst>
                  <a:ext uri="{FF2B5EF4-FFF2-40B4-BE49-F238E27FC236}">
                    <a16:creationId xmlns:a16="http://schemas.microsoft.com/office/drawing/2014/main" id="{0097250A-579E-714A-BB43-1775F7C45B3C}"/>
                  </a:ext>
                </a:extLst>
              </p:cNvPr>
              <p:cNvSpPr>
                <a:spLocks noChangeArrowheads="1"/>
              </p:cNvSpPr>
              <p:nvPr/>
            </p:nvSpPr>
            <p:spPr bwMode="auto">
              <a:xfrm>
                <a:off x="611" y="2567"/>
                <a:ext cx="730" cy="139"/>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21" name="AutoShape 133">
                <a:extLst>
                  <a:ext uri="{FF2B5EF4-FFF2-40B4-BE49-F238E27FC236}">
                    <a16:creationId xmlns:a16="http://schemas.microsoft.com/office/drawing/2014/main" id="{011ECBC9-4E9D-9949-BBD3-4E72A731A813}"/>
                  </a:ext>
                </a:extLst>
              </p:cNvPr>
              <p:cNvSpPr>
                <a:spLocks noChangeArrowheads="1"/>
              </p:cNvSpPr>
              <p:nvPr/>
            </p:nvSpPr>
            <p:spPr bwMode="auto">
              <a:xfrm>
                <a:off x="628" y="2582"/>
                <a:ext cx="696" cy="108"/>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59" name="Rectangle 134">
              <a:extLst>
                <a:ext uri="{FF2B5EF4-FFF2-40B4-BE49-F238E27FC236}">
                  <a16:creationId xmlns:a16="http://schemas.microsoft.com/office/drawing/2014/main" id="{52385C15-71CF-0646-85DA-481C87C2251B}"/>
                </a:ext>
              </a:extLst>
            </p:cNvPr>
            <p:cNvSpPr>
              <a:spLocks noChangeArrowheads="1"/>
            </p:cNvSpPr>
            <p:nvPr/>
          </p:nvSpPr>
          <p:spPr bwMode="auto">
            <a:xfrm>
              <a:off x="4214" y="1356"/>
              <a:ext cx="598" cy="45"/>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0" name="Rectangle 135">
              <a:extLst>
                <a:ext uri="{FF2B5EF4-FFF2-40B4-BE49-F238E27FC236}">
                  <a16:creationId xmlns:a16="http://schemas.microsoft.com/office/drawing/2014/main" id="{E9AFAD7D-A0FD-3344-8D9C-D21DB7BED2D3}"/>
                </a:ext>
              </a:extLst>
            </p:cNvPr>
            <p:cNvSpPr>
              <a:spLocks noChangeArrowheads="1"/>
            </p:cNvSpPr>
            <p:nvPr/>
          </p:nvSpPr>
          <p:spPr bwMode="auto">
            <a:xfrm>
              <a:off x="4227" y="1653"/>
              <a:ext cx="598" cy="52"/>
            </a:xfrm>
            <a:prstGeom prst="rect">
              <a:avLst/>
            </a:prstGeom>
            <a:solidFill>
              <a:srgbClr val="000000"/>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nvGrpSpPr>
            <p:cNvPr id="261" name="Group 136">
              <a:extLst>
                <a:ext uri="{FF2B5EF4-FFF2-40B4-BE49-F238E27FC236}">
                  <a16:creationId xmlns:a16="http://schemas.microsoft.com/office/drawing/2014/main" id="{36701E94-39B0-BB4E-B8F9-B11ED62531B0}"/>
                </a:ext>
              </a:extLst>
            </p:cNvPr>
            <p:cNvGrpSpPr>
              <a:grpSpLocks/>
            </p:cNvGrpSpPr>
            <p:nvPr/>
          </p:nvGrpSpPr>
          <p:grpSpPr bwMode="auto">
            <a:xfrm>
              <a:off x="4735" y="1627"/>
              <a:ext cx="582" cy="151"/>
              <a:chOff x="614" y="2568"/>
              <a:chExt cx="725" cy="139"/>
            </a:xfrm>
          </p:grpSpPr>
          <p:sp>
            <p:nvSpPr>
              <p:cNvPr id="277" name="AutoShape 137">
                <a:extLst>
                  <a:ext uri="{FF2B5EF4-FFF2-40B4-BE49-F238E27FC236}">
                    <a16:creationId xmlns:a16="http://schemas.microsoft.com/office/drawing/2014/main" id="{2535A487-3992-6B4F-9D85-E297BC39036D}"/>
                  </a:ext>
                </a:extLst>
              </p:cNvPr>
              <p:cNvSpPr>
                <a:spLocks noChangeArrowheads="1"/>
              </p:cNvSpPr>
              <p:nvPr/>
            </p:nvSpPr>
            <p:spPr bwMode="auto">
              <a:xfrm>
                <a:off x="618" y="2571"/>
                <a:ext cx="720" cy="137"/>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419" name="AutoShape 138">
                <a:extLst>
                  <a:ext uri="{FF2B5EF4-FFF2-40B4-BE49-F238E27FC236}">
                    <a16:creationId xmlns:a16="http://schemas.microsoft.com/office/drawing/2014/main" id="{C55E1D44-7480-0442-A9DA-330FF7250538}"/>
                  </a:ext>
                </a:extLst>
              </p:cNvPr>
              <p:cNvSpPr>
                <a:spLocks noChangeArrowheads="1"/>
              </p:cNvSpPr>
              <p:nvPr/>
            </p:nvSpPr>
            <p:spPr bwMode="auto">
              <a:xfrm>
                <a:off x="635" y="2585"/>
                <a:ext cx="687" cy="109"/>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2" name="Freeform 139">
              <a:extLst>
                <a:ext uri="{FF2B5EF4-FFF2-40B4-BE49-F238E27FC236}">
                  <a16:creationId xmlns:a16="http://schemas.microsoft.com/office/drawing/2014/main" id="{56DA20E3-D49F-444E-8D21-F715762F02DD}"/>
                </a:ext>
              </a:extLst>
            </p:cNvPr>
            <p:cNvSpPr>
              <a:spLocks/>
            </p:cNvSpPr>
            <p:nvPr/>
          </p:nvSpPr>
          <p:spPr bwMode="auto">
            <a:xfrm>
              <a:off x="5288" y="1354"/>
              <a:ext cx="263" cy="188"/>
            </a:xfrm>
            <a:custGeom>
              <a:avLst/>
              <a:gdLst>
                <a:gd name="T0" fmla="*/ 2 w 328"/>
                <a:gd name="T1" fmla="*/ 0 h 226"/>
                <a:gd name="T2" fmla="*/ 36 w 328"/>
                <a:gd name="T3" fmla="*/ 20 h 226"/>
                <a:gd name="T4" fmla="*/ 36 w 328"/>
                <a:gd name="T5" fmla="*/ 36 h 226"/>
                <a:gd name="T6" fmla="*/ 0 w 328"/>
                <a:gd name="T7" fmla="*/ 15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grpSp>
          <p:nvGrpSpPr>
            <p:cNvPr id="263" name="Group 140">
              <a:extLst>
                <a:ext uri="{FF2B5EF4-FFF2-40B4-BE49-F238E27FC236}">
                  <a16:creationId xmlns:a16="http://schemas.microsoft.com/office/drawing/2014/main" id="{350DC23D-91BA-0F49-A121-0BB6DA6FFB97}"/>
                </a:ext>
              </a:extLst>
            </p:cNvPr>
            <p:cNvGrpSpPr>
              <a:grpSpLocks/>
            </p:cNvGrpSpPr>
            <p:nvPr/>
          </p:nvGrpSpPr>
          <p:grpSpPr bwMode="auto">
            <a:xfrm>
              <a:off x="4739" y="1327"/>
              <a:ext cx="582" cy="139"/>
              <a:chOff x="614" y="2568"/>
              <a:chExt cx="725" cy="139"/>
            </a:xfrm>
          </p:grpSpPr>
          <p:sp>
            <p:nvSpPr>
              <p:cNvPr id="275" name="AutoShape 141">
                <a:extLst>
                  <a:ext uri="{FF2B5EF4-FFF2-40B4-BE49-F238E27FC236}">
                    <a16:creationId xmlns:a16="http://schemas.microsoft.com/office/drawing/2014/main" id="{B6F4CD24-7945-E141-8AE5-B72F07D79D0A}"/>
                  </a:ext>
                </a:extLst>
              </p:cNvPr>
              <p:cNvSpPr>
                <a:spLocks noChangeArrowheads="1"/>
              </p:cNvSpPr>
              <p:nvPr/>
            </p:nvSpPr>
            <p:spPr bwMode="auto">
              <a:xfrm>
                <a:off x="613" y="2568"/>
                <a:ext cx="728" cy="141"/>
              </a:xfrm>
              <a:prstGeom prst="roundRect">
                <a:avLst>
                  <a:gd name="adj" fmla="val 50000"/>
                </a:avLst>
              </a:prstGeom>
              <a:solidFill>
                <a:srgbClr val="00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6" name="AutoShape 142">
                <a:extLst>
                  <a:ext uri="{FF2B5EF4-FFF2-40B4-BE49-F238E27FC236}">
                    <a16:creationId xmlns:a16="http://schemas.microsoft.com/office/drawing/2014/main" id="{A13F2C2E-8E50-C242-BBFA-276B4503978A}"/>
                  </a:ext>
                </a:extLst>
              </p:cNvPr>
              <p:cNvSpPr>
                <a:spLocks noChangeArrowheads="1"/>
              </p:cNvSpPr>
              <p:nvPr/>
            </p:nvSpPr>
            <p:spPr bwMode="auto">
              <a:xfrm>
                <a:off x="630" y="2582"/>
                <a:ext cx="695" cy="111"/>
              </a:xfrm>
              <a:prstGeom prst="roundRect">
                <a:avLst>
                  <a:gd name="adj" fmla="val 50000"/>
                </a:avLst>
              </a:prstGeom>
              <a:gradFill rotWithShape="1">
                <a:gsLst>
                  <a:gs pos="0">
                    <a:srgbClr val="0000FF"/>
                  </a:gs>
                  <a:gs pos="50000">
                    <a:srgbClr val="99CCFF"/>
                  </a:gs>
                  <a:gs pos="100000">
                    <a:srgbClr val="0000FF"/>
                  </a:gs>
                </a:gsLst>
                <a:lin ang="0" scaled="1"/>
              </a:gra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264" name="Rectangle 143">
              <a:extLst>
                <a:ext uri="{FF2B5EF4-FFF2-40B4-BE49-F238E27FC236}">
                  <a16:creationId xmlns:a16="http://schemas.microsoft.com/office/drawing/2014/main" id="{C95C6BF7-C7DF-FB4E-BCA1-1C5F3CF4748B}"/>
                </a:ext>
              </a:extLst>
            </p:cNvPr>
            <p:cNvSpPr>
              <a:spLocks noChangeArrowheads="1"/>
            </p:cNvSpPr>
            <p:nvPr/>
          </p:nvSpPr>
          <p:spPr bwMode="auto">
            <a:xfrm>
              <a:off x="5249" y="429"/>
              <a:ext cx="67" cy="2292"/>
            </a:xfrm>
            <a:prstGeom prst="rect">
              <a:avLst/>
            </a:prstGeom>
            <a:gradFill rotWithShape="1">
              <a:gsLst>
                <a:gs pos="0">
                  <a:srgbClr val="333333"/>
                </a:gs>
                <a:gs pos="50000">
                  <a:srgbClr val="DDDDDD"/>
                </a:gs>
                <a:gs pos="100000">
                  <a:srgbClr val="333333"/>
                </a:gs>
              </a:gsLst>
              <a:lin ang="0" scaled="1"/>
            </a:gra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5" name="Freeform 144">
              <a:extLst>
                <a:ext uri="{FF2B5EF4-FFF2-40B4-BE49-F238E27FC236}">
                  <a16:creationId xmlns:a16="http://schemas.microsoft.com/office/drawing/2014/main" id="{E716E123-C485-CC44-A743-C9D7E94AF6B1}"/>
                </a:ext>
              </a:extLst>
            </p:cNvPr>
            <p:cNvSpPr>
              <a:spLocks/>
            </p:cNvSpPr>
            <p:nvPr/>
          </p:nvSpPr>
          <p:spPr bwMode="auto">
            <a:xfrm>
              <a:off x="5312" y="1007"/>
              <a:ext cx="237" cy="213"/>
            </a:xfrm>
            <a:custGeom>
              <a:avLst/>
              <a:gdLst>
                <a:gd name="T0" fmla="*/ 2 w 296"/>
                <a:gd name="T1" fmla="*/ 0 h 256"/>
                <a:gd name="T2" fmla="*/ 32 w 296"/>
                <a:gd name="T3" fmla="*/ 22 h 256"/>
                <a:gd name="T4" fmla="*/ 32 w 296"/>
                <a:gd name="T5" fmla="*/ 41 h 256"/>
                <a:gd name="T6" fmla="*/ 0 w 296"/>
                <a:gd name="T7" fmla="*/ 15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6" name="Freeform 145">
              <a:extLst>
                <a:ext uri="{FF2B5EF4-FFF2-40B4-BE49-F238E27FC236}">
                  <a16:creationId xmlns:a16="http://schemas.microsoft.com/office/drawing/2014/main" id="{8B36D081-D3B9-D34B-91B2-079B05D09143}"/>
                </a:ext>
              </a:extLst>
            </p:cNvPr>
            <p:cNvSpPr>
              <a:spLocks/>
            </p:cNvSpPr>
            <p:nvPr/>
          </p:nvSpPr>
          <p:spPr bwMode="auto">
            <a:xfrm>
              <a:off x="5315" y="680"/>
              <a:ext cx="244" cy="240"/>
            </a:xfrm>
            <a:custGeom>
              <a:avLst/>
              <a:gdLst>
                <a:gd name="T0" fmla="*/ 0 w 304"/>
                <a:gd name="T1" fmla="*/ 0 h 288"/>
                <a:gd name="T2" fmla="*/ 34 w 304"/>
                <a:gd name="T3" fmla="*/ 27 h 288"/>
                <a:gd name="T4" fmla="*/ 31 w 304"/>
                <a:gd name="T5" fmla="*/ 48 h 288"/>
                <a:gd name="T6" fmla="*/ 2 w 304"/>
                <a:gd name="T7" fmla="*/ 20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7" name="Oval 146">
              <a:extLst>
                <a:ext uri="{FF2B5EF4-FFF2-40B4-BE49-F238E27FC236}">
                  <a16:creationId xmlns:a16="http://schemas.microsoft.com/office/drawing/2014/main" id="{B32C0505-6B5E-5B45-9C22-ABAD0452C43F}"/>
                </a:ext>
              </a:extLst>
            </p:cNvPr>
            <p:cNvSpPr>
              <a:spLocks noChangeArrowheads="1"/>
            </p:cNvSpPr>
            <p:nvPr/>
          </p:nvSpPr>
          <p:spPr bwMode="auto">
            <a:xfrm>
              <a:off x="5518" y="2610"/>
              <a:ext cx="47" cy="96"/>
            </a:xfrm>
            <a:prstGeom prst="ellipse">
              <a:avLst/>
            </a:prstGeom>
            <a:solidFill>
              <a:srgbClr val="3333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68" name="Freeform 147">
              <a:extLst>
                <a:ext uri="{FF2B5EF4-FFF2-40B4-BE49-F238E27FC236}">
                  <a16:creationId xmlns:a16="http://schemas.microsoft.com/office/drawing/2014/main" id="{30177E53-587A-9B45-9ECD-611B7CEB1E04}"/>
                </a:ext>
              </a:extLst>
            </p:cNvPr>
            <p:cNvSpPr>
              <a:spLocks/>
            </p:cNvSpPr>
            <p:nvPr/>
          </p:nvSpPr>
          <p:spPr bwMode="auto">
            <a:xfrm>
              <a:off x="5302" y="2614"/>
              <a:ext cx="245" cy="200"/>
            </a:xfrm>
            <a:custGeom>
              <a:avLst/>
              <a:gdLst>
                <a:gd name="T0" fmla="*/ 0 w 306"/>
                <a:gd name="T1" fmla="*/ 18 h 240"/>
                <a:gd name="T2" fmla="*/ 2 w 306"/>
                <a:gd name="T3" fmla="*/ 40 h 240"/>
                <a:gd name="T4" fmla="*/ 34 w 306"/>
                <a:gd name="T5" fmla="*/ 18 h 240"/>
                <a:gd name="T6" fmla="*/ 32 w 306"/>
                <a:gd name="T7" fmla="*/ 0 h 240"/>
                <a:gd name="T8" fmla="*/ 0 w 306"/>
                <a:gd name="T9" fmla="*/ 18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panose="020B0604030504040204" pitchFamily="34" charset="0"/>
                <a:ea typeface="ＭＳ Ｐゴシック" panose="020B0600070205080204" pitchFamily="34" charset="-128"/>
                <a:cs typeface="+mn-cs"/>
              </a:endParaRPr>
            </a:p>
          </p:txBody>
        </p:sp>
        <p:sp>
          <p:nvSpPr>
            <p:cNvPr id="269" name="AutoShape 148">
              <a:extLst>
                <a:ext uri="{FF2B5EF4-FFF2-40B4-BE49-F238E27FC236}">
                  <a16:creationId xmlns:a16="http://schemas.microsoft.com/office/drawing/2014/main" id="{0DA2D2A9-124E-EB41-86B5-909A794DF763}"/>
                </a:ext>
              </a:extLst>
            </p:cNvPr>
            <p:cNvSpPr>
              <a:spLocks noChangeArrowheads="1"/>
            </p:cNvSpPr>
            <p:nvPr/>
          </p:nvSpPr>
          <p:spPr bwMode="auto">
            <a:xfrm>
              <a:off x="4140" y="2677"/>
              <a:ext cx="1196" cy="148"/>
            </a:xfrm>
            <a:prstGeom prst="roundRect">
              <a:avLst>
                <a:gd name="adj" fmla="val 50000"/>
              </a:avLst>
            </a:prstGeom>
            <a:solidFill>
              <a:srgbClr val="DDDDDD"/>
            </a:soli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0" name="AutoShape 149">
              <a:extLst>
                <a:ext uri="{FF2B5EF4-FFF2-40B4-BE49-F238E27FC236}">
                  <a16:creationId xmlns:a16="http://schemas.microsoft.com/office/drawing/2014/main" id="{CA5FFC73-D7D9-D240-94B8-900F51AC0C7D}"/>
                </a:ext>
              </a:extLst>
            </p:cNvPr>
            <p:cNvSpPr>
              <a:spLocks noChangeArrowheads="1"/>
            </p:cNvSpPr>
            <p:nvPr/>
          </p:nvSpPr>
          <p:spPr bwMode="auto">
            <a:xfrm>
              <a:off x="4207" y="2714"/>
              <a:ext cx="1069" cy="82"/>
            </a:xfrm>
            <a:prstGeom prst="roundRect">
              <a:avLst>
                <a:gd name="adj" fmla="val 50000"/>
              </a:avLst>
            </a:prstGeom>
            <a:gradFill rotWithShape="1">
              <a:gsLst>
                <a:gs pos="0">
                  <a:srgbClr val="000000"/>
                </a:gs>
                <a:gs pos="100000">
                  <a:srgbClr val="808080"/>
                </a:gs>
              </a:gsLst>
              <a:lin ang="0" scaled="1"/>
            </a:gradFill>
            <a:ln w="9525">
              <a:solidFill>
                <a:srgbClr val="000000"/>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1" name="Oval 150">
              <a:extLst>
                <a:ext uri="{FF2B5EF4-FFF2-40B4-BE49-F238E27FC236}">
                  <a16:creationId xmlns:a16="http://schemas.microsoft.com/office/drawing/2014/main" id="{EFC35150-3347-7042-80EB-A8781A361256}"/>
                </a:ext>
              </a:extLst>
            </p:cNvPr>
            <p:cNvSpPr>
              <a:spLocks noChangeArrowheads="1"/>
            </p:cNvSpPr>
            <p:nvPr/>
          </p:nvSpPr>
          <p:spPr bwMode="auto">
            <a:xfrm>
              <a:off x="4308" y="2380"/>
              <a:ext cx="155" cy="148"/>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2" name="Oval 151">
              <a:extLst>
                <a:ext uri="{FF2B5EF4-FFF2-40B4-BE49-F238E27FC236}">
                  <a16:creationId xmlns:a16="http://schemas.microsoft.com/office/drawing/2014/main" id="{EA2EA724-2820-AE47-8D84-09E997A6DDAA}"/>
                </a:ext>
              </a:extLst>
            </p:cNvPr>
            <p:cNvSpPr>
              <a:spLocks noChangeArrowheads="1"/>
            </p:cNvSpPr>
            <p:nvPr/>
          </p:nvSpPr>
          <p:spPr bwMode="auto">
            <a:xfrm>
              <a:off x="4483" y="2387"/>
              <a:ext cx="161" cy="141"/>
            </a:xfrm>
            <a:prstGeom prst="ellipse">
              <a:avLst/>
            </a:prstGeom>
            <a:solidFill>
              <a:srgbClr val="FF0000"/>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srgbClr val="FF0000"/>
                </a:solidFill>
                <a:effectLst/>
                <a:uLnTx/>
                <a:uFillTx/>
                <a:latin typeface="Arial" charset="0"/>
                <a:ea typeface="ＭＳ Ｐゴシック" charset="0"/>
                <a:cs typeface="Arial" charset="0"/>
              </a:endParaRPr>
            </a:p>
          </p:txBody>
        </p:sp>
        <p:sp>
          <p:nvSpPr>
            <p:cNvPr id="273" name="Oval 152">
              <a:extLst>
                <a:ext uri="{FF2B5EF4-FFF2-40B4-BE49-F238E27FC236}">
                  <a16:creationId xmlns:a16="http://schemas.microsoft.com/office/drawing/2014/main" id="{27B270D9-EE2B-924F-8F2A-27B9EB6ABE98}"/>
                </a:ext>
              </a:extLst>
            </p:cNvPr>
            <p:cNvSpPr>
              <a:spLocks noChangeArrowheads="1"/>
            </p:cNvSpPr>
            <p:nvPr/>
          </p:nvSpPr>
          <p:spPr bwMode="auto">
            <a:xfrm>
              <a:off x="4664" y="2380"/>
              <a:ext cx="155" cy="141"/>
            </a:xfrm>
            <a:prstGeom prst="ellipse">
              <a:avLst/>
            </a:prstGeom>
            <a:solidFill>
              <a:srgbClr val="33CC33"/>
            </a:solidFill>
            <a:ln>
              <a:noFill/>
            </a:ln>
            <a:effectLst/>
            <a:extLst>
              <a:ext uri="{91240B29-F687-4f45-9708-019B960494DF}">
                <a14:hiddenLine xmlns="" xmlns:a14="http://schemas.microsoft.com/office/drawing/2010/main" w="9525">
                  <a:solidFill>
                    <a:schemeClr val="tx1"/>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sp>
          <p:nvSpPr>
            <p:cNvPr id="274" name="Rectangle 153">
              <a:extLst>
                <a:ext uri="{FF2B5EF4-FFF2-40B4-BE49-F238E27FC236}">
                  <a16:creationId xmlns:a16="http://schemas.microsoft.com/office/drawing/2014/main" id="{689F1C5E-1D85-0243-9E5E-0ABE340F97D1}"/>
                </a:ext>
              </a:extLst>
            </p:cNvPr>
            <p:cNvSpPr>
              <a:spLocks noChangeArrowheads="1"/>
            </p:cNvSpPr>
            <p:nvPr/>
          </p:nvSpPr>
          <p:spPr bwMode="auto">
            <a:xfrm>
              <a:off x="5061" y="1838"/>
              <a:ext cx="87" cy="757"/>
            </a:xfrm>
            <a:prstGeom prst="rect">
              <a:avLst/>
            </a:prstGeom>
            <a:solidFill>
              <a:srgbClr val="292929"/>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Tahoma" charset="0"/>
                <a:ea typeface="ＭＳ Ｐゴシック" charset="0"/>
                <a:cs typeface="+mn-cs"/>
              </a:endParaRPr>
            </a:p>
          </p:txBody>
        </p:sp>
      </p:grpSp>
      <p:sp>
        <p:nvSpPr>
          <p:cNvPr id="74" name="Text Box 13">
            <a:extLst>
              <a:ext uri="{FF2B5EF4-FFF2-40B4-BE49-F238E27FC236}">
                <a16:creationId xmlns:a16="http://schemas.microsoft.com/office/drawing/2014/main" id="{5C657586-8C26-7645-A308-A162DA1C735B}"/>
              </a:ext>
            </a:extLst>
          </p:cNvPr>
          <p:cNvSpPr txBox="1">
            <a:spLocks noChangeArrowheads="1"/>
          </p:cNvSpPr>
          <p:nvPr/>
        </p:nvSpPr>
        <p:spPr bwMode="auto">
          <a:xfrm>
            <a:off x="374662" y="2181018"/>
            <a:ext cx="4209864" cy="261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clientSocket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 socket(AF_INET, SOCK_STREAM)</a:t>
            </a:r>
          </a:p>
        </p:txBody>
      </p:sp>
      <p:sp>
        <p:nvSpPr>
          <p:cNvPr id="75" name="Text Box 5">
            <a:extLst>
              <a:ext uri="{FF2B5EF4-FFF2-40B4-BE49-F238E27FC236}">
                <a16:creationId xmlns:a16="http://schemas.microsoft.com/office/drawing/2014/main" id="{1D57F3DF-BFA3-284D-8B9A-ADD3873D3BB3}"/>
              </a:ext>
            </a:extLst>
          </p:cNvPr>
          <p:cNvSpPr txBox="1">
            <a:spLocks noChangeArrowheads="1"/>
          </p:cNvSpPr>
          <p:nvPr/>
        </p:nvSpPr>
        <p:spPr bwMode="auto">
          <a:xfrm>
            <a:off x="7821898" y="1651172"/>
            <a:ext cx="4461478"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 socket(AF_INET,SOCK_STREAM)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serverSocket.bind</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serverPort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serverSocket.listen</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connectionSocket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addr</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 = </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serverSocket.accept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ＭＳ Ｐゴシック" panose="020B0600070205080204" pitchFamily="34" charset="-128"/>
              <a:cs typeface="+mn-cs"/>
            </a:endParaRPr>
          </a:p>
        </p:txBody>
      </p:sp>
      <p:sp>
        <p:nvSpPr>
          <p:cNvPr id="77" name="Text Box 13">
            <a:extLst>
              <a:ext uri="{FF2B5EF4-FFF2-40B4-BE49-F238E27FC236}">
                <a16:creationId xmlns:a16="http://schemas.microsoft.com/office/drawing/2014/main" id="{85BB3488-0F19-2446-9F3D-0FF3F2E5F4DB}"/>
              </a:ext>
            </a:extLst>
          </p:cNvPr>
          <p:cNvSpPr txBox="1">
            <a:spLocks noChangeArrowheads="1"/>
          </p:cNvSpPr>
          <p:nvPr/>
        </p:nvSpPr>
        <p:spPr bwMode="auto">
          <a:xfrm>
            <a:off x="276543" y="2694832"/>
            <a:ext cx="4433244" cy="263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accent2"/>
              </a:buClr>
              <a:buSzPct val="85000"/>
              <a:buFont typeface="ZapfDingbats" charset="2"/>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clientSocket.connect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r>
              <a:rPr kumimoji="0" lang="en-US" altLang="en-US" sz="1200" b="0" i="0" u="none" strike="noStrike" kern="1200" cap="none" spc="0" normalizeH="0" baseline="0" noProof="0" dirty="0" err="1">
                <a:ln>
                  <a:noFill/>
                </a:ln>
                <a:solidFill>
                  <a:prstClr val="black"/>
                </a:solidFill>
                <a:effectLst/>
                <a:uLnTx/>
                <a:uFillTx/>
                <a:latin typeface="Courier Std" panose="02070409020205020404" pitchFamily="49" charset="77"/>
                <a:ea typeface="ＭＳ Ｐゴシック" panose="020B0600070205080204" pitchFamily="34" charset="-128"/>
                <a:cs typeface="+mn-cs"/>
              </a:rPr>
              <a:t>serverName,serverPort</a:t>
            </a:r>
            <a:r>
              <a:rPr kumimoji="0" lang="en-US" altLang="en-US" sz="1200" b="0" i="0" u="none" strike="noStrike" kern="1200" cap="none" spc="0" normalizeH="0" baseline="0" noProof="0" dirty="0">
                <a:ln>
                  <a:noFill/>
                </a:ln>
                <a:solidFill>
                  <a:prstClr val="black"/>
                </a:solidFill>
                <a:effectLst/>
                <a:uLnTx/>
                <a:uFillTx/>
                <a:latin typeface="Courier Std" panose="02070409020205020404" pitchFamily="49" charset="77"/>
                <a:ea typeface="ＭＳ Ｐゴシック" panose="020B0600070205080204" pitchFamily="34" charset="-128"/>
                <a:cs typeface="+mn-cs"/>
              </a:rPr>
              <a:t>))</a:t>
            </a:r>
          </a:p>
        </p:txBody>
      </p:sp>
      <p:sp>
        <p:nvSpPr>
          <p:cNvPr id="76" name="Slide Number Placeholder 2">
            <a:extLst>
              <a:ext uri="{FF2B5EF4-FFF2-40B4-BE49-F238E27FC236}">
                <a16:creationId xmlns:a16="http://schemas.microsoft.com/office/drawing/2014/main" id="{86E89225-4B9A-C747-8672-752709ED8105}"/>
              </a:ext>
            </a:extLst>
          </p:cNvPr>
          <p:cNvSpPr>
            <a:spLocks noGrp="1"/>
          </p:cNvSpPr>
          <p:nvPr>
            <p:ph type="sldNum" sz="quarter" idx="4"/>
          </p:nvPr>
        </p:nvSpPr>
        <p:spPr>
          <a:xfrm>
            <a:off x="9219616" y="6443089"/>
            <a:ext cx="2743200" cy="365125"/>
          </a:xfrm>
        </p:spPr>
        <p:txBody>
          <a:bodyPr/>
          <a:lstStyle/>
          <a:p>
            <a:r>
              <a:rPr lang="en-US" dirty="0"/>
              <a:t>Transport Layer: 3-</a:t>
            </a:r>
            <a:fld id="{C4204591-24BD-A542-B9D5-F8D8A88D2FEE}" type="slidenum">
              <a:rPr lang="en-US" smtClean="0"/>
              <a:pPr/>
              <a:t>99</a:t>
            </a:fld>
            <a:endParaRPr lang="en-US" dirty="0"/>
          </a:p>
        </p:txBody>
      </p:sp>
    </p:spTree>
    <p:extLst>
      <p:ext uri="{BB962C8B-B14F-4D97-AF65-F5344CB8AC3E}">
        <p14:creationId xmlns:p14="http://schemas.microsoft.com/office/powerpoint/2010/main" val="104233165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6"/>
                                        </p:tgtEl>
                                        <p:attrNameLst>
                                          <p:attrName>style.visibility</p:attrName>
                                        </p:attrNameLst>
                                      </p:cBhvr>
                                      <p:to>
                                        <p:strVal val="visible"/>
                                      </p:to>
                                    </p:set>
                                    <p:animEffect transition="in" filter="wipe(left)">
                                      <p:cBhvr>
                                        <p:cTn id="7" dur="500"/>
                                        <p:tgtEl>
                                          <p:spTgt spid="216"/>
                                        </p:tgtEl>
                                      </p:cBhvr>
                                    </p:animEffect>
                                  </p:childTnLst>
                                </p:cTn>
                              </p:par>
                              <p:par>
                                <p:cTn id="8" presetID="22" presetClass="entr" presetSubtype="1" fill="hold" nodeType="withEffect">
                                  <p:stCondLst>
                                    <p:cond delay="0"/>
                                  </p:stCondLst>
                                  <p:childTnLst>
                                    <p:set>
                                      <p:cBhvr>
                                        <p:cTn id="9" dur="1" fill="hold">
                                          <p:stCondLst>
                                            <p:cond delay="0"/>
                                          </p:stCondLst>
                                        </p:cTn>
                                        <p:tgtEl>
                                          <p:spTgt spid="234"/>
                                        </p:tgtEl>
                                        <p:attrNameLst>
                                          <p:attrName>style.visibility</p:attrName>
                                        </p:attrNameLst>
                                      </p:cBhvr>
                                      <p:to>
                                        <p:strVal val="visible"/>
                                      </p:to>
                                    </p:set>
                                    <p:animEffect transition="in" filter="wipe(up)">
                                      <p:cBhvr>
                                        <p:cTn id="10" dur="500"/>
                                        <p:tgtEl>
                                          <p:spTgt spid="23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77"/>
                                        </p:tgtEl>
                                        <p:attrNameLst>
                                          <p:attrName>style.visibility</p:attrName>
                                        </p:attrNameLst>
                                      </p:cBhvr>
                                      <p:to>
                                        <p:strVal val="visible"/>
                                      </p:to>
                                    </p:set>
                                    <p:animEffect transition="in" filter="dissolve">
                                      <p:cBhvr>
                                        <p:cTn id="13" dur="500"/>
                                        <p:tgtEl>
                                          <p:spTgt spid="77"/>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240"/>
                                        </p:tgtEl>
                                        <p:attrNameLst>
                                          <p:attrName>style.visibility</p:attrName>
                                        </p:attrNameLst>
                                      </p:cBhvr>
                                      <p:to>
                                        <p:strVal val="visible"/>
                                      </p:to>
                                    </p:set>
                                    <p:animEffect transition="in" filter="wipe(up)">
                                      <p:cBhvr>
                                        <p:cTn id="18" dur="500"/>
                                        <p:tgtEl>
                                          <p:spTgt spid="240"/>
                                        </p:tgtEl>
                                      </p:cBhvr>
                                    </p:animEffect>
                                  </p:childTnLst>
                                </p:cTn>
                              </p:par>
                              <p:par>
                                <p:cTn id="19" presetID="22" presetClass="entr" presetSubtype="2" fill="hold" nodeType="withEffect">
                                  <p:stCondLst>
                                    <p:cond delay="0"/>
                                  </p:stCondLst>
                                  <p:childTnLst>
                                    <p:set>
                                      <p:cBhvr>
                                        <p:cTn id="20" dur="1" fill="hold">
                                          <p:stCondLst>
                                            <p:cond delay="0"/>
                                          </p:stCondLst>
                                        </p:cTn>
                                        <p:tgtEl>
                                          <p:spTgt spid="223"/>
                                        </p:tgtEl>
                                        <p:attrNameLst>
                                          <p:attrName>style.visibility</p:attrName>
                                        </p:attrNameLst>
                                      </p:cBhvr>
                                      <p:to>
                                        <p:strVal val="visible"/>
                                      </p:to>
                                    </p:set>
                                    <p:animEffect transition="in" filter="wipe(right)">
                                      <p:cBhvr>
                                        <p:cTn id="21" dur="500"/>
                                        <p:tgtEl>
                                          <p:spTgt spid="22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228"/>
                                        </p:tgtEl>
                                        <p:attrNameLst>
                                          <p:attrName>style.visibility</p:attrName>
                                        </p:attrNameLst>
                                      </p:cBhvr>
                                      <p:to>
                                        <p:strVal val="visible"/>
                                      </p:to>
                                    </p:set>
                                    <p:animEffect transition="in" filter="wipe(left)">
                                      <p:cBhvr>
                                        <p:cTn id="26" dur="500"/>
                                        <p:tgtEl>
                                          <p:spTgt spid="228"/>
                                        </p:tgtEl>
                                      </p:cBhvr>
                                    </p:animEffect>
                                  </p:childTnLst>
                                </p:cTn>
                              </p:par>
                              <p:par>
                                <p:cTn id="27" presetID="22" presetClass="entr" presetSubtype="1" fill="hold" nodeType="withEffect">
                                  <p:stCondLst>
                                    <p:cond delay="0"/>
                                  </p:stCondLst>
                                  <p:childTnLst>
                                    <p:set>
                                      <p:cBhvr>
                                        <p:cTn id="28" dur="1" fill="hold">
                                          <p:stCondLst>
                                            <p:cond delay="0"/>
                                          </p:stCondLst>
                                        </p:cTn>
                                        <p:tgtEl>
                                          <p:spTgt spid="237"/>
                                        </p:tgtEl>
                                        <p:attrNameLst>
                                          <p:attrName>style.visibility</p:attrName>
                                        </p:attrNameLst>
                                      </p:cBhvr>
                                      <p:to>
                                        <p:strVal val="visible"/>
                                      </p:to>
                                    </p:set>
                                    <p:animEffect transition="in" filter="wipe(up)">
                                      <p:cBhvr>
                                        <p:cTn id="29" dur="500"/>
                                        <p:tgtEl>
                                          <p:spTgt spid="237"/>
                                        </p:tgtEl>
                                      </p:cBhvr>
                                    </p:animEffect>
                                  </p:childTnLst>
                                </p:cTn>
                              </p:par>
                            </p:childTnLst>
                          </p:cTn>
                        </p:par>
                        <p:par>
                          <p:cTn id="30" fill="hold">
                            <p:stCondLst>
                              <p:cond delay="500"/>
                            </p:stCondLst>
                            <p:childTnLst>
                              <p:par>
                                <p:cTn id="31" presetID="22" presetClass="entr" presetSubtype="1" fill="hold" grpId="0" nodeType="afterEffect">
                                  <p:stCondLst>
                                    <p:cond delay="0"/>
                                  </p:stCondLst>
                                  <p:childTnLst>
                                    <p:set>
                                      <p:cBhvr>
                                        <p:cTn id="32" dur="1" fill="hold">
                                          <p:stCondLst>
                                            <p:cond delay="0"/>
                                          </p:stCondLst>
                                        </p:cTn>
                                        <p:tgtEl>
                                          <p:spTgt spid="222"/>
                                        </p:tgtEl>
                                        <p:attrNameLst>
                                          <p:attrName>style.visibility</p:attrName>
                                        </p:attrNameLst>
                                      </p:cBhvr>
                                      <p:to>
                                        <p:strVal val="visible"/>
                                      </p:to>
                                    </p:set>
                                    <p:animEffect transition="in" filter="wipe(up)">
                                      <p:cBhvr>
                                        <p:cTn id="33" dur="500"/>
                                        <p:tgtEl>
                                          <p:spTgt spid="222"/>
                                        </p:tgtEl>
                                      </p:cBhvr>
                                    </p:animEffect>
                                  </p:childTnLst>
                                </p:cTn>
                              </p:par>
                              <p:par>
                                <p:cTn id="34" presetID="22" presetClass="entr" presetSubtype="1" fill="hold" nodeType="withEffect">
                                  <p:stCondLst>
                                    <p:cond delay="0"/>
                                  </p:stCondLst>
                                  <p:childTnLst>
                                    <p:set>
                                      <p:cBhvr>
                                        <p:cTn id="35" dur="1" fill="hold">
                                          <p:stCondLst>
                                            <p:cond delay="0"/>
                                          </p:stCondLst>
                                        </p:cTn>
                                        <p:tgtEl>
                                          <p:spTgt spid="243"/>
                                        </p:tgtEl>
                                        <p:attrNameLst>
                                          <p:attrName>style.visibility</p:attrName>
                                        </p:attrNameLst>
                                      </p:cBhvr>
                                      <p:to>
                                        <p:strVal val="visible"/>
                                      </p:to>
                                    </p:set>
                                    <p:animEffect transition="in" filter="wipe(up)">
                                      <p:cBhvr>
                                        <p:cTn id="36" dur="500"/>
                                        <p:tgtEl>
                                          <p:spTgt spid="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 grpId="0"/>
      <p:bldP spid="7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10114</TotalTime>
  <Words>15736</Words>
  <Application>Microsoft Office PowerPoint</Application>
  <PresentationFormat>Widescreen</PresentationFormat>
  <Paragraphs>3271</Paragraphs>
  <Slides>147</Slides>
  <Notes>147</Notes>
  <HiddenSlides>0</HiddenSlides>
  <MMClips>0</MMClips>
  <ScaleCrop>false</ScaleCrop>
  <HeadingPairs>
    <vt:vector size="8" baseType="variant">
      <vt:variant>
        <vt:lpstr>Fonts Used</vt:lpstr>
      </vt:variant>
      <vt:variant>
        <vt:i4>15</vt:i4>
      </vt:variant>
      <vt:variant>
        <vt:lpstr>Theme</vt:lpstr>
      </vt:variant>
      <vt:variant>
        <vt:i4>1</vt:i4>
      </vt:variant>
      <vt:variant>
        <vt:lpstr>Embedded OLE Servers</vt:lpstr>
      </vt:variant>
      <vt:variant>
        <vt:i4>1</vt:i4>
      </vt:variant>
      <vt:variant>
        <vt:lpstr>Slide Titles</vt:lpstr>
      </vt:variant>
      <vt:variant>
        <vt:i4>147</vt:i4>
      </vt:variant>
    </vt:vector>
  </HeadingPairs>
  <TitlesOfParts>
    <vt:vector size="164" baseType="lpstr">
      <vt:lpstr>MS Mincho</vt:lpstr>
      <vt:lpstr>Arial</vt:lpstr>
      <vt:lpstr>Arial Narrow</vt:lpstr>
      <vt:lpstr>Calibri</vt:lpstr>
      <vt:lpstr>Calibri Light</vt:lpstr>
      <vt:lpstr>Comic Sans MS</vt:lpstr>
      <vt:lpstr>Courier</vt:lpstr>
      <vt:lpstr>Courier New</vt:lpstr>
      <vt:lpstr>Courier Std</vt:lpstr>
      <vt:lpstr>Gill Sans MT</vt:lpstr>
      <vt:lpstr>Symbol</vt:lpstr>
      <vt:lpstr>Tahoma</vt:lpstr>
      <vt:lpstr>Times New Roman</vt:lpstr>
      <vt:lpstr>Wingdings</vt:lpstr>
      <vt:lpstr>Wingdings 3</vt:lpstr>
      <vt:lpstr>Office Theme</vt:lpstr>
      <vt:lpstr>Picture</vt:lpstr>
      <vt:lpstr>PowerPoint Presentation</vt:lpstr>
      <vt:lpstr>Transport layer: overview</vt:lpstr>
      <vt:lpstr>Transport layer: roadmap</vt:lpstr>
      <vt:lpstr>Transport services and protocols</vt:lpstr>
      <vt:lpstr>Transport vs. network layer services and protocols</vt:lpstr>
      <vt:lpstr>Transport vs. network layer services and protocols</vt:lpstr>
      <vt:lpstr>Transport Layer Actions</vt:lpstr>
      <vt:lpstr>Transport Layer Actions</vt:lpstr>
      <vt:lpstr>Two principal Internet transport protocols</vt:lpstr>
      <vt:lpstr>Chapter 3: roadmap</vt:lpstr>
      <vt:lpstr>PowerPoint Presentation</vt:lpstr>
      <vt:lpstr>PowerPoint Presentation</vt:lpstr>
      <vt:lpstr>PowerPoint Presentation</vt:lpstr>
      <vt:lpstr>PowerPoint Presentation</vt:lpstr>
      <vt:lpstr>PowerPoint Presentation</vt:lpstr>
      <vt:lpstr>Multiplexing/demultiplexing</vt:lpstr>
      <vt:lpstr>How demultiplexing works</vt:lpstr>
      <vt:lpstr>Connectionless demultiplexing</vt:lpstr>
      <vt:lpstr>Connectionless demultiplexing: an example</vt:lpstr>
      <vt:lpstr>Connection-oriented demultiplexing</vt:lpstr>
      <vt:lpstr>Connection-oriented demultiplexing: example</vt:lpstr>
      <vt:lpstr>Summary</vt:lpstr>
      <vt:lpstr>Chapter 3: roadmap</vt:lpstr>
      <vt:lpstr>UDP: User Datagram Protocol</vt:lpstr>
      <vt:lpstr>UDP: User Datagram Protocol</vt:lpstr>
      <vt:lpstr>UDP: User Datagram Protocol [RFC 768]</vt:lpstr>
      <vt:lpstr>UDP: Transport Layer Actions</vt:lpstr>
      <vt:lpstr>UDP: Transport Layer Actions</vt:lpstr>
      <vt:lpstr>UDP: Transport Layer Actions</vt:lpstr>
      <vt:lpstr>UDP segment header</vt:lpstr>
      <vt:lpstr>UDP checksum</vt:lpstr>
      <vt:lpstr>UDP checksum</vt:lpstr>
      <vt:lpstr>Internet checksum: an example</vt:lpstr>
      <vt:lpstr>Internet checksum: weak protection!</vt:lpstr>
      <vt:lpstr>Summary: UDP</vt:lpstr>
      <vt:lpstr>Chapter 3: roadmap</vt:lpstr>
      <vt:lpstr>Principles of reliable data transfer </vt:lpstr>
      <vt:lpstr>Principles of reliable data transfer </vt:lpstr>
      <vt:lpstr>Principles of reliable data transfer </vt:lpstr>
      <vt:lpstr>Principles of reliable data transfer </vt:lpstr>
      <vt:lpstr>Reliable data transfer protocol (rdt): interfaces</vt:lpstr>
      <vt:lpstr>Reliable data transfer: getting started</vt:lpstr>
      <vt:lpstr>rdt1.0: reliable transfer over a reliable channel</vt:lpstr>
      <vt:lpstr>rdt2.0: channel with bit errors</vt:lpstr>
      <vt:lpstr>rdt2.0: FSM specifications</vt:lpstr>
      <vt:lpstr>rdt2.0: FSM specification</vt:lpstr>
      <vt:lpstr>rdt2.0: operation with no errors</vt:lpstr>
      <vt:lpstr>rdt2.0: corrupted packet scenario</vt:lpstr>
      <vt:lpstr>rdt2.0 has a fatal flaw!</vt:lpstr>
      <vt:lpstr>rdt2.1: sender, handling garbled ACK/NAKs</vt:lpstr>
      <vt:lpstr>rdt2.1: receiver, handling garbled ACK/NAKs</vt:lpstr>
      <vt:lpstr>rdt2.1: discussion</vt:lpstr>
      <vt:lpstr>rdt2.2: a NAK-free protocol</vt:lpstr>
      <vt:lpstr>rdt2.2: sender, receiver fragments</vt:lpstr>
      <vt:lpstr>rdt3.0: channels with errors and loss</vt:lpstr>
      <vt:lpstr>rdt3.0: channels with errors and loss</vt:lpstr>
      <vt:lpstr>rdt3.0 sender</vt:lpstr>
      <vt:lpstr>rdt3.0 sender</vt:lpstr>
      <vt:lpstr>rdt3.0 in action</vt:lpstr>
      <vt:lpstr>rdt3.0 in action</vt:lpstr>
      <vt:lpstr>Performance of rdt3.0 (stop-and-wait)</vt:lpstr>
      <vt:lpstr>rdt3.0: stop-and-wait operation</vt:lpstr>
      <vt:lpstr>rdt3.0: stop-and-wait operation</vt:lpstr>
      <vt:lpstr>rdt3.0: pipelined protocols operation</vt:lpstr>
      <vt:lpstr>Pipelining: increased utilization</vt:lpstr>
      <vt:lpstr>Go-Back-N: sender</vt:lpstr>
      <vt:lpstr>Go-Back-N: receiver</vt:lpstr>
      <vt:lpstr>Go-Back-N in action</vt:lpstr>
      <vt:lpstr>Selective repeat</vt:lpstr>
      <vt:lpstr>Selective repeat: sender, receiver windows</vt:lpstr>
      <vt:lpstr>Selective repeat: sender and receiver</vt:lpstr>
      <vt:lpstr>Selective Repeat in action</vt:lpstr>
      <vt:lpstr>Selective repeat:  a dilemma!</vt:lpstr>
      <vt:lpstr>Selective repeat:  a dilemma!</vt:lpstr>
      <vt:lpstr>Chapter 3: roadmap</vt:lpstr>
      <vt:lpstr>TCP: overview  RFCs: 793,1122, 2018, 5681, 7323</vt:lpstr>
      <vt:lpstr>TCP segment structure</vt:lpstr>
      <vt:lpstr>TCP sequence numbers, ACKs</vt:lpstr>
      <vt:lpstr>TCP sequence numbers, ACKs</vt:lpstr>
      <vt:lpstr>TCP round trip time, timeout</vt:lpstr>
      <vt:lpstr>TCP round trip time, timeout</vt:lpstr>
      <vt:lpstr>TCP round trip time, timeout</vt:lpstr>
      <vt:lpstr>TCP Sender (simplified)</vt:lpstr>
      <vt:lpstr>TCP Receiver: ACK generation [RFC 5681]</vt:lpstr>
      <vt:lpstr>TCP: retransmission scenarios</vt:lpstr>
      <vt:lpstr>TCP: retransmission scenarios</vt:lpstr>
      <vt:lpstr>TCP fast retransmit</vt:lpstr>
      <vt:lpstr>Chapter 3: roadmap</vt:lpstr>
      <vt:lpstr>TCP flow control</vt:lpstr>
      <vt:lpstr>TCP flow control</vt:lpstr>
      <vt:lpstr>TCP flow control</vt:lpstr>
      <vt:lpstr>TCP flow control</vt:lpstr>
      <vt:lpstr>TCP flow control</vt:lpstr>
      <vt:lpstr>TCP connection management</vt:lpstr>
      <vt:lpstr>Agreeing to establish a connection</vt:lpstr>
      <vt:lpstr>2-way handshake scenarios</vt:lpstr>
      <vt:lpstr>2-way handshake scenarios</vt:lpstr>
      <vt:lpstr>2-way handshake scenarios</vt:lpstr>
      <vt:lpstr>TCP 3-way handshake</vt:lpstr>
      <vt:lpstr>A human 3-way handshake protocol</vt:lpstr>
      <vt:lpstr>Closing a TCP connection</vt:lpstr>
      <vt:lpstr>Chapter 3: roadmap</vt:lpstr>
      <vt:lpstr>Principles of congestion control</vt:lpstr>
      <vt:lpstr>Causes/costs of congestion: scenario 1 </vt:lpstr>
      <vt:lpstr>Causes/costs of congestion: scenario 2</vt:lpstr>
      <vt:lpstr>Causes/costs of congestion: scenario 2</vt:lpstr>
      <vt:lpstr>Causes/costs of congestion: scenario 2</vt:lpstr>
      <vt:lpstr>Causes/costs of congestion: scenario 2</vt:lpstr>
      <vt:lpstr>Causes/costs of congestion: scenario 2</vt:lpstr>
      <vt:lpstr>Causes/costs of congestion: scenario 2</vt:lpstr>
      <vt:lpstr>Causes/costs of congestion: scenario 3</vt:lpstr>
      <vt:lpstr>Causes/costs of congestion: scenario 3</vt:lpstr>
      <vt:lpstr>Causes/costs of congestion: insights</vt:lpstr>
      <vt:lpstr>Approaches towards congestion control</vt:lpstr>
      <vt:lpstr>Approaches towards congestion control</vt:lpstr>
      <vt:lpstr>Chapter 3: roadmap</vt:lpstr>
      <vt:lpstr>TCP congestion control: AIMD</vt:lpstr>
      <vt:lpstr>TCP AIMD: more</vt:lpstr>
      <vt:lpstr>TCP congestion control: details</vt:lpstr>
      <vt:lpstr>TCP slow start </vt:lpstr>
      <vt:lpstr>TCP: from slow start to congestion avoidance</vt:lpstr>
      <vt:lpstr>Summary: TCP congestion control</vt:lpstr>
      <vt:lpstr>TCP CUBIC</vt:lpstr>
      <vt:lpstr>TCP CUBIC</vt:lpstr>
      <vt:lpstr>TCP and the congested “bottleneck link”</vt:lpstr>
      <vt:lpstr>TCP and the congested “bottleneck link”</vt:lpstr>
      <vt:lpstr>Delay-based TCP congestion control</vt:lpstr>
      <vt:lpstr>Delay-based TCP congestion control</vt:lpstr>
      <vt:lpstr>Explicit congestion notification (ECN)</vt:lpstr>
      <vt:lpstr>TCP fairness</vt:lpstr>
      <vt:lpstr>Q: is TCP Fair?</vt:lpstr>
      <vt:lpstr>Fairness: must all network apps be “fair”?</vt:lpstr>
      <vt:lpstr>Transport layer: roadmap</vt:lpstr>
      <vt:lpstr>Evolving transport-layer functionality</vt:lpstr>
      <vt:lpstr>QUIC: Quick UDP Internet Connections</vt:lpstr>
      <vt:lpstr>QUIC: Quick UDP Internet Connections</vt:lpstr>
      <vt:lpstr>QUIC: Connection establishment</vt:lpstr>
      <vt:lpstr>QUIC: streams: parallelism, no HOL blocking</vt:lpstr>
      <vt:lpstr>Chapter 3: summary</vt:lpstr>
      <vt:lpstr>Additional Chapter 3 slides</vt:lpstr>
      <vt:lpstr>Go-Back-N: sender extended FSM</vt:lpstr>
      <vt:lpstr>Go-Back-N: receiver extended FSM</vt:lpstr>
      <vt:lpstr>TCP sender (simplified)</vt:lpstr>
      <vt:lpstr>TCP 3-way handshake FSM</vt:lpstr>
      <vt:lpstr>Closing a TCP connection</vt:lpstr>
      <vt:lpstr>TCP throughput</vt:lpstr>
      <vt:lpstr>TCP over “long, fat pipes”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Kurose</dc:creator>
  <cp:lastModifiedBy>Asharani patil</cp:lastModifiedBy>
  <cp:revision>402</cp:revision>
  <dcterms:created xsi:type="dcterms:W3CDTF">2020-01-18T07:24:59Z</dcterms:created>
  <dcterms:modified xsi:type="dcterms:W3CDTF">2023-12-22T04:04:09Z</dcterms:modified>
</cp:coreProperties>
</file>

<file path=docProps/thumbnail.jpeg>
</file>